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9"/>
  </p:notesMasterIdLst>
  <p:handoutMasterIdLst>
    <p:handoutMasterId r:id="rId80"/>
  </p:handoutMasterIdLst>
  <p:sldIdLst>
    <p:sldId id="384" r:id="rId2"/>
    <p:sldId id="385" r:id="rId3"/>
    <p:sldId id="386" r:id="rId4"/>
    <p:sldId id="387" r:id="rId5"/>
    <p:sldId id="388" r:id="rId6"/>
    <p:sldId id="389" r:id="rId7"/>
    <p:sldId id="390" r:id="rId8"/>
    <p:sldId id="391" r:id="rId9"/>
    <p:sldId id="392" r:id="rId10"/>
    <p:sldId id="393" r:id="rId11"/>
    <p:sldId id="395" r:id="rId12"/>
    <p:sldId id="396" r:id="rId13"/>
    <p:sldId id="480" r:id="rId14"/>
    <p:sldId id="447" r:id="rId15"/>
    <p:sldId id="397" r:id="rId16"/>
    <p:sldId id="398" r:id="rId17"/>
    <p:sldId id="399" r:id="rId18"/>
    <p:sldId id="400" r:id="rId19"/>
    <p:sldId id="401" r:id="rId20"/>
    <p:sldId id="402" r:id="rId21"/>
    <p:sldId id="403" r:id="rId22"/>
    <p:sldId id="421" r:id="rId23"/>
    <p:sldId id="422" r:id="rId24"/>
    <p:sldId id="423" r:id="rId25"/>
    <p:sldId id="424" r:id="rId26"/>
    <p:sldId id="425" r:id="rId27"/>
    <p:sldId id="481" r:id="rId28"/>
    <p:sldId id="448" r:id="rId29"/>
    <p:sldId id="426" r:id="rId30"/>
    <p:sldId id="427" r:id="rId31"/>
    <p:sldId id="428" r:id="rId32"/>
    <p:sldId id="434" r:id="rId33"/>
    <p:sldId id="429" r:id="rId34"/>
    <p:sldId id="540" r:id="rId35"/>
    <p:sldId id="541" r:id="rId36"/>
    <p:sldId id="431" r:id="rId37"/>
    <p:sldId id="432" r:id="rId38"/>
    <p:sldId id="482" r:id="rId39"/>
    <p:sldId id="449" r:id="rId40"/>
    <p:sldId id="404" r:id="rId41"/>
    <p:sldId id="405" r:id="rId42"/>
    <p:sldId id="406" r:id="rId43"/>
    <p:sldId id="407" r:id="rId44"/>
    <p:sldId id="490" r:id="rId45"/>
    <p:sldId id="408" r:id="rId46"/>
    <p:sldId id="410" r:id="rId47"/>
    <p:sldId id="437" r:id="rId48"/>
    <p:sldId id="483" r:id="rId49"/>
    <p:sldId id="450" r:id="rId50"/>
    <p:sldId id="436" r:id="rId51"/>
    <p:sldId id="411" r:id="rId52"/>
    <p:sldId id="409" r:id="rId53"/>
    <p:sldId id="414" r:id="rId54"/>
    <p:sldId id="415" r:id="rId55"/>
    <p:sldId id="416" r:id="rId56"/>
    <p:sldId id="420" r:id="rId57"/>
    <p:sldId id="419" r:id="rId58"/>
    <p:sldId id="484" r:id="rId59"/>
    <p:sldId id="451" r:id="rId60"/>
    <p:sldId id="438" r:id="rId61"/>
    <p:sldId id="444" r:id="rId62"/>
    <p:sldId id="445" r:id="rId63"/>
    <p:sldId id="446" r:id="rId64"/>
    <p:sldId id="476" r:id="rId65"/>
    <p:sldId id="477" r:id="rId66"/>
    <p:sldId id="475" r:id="rId67"/>
    <p:sldId id="478" r:id="rId68"/>
    <p:sldId id="485" r:id="rId69"/>
    <p:sldId id="471" r:id="rId70"/>
    <p:sldId id="472" r:id="rId71"/>
    <p:sldId id="464" r:id="rId72"/>
    <p:sldId id="465" r:id="rId73"/>
    <p:sldId id="488" r:id="rId74"/>
    <p:sldId id="489" r:id="rId75"/>
    <p:sldId id="466" r:id="rId76"/>
    <p:sldId id="474" r:id="rId77"/>
    <p:sldId id="479" r:id="rId78"/>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86871" autoAdjust="0"/>
  </p:normalViewPr>
  <p:slideViewPr>
    <p:cSldViewPr>
      <p:cViewPr varScale="1">
        <p:scale>
          <a:sx n="141" d="100"/>
          <a:sy n="141" d="100"/>
        </p:scale>
        <p:origin x="124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1.emf"/><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3</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22</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23</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24</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25</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29</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30</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31</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33</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34</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35</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40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41</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5</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43</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45</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46</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50</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51</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53</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54</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55</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56</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57</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60</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61</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63</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64</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67</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2372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0A1DCE-B25E-2745-BCC8-DC7B156002CC}" type="slidenum">
              <a:rPr lang="en-US" sz="1200">
                <a:latin typeface="Calibri" charset="0"/>
              </a:rPr>
              <a:pPr eaLnBrk="1" hangingPunct="1"/>
              <a:t>70</a:t>
            </a:fld>
            <a:endParaRPr lang="en-US" sz="120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2707"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449491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72</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2733293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73</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67884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74</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2255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8736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10</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5/15/21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5/15/21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5/15/21</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5/15/21</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5/15/21</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emf"/><Relationship Id="rId5" Type="http://schemas.openxmlformats.org/officeDocument/2006/relationships/oleObject" Target="../embeddings/oleObject18.bin"/><Relationship Id="rId4" Type="http://schemas.openxmlformats.org/officeDocument/2006/relationships/image" Target="../media/image37.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e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1.emf"/><Relationship Id="rId4" Type="http://schemas.openxmlformats.org/officeDocument/2006/relationships/oleObject" Target="../embeddings/oleObject21.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64.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3.bin"/><Relationship Id="rId5" Type="http://schemas.openxmlformats.org/officeDocument/2006/relationships/image" Target="../media/image42.emf"/><Relationship Id="rId4" Type="http://schemas.openxmlformats.org/officeDocument/2006/relationships/oleObject" Target="../embeddings/oleObject22.bin"/><Relationship Id="rId9" Type="http://schemas.openxmlformats.org/officeDocument/2006/relationships/image" Target="../media/image43.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6.bin"/><Relationship Id="rId5" Type="http://schemas.openxmlformats.org/officeDocument/2006/relationships/image" Target="../media/image44.emf"/><Relationship Id="rId4" Type="http://schemas.openxmlformats.org/officeDocument/2006/relationships/oleObject" Target="../embeddings/oleObject25.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7.emf"/><Relationship Id="rId5" Type="http://schemas.openxmlformats.org/officeDocument/2006/relationships/oleObject" Target="../embeddings/oleObject28.bin"/><Relationship Id="rId4" Type="http://schemas.openxmlformats.org/officeDocument/2006/relationships/image" Target="../media/image46.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9.emf"/><Relationship Id="rId5" Type="http://schemas.openxmlformats.org/officeDocument/2006/relationships/oleObject" Target="../embeddings/oleObject30.bin"/><Relationship Id="rId4" Type="http://schemas.openxmlformats.org/officeDocument/2006/relationships/image" Target="../media/image48.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7.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spid="_x0000_s6273" name="Equation" r:id="rId5" imgW="1587500" imgH="355600" progId="Equation.3">
                  <p:embed/>
                </p:oleObj>
              </mc:Choice>
              <mc:Fallback>
                <p:oleObj name="Equation" r:id="rId5" imgW="15875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spid="_x0000_s7297" name="Equation" r:id="rId5" imgW="2019300" imgH="177800" progId="Equation.3">
                  <p:embed/>
                </p:oleObj>
              </mc:Choice>
              <mc:Fallback>
                <p:oleObj name="Equation" r:id="rId5" imgW="20193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spid="_x0000_s8430" name="Equation" r:id="rId4" imgW="1752600" imgH="406400" progId="Equation.3">
                  <p:embed/>
                </p:oleObj>
              </mc:Choice>
              <mc:Fallback>
                <p:oleObj name="Equation" r:id="rId4" imgW="17526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spid="_x0000_s8431" name="Equation" r:id="rId6" imgW="1485900" imgH="406400" progId="Equation.3">
                  <p:embed/>
                </p:oleObj>
              </mc:Choice>
              <mc:Fallback>
                <p:oleObj name="Equation" r:id="rId6" imgW="14859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4"/>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spid="_x0000_s10360"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spid="_x0000_s26732" name="Equation" r:id="rId4" imgW="3276600" imgH="215900" progId="Equation.3">
                  <p:embed/>
                </p:oleObj>
              </mc:Choice>
              <mc:Fallback>
                <p:oleObj name="Equation" r:id="rId4" imgW="3276600" imgH="215900" progId="Equation.3">
                  <p:embed/>
                  <p:pic>
                    <p:nvPicPr>
                      <p:cNvPr id="0" name=""/>
                      <p:cNvPicPr/>
                      <p:nvPr/>
                    </p:nvPicPr>
                    <p:blipFill>
                      <a:blip r:embed="rId5"/>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4"/>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5"/>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spid="_x0000_s68630" name="Equation" r:id="rId6" imgW="2159000" imgH="1320800" progId="Equation.3">
                  <p:embed/>
                </p:oleObj>
              </mc:Choice>
              <mc:Fallback>
                <p:oleObj name="Equation" r:id="rId6" imgW="2159000" imgH="1320800" progId="Equation.3">
                  <p:embed/>
                  <p:pic>
                    <p:nvPicPr>
                      <p:cNvPr id="0" name=""/>
                      <p:cNvPicPr/>
                      <p:nvPr/>
                    </p:nvPicPr>
                    <p:blipFill>
                      <a:blip r:embed="rId7"/>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fontScale="92500" lnSpcReduction="10000"/>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Let's imagine a call-routing phone system gets 120K calls and has to recognize</a:t>
            </a:r>
          </a:p>
          <a:p>
            <a:pPr lvl="1" eaLnBrk="1" hangingPunct="1"/>
            <a:r>
              <a:rPr lang="en-US" sz="1500" dirty="0">
                <a:latin typeface="Calibri" charset="0"/>
              </a:rPr>
              <a:t>"Operator" (let's say this occurs 1 in 4 calls)</a:t>
            </a:r>
          </a:p>
          <a:p>
            <a:pPr lvl="1" eaLnBrk="1" hangingPunct="1"/>
            <a:r>
              <a:rPr lang="en-US" sz="1500" dirty="0">
                <a:latin typeface="Calibri" charset="0"/>
              </a:rPr>
              <a:t>"Sales" (1in 4)</a:t>
            </a:r>
          </a:p>
          <a:p>
            <a:pPr lvl="1" eaLnBrk="1" hangingPunct="1"/>
            <a:r>
              <a:rPr lang="en-US" sz="1500" dirty="0">
                <a:latin typeface="Calibri" charset="0"/>
              </a:rPr>
              <a:t>"Technical Support" (1 in 4)</a:t>
            </a:r>
          </a:p>
          <a:p>
            <a:pPr lvl="1" eaLnBrk="1" hangingPunct="1"/>
            <a:r>
              <a:rPr lang="en-US" sz="1500" dirty="0">
                <a:latin typeface="Calibri" charset="0"/>
              </a:rPr>
              <a:t>30,000 different names (each name occurring 1 time in the 120K calls)</a:t>
            </a:r>
          </a:p>
          <a:p>
            <a:pPr lvl="1" eaLnBrk="1" hangingPunct="1"/>
            <a:r>
              <a:rPr lang="en-US" sz="1500" dirty="0">
                <a:latin typeface="Calibri" charset="0"/>
              </a:rPr>
              <a:t>What is the perplexity?  Next slide</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44</a:t>
            </a:fld>
            <a:endParaRPr lang="en-US"/>
          </a:p>
        </p:txBody>
      </p:sp>
    </p:spTree>
    <p:extLst>
      <p:ext uri="{BB962C8B-B14F-4D97-AF65-F5344CB8AC3E}">
        <p14:creationId xmlns:p14="http://schemas.microsoft.com/office/powerpoint/2010/main" val="4055929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spid="_x0000_s1231" name="Equation" r:id="rId4" imgW="1612900" imgH="431800" progId="Equation.3">
                  <p:embed/>
                </p:oleObj>
              </mc:Choice>
              <mc:Fallback>
                <p:oleObj name="Equation" r:id="rId4" imgW="1612900" imgH="431800" progId="Equation.3">
                  <p:embed/>
                  <p:pic>
                    <p:nvPicPr>
                      <p:cNvPr id="0" name=""/>
                      <p:cNvPicPr>
                        <a:picLocks noChangeAspect="1" noChangeArrowheads="1"/>
                      </p:cNvPicPr>
                      <p:nvPr/>
                    </p:nvPicPr>
                    <p:blipFill>
                      <a:blip r:embed="rId5"/>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spid="_x0000_s1232" name="Equation" r:id="rId6" imgW="1841500" imgH="431800" progId="Equation.3">
                  <p:embed/>
                </p:oleObj>
              </mc:Choice>
              <mc:Fallback>
                <p:oleObj name="Equation" r:id="rId6" imgW="1841500" imgH="431800" progId="Equation.3">
                  <p:embed/>
                  <p:pic>
                    <p:nvPicPr>
                      <p:cNvPr id="0" name=""/>
                      <p:cNvPicPr>
                        <a:picLocks noChangeAspect="1" noChangeArrowheads="1"/>
                      </p:cNvPicPr>
                      <p:nvPr/>
                    </p:nvPicPr>
                    <p:blipFill>
                      <a:blip r:embed="rId7"/>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spid="_x0000_s2177" name="Equation" r:id="rId4" imgW="2387600" imgH="355600" progId="Equation.3">
                  <p:embed/>
                </p:oleObj>
              </mc:Choice>
              <mc:Fallback>
                <p:oleObj name="Equation" r:id="rId4" imgW="23876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spid="_x0000_s32866" name="Equation" r:id="rId3" imgW="3149600" imgH="368300" progId="Equation.3">
                  <p:embed/>
                </p:oleObj>
              </mc:Choice>
              <mc:Fallback>
                <p:oleObj name="Equation" r:id="rId3" imgW="3149600" imgH="368300" progId="Equation.3">
                  <p:embed/>
                  <p:pic>
                    <p:nvPicPr>
                      <p:cNvPr id="0" name=""/>
                      <p:cNvPicPr>
                        <a:picLocks noChangeAspect="1" noChangeArrowheads="1"/>
                      </p:cNvPicPr>
                      <p:nvPr/>
                    </p:nvPicPr>
                    <p:blipFill>
                      <a:blip r:embed="rId4"/>
                      <a:srcRect/>
                      <a:stretch>
                        <a:fillRect/>
                      </a:stretch>
                    </p:blipFill>
                    <p:spPr bwMode="auto">
                      <a:xfrm>
                        <a:off x="1219200" y="4171950"/>
                        <a:ext cx="6723063" cy="779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idx="1"/>
          </p:nvPr>
        </p:nvSpPr>
        <p:spPr>
          <a:xfrm>
            <a:off x="304800" y="1276350"/>
            <a:ext cx="8534400" cy="3333750"/>
          </a:xfrm>
        </p:spPr>
        <p:txBody>
          <a:bodyPr>
            <a:normAutofit fontScale="85000" lnSpcReduction="20000"/>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lvl="1">
              <a:lnSpc>
                <a:spcPct val="90000"/>
              </a:lnSpc>
            </a:pPr>
            <a:r>
              <a:rPr lang="en-US" dirty="0"/>
              <a:t>Entropy-based pruning</a:t>
            </a:r>
          </a:p>
          <a:p>
            <a:pPr>
              <a:lnSpc>
                <a:spcPct val="90000"/>
              </a:lnSpc>
            </a:pPr>
            <a:r>
              <a:rPr lang="en-US" dirty="0"/>
              <a:t>Efficiency</a:t>
            </a:r>
          </a:p>
          <a:p>
            <a:pPr lvl="1">
              <a:lnSpc>
                <a:spcPct val="90000"/>
              </a:lnSpc>
            </a:pPr>
            <a:r>
              <a:rPr lang="en-US" dirty="0"/>
              <a:t>Efficient data structures like tries</a:t>
            </a:r>
          </a:p>
          <a:p>
            <a:pPr lvl="1">
              <a:lnSpc>
                <a:spcPct val="90000"/>
              </a:lnSpc>
            </a:pPr>
            <a:r>
              <a:rPr lang="en-US" dirty="0"/>
              <a:t>Bloom filters: approximate language models</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for Web-scale N-grams</a:t>
            </a:r>
          </a:p>
        </p:txBody>
      </p:sp>
      <p:sp>
        <p:nvSpPr>
          <p:cNvPr id="3" name="Content Placeholder 2"/>
          <p:cNvSpPr>
            <a:spLocks noGrp="1"/>
          </p:cNvSpPr>
          <p:nvPr>
            <p:ph idx="1"/>
          </p:nvPr>
        </p:nvSpPr>
        <p:spPr/>
        <p:txBody>
          <a:bodyPr/>
          <a:lstStyle/>
          <a:p>
            <a:r>
              <a:rPr lang="en-US" sz="2800" dirty="0"/>
              <a:t>“Stupid </a:t>
            </a:r>
            <a:r>
              <a:rPr lang="en-US" sz="2800" dirty="0" err="1"/>
              <a:t>backoff</a:t>
            </a:r>
            <a:r>
              <a:rPr lang="en-US" sz="2800" dirty="0"/>
              <a:t>” (</a:t>
            </a:r>
            <a:r>
              <a:rPr lang="en-US" sz="2800" dirty="0" err="1"/>
              <a:t>Brants</a:t>
            </a:r>
            <a:r>
              <a:rPr lang="en-US" sz="2800" dirty="0"/>
              <a:t> </a:t>
            </a:r>
            <a:r>
              <a:rPr lang="en-US" sz="2800" i="1" dirty="0"/>
              <a:t>et al</a:t>
            </a:r>
            <a:r>
              <a:rPr lang="en-US" sz="2800" dirty="0"/>
              <a:t>. 2007)</a:t>
            </a:r>
          </a:p>
          <a:p>
            <a:r>
              <a:rPr lang="en-US" sz="2800" dirty="0"/>
              <a:t>No discounting, just use relative frequencies </a:t>
            </a:r>
          </a:p>
          <a:p>
            <a:pPr marL="4572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3418438"/>
              </p:ext>
            </p:extLst>
          </p:nvPr>
        </p:nvGraphicFramePr>
        <p:xfrm>
          <a:off x="1255713" y="2495550"/>
          <a:ext cx="5861050" cy="1524000"/>
        </p:xfrm>
        <a:graphic>
          <a:graphicData uri="http://schemas.openxmlformats.org/presentationml/2006/ole">
            <mc:AlternateContent xmlns:mc="http://schemas.openxmlformats.org/markup-compatibility/2006">
              <mc:Choice xmlns:v="urn:schemas-microsoft-com:vml" Requires="v">
                <p:oleObj spid="_x0000_s53355" name="Equation" r:id="rId3" imgW="3175000" imgH="825500" progId="Equation.3">
                  <p:embed/>
                </p:oleObj>
              </mc:Choice>
              <mc:Fallback>
                <p:oleObj name="Equation" r:id="rId3" imgW="3175000" imgH="825500" progId="Equation.3">
                  <p:embed/>
                  <p:pic>
                    <p:nvPicPr>
                      <p:cNvPr id="0" name=""/>
                      <p:cNvPicPr/>
                      <p:nvPr/>
                    </p:nvPicPr>
                    <p:blipFill>
                      <a:blip r:embed="rId4"/>
                      <a:stretch>
                        <a:fillRect/>
                      </a:stretch>
                    </p:blipFill>
                    <p:spPr>
                      <a:xfrm>
                        <a:off x="1255713" y="2495550"/>
                        <a:ext cx="5861050" cy="152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020148"/>
              </p:ext>
            </p:extLst>
          </p:nvPr>
        </p:nvGraphicFramePr>
        <p:xfrm>
          <a:off x="1535113" y="4171950"/>
          <a:ext cx="2106612" cy="742950"/>
        </p:xfrm>
        <a:graphic>
          <a:graphicData uri="http://schemas.openxmlformats.org/presentationml/2006/ole">
            <mc:AlternateContent xmlns:mc="http://schemas.openxmlformats.org/markup-compatibility/2006">
              <mc:Choice xmlns:v="urn:schemas-microsoft-com:vml" Requires="v">
                <p:oleObj spid="_x0000_s53356" name="Equation" r:id="rId5" imgW="1117600" imgH="393700" progId="Equation.3">
                  <p:embed/>
                </p:oleObj>
              </mc:Choice>
              <mc:Fallback>
                <p:oleObj name="Equation" r:id="rId5" imgW="1117600" imgH="393700" progId="Equation.3">
                  <p:embed/>
                  <p:pic>
                    <p:nvPicPr>
                      <p:cNvPr id="0" name=""/>
                      <p:cNvPicPr/>
                      <p:nvPr/>
                    </p:nvPicPr>
                    <p:blipFill>
                      <a:blip r:embed="rId6"/>
                      <a:stretch>
                        <a:fillRect/>
                      </a:stretch>
                    </p:blipFill>
                    <p:spPr>
                      <a:xfrm>
                        <a:off x="1535113" y="4171950"/>
                        <a:ext cx="2106612" cy="742950"/>
                      </a:xfrm>
                      <a:prstGeom prst="rect">
                        <a:avLst/>
                      </a:prstGeom>
                    </p:spPr>
                  </p:pic>
                </p:oleObj>
              </mc:Fallback>
            </mc:AlternateContent>
          </a:graphicData>
        </a:graphic>
      </p:graphicFrame>
    </p:spTree>
    <p:extLst>
      <p:ext uri="{BB962C8B-B14F-4D97-AF65-F5344CB8AC3E}">
        <p14:creationId xmlns:p14="http://schemas.microsoft.com/office/powerpoint/2010/main" val="3285293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spTree>
    <p:extLst>
      <p:ext uri="{BB962C8B-B14F-4D97-AF65-F5344CB8AC3E}">
        <p14:creationId xmlns:p14="http://schemas.microsoft.com/office/powerpoint/2010/main" val="1089487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idx="1"/>
          </p:nvPr>
        </p:nvSpPr>
        <p:spPr>
          <a:xfrm>
            <a:off x="304800" y="1352550"/>
            <a:ext cx="8839200" cy="3505200"/>
          </a:xfrm>
        </p:spPr>
        <p:txBody>
          <a:bodyPr>
            <a:normAutofit lnSpcReduction="10000"/>
          </a:bodyPr>
          <a:lstStyle/>
          <a:p>
            <a:r>
              <a:rPr lang="en-US" dirty="0">
                <a:ea typeface="ＭＳ Ｐゴシック" charset="0"/>
                <a:cs typeface="Calibri"/>
              </a:rPr>
              <a:t>Discriminative models:</a:t>
            </a:r>
          </a:p>
          <a:p>
            <a:pPr lvl="1"/>
            <a:r>
              <a:rPr lang="en-US" dirty="0">
                <a:ea typeface="ＭＳ Ｐゴシック" charset="0"/>
                <a:cs typeface="Calibri"/>
              </a:rPr>
              <a:t> choose n-gram weights to improve a task, not to fit the  training set</a:t>
            </a:r>
          </a:p>
          <a:p>
            <a:r>
              <a:rPr lang="en-US" dirty="0">
                <a:ea typeface="ＭＳ Ｐゴシック" charset="0"/>
                <a:cs typeface="Calibri"/>
              </a:rPr>
              <a:t>Parsing-based models</a:t>
            </a:r>
            <a:endParaRPr lang="en-US" dirty="0">
              <a:latin typeface="Calibri"/>
              <a:ea typeface="ＭＳ Ｐゴシック" charset="0"/>
              <a:cs typeface="Calibri"/>
            </a:endParaRPr>
          </a:p>
          <a:p>
            <a:pPr eaLnBrk="1" hangingPunct="1"/>
            <a:r>
              <a:rPr lang="en-US" dirty="0">
                <a:latin typeface="Calibri"/>
                <a:ea typeface="ＭＳ Ｐゴシック" charset="0"/>
                <a:cs typeface="Calibri"/>
              </a:rPr>
              <a:t>Caching Models</a:t>
            </a:r>
          </a:p>
          <a:p>
            <a:pPr lvl="1" eaLnBrk="1" hangingPunct="1"/>
            <a:r>
              <a:rPr lang="en-US" dirty="0">
                <a:latin typeface="Calibri"/>
                <a:ea typeface="ＭＳ Ｐゴシック" charset="0"/>
                <a:cs typeface="Calibri"/>
              </a:rPr>
              <a:t>Recently used words are more likely to appear</a:t>
            </a:r>
          </a:p>
          <a:p>
            <a:pPr lvl="1" eaLnBrk="1" hangingPunct="1"/>
            <a:endParaRPr lang="en-US" dirty="0">
              <a:latin typeface="Calibri"/>
              <a:ea typeface="ＭＳ Ｐゴシック" charset="0"/>
              <a:cs typeface="Calibri"/>
            </a:endParaRPr>
          </a:p>
          <a:p>
            <a:pPr marL="457200" lvl="1" indent="0" eaLnBrk="1" hangingPunct="1">
              <a:buNone/>
            </a:pPr>
            <a:endParaRPr lang="en-US" dirty="0">
              <a:latin typeface="Calibri"/>
              <a:ea typeface="ＭＳ Ｐゴシック" charset="0"/>
              <a:cs typeface="Calibri"/>
            </a:endParaRPr>
          </a:p>
          <a:p>
            <a:pPr lvl="1" eaLnBrk="1" hangingPunct="1"/>
            <a:r>
              <a:rPr lang="en-US" dirty="0">
                <a:latin typeface="Calibri"/>
                <a:ea typeface="ＭＳ Ｐゴシック" charset="0"/>
                <a:cs typeface="Calibri"/>
              </a:rPr>
              <a:t>These turned out to perform very poorly for speech recognition (why?)</a:t>
            </a:r>
            <a:endParaRPr lang="en-US" sz="2400" dirty="0">
              <a:latin typeface="Calibri"/>
              <a:ea typeface="ＭＳ Ｐゴシック" charset="0"/>
              <a:cs typeface="Calibri"/>
            </a:endParaRPr>
          </a:p>
          <a:p>
            <a:pPr marL="0" indent="0" eaLnBrk="1" hangingPunct="1">
              <a:buNone/>
            </a:pPr>
            <a:endParaRPr lang="en-US" sz="1800" dirty="0">
              <a:latin typeface="Calibri"/>
              <a:ea typeface="ＭＳ Ｐゴシック" charset="0"/>
              <a:cs typeface="Calibri"/>
            </a:endParaRPr>
          </a:p>
        </p:txBody>
      </p:sp>
      <p:graphicFrame>
        <p:nvGraphicFramePr>
          <p:cNvPr id="88067" name="Object 2"/>
          <p:cNvGraphicFramePr>
            <a:graphicFrameLocks noChangeAspect="1"/>
          </p:cNvGraphicFramePr>
          <p:nvPr>
            <p:extLst>
              <p:ext uri="{D42A27DB-BD31-4B8C-83A1-F6EECF244321}">
                <p14:modId xmlns:p14="http://schemas.microsoft.com/office/powerpoint/2010/main" val="332281131"/>
              </p:ext>
            </p:extLst>
          </p:nvPr>
        </p:nvGraphicFramePr>
        <p:xfrm>
          <a:off x="1676400" y="3562350"/>
          <a:ext cx="5245100" cy="617381"/>
        </p:xfrm>
        <a:graphic>
          <a:graphicData uri="http://schemas.openxmlformats.org/presentationml/2006/ole">
            <mc:AlternateContent xmlns:mc="http://schemas.openxmlformats.org/markup-compatibility/2006">
              <mc:Choice xmlns:v="urn:schemas-microsoft-com:vml" Requires="v">
                <p:oleObj spid="_x0000_s54335" name="Equation" r:id="rId4" imgW="3670300" imgH="431800" progId="Equation.3">
                  <p:embed/>
                </p:oleObj>
              </mc:Choice>
              <mc:Fallback>
                <p:oleObj name="Equation" r:id="rId4" imgW="3670300" imgH="431800" progId="Equation.3">
                  <p:embed/>
                  <p:pic>
                    <p:nvPicPr>
                      <p:cNvPr id="0" name=""/>
                      <p:cNvPicPr>
                        <a:picLocks noChangeAspect="1" noChangeArrowheads="1"/>
                      </p:cNvPicPr>
                      <p:nvPr/>
                    </p:nvPicPr>
                    <p:blipFill>
                      <a:blip r:embed="rId5"/>
                      <a:srcRect/>
                      <a:stretch>
                        <a:fillRect/>
                      </a:stretch>
                    </p:blipFill>
                    <p:spPr bwMode="auto">
                      <a:xfrm>
                        <a:off x="1676400" y="3562350"/>
                        <a:ext cx="5245100" cy="617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526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latin typeface="+mj-lt"/>
                <a:ea typeface="ＭＳ Ｐゴシック" charset="0"/>
                <a:cs typeface="ＭＳ Ｐゴシック" charset="0"/>
              </a:rPr>
              <a:t>Advanced: </a:t>
            </a:r>
          </a:p>
          <a:p>
            <a:pPr eaLnBrk="1" hangingPunct="1">
              <a:buFont typeface="Times" charset="0"/>
              <a:buNone/>
            </a:pPr>
            <a:r>
              <a:rPr lang="en-US" sz="3200" dirty="0" err="1">
                <a:solidFill>
                  <a:srgbClr val="800000"/>
                </a:solidFill>
                <a:latin typeface="+mj-lt"/>
                <a:ea typeface="ＭＳ Ｐゴシック" charset="0"/>
                <a:cs typeface="ＭＳ Ｐゴシック" charset="0"/>
              </a:rPr>
              <a:t>Kneser</a:t>
            </a:r>
            <a:r>
              <a:rPr lang="en-US" sz="3200" dirty="0">
                <a:solidFill>
                  <a:srgbClr val="800000"/>
                </a:solidFill>
                <a:latin typeface="+mj-lt"/>
                <a:ea typeface="ＭＳ Ｐゴシック" charset="0"/>
                <a:cs typeface="ＭＳ Ｐゴシック" charset="0"/>
              </a:rPr>
              <a:t>-Ney Smoothing</a:t>
            </a:r>
          </a:p>
        </p:txBody>
      </p:sp>
      <p:sp>
        <p:nvSpPr>
          <p:cNvPr id="2" name="Text Placeholder 1">
            <a:extLst>
              <a:ext uri="{FF2B5EF4-FFF2-40B4-BE49-F238E27FC236}">
                <a16:creationId xmlns:a16="http://schemas.microsoft.com/office/drawing/2014/main" id="{1EA6C160-48DE-E948-8187-A667BC9A27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38185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spid="_x0000_s3201" name="Equation" r:id="rId4" imgW="2578100" imgH="850900" progId="Equation.3">
                  <p:embed/>
                </p:oleObj>
              </mc:Choice>
              <mc:Fallback>
                <p:oleObj name="Equation" r:id="rId4" imgW="2578100" imgH="850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1600" y="285750"/>
            <a:ext cx="7467600" cy="742950"/>
          </a:xfrm>
        </p:spPr>
        <p:txBody>
          <a:bodyPr>
            <a:normAutofit fontScale="90000"/>
          </a:bodyPr>
          <a:lstStyle/>
          <a:p>
            <a:pPr eaLnBrk="1" hangingPunct="1"/>
            <a:r>
              <a:rPr lang="en-US" dirty="0">
                <a:ea typeface="ＭＳ Ｐゴシック" charset="0"/>
                <a:cs typeface="ＭＳ Ｐゴシック" charset="0"/>
              </a:rPr>
              <a:t>Absolute discounting: just subtract a little from each count</a:t>
            </a:r>
          </a:p>
        </p:txBody>
      </p:sp>
      <p:sp>
        <p:nvSpPr>
          <p:cNvPr id="71682" name="Rectangle 3"/>
          <p:cNvSpPr>
            <a:spLocks noGrp="1" noChangeArrowheads="1"/>
          </p:cNvSpPr>
          <p:nvPr>
            <p:ph type="body" idx="1"/>
          </p:nvPr>
        </p:nvSpPr>
        <p:spPr>
          <a:xfrm>
            <a:off x="228600" y="1200150"/>
            <a:ext cx="5486400" cy="4419600"/>
          </a:xfrm>
        </p:spPr>
        <p:txBody>
          <a:bodyPr>
            <a:normAutofit/>
          </a:bodyPr>
          <a:lstStyle/>
          <a:p>
            <a:pPr eaLnBrk="1" hangingPunct="1">
              <a:lnSpc>
                <a:spcPct val="90000"/>
              </a:lnSpc>
            </a:pPr>
            <a:r>
              <a:rPr lang="en-US" sz="2200" dirty="0">
                <a:latin typeface="Calibri"/>
                <a:ea typeface="ＭＳ Ｐゴシック" charset="0"/>
                <a:cs typeface="Calibri"/>
              </a:rPr>
              <a:t>Suppose we wanted to subtract a little from a count of 4 to save probability mass for the zeros</a:t>
            </a:r>
          </a:p>
          <a:p>
            <a:pPr eaLnBrk="1" hangingPunct="1">
              <a:lnSpc>
                <a:spcPct val="90000"/>
              </a:lnSpc>
            </a:pPr>
            <a:r>
              <a:rPr lang="en-US" sz="2200" dirty="0">
                <a:latin typeface="Calibri"/>
                <a:ea typeface="ＭＳ Ｐゴシック" charset="0"/>
                <a:cs typeface="Calibri"/>
              </a:rPr>
              <a:t>How much to subtract ?</a:t>
            </a:r>
          </a:p>
          <a:p>
            <a:pPr>
              <a:lnSpc>
                <a:spcPct val="90000"/>
              </a:lnSpc>
            </a:pPr>
            <a:endParaRPr lang="en-US" sz="1300" dirty="0">
              <a:ea typeface="ＭＳ Ｐゴシック" charset="0"/>
              <a:cs typeface="Calibri"/>
            </a:endParaRPr>
          </a:p>
          <a:p>
            <a:pPr>
              <a:lnSpc>
                <a:spcPct val="90000"/>
              </a:lnSpc>
            </a:pPr>
            <a:r>
              <a:rPr lang="en-US" sz="2200" dirty="0">
                <a:ea typeface="ＭＳ Ｐゴシック" charset="0"/>
                <a:cs typeface="Calibri"/>
              </a:rPr>
              <a:t>Church and Gale (1991)’s clever idea</a:t>
            </a:r>
          </a:p>
          <a:p>
            <a:pPr>
              <a:lnSpc>
                <a:spcPct val="90000"/>
              </a:lnSpc>
            </a:pPr>
            <a:r>
              <a:rPr lang="en-US" sz="2200" dirty="0">
                <a:ea typeface="ＭＳ Ｐゴシック" charset="0"/>
                <a:cs typeface="Calibri"/>
              </a:rPr>
              <a:t>Divide up 22 million words of AP Newswire</a:t>
            </a:r>
          </a:p>
          <a:p>
            <a:pPr lvl="1">
              <a:lnSpc>
                <a:spcPct val="90000"/>
              </a:lnSpc>
            </a:pPr>
            <a:r>
              <a:rPr lang="en-US" sz="2200" dirty="0">
                <a:ea typeface="ＭＳ Ｐゴシック" charset="0"/>
                <a:cs typeface="Calibri"/>
              </a:rPr>
              <a:t>Training and held-out set</a:t>
            </a:r>
          </a:p>
          <a:p>
            <a:pPr lvl="1">
              <a:lnSpc>
                <a:spcPct val="90000"/>
              </a:lnSpc>
            </a:pPr>
            <a:r>
              <a:rPr lang="en-US" sz="2200" dirty="0">
                <a:ea typeface="ＭＳ Ｐゴシック" charset="0"/>
                <a:cs typeface="Calibri"/>
              </a:rPr>
              <a:t>for each bigram in the training set</a:t>
            </a:r>
          </a:p>
          <a:p>
            <a:pPr lvl="1">
              <a:lnSpc>
                <a:spcPct val="90000"/>
              </a:lnSpc>
            </a:pPr>
            <a:r>
              <a:rPr lang="en-US" sz="2200" dirty="0">
                <a:ea typeface="ＭＳ Ｐゴシック" charset="0"/>
                <a:cs typeface="Calibri"/>
              </a:rPr>
              <a:t>see the actual count in the held-out set!</a:t>
            </a:r>
            <a:endParaRPr lang="en-US" sz="2000" baseline="-25000" dirty="0">
              <a:latin typeface="Calibri"/>
              <a:ea typeface="ＭＳ Ｐゴシック" charset="0"/>
              <a:cs typeface="Calibri"/>
            </a:endParaRPr>
          </a:p>
          <a:p>
            <a:pPr eaLnBrk="1" hangingPunct="1">
              <a:lnSpc>
                <a:spcPct val="90000"/>
              </a:lnSpc>
            </a:pPr>
            <a:r>
              <a:rPr lang="en-US" sz="2000" dirty="0">
                <a:latin typeface="Calibri"/>
                <a:ea typeface="ＭＳ Ｐゴシック" charset="0"/>
                <a:cs typeface="Calibri"/>
              </a:rPr>
              <a:t>It sure looks like c* = (c - .75)</a:t>
            </a:r>
          </a:p>
          <a:p>
            <a:pPr eaLnBrk="1" hangingPunct="1">
              <a:lnSpc>
                <a:spcPct val="90000"/>
              </a:lnSpc>
            </a:pPr>
            <a:endParaRPr lang="en-US" sz="2000" dirty="0">
              <a:latin typeface="Calibri"/>
              <a:ea typeface="ＭＳ Ｐゴシック" charset="0"/>
              <a:cs typeface="Calibri"/>
            </a:endParaRPr>
          </a:p>
        </p:txBody>
      </p:sp>
      <p:graphicFrame>
        <p:nvGraphicFramePr>
          <p:cNvPr id="1472517" name="Group 5"/>
          <p:cNvGraphicFramePr>
            <a:graphicFrameLocks noGrp="1"/>
          </p:cNvGraphicFramePr>
          <p:nvPr/>
        </p:nvGraphicFramePr>
        <p:xfrm>
          <a:off x="5867400" y="1200150"/>
          <a:ext cx="3200400" cy="3717036"/>
        </p:xfrm>
        <a:graphic>
          <a:graphicData uri="http://schemas.openxmlformats.org/drawingml/2006/table">
            <a:tbl>
              <a:tblPr/>
              <a:tblGrid>
                <a:gridCol w="142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training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a:t>
                      </a:r>
                      <a:r>
                        <a:rPr kumimoji="0" lang="en-US" sz="1800" b="0" i="0" u="none" strike="noStrike" cap="none" normalizeH="0" baseline="0" dirty="0" err="1">
                          <a:ln>
                            <a:noFill/>
                          </a:ln>
                          <a:solidFill>
                            <a:schemeClr val="tx1"/>
                          </a:solidFill>
                          <a:effectLst/>
                          <a:latin typeface="Calibri"/>
                          <a:ea typeface="ＭＳ Ｐゴシック" charset="-128"/>
                          <a:cs typeface="Calibri"/>
                        </a:rPr>
                        <a:t>heldout</a:t>
                      </a:r>
                      <a:r>
                        <a:rPr kumimoji="0" lang="en-US" sz="1800" b="0" i="0" u="none" strike="noStrike" cap="none" normalizeH="0" baseline="0" dirty="0">
                          <a:ln>
                            <a:noFill/>
                          </a:ln>
                          <a:solidFill>
                            <a:schemeClr val="tx1"/>
                          </a:solidFill>
                          <a:effectLst/>
                          <a:latin typeface="Calibri"/>
                          <a:ea typeface="ＭＳ Ｐゴシック" charset="-128"/>
                          <a:cs typeface="Calibri"/>
                        </a:rPr>
                        <a:t> set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.0000270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0.448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081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Absolute Discounting Interpolation</a:t>
            </a:r>
            <a:endParaRPr lang="en-US" dirty="0"/>
          </a:p>
        </p:txBody>
      </p:sp>
      <p:sp>
        <p:nvSpPr>
          <p:cNvPr id="3" name="Content Placeholder 2"/>
          <p:cNvSpPr>
            <a:spLocks noGrp="1"/>
          </p:cNvSpPr>
          <p:nvPr>
            <p:ph idx="1"/>
          </p:nvPr>
        </p:nvSpPr>
        <p:spPr>
          <a:xfrm>
            <a:off x="304800" y="1352550"/>
            <a:ext cx="8534400" cy="3790950"/>
          </a:xfrm>
        </p:spPr>
        <p:txBody>
          <a:bodyPr/>
          <a:lstStyle/>
          <a:p>
            <a:r>
              <a:rPr lang="en-US" sz="2600" dirty="0">
                <a:ea typeface="ＭＳ Ｐゴシック" charset="0"/>
                <a:cs typeface="Calibri"/>
              </a:rPr>
              <a:t>Save ourselves some time and just subtract 0.75 (or some d)!</a:t>
            </a: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marL="342900" lvl="1" indent="-342900">
              <a:buClr>
                <a:srgbClr val="CC0000"/>
              </a:buClr>
            </a:pPr>
            <a:r>
              <a:rPr lang="en-US" sz="2400" dirty="0">
                <a:ea typeface="ＭＳ Ｐゴシック" charset="0"/>
                <a:cs typeface="Calibri"/>
              </a:rPr>
              <a:t>(Maybe keeping a couple extra values of d for counts 1 and 2)</a:t>
            </a:r>
            <a:endParaRPr lang="en-US" sz="2800" dirty="0">
              <a:ea typeface="ＭＳ Ｐゴシック" charset="0"/>
              <a:cs typeface="Calibri"/>
            </a:endParaRPr>
          </a:p>
          <a:p>
            <a:r>
              <a:rPr lang="en-US" sz="2800" dirty="0">
                <a:ea typeface="ＭＳ Ｐゴシック" charset="0"/>
                <a:cs typeface="Calibri"/>
              </a:rPr>
              <a:t>But should we really just use the regular unigram P(w)?</a:t>
            </a:r>
            <a:endParaRPr lang="en-US" sz="3600" dirty="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71</a:t>
            </a:fld>
            <a:endParaRPr lang="en-US" dirty="0"/>
          </a:p>
        </p:txBody>
      </p:sp>
      <p:graphicFrame>
        <p:nvGraphicFramePr>
          <p:cNvPr id="6" name="Object 2"/>
          <p:cNvGraphicFramePr>
            <a:graphicFrameLocks noChangeAspect="1"/>
          </p:cNvGraphicFramePr>
          <p:nvPr/>
        </p:nvGraphicFramePr>
        <p:xfrm>
          <a:off x="396875" y="2190750"/>
          <a:ext cx="8197850" cy="1093788"/>
        </p:xfrm>
        <a:graphic>
          <a:graphicData uri="http://schemas.openxmlformats.org/presentationml/2006/ole">
            <mc:AlternateContent xmlns:mc="http://schemas.openxmlformats.org/markup-compatibility/2006">
              <mc:Choice xmlns:v="urn:schemas-microsoft-com:vml" Requires="v">
                <p:oleObj spid="_x0000_s73732" name="Equation" r:id="rId3" imgW="3238500" imgH="431800" progId="Equation.3">
                  <p:embed/>
                </p:oleObj>
              </mc:Choice>
              <mc:Fallback>
                <p:oleObj name="Equation" r:id="rId3" imgW="3238500" imgH="431800" progId="Equation.3">
                  <p:embed/>
                  <p:pic>
                    <p:nvPicPr>
                      <p:cNvPr id="6" name="Object 2"/>
                      <p:cNvPicPr>
                        <a:picLocks noChangeAspect="1" noChangeArrowheads="1"/>
                      </p:cNvPicPr>
                      <p:nvPr/>
                    </p:nvPicPr>
                    <p:blipFill>
                      <a:blip r:embed="rId4"/>
                      <a:srcRect/>
                      <a:stretch>
                        <a:fillRect/>
                      </a:stretch>
                    </p:blipFill>
                    <p:spPr bwMode="auto">
                      <a:xfrm>
                        <a:off x="396875" y="2190750"/>
                        <a:ext cx="8197850" cy="1093788"/>
                      </a:xfrm>
                      <a:prstGeom prst="rect">
                        <a:avLst/>
                      </a:prstGeom>
                      <a:noFill/>
                      <a:ln>
                        <a:noFill/>
                      </a:ln>
                    </p:spPr>
                  </p:pic>
                </p:oleObj>
              </mc:Fallback>
            </mc:AlternateContent>
          </a:graphicData>
        </a:graphic>
      </p:graphicFrame>
      <p:sp>
        <p:nvSpPr>
          <p:cNvPr id="5" name="TextBox 4"/>
          <p:cNvSpPr txBox="1"/>
          <p:nvPr/>
        </p:nvSpPr>
        <p:spPr>
          <a:xfrm>
            <a:off x="3657600" y="1885950"/>
            <a:ext cx="2287518" cy="369332"/>
          </a:xfrm>
          <a:prstGeom prst="rect">
            <a:avLst/>
          </a:prstGeom>
          <a:noFill/>
        </p:spPr>
        <p:txBody>
          <a:bodyPr wrap="none" rtlCol="0">
            <a:spAutoFit/>
          </a:bodyPr>
          <a:lstStyle/>
          <a:p>
            <a:r>
              <a:rPr lang="en-US" sz="1800" dirty="0">
                <a:solidFill>
                  <a:srgbClr val="FF0000"/>
                </a:solidFill>
              </a:rPr>
              <a:t>discounted bigram</a:t>
            </a:r>
          </a:p>
        </p:txBody>
      </p:sp>
      <p:sp>
        <p:nvSpPr>
          <p:cNvPr id="7" name="TextBox 6"/>
          <p:cNvSpPr txBox="1"/>
          <p:nvPr/>
        </p:nvSpPr>
        <p:spPr>
          <a:xfrm>
            <a:off x="7848600" y="3116818"/>
            <a:ext cx="1119267" cy="369332"/>
          </a:xfrm>
          <a:prstGeom prst="rect">
            <a:avLst/>
          </a:prstGeom>
          <a:noFill/>
        </p:spPr>
        <p:txBody>
          <a:bodyPr wrap="none" rtlCol="0">
            <a:spAutoFit/>
          </a:bodyPr>
          <a:lstStyle/>
          <a:p>
            <a:r>
              <a:rPr lang="en-US" sz="1800" dirty="0">
                <a:solidFill>
                  <a:srgbClr val="FF0000"/>
                </a:solidFill>
              </a:rPr>
              <a:t>unigram</a:t>
            </a:r>
          </a:p>
        </p:txBody>
      </p:sp>
      <p:sp>
        <p:nvSpPr>
          <p:cNvPr id="8" name="TextBox 7"/>
          <p:cNvSpPr txBox="1"/>
          <p:nvPr/>
        </p:nvSpPr>
        <p:spPr>
          <a:xfrm>
            <a:off x="6553200" y="1962150"/>
            <a:ext cx="1941106" cy="307777"/>
          </a:xfrm>
          <a:prstGeom prst="rect">
            <a:avLst/>
          </a:prstGeom>
          <a:noFill/>
        </p:spPr>
        <p:txBody>
          <a:bodyPr wrap="none" rtlCol="0">
            <a:spAutoFit/>
          </a:bodyPr>
          <a:lstStyle/>
          <a:p>
            <a:r>
              <a:rPr lang="en-US" sz="1400" dirty="0">
                <a:solidFill>
                  <a:srgbClr val="FF0000"/>
                </a:solidFill>
              </a:rPr>
              <a:t>Interpolation weight</a:t>
            </a:r>
          </a:p>
        </p:txBody>
      </p:sp>
      <p:cxnSp>
        <p:nvCxnSpPr>
          <p:cNvPr id="10" name="Straight Arrow Connector 9"/>
          <p:cNvCxnSpPr/>
          <p:nvPr/>
        </p:nvCxnSpPr>
        <p:spPr bwMode="auto">
          <a:xfrm flipH="1">
            <a:off x="7162800" y="2266950"/>
            <a:ext cx="228600" cy="3048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Straight Arrow Connector 12"/>
          <p:cNvCxnSpPr/>
          <p:nvPr/>
        </p:nvCxnSpPr>
        <p:spPr bwMode="auto">
          <a:xfrm flipH="1" flipV="1">
            <a:off x="8077200" y="2952750"/>
            <a:ext cx="228600" cy="2286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3555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1047750"/>
            <a:ext cx="8686800" cy="3333750"/>
          </a:xfrm>
        </p:spPr>
        <p:txBody>
          <a:bodyPr>
            <a:normAutofit fontScale="85000" lnSpcReduction="10000"/>
          </a:bodyPr>
          <a:lstStyle/>
          <a:p>
            <a:pPr eaLnBrk="1" hangingPunct="1"/>
            <a:r>
              <a:rPr lang="en-US" altLang="ja-JP" dirty="0">
                <a:latin typeface="Calibri"/>
                <a:ea typeface="ＭＳ Ｐゴシック" charset="0"/>
                <a:cs typeface="Calibri"/>
              </a:rPr>
              <a:t>Better estimate for probabilities of lower-order unigrams!</a:t>
            </a:r>
          </a:p>
          <a:p>
            <a:pPr lvl="1"/>
            <a:r>
              <a:rPr lang="en-US" dirty="0">
                <a:latin typeface="Calibri"/>
                <a:ea typeface="ＭＳ Ｐゴシック" charset="0"/>
                <a:cs typeface="Calibri"/>
              </a:rPr>
              <a:t>Shannon game:  </a:t>
            </a:r>
            <a:r>
              <a:rPr lang="en-US" i="1" dirty="0"/>
              <a:t>I can’t see without my reading</a:t>
            </a:r>
            <a:r>
              <a:rPr lang="en-US" i="1" dirty="0">
                <a:latin typeface="Calibri"/>
                <a:ea typeface="ＭＳ Ｐゴシック" charset="0"/>
                <a:cs typeface="Calibri"/>
              </a:rPr>
              <a:t>___________</a:t>
            </a:r>
            <a:r>
              <a:rPr lang="en-US" dirty="0">
                <a:latin typeface="Calibri"/>
                <a:ea typeface="ＭＳ Ｐゴシック" charset="0"/>
                <a:cs typeface="Calibri"/>
              </a:rPr>
              <a:t>?</a:t>
            </a:r>
          </a:p>
          <a:p>
            <a:pPr lvl="1" eaLnBrk="1" hangingPunct="1"/>
            <a:r>
              <a:rPr lang="en-US" altLang="ja-JP" dirty="0">
                <a:latin typeface="Calibri"/>
                <a:ea typeface="ＭＳ Ｐゴシック" charset="0"/>
                <a:cs typeface="Calibri"/>
              </a:rPr>
              <a:t>“Kong” turns out to be more common than “glasses”</a:t>
            </a:r>
          </a:p>
          <a:p>
            <a:pPr lvl="1" eaLnBrk="1" hangingPunct="1"/>
            <a:r>
              <a:rPr lang="en-US" dirty="0">
                <a:latin typeface="Calibri"/>
                <a:ea typeface="ＭＳ Ｐゴシック" charset="0"/>
                <a:cs typeface="Calibri"/>
              </a:rPr>
              <a:t>… but “</a:t>
            </a:r>
            <a:r>
              <a:rPr lang="en-US" altLang="ja-JP" dirty="0">
                <a:latin typeface="Calibri"/>
                <a:ea typeface="ＭＳ Ｐゴシック" charset="0"/>
                <a:cs typeface="Calibri"/>
              </a:rPr>
              <a:t>Kong” always follows “Hong”</a:t>
            </a:r>
          </a:p>
          <a:p>
            <a:r>
              <a:rPr lang="en-US" altLang="ja-JP" dirty="0">
                <a:latin typeface="Calibri"/>
                <a:ea typeface="ＭＳ Ｐゴシック" charset="0"/>
                <a:cs typeface="Calibri"/>
              </a:rPr>
              <a:t>The unigram is useful exactly when we haven’t seen this bigram!</a:t>
            </a:r>
          </a:p>
          <a:p>
            <a:r>
              <a:rPr lang="en-US" altLang="ja-JP" dirty="0">
                <a:latin typeface="Calibri"/>
                <a:ea typeface="ＭＳ Ｐゴシック" charset="0"/>
                <a:cs typeface="Calibri"/>
              </a:rPr>
              <a:t>Instead of  P(w): “How likely is w”</a:t>
            </a:r>
          </a:p>
          <a:p>
            <a:r>
              <a:rPr lang="en-US" altLang="ja-JP" dirty="0" err="1">
                <a:latin typeface="Calibri"/>
                <a:ea typeface="ＭＳ Ｐゴシック" charset="0"/>
                <a:cs typeface="Calibri"/>
              </a:rPr>
              <a:t>P</a:t>
            </a:r>
            <a:r>
              <a:rPr lang="en-US" altLang="ja-JP" baseline="-25000" dirty="0" err="1">
                <a:latin typeface="Calibri"/>
                <a:ea typeface="ＭＳ Ｐゴシック" charset="0"/>
                <a:cs typeface="Calibri"/>
              </a:rPr>
              <a:t>continuation</a:t>
            </a:r>
            <a:r>
              <a:rPr lang="en-US" altLang="ja-JP" dirty="0">
                <a:latin typeface="Calibri"/>
                <a:ea typeface="ＭＳ Ｐゴシック" charset="0"/>
                <a:cs typeface="Calibri"/>
              </a:rPr>
              <a:t>(w):  “How likely is w to appear as a novel continuation?</a:t>
            </a:r>
          </a:p>
          <a:p>
            <a:pPr lvl="1"/>
            <a:r>
              <a:rPr lang="en-US" dirty="0">
                <a:latin typeface="Calibri"/>
                <a:ea typeface="ＭＳ Ｐゴシック" charset="0"/>
                <a:cs typeface="Calibri"/>
              </a:rPr>
              <a:t>For each word, count the number of bigram types it completes</a:t>
            </a:r>
          </a:p>
          <a:p>
            <a:pPr lvl="1" eaLnBrk="1" hangingPunct="1"/>
            <a:r>
              <a:rPr lang="en-US" dirty="0">
                <a:latin typeface="Calibri"/>
                <a:ea typeface="ＭＳ Ｐゴシック" charset="0"/>
                <a:cs typeface="Calibri"/>
              </a:rPr>
              <a:t>Every bigram type was a novel continuation the first time it was seen</a:t>
            </a:r>
          </a:p>
        </p:txBody>
      </p:sp>
      <p:sp>
        <p:nvSpPr>
          <p:cNvPr id="3" name="TextBox 2"/>
          <p:cNvSpPr txBox="1"/>
          <p:nvPr/>
        </p:nvSpPr>
        <p:spPr>
          <a:xfrm>
            <a:off x="5867400" y="1288018"/>
            <a:ext cx="656270" cy="369332"/>
          </a:xfrm>
          <a:prstGeom prst="rect">
            <a:avLst/>
          </a:prstGeom>
          <a:noFill/>
        </p:spPr>
        <p:txBody>
          <a:bodyPr wrap="none" rtlCol="0">
            <a:spAutoFit/>
          </a:bodyPr>
          <a:lstStyle/>
          <a:p>
            <a:r>
              <a:rPr lang="en-US" sz="1800" i="1" dirty="0">
                <a:solidFill>
                  <a:srgbClr val="3366FF"/>
                </a:solidFill>
                <a:latin typeface="+mn-lt"/>
              </a:rPr>
              <a:t>Kong</a:t>
            </a:r>
          </a:p>
        </p:txBody>
      </p:sp>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a:t>
            </a:r>
          </a:p>
        </p:txBody>
      </p:sp>
      <p:sp>
        <p:nvSpPr>
          <p:cNvPr id="2" name="TextBox 1"/>
          <p:cNvSpPr txBox="1"/>
          <p:nvPr/>
        </p:nvSpPr>
        <p:spPr>
          <a:xfrm>
            <a:off x="5895697" y="1288018"/>
            <a:ext cx="911215" cy="369332"/>
          </a:xfrm>
          <a:prstGeom prst="rect">
            <a:avLst/>
          </a:prstGeom>
          <a:noFill/>
        </p:spPr>
        <p:txBody>
          <a:bodyPr wrap="none" rtlCol="0">
            <a:spAutoFit/>
          </a:bodyPr>
          <a:lstStyle/>
          <a:p>
            <a:r>
              <a:rPr lang="en-US" sz="1800" i="1" dirty="0">
                <a:solidFill>
                  <a:srgbClr val="3366FF"/>
                </a:solidFill>
                <a:latin typeface="+mn-lt"/>
              </a:rPr>
              <a:t>glasses</a:t>
            </a:r>
          </a:p>
        </p:txBody>
      </p:sp>
      <p:graphicFrame>
        <p:nvGraphicFramePr>
          <p:cNvPr id="8" name="Object 2"/>
          <p:cNvGraphicFramePr>
            <a:graphicFrameLocks noChangeAspect="1"/>
          </p:cNvGraphicFramePr>
          <p:nvPr/>
        </p:nvGraphicFramePr>
        <p:xfrm>
          <a:off x="1981200" y="4689475"/>
          <a:ext cx="4605337" cy="454025"/>
        </p:xfrm>
        <a:graphic>
          <a:graphicData uri="http://schemas.openxmlformats.org/presentationml/2006/ole">
            <mc:AlternateContent xmlns:mc="http://schemas.openxmlformats.org/markup-compatibility/2006">
              <mc:Choice xmlns:v="urn:schemas-microsoft-com:vml" Requires="v">
                <p:oleObj spid="_x0000_s74756" name="Equation" r:id="rId4" imgW="2451100" imgH="241300" progId="Equation.3">
                  <p:embed/>
                </p:oleObj>
              </mc:Choice>
              <mc:Fallback>
                <p:oleObj name="Equation" r:id="rId4" imgW="2451100" imgH="241300" progId="Equation.3">
                  <p:embed/>
                  <p:pic>
                    <p:nvPicPr>
                      <p:cNvPr id="8" name="Object 2"/>
                      <p:cNvPicPr>
                        <a:picLocks noChangeAspect="1" noChangeArrowheads="1"/>
                      </p:cNvPicPr>
                      <p:nvPr/>
                    </p:nvPicPr>
                    <p:blipFill>
                      <a:blip r:embed="rId5"/>
                      <a:srcRect/>
                      <a:stretch>
                        <a:fillRect/>
                      </a:stretch>
                    </p:blipFill>
                    <p:spPr bwMode="auto">
                      <a:xfrm>
                        <a:off x="1981200" y="4689475"/>
                        <a:ext cx="4605337" cy="454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23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7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a:t>
            </a:r>
          </a:p>
        </p:txBody>
      </p:sp>
      <p:sp>
        <p:nvSpPr>
          <p:cNvPr id="75778" name="Rectangle 3"/>
          <p:cNvSpPr>
            <a:spLocks noGrp="1" noChangeArrowheads="1"/>
          </p:cNvSpPr>
          <p:nvPr>
            <p:ph type="body" idx="1"/>
          </p:nvPr>
        </p:nvSpPr>
        <p:spPr>
          <a:xfrm>
            <a:off x="457200" y="1276350"/>
            <a:ext cx="8534400" cy="3333750"/>
          </a:xfrm>
        </p:spPr>
        <p:txBody>
          <a:bodyPr/>
          <a:lstStyle/>
          <a:p>
            <a:pPr eaLnBrk="1" hangingPunct="1"/>
            <a:r>
              <a:rPr lang="en-US" sz="2000" dirty="0">
                <a:latin typeface="Calibri"/>
                <a:ea typeface="ＭＳ Ｐゴシック" charset="0"/>
                <a:cs typeface="Calibri"/>
              </a:rPr>
              <a:t>How many times does w appear as a novel continuation:</a:t>
            </a:r>
          </a:p>
          <a:p>
            <a:pPr eaLnBrk="1" hangingPunct="1"/>
            <a:endParaRPr lang="en-US" sz="2000" dirty="0">
              <a:latin typeface="Calibri"/>
              <a:ea typeface="ＭＳ Ｐゴシック" charset="0"/>
              <a:cs typeface="Calibri"/>
            </a:endParaRPr>
          </a:p>
          <a:p>
            <a:endParaRPr lang="en-US" sz="2000" dirty="0">
              <a:ea typeface="ＭＳ Ｐゴシック" charset="0"/>
              <a:cs typeface="Calibri"/>
            </a:endParaRPr>
          </a:p>
          <a:p>
            <a:r>
              <a:rPr lang="en-US" sz="2000" dirty="0">
                <a:ea typeface="ＭＳ Ｐゴシック" charset="0"/>
                <a:cs typeface="Calibri"/>
              </a:rPr>
              <a:t>Normalized by the total number of word bigram types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75779" name="Object 2"/>
          <p:cNvGraphicFramePr>
            <a:graphicFrameLocks noChangeAspect="1"/>
          </p:cNvGraphicFramePr>
          <p:nvPr/>
        </p:nvGraphicFramePr>
        <p:xfrm>
          <a:off x="974725" y="3678238"/>
          <a:ext cx="6832600" cy="1179512"/>
        </p:xfrm>
        <a:graphic>
          <a:graphicData uri="http://schemas.openxmlformats.org/presentationml/2006/ole">
            <mc:AlternateContent xmlns:mc="http://schemas.openxmlformats.org/markup-compatibility/2006">
              <mc:Choice xmlns:v="urn:schemas-microsoft-com:vml" Requires="v">
                <p:oleObj spid="_x0000_s75786" name="Equation" r:id="rId4" imgW="2794000" imgH="482600" progId="Equation.3">
                  <p:embed/>
                </p:oleObj>
              </mc:Choice>
              <mc:Fallback>
                <p:oleObj name="Equation" r:id="rId4" imgW="2794000" imgH="482600" progId="Equation.3">
                  <p:embed/>
                  <p:pic>
                    <p:nvPicPr>
                      <p:cNvPr id="75779" name="Object 2"/>
                      <p:cNvPicPr>
                        <a:picLocks noChangeAspect="1" noChangeArrowheads="1"/>
                      </p:cNvPicPr>
                      <p:nvPr/>
                    </p:nvPicPr>
                    <p:blipFill>
                      <a:blip r:embed="rId5"/>
                      <a:srcRect/>
                      <a:stretch>
                        <a:fillRect/>
                      </a:stretch>
                    </p:blipFill>
                    <p:spPr bwMode="auto">
                      <a:xfrm>
                        <a:off x="974725" y="3678238"/>
                        <a:ext cx="6832600" cy="1179512"/>
                      </a:xfrm>
                      <a:prstGeom prst="rect">
                        <a:avLst/>
                      </a:prstGeom>
                      <a:noFill/>
                      <a:ln>
                        <a:noFill/>
                      </a:ln>
                    </p:spPr>
                  </p:pic>
                </p:oleObj>
              </mc:Fallback>
            </mc:AlternateContent>
          </a:graphicData>
        </a:graphic>
      </p:graphicFrame>
      <p:graphicFrame>
        <p:nvGraphicFramePr>
          <p:cNvPr id="7" name="Object 2"/>
          <p:cNvGraphicFramePr>
            <a:graphicFrameLocks noChangeAspect="1"/>
          </p:cNvGraphicFramePr>
          <p:nvPr/>
        </p:nvGraphicFramePr>
        <p:xfrm>
          <a:off x="1676400" y="1733550"/>
          <a:ext cx="4605337" cy="454025"/>
        </p:xfrm>
        <a:graphic>
          <a:graphicData uri="http://schemas.openxmlformats.org/presentationml/2006/ole">
            <mc:AlternateContent xmlns:mc="http://schemas.openxmlformats.org/markup-compatibility/2006">
              <mc:Choice xmlns:v="urn:schemas-microsoft-com:vml" Requires="v">
                <p:oleObj spid="_x0000_s75787" name="Equation" r:id="rId6" imgW="2451100" imgH="241300" progId="Equation.3">
                  <p:embed/>
                </p:oleObj>
              </mc:Choice>
              <mc:Fallback>
                <p:oleObj name="Equation" r:id="rId6" imgW="2451100" imgH="241300" progId="Equation.3">
                  <p:embed/>
                  <p:pic>
                    <p:nvPicPr>
                      <p:cNvPr id="7" name="Object 2"/>
                      <p:cNvPicPr>
                        <a:picLocks noChangeAspect="1" noChangeArrowheads="1"/>
                      </p:cNvPicPr>
                      <p:nvPr/>
                    </p:nvPicPr>
                    <p:blipFill>
                      <a:blip r:embed="rId7"/>
                      <a:srcRect/>
                      <a:stretch>
                        <a:fillRect/>
                      </a:stretch>
                    </p:blipFill>
                    <p:spPr bwMode="auto">
                      <a:xfrm>
                        <a:off x="1676400" y="1733550"/>
                        <a:ext cx="4605337" cy="4540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2026320" y="2919413"/>
          <a:ext cx="3612480" cy="566737"/>
        </p:xfrm>
        <a:graphic>
          <a:graphicData uri="http://schemas.openxmlformats.org/presentationml/2006/ole">
            <mc:AlternateContent xmlns:mc="http://schemas.openxmlformats.org/markup-compatibility/2006">
              <mc:Choice xmlns:v="urn:schemas-microsoft-com:vml" Requires="v">
                <p:oleObj spid="_x0000_s75788" name="Equation" r:id="rId8" imgW="1701800" imgH="266700" progId="Equation.3">
                  <p:embed/>
                </p:oleObj>
              </mc:Choice>
              <mc:Fallback>
                <p:oleObj name="Equation" r:id="rId8" imgW="1701800" imgH="266700" progId="Equation.3">
                  <p:embed/>
                  <p:pic>
                    <p:nvPicPr>
                      <p:cNvPr id="4" name="Object 3"/>
                      <p:cNvPicPr/>
                      <p:nvPr/>
                    </p:nvPicPr>
                    <p:blipFill>
                      <a:blip r:embed="rId9"/>
                      <a:stretch>
                        <a:fillRect/>
                      </a:stretch>
                    </p:blipFill>
                    <p:spPr>
                      <a:xfrm>
                        <a:off x="2026320" y="2919413"/>
                        <a:ext cx="3612480" cy="566737"/>
                      </a:xfrm>
                      <a:prstGeom prst="rect">
                        <a:avLst/>
                      </a:prstGeom>
                    </p:spPr>
                  </p:pic>
                </p:oleObj>
              </mc:Fallback>
            </mc:AlternateContent>
          </a:graphicData>
        </a:graphic>
      </p:graphicFrame>
    </p:spTree>
    <p:extLst>
      <p:ext uri="{BB962C8B-B14F-4D97-AF65-F5344CB8AC3E}">
        <p14:creationId xmlns:p14="http://schemas.microsoft.com/office/powerpoint/2010/main" val="3841961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III</a:t>
            </a:r>
          </a:p>
        </p:txBody>
      </p:sp>
      <p:sp>
        <p:nvSpPr>
          <p:cNvPr id="75778" name="Rectangle 3"/>
          <p:cNvSpPr>
            <a:spLocks noGrp="1" noChangeArrowheads="1"/>
          </p:cNvSpPr>
          <p:nvPr>
            <p:ph type="body" idx="1"/>
          </p:nvPr>
        </p:nvSpPr>
        <p:spPr>
          <a:xfrm>
            <a:off x="457200" y="1200150"/>
            <a:ext cx="8534400" cy="4343400"/>
          </a:xfrm>
        </p:spPr>
        <p:txBody>
          <a:bodyPr>
            <a:normAutofit/>
          </a:bodyPr>
          <a:lstStyle/>
          <a:p>
            <a:pPr eaLnBrk="1" hangingPunct="1"/>
            <a:r>
              <a:rPr lang="en-US" sz="2000" dirty="0">
                <a:latin typeface="Calibri"/>
                <a:ea typeface="ＭＳ Ｐゴシック" charset="0"/>
                <a:cs typeface="Calibri"/>
              </a:rPr>
              <a:t>Alternative metaphor: The number of  # of word types seen to precede w</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normalized by the # of words preceding all words: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0" indent="0" eaLnBrk="1" hangingPunct="1">
              <a:buNone/>
            </a:pPr>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A frequent word (Kong) occurring in only one context (Hong) will have a low continuation probability</a:t>
            </a: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494293560"/>
              </p:ext>
            </p:extLst>
          </p:nvPr>
        </p:nvGraphicFramePr>
        <p:xfrm>
          <a:off x="1270794" y="2937142"/>
          <a:ext cx="5511800" cy="1195388"/>
        </p:xfrm>
        <a:graphic>
          <a:graphicData uri="http://schemas.openxmlformats.org/presentationml/2006/ole">
            <mc:AlternateContent xmlns:mc="http://schemas.openxmlformats.org/markup-compatibility/2006">
              <mc:Choice xmlns:v="urn:schemas-microsoft-com:vml" Requires="v">
                <p:oleObj spid="_x0000_s76807" name="Equation" r:id="rId4" imgW="2692400" imgH="584200" progId="Equation.3">
                  <p:embed/>
                </p:oleObj>
              </mc:Choice>
              <mc:Fallback>
                <p:oleObj name="Equation" r:id="rId4" imgW="2692400" imgH="584200" progId="Equation.3">
                  <p:embed/>
                  <p:pic>
                    <p:nvPicPr>
                      <p:cNvPr id="11" name="Object 2"/>
                      <p:cNvPicPr>
                        <a:picLocks noChangeAspect="1" noChangeArrowheads="1"/>
                      </p:cNvPicPr>
                      <p:nvPr/>
                    </p:nvPicPr>
                    <p:blipFill>
                      <a:blip r:embed="rId5"/>
                      <a:srcRect/>
                      <a:stretch>
                        <a:fillRect/>
                      </a:stretch>
                    </p:blipFill>
                    <p:spPr bwMode="auto">
                      <a:xfrm>
                        <a:off x="1270794" y="2937142"/>
                        <a:ext cx="5511800" cy="1195388"/>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nvGraphicFramePr>
        <p:xfrm>
          <a:off x="2590800" y="1809750"/>
          <a:ext cx="2871788" cy="457200"/>
        </p:xfrm>
        <a:graphic>
          <a:graphicData uri="http://schemas.openxmlformats.org/presentationml/2006/ole">
            <mc:AlternateContent xmlns:mc="http://schemas.openxmlformats.org/markup-compatibility/2006">
              <mc:Choice xmlns:v="urn:schemas-microsoft-com:vml" Requires="v">
                <p:oleObj spid="_x0000_s76808" name="Equation" r:id="rId6" imgW="1358900" imgH="215900" progId="Equation.3">
                  <p:embed/>
                </p:oleObj>
              </mc:Choice>
              <mc:Fallback>
                <p:oleObj name="Equation" r:id="rId6" imgW="1358900" imgH="215900" progId="Equation.3">
                  <p:embed/>
                  <p:pic>
                    <p:nvPicPr>
                      <p:cNvPr id="8" name="Object 2"/>
                      <p:cNvPicPr>
                        <a:picLocks noChangeAspect="1" noChangeArrowheads="1"/>
                      </p:cNvPicPr>
                      <p:nvPr/>
                    </p:nvPicPr>
                    <p:blipFill>
                      <a:blip r:embed="rId7"/>
                      <a:srcRect/>
                      <a:stretch>
                        <a:fillRect/>
                      </a:stretch>
                    </p:blipFill>
                    <p:spPr bwMode="auto">
                      <a:xfrm>
                        <a:off x="2590800" y="1809750"/>
                        <a:ext cx="2871788" cy="45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1688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IV</a:t>
            </a:r>
            <a:endParaRPr lang="en-US" dirty="0"/>
          </a:p>
        </p:txBody>
      </p:sp>
      <p:sp>
        <p:nvSpPr>
          <p:cNvPr id="3" name="Content Placeholder 2"/>
          <p:cNvSpPr>
            <a:spLocks noGrp="1"/>
          </p:cNvSpPr>
          <p:nvPr>
            <p:ph idx="1"/>
          </p:nvPr>
        </p:nvSpPr>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75</a:t>
            </a:fld>
            <a:endParaRPr lang="en-US" dirty="0"/>
          </a:p>
        </p:txBody>
      </p:sp>
      <p:graphicFrame>
        <p:nvGraphicFramePr>
          <p:cNvPr id="5" name="Object 2"/>
          <p:cNvGraphicFramePr>
            <a:graphicFrameLocks noChangeAspect="1"/>
          </p:cNvGraphicFramePr>
          <p:nvPr/>
        </p:nvGraphicFramePr>
        <p:xfrm>
          <a:off x="401638" y="1504950"/>
          <a:ext cx="8097837" cy="923925"/>
        </p:xfrm>
        <a:graphic>
          <a:graphicData uri="http://schemas.openxmlformats.org/presentationml/2006/ole">
            <mc:AlternateContent xmlns:mc="http://schemas.openxmlformats.org/markup-compatibility/2006">
              <mc:Choice xmlns:v="urn:schemas-microsoft-com:vml" Requires="v">
                <p:oleObj spid="_x0000_s77831" name="Equation" r:id="rId3" imgW="3784600" imgH="431800" progId="Equation.3">
                  <p:embed/>
                </p:oleObj>
              </mc:Choice>
              <mc:Fallback>
                <p:oleObj name="Equation" r:id="rId3" imgW="3784600" imgH="431800" progId="Equation.3">
                  <p:embed/>
                  <p:pic>
                    <p:nvPicPr>
                      <p:cNvPr id="5" name="Object 2"/>
                      <p:cNvPicPr>
                        <a:picLocks noChangeAspect="1" noChangeArrowheads="1"/>
                      </p:cNvPicPr>
                      <p:nvPr/>
                    </p:nvPicPr>
                    <p:blipFill>
                      <a:blip r:embed="rId4"/>
                      <a:srcRect/>
                      <a:stretch>
                        <a:fillRect/>
                      </a:stretch>
                    </p:blipFill>
                    <p:spPr bwMode="auto">
                      <a:xfrm>
                        <a:off x="401638" y="1504950"/>
                        <a:ext cx="8097837"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nvGraphicFramePr>
        <p:xfrm>
          <a:off x="1524000" y="3181350"/>
          <a:ext cx="4729740" cy="933450"/>
        </p:xfrm>
        <a:graphic>
          <a:graphicData uri="http://schemas.openxmlformats.org/presentationml/2006/ole">
            <mc:AlternateContent xmlns:mc="http://schemas.openxmlformats.org/markup-compatibility/2006">
              <mc:Choice xmlns:v="urn:schemas-microsoft-com:vml" Requires="v">
                <p:oleObj spid="_x0000_s77832" name="Equation" r:id="rId5" imgW="2184400" imgH="431800" progId="Equation.3">
                  <p:embed/>
                </p:oleObj>
              </mc:Choice>
              <mc:Fallback>
                <p:oleObj name="Equation" r:id="rId5" imgW="2184400" imgH="431800" progId="Equation.3">
                  <p:embed/>
                  <p:pic>
                    <p:nvPicPr>
                      <p:cNvPr id="8" name="Object 2"/>
                      <p:cNvPicPr>
                        <a:picLocks noChangeAspect="1" noChangeArrowheads="1"/>
                      </p:cNvPicPr>
                      <p:nvPr/>
                    </p:nvPicPr>
                    <p:blipFill>
                      <a:blip r:embed="rId6"/>
                      <a:srcRect/>
                      <a:stretch>
                        <a:fillRect/>
                      </a:stretch>
                    </p:blipFill>
                    <p:spPr bwMode="auto">
                      <a:xfrm>
                        <a:off x="1524000" y="3181350"/>
                        <a:ext cx="4729740" cy="933450"/>
                      </a:xfrm>
                      <a:prstGeom prst="rect">
                        <a:avLst/>
                      </a:prstGeom>
                      <a:noFill/>
                      <a:ln>
                        <a:noFill/>
                      </a:ln>
                    </p:spPr>
                  </p:pic>
                </p:oleObj>
              </mc:Fallback>
            </mc:AlternateContent>
          </a:graphicData>
        </a:graphic>
      </p:graphicFrame>
      <p:sp>
        <p:nvSpPr>
          <p:cNvPr id="9" name="TextBox 8"/>
          <p:cNvSpPr txBox="1"/>
          <p:nvPr/>
        </p:nvSpPr>
        <p:spPr>
          <a:xfrm>
            <a:off x="457200" y="2647950"/>
            <a:ext cx="6414098" cy="369332"/>
          </a:xfrm>
          <a:prstGeom prst="rect">
            <a:avLst/>
          </a:prstGeom>
          <a:noFill/>
        </p:spPr>
        <p:txBody>
          <a:bodyPr wrap="none" rtlCol="0">
            <a:spAutoFit/>
          </a:bodyPr>
          <a:lstStyle/>
          <a:p>
            <a:r>
              <a:rPr lang="en-US" sz="1800" dirty="0" err="1">
                <a:latin typeface="+mn-lt"/>
              </a:rPr>
              <a:t>λ</a:t>
            </a:r>
            <a:r>
              <a:rPr lang="en-US" sz="1800" dirty="0">
                <a:latin typeface="+mn-lt"/>
              </a:rPr>
              <a:t> is a normalizing constant; the probability mass we’ve discounted</a:t>
            </a:r>
          </a:p>
        </p:txBody>
      </p:sp>
      <p:sp>
        <p:nvSpPr>
          <p:cNvPr id="6" name="TextBox 5"/>
          <p:cNvSpPr txBox="1"/>
          <p:nvPr/>
        </p:nvSpPr>
        <p:spPr>
          <a:xfrm>
            <a:off x="685800" y="4400550"/>
            <a:ext cx="2610410" cy="338554"/>
          </a:xfrm>
          <a:prstGeom prst="rect">
            <a:avLst/>
          </a:prstGeom>
          <a:noFill/>
        </p:spPr>
        <p:txBody>
          <a:bodyPr wrap="none" rtlCol="0">
            <a:spAutoFit/>
          </a:bodyPr>
          <a:lstStyle/>
          <a:p>
            <a:r>
              <a:rPr lang="en-US" sz="1600" dirty="0">
                <a:solidFill>
                  <a:srgbClr val="FF0000"/>
                </a:solidFill>
              </a:rPr>
              <a:t>the normalized discount</a:t>
            </a:r>
          </a:p>
        </p:txBody>
      </p:sp>
      <p:sp>
        <p:nvSpPr>
          <p:cNvPr id="12" name="TextBox 11"/>
          <p:cNvSpPr txBox="1"/>
          <p:nvPr/>
        </p:nvSpPr>
        <p:spPr>
          <a:xfrm>
            <a:off x="4114800" y="4248150"/>
            <a:ext cx="4419600" cy="738664"/>
          </a:xfrm>
          <a:prstGeom prst="rect">
            <a:avLst/>
          </a:prstGeom>
          <a:noFill/>
        </p:spPr>
        <p:txBody>
          <a:bodyPr wrap="square" rtlCol="0">
            <a:spAutoFit/>
          </a:bodyPr>
          <a:lstStyle/>
          <a:p>
            <a:r>
              <a:rPr lang="en-US" sz="1400" dirty="0">
                <a:solidFill>
                  <a:srgbClr val="FF0000"/>
                </a:solidFill>
              </a:rPr>
              <a:t>The number of word types that can follow w</a:t>
            </a:r>
            <a:r>
              <a:rPr lang="en-US" sz="1400" baseline="-25000" dirty="0">
                <a:solidFill>
                  <a:srgbClr val="FF0000"/>
                </a:solidFill>
              </a:rPr>
              <a:t>i-1</a:t>
            </a:r>
            <a:r>
              <a:rPr lang="en-US" sz="1400" dirty="0">
                <a:solidFill>
                  <a:srgbClr val="FF0000"/>
                </a:solidFill>
              </a:rPr>
              <a:t> </a:t>
            </a:r>
          </a:p>
          <a:p>
            <a:r>
              <a:rPr lang="en-US" sz="1400" dirty="0">
                <a:solidFill>
                  <a:srgbClr val="FF0000"/>
                </a:solidFill>
              </a:rPr>
              <a:t>= # of word types we discounted</a:t>
            </a:r>
          </a:p>
          <a:p>
            <a:r>
              <a:rPr lang="en-US" sz="1400" dirty="0">
                <a:solidFill>
                  <a:srgbClr val="FF0000"/>
                </a:solidFill>
              </a:rPr>
              <a:t>= # of times we applied normalized discount</a:t>
            </a:r>
          </a:p>
        </p:txBody>
      </p:sp>
      <p:cxnSp>
        <p:nvCxnSpPr>
          <p:cNvPr id="14" name="Straight Arrow Connector 13"/>
          <p:cNvCxnSpPr/>
          <p:nvPr/>
        </p:nvCxnSpPr>
        <p:spPr bwMode="auto">
          <a:xfrm flipV="1">
            <a:off x="2362200" y="3943350"/>
            <a:ext cx="3048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Straight Arrow Connector 15"/>
          <p:cNvCxnSpPr/>
          <p:nvPr/>
        </p:nvCxnSpPr>
        <p:spPr bwMode="auto">
          <a:xfrm flipH="1" flipV="1">
            <a:off x="4648200" y="3943350"/>
            <a:ext cx="762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034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Recursive formulation</a:t>
            </a:r>
            <a:endParaRPr lang="en-US" dirty="0"/>
          </a:p>
        </p:txBody>
      </p:sp>
      <p:sp>
        <p:nvSpPr>
          <p:cNvPr id="3" name="Content Placeholder 2"/>
          <p:cNvSpPr>
            <a:spLocks noGrp="1"/>
          </p:cNvSpPr>
          <p:nvPr>
            <p:ph idx="1"/>
          </p:nvPr>
        </p:nvSpPr>
        <p:spPr>
          <a:xfrm>
            <a:off x="304800" y="1352550"/>
            <a:ext cx="8534400" cy="3581400"/>
          </a:xfrm>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954476183"/>
              </p:ext>
            </p:extLst>
          </p:nvPr>
        </p:nvGraphicFramePr>
        <p:xfrm>
          <a:off x="312737" y="1617663"/>
          <a:ext cx="8831263" cy="1004887"/>
        </p:xfrm>
        <a:graphic>
          <a:graphicData uri="http://schemas.openxmlformats.org/presentationml/2006/ole">
            <mc:AlternateContent xmlns:mc="http://schemas.openxmlformats.org/markup-compatibility/2006">
              <mc:Choice xmlns:v="urn:schemas-microsoft-com:vml" Requires="v">
                <p:oleObj spid="_x0000_s78855" name="Equation" r:id="rId3" imgW="4127500" imgH="469900" progId="Equation.3">
                  <p:embed/>
                </p:oleObj>
              </mc:Choice>
              <mc:Fallback>
                <p:oleObj name="Equation" r:id="rId3" imgW="4127500" imgH="469900" progId="Equation.3">
                  <p:embed/>
                  <p:pic>
                    <p:nvPicPr>
                      <p:cNvPr id="5" name="Object 2"/>
                      <p:cNvPicPr>
                        <a:picLocks noChangeAspect="1" noChangeArrowheads="1"/>
                      </p:cNvPicPr>
                      <p:nvPr/>
                    </p:nvPicPr>
                    <p:blipFill>
                      <a:blip r:embed="rId4"/>
                      <a:srcRect/>
                      <a:stretch>
                        <a:fillRect/>
                      </a:stretch>
                    </p:blipFill>
                    <p:spPr bwMode="auto">
                      <a:xfrm>
                        <a:off x="312737" y="1617663"/>
                        <a:ext cx="8831263" cy="100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0" name="Object 2"/>
          <p:cNvGraphicFramePr>
            <a:graphicFrameLocks noChangeAspect="1"/>
          </p:cNvGraphicFramePr>
          <p:nvPr/>
        </p:nvGraphicFramePr>
        <p:xfrm>
          <a:off x="1263650" y="2921000"/>
          <a:ext cx="6711950" cy="1168400"/>
        </p:xfrm>
        <a:graphic>
          <a:graphicData uri="http://schemas.openxmlformats.org/presentationml/2006/ole">
            <mc:AlternateContent xmlns:mc="http://schemas.openxmlformats.org/markup-compatibility/2006">
              <mc:Choice xmlns:v="urn:schemas-microsoft-com:vml" Requires="v">
                <p:oleObj spid="_x0000_s78856" name="Equation" r:id="rId5" imgW="3136900" imgH="546100" progId="Equation.3">
                  <p:embed/>
                </p:oleObj>
              </mc:Choice>
              <mc:Fallback>
                <p:oleObj name="Equation" r:id="rId5" imgW="3136900" imgH="546100" progId="Equation.3">
                  <p:embed/>
                  <p:pic>
                    <p:nvPicPr>
                      <p:cNvPr id="10" name="Object 2"/>
                      <p:cNvPicPr>
                        <a:picLocks noChangeAspect="1" noChangeArrowheads="1"/>
                      </p:cNvPicPr>
                      <p:nvPr/>
                    </p:nvPicPr>
                    <p:blipFill>
                      <a:blip r:embed="rId6"/>
                      <a:srcRect/>
                      <a:stretch>
                        <a:fillRect/>
                      </a:stretch>
                    </p:blipFill>
                    <p:spPr bwMode="auto">
                      <a:xfrm>
                        <a:off x="1263650" y="2921000"/>
                        <a:ext cx="6711950" cy="116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04800" y="4476750"/>
            <a:ext cx="7582236" cy="369332"/>
          </a:xfrm>
          <a:prstGeom prst="rect">
            <a:avLst/>
          </a:prstGeom>
          <a:noFill/>
        </p:spPr>
        <p:txBody>
          <a:bodyPr wrap="none" rtlCol="0">
            <a:spAutoFit/>
          </a:bodyPr>
          <a:lstStyle/>
          <a:p>
            <a:r>
              <a:rPr lang="en-US" sz="1800" dirty="0"/>
              <a:t>Continuation count = Number of unique single word contexts for </a:t>
            </a:r>
            <a:r>
              <a:rPr lang="en-US" sz="1800" dirty="0">
                <a:latin typeface="Wingdings"/>
                <a:ea typeface="Wingdings"/>
                <a:cs typeface="Wingdings"/>
                <a:sym typeface="Wingdings"/>
              </a:rPr>
              <a:t></a:t>
            </a:r>
            <a:endParaRPr lang="en-US" sz="1800" dirty="0"/>
          </a:p>
        </p:txBody>
      </p:sp>
    </p:spTree>
    <p:extLst>
      <p:ext uri="{BB962C8B-B14F-4D97-AF65-F5344CB8AC3E}">
        <p14:creationId xmlns:p14="http://schemas.microsoft.com/office/powerpoint/2010/main" val="255638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ea typeface="ＭＳ Ｐゴシック" charset="0"/>
                <a:cs typeface="ＭＳ Ｐゴシック" charset="0"/>
              </a:rPr>
              <a:t>Advanced: </a:t>
            </a:r>
          </a:p>
          <a:p>
            <a:pPr eaLnBrk="1" hangingPunct="1">
              <a:buFont typeface="Times" charset="0"/>
              <a:buNone/>
            </a:pPr>
            <a:r>
              <a:rPr lang="en-US" sz="3200" dirty="0" err="1">
                <a:solidFill>
                  <a:srgbClr val="800000"/>
                </a:solidFill>
                <a:ea typeface="ＭＳ Ｐゴシック" charset="0"/>
                <a:cs typeface="ＭＳ Ｐゴシック" charset="0"/>
              </a:rPr>
              <a:t>Kneser</a:t>
            </a:r>
            <a:r>
              <a:rPr lang="en-US" sz="3200" dirty="0">
                <a:solidFill>
                  <a:srgbClr val="800000"/>
                </a:solidFill>
                <a:ea typeface="ＭＳ Ｐゴシック" charset="0"/>
                <a:cs typeface="ＭＳ Ｐゴシック" charset="0"/>
              </a:rPr>
              <a:t>-</a:t>
            </a:r>
            <a:r>
              <a:rPr lang="en-US" sz="3200">
                <a:solidFill>
                  <a:srgbClr val="800000"/>
                </a:solidFill>
                <a:ea typeface="ＭＳ Ｐゴシック" charset="0"/>
                <a:cs typeface="ＭＳ Ｐゴシック" charset="0"/>
              </a:rPr>
              <a:t>Ney Smoothing</a:t>
            </a:r>
            <a:endParaRPr lang="en-US" sz="3200" dirty="0">
              <a:solidFill>
                <a:srgbClr val="800000"/>
              </a:solidFill>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C14E509C-955E-E747-9D06-644488A2F2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713430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spid="_x0000_s4331" name="Equation" r:id="rId4" imgW="3187700" imgH="419100" progId="Equation.3">
                  <p:embed/>
                </p:oleObj>
              </mc:Choice>
              <mc:Fallback>
                <p:oleObj name="Equation" r:id="rId4" imgW="3187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spid="_x0000_s4332" name="Equation" r:id="rId6" imgW="3898900" imgH="419100" progId="Equation.3">
                  <p:embed/>
                </p:oleObj>
              </mc:Choice>
              <mc:Fallback>
                <p:oleObj name="Equation" r:id="rId6" imgW="38989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spid="_x0000_s5353" name="Equation" r:id="rId4" imgW="2336800" imgH="355600" progId="Equation.3">
                  <p:embed/>
                </p:oleObj>
              </mc:Choice>
              <mc:Fallback>
                <p:oleObj name="Equation" r:id="rId4" imgW="23368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spid="_x0000_s5354" name="Equation" r:id="rId6" imgW="2438400" imgH="177800" progId="Equation.3">
                  <p:embed/>
                </p:oleObj>
              </mc:Choice>
              <mc:Fallback>
                <p:oleObj name="Equation" r:id="rId6" imgW="24384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9026</TotalTime>
  <Words>3373</Words>
  <Application>Microsoft Macintosh PowerPoint</Application>
  <PresentationFormat>On-screen Show (16:9)</PresentationFormat>
  <Paragraphs>666</Paragraphs>
  <Slides>77</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8" baseType="lpstr">
      <vt:lpstr>Arial</vt:lpstr>
      <vt:lpstr>Calibri</vt:lpstr>
      <vt:lpstr>Calibri Light</vt:lpstr>
      <vt:lpstr>Courier</vt:lpstr>
      <vt:lpstr>Lucida Sans</vt:lpstr>
      <vt:lpstr>Tahoma</vt:lpstr>
      <vt:lpstr>Times</vt:lpstr>
      <vt:lpstr>Verdana</vt:lpstr>
      <vt:lpstr>Wingdings</vt:lpstr>
      <vt:lpstr>Retrospect</vt:lpstr>
      <vt:lpstr>Equation</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Smoothing for Web-scale N-grams</vt:lpstr>
      <vt:lpstr>N-gram Smoothing Summary</vt:lpstr>
      <vt:lpstr>Advanced Language Modeling</vt:lpstr>
      <vt:lpstr> Language Modeling</vt:lpstr>
      <vt:lpstr>Language Modeling</vt:lpstr>
      <vt:lpstr>Absolute discounting: just subtract a little from each count</vt:lpstr>
      <vt:lpstr>Absolute Discounting Interpolation</vt:lpstr>
      <vt:lpstr>Kneser-Ney Smoothing I</vt:lpstr>
      <vt:lpstr>Kneser-Ney Smoothing II</vt:lpstr>
      <vt:lpstr>Kneser-Ney Smoothing III</vt:lpstr>
      <vt:lpstr>Kneser-Ney Smoothing IV</vt:lpstr>
      <vt:lpstr>Kneser-Ney Smoothing: Recursive formulation</vt:lpstr>
      <vt:lpstr>Language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Dan Jurafsky</cp:lastModifiedBy>
  <cp:revision>193</cp:revision>
  <cp:lastPrinted>2019-01-09T00:29:37Z</cp:lastPrinted>
  <dcterms:created xsi:type="dcterms:W3CDTF">2010-04-19T15:31:24Z</dcterms:created>
  <dcterms:modified xsi:type="dcterms:W3CDTF">2021-05-15T19:30:15Z</dcterms:modified>
  <cp:category/>
</cp:coreProperties>
</file>