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4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3"/>
    <p:sldId id="1316" r:id="rId4"/>
    <p:sldId id="1322" r:id="rId5"/>
    <p:sldId id="1323" r:id="rId6"/>
    <p:sldId id="1318" r:id="rId7"/>
    <p:sldId id="1317" r:id="rId8"/>
    <p:sldId id="1321" r:id="rId9"/>
    <p:sldId id="1324" r:id="rId10"/>
    <p:sldId id="1319" r:id="rId11"/>
    <p:sldId id="1320" r:id="rId12"/>
    <p:sldId id="1325" r:id="rId13"/>
    <p:sldId id="1326" r:id="rId14"/>
    <p:sldId id="1327" r:id="rId15"/>
    <p:sldId id="1328" r:id="rId16"/>
    <p:sldId id="1329" r:id="rId17"/>
    <p:sldId id="1330" r:id="rId18"/>
    <p:sldId id="1332" r:id="rId19"/>
    <p:sldId id="1331" r:id="rId20"/>
    <p:sldId id="131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1580" y="191135"/>
            <a:ext cx="10151110" cy="1143000"/>
          </a:xfrm>
        </p:spPr>
        <p:txBody>
          <a:bodyPr/>
          <a:lstStyle/>
          <a:p>
            <a:r>
              <a:rPr lang="en-US" altLang="en-US" dirty="0"/>
              <a:t>Generative AI</a:t>
            </a:r>
            <a:endParaRPr lang="en-US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180465"/>
            <a:ext cx="9144000" cy="588645"/>
          </a:xfrm>
        </p:spPr>
        <p:txBody>
          <a:bodyPr/>
          <a:lstStyle/>
          <a:p>
            <a:endParaRPr lang="en-US" altLang="en-US"/>
          </a:p>
        </p:txBody>
      </p:sp>
      <p:pic>
        <p:nvPicPr>
          <p:cNvPr id="118" name="Picture 117"/>
          <p:cNvPicPr/>
          <p:nvPr/>
        </p:nvPicPr>
        <p:blipFill>
          <a:blip r:embed="rId1"/>
          <a:stretch>
            <a:fillRect/>
          </a:stretch>
        </p:blipFill>
        <p:spPr>
          <a:xfrm>
            <a:off x="1456055" y="2082800"/>
            <a:ext cx="4503420" cy="4775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9" name="Picture 118"/>
          <p:cNvPicPr/>
          <p:nvPr/>
        </p:nvPicPr>
        <p:blipFill>
          <a:blip r:embed="rId2"/>
          <a:stretch>
            <a:fillRect/>
          </a:stretch>
        </p:blipFill>
        <p:spPr>
          <a:xfrm>
            <a:off x="5959475" y="2082165"/>
            <a:ext cx="4935855" cy="47758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088" y="1295400"/>
            <a:ext cx="3571811" cy="3573516"/>
          </a:xfrm>
        </p:spPr>
        <p:txBody>
          <a:bodyPr vert="horz" wrap="square" lIns="91440" tIns="45720" rIns="91440" bIns="45720" numCol="1" rtlCol="0" anchor="b" anchorCtr="0" compatLnSpc="1">
            <a:normAutofit/>
          </a:bodyPr>
          <a:lstStyle/>
          <a:p>
            <a:r>
              <a:rPr lang="en-US" sz="6100" kern="1200">
                <a:solidFill>
                  <a:schemeClr val="tx1"/>
                </a:solidFill>
                <a:latin typeface="+mj-lt"/>
                <a:cs typeface="+mj-cs"/>
              </a:rPr>
              <a:t>Frozen and trainable layers </a:t>
            </a:r>
            <a:endParaRPr lang="en-US" sz="6100" kern="1200">
              <a:solidFill>
                <a:schemeClr val="tx1"/>
              </a:solidFill>
              <a:latin typeface="+mj-lt"/>
              <a:cs typeface="+mj-cs"/>
            </a:endParaRPr>
          </a:p>
        </p:txBody>
      </p:sp>
      <p:pic>
        <p:nvPicPr>
          <p:cNvPr id="17410" name="Picture 2" descr="Fine tuning pretrained network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429099"/>
            <a:ext cx="7214616" cy="397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>
              <a:spcAft>
                <a:spcPts val="450"/>
              </a:spcAft>
            </a:pPr>
            <a:fld id="{421A874C-C492-400B-AE61-4CFB05366FBC}" type="slidenum">
              <a:rPr lang="en-US" sz="1600" smtClean="0"/>
            </a:fld>
            <a:endParaRPr lang="en-US"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Transfer Learning in NLP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r>
              <a:rPr lang="en-US"/>
              <a:t>Transfer learning strategies for NLP involve similar principles as in computer vision but are tailored to the unique architecture of NLP models, especially large language models.</a:t>
            </a:r>
            <a:endParaRPr lang="en-US"/>
          </a:p>
          <a:p>
            <a:r>
              <a:rPr lang="en-US" b="1"/>
              <a:t>Fine-Tuning the Entire Model</a:t>
            </a:r>
            <a:endParaRPr lang="en-US" b="1"/>
          </a:p>
          <a:p>
            <a:pPr lvl="1"/>
            <a:r>
              <a:rPr lang="en-US"/>
              <a:t>Description: This approach involves training all layers of a pre-trained NLP model on your specific target dataset.</a:t>
            </a:r>
            <a:endParaRPr lang="en-US"/>
          </a:p>
          <a:p>
            <a:pPr lvl="1"/>
            <a:r>
              <a:rPr lang="en-US"/>
              <a:t>Use Case: Useful when you have a large labeled dataset that's domain-specific, such as legal or medical texts.</a:t>
            </a:r>
            <a:endParaRPr lang="en-US"/>
          </a:p>
          <a:p>
            <a:pPr lvl="1"/>
            <a:r>
              <a:rPr lang="en-US"/>
              <a:t>Advantages:</a:t>
            </a:r>
            <a:endParaRPr lang="en-US"/>
          </a:p>
          <a:p>
            <a:pPr lvl="1"/>
            <a:r>
              <a:rPr lang="en-US"/>
              <a:t>Model adapts fully to the nuances of the target data.</a:t>
            </a:r>
            <a:endParaRPr lang="en-US"/>
          </a:p>
          <a:p>
            <a:pPr lvl="1"/>
            <a:r>
              <a:rPr lang="en-US"/>
              <a:t>Drawbacks:</a:t>
            </a:r>
            <a:endParaRPr lang="en-US"/>
          </a:p>
          <a:p>
            <a:pPr lvl="1"/>
            <a:r>
              <a:rPr lang="en-US"/>
              <a:t>Computationally expensive, especially with large models like BERT or GPT-based architectures.</a:t>
            </a:r>
            <a:endParaRPr lang="en-US"/>
          </a:p>
          <a:p>
            <a:pPr lvl="1"/>
            <a:r>
              <a:rPr lang="en-US"/>
              <a:t>Higher risk of overfitting if the dataset is small.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Transfer Learning in NLP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en-US" b="1"/>
              <a:t>Fine-Tuning Only Higher Layers</a:t>
            </a:r>
            <a:endParaRPr lang="en-US" b="1"/>
          </a:p>
          <a:p>
            <a:pPr lvl="1"/>
            <a:r>
              <a:rPr lang="en-US"/>
              <a:t>Description: Here, the lower layers (closer to input) remain frozen, while only the higher layers are fine-tuned.</a:t>
            </a:r>
            <a:endParaRPr lang="en-US"/>
          </a:p>
          <a:p>
            <a:pPr lvl="1"/>
            <a:r>
              <a:rPr lang="en-US"/>
              <a:t>Use Case: Ideal when the target dataset is small and there are specific patterns or terms in the target domain that are different from general language use (e.g., technical or industry-specific vocabulary).</a:t>
            </a:r>
            <a:endParaRPr lang="en-US"/>
          </a:p>
          <a:p>
            <a:pPr lvl="1"/>
            <a:r>
              <a:rPr lang="en-US"/>
              <a:t>Advantages:</a:t>
            </a:r>
            <a:endParaRPr lang="en-US"/>
          </a:p>
          <a:p>
            <a:pPr lvl="1"/>
            <a:r>
              <a:rPr lang="en-US"/>
              <a:t>Retains core language understanding in lower layers while allowing model customization for the domain in upper layers.</a:t>
            </a:r>
            <a:endParaRPr lang="en-US"/>
          </a:p>
          <a:p>
            <a:pPr lvl="1"/>
            <a:r>
              <a:rPr lang="en-US"/>
              <a:t>Less computationally intensive than full model fine-tuning.</a:t>
            </a:r>
            <a:endParaRPr lang="en-US"/>
          </a:p>
          <a:p>
            <a:pPr lvl="1"/>
            <a:r>
              <a:rPr lang="en-US"/>
              <a:t>Drawbacks: Limited adaptability, as lower-level language features (like morphology or syntax) remain unchanged.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Transfer Learning in NLP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b="1"/>
              <a:t>Adapter Layers (Parameter-Efficient Fine-Tuning)</a:t>
            </a:r>
            <a:endParaRPr lang="en-US" b="1"/>
          </a:p>
          <a:p>
            <a:pPr lvl="1"/>
            <a:r>
              <a:rPr lang="en-US"/>
              <a:t>Description: Adapter layers, which are additional small neural networks, are inserted between existing layers of a pre-trained model and are the only ones fine-tuned, while the original model layers are frozen.</a:t>
            </a:r>
            <a:endParaRPr lang="en-US"/>
          </a:p>
          <a:p>
            <a:pPr lvl="1"/>
            <a:r>
              <a:rPr lang="en-US"/>
              <a:t>Use Case: Popular for multilingual or multi-domain models where multiple tasks or languages need to be supported without retraining the entire model.</a:t>
            </a:r>
            <a:endParaRPr lang="en-US"/>
          </a:p>
          <a:p>
            <a:pPr lvl="1"/>
            <a:r>
              <a:rPr lang="en-US"/>
              <a:t>Advantages:</a:t>
            </a:r>
            <a:endParaRPr lang="en-US"/>
          </a:p>
          <a:p>
            <a:pPr lvl="1"/>
            <a:r>
              <a:rPr lang="en-US"/>
              <a:t>Significantly reduces memory and computational requirements.</a:t>
            </a:r>
            <a:endParaRPr lang="en-US"/>
          </a:p>
          <a:p>
            <a:pPr lvl="1"/>
            <a:r>
              <a:rPr lang="en-US"/>
              <a:t>Allows quick adaptation to multiple domains by simply switching adapters.</a:t>
            </a:r>
            <a:endParaRPr lang="en-US"/>
          </a:p>
          <a:p>
            <a:pPr lvl="1"/>
            <a:r>
              <a:rPr lang="en-US"/>
              <a:t>Drawbacks: May not achieve the same level of fine-grained domain adaptation as full fine-tuning.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Transfer Learning in NLP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en-US" b="1"/>
              <a:t>Prompt Tuning</a:t>
            </a:r>
            <a:endParaRPr lang="en-US" b="1"/>
          </a:p>
          <a:p>
            <a:pPr lvl="1"/>
            <a:r>
              <a:rPr lang="en-US"/>
              <a:t>Description: Instead of fine-tuning the model parameters, the model is prompted with task-specific text patterns. This involves learning a set of soft prompts or embeddings that guide the model's behavior for a specific task.</a:t>
            </a:r>
            <a:endParaRPr lang="en-US"/>
          </a:p>
          <a:p>
            <a:pPr lvl="1"/>
            <a:r>
              <a:rPr lang="en-US"/>
              <a:t>Use Case: Best suited for very large models (like GPT-3 and GPT-4) where direct parameter tuning is impractical, or when working with few-shot or zero-shot learning scenarios.</a:t>
            </a:r>
            <a:endParaRPr lang="en-US"/>
          </a:p>
          <a:p>
            <a:pPr lvl="1"/>
            <a:r>
              <a:rPr lang="en-US"/>
              <a:t>Advantages:</a:t>
            </a:r>
            <a:endParaRPr lang="en-US"/>
          </a:p>
          <a:p>
            <a:pPr lvl="1"/>
            <a:r>
              <a:rPr lang="en-US"/>
              <a:t>Efficient for large-scale language models.</a:t>
            </a:r>
            <a:endParaRPr lang="en-US"/>
          </a:p>
          <a:p>
            <a:pPr lvl="1"/>
            <a:r>
              <a:rPr lang="en-US"/>
              <a:t>Avoids altering model parameters, maintaining generalizability across tasks.</a:t>
            </a:r>
            <a:endParaRPr lang="en-US"/>
          </a:p>
          <a:p>
            <a:pPr lvl="1"/>
            <a:r>
              <a:rPr lang="en-US"/>
              <a:t>Drawbacks: Relies heavily on prompt engineering, which can be challenging to optimize.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Transfer Learning in NLP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b="1"/>
              <a:t>Embedding Layer Fine-Tuning</a:t>
            </a:r>
            <a:endParaRPr lang="en-US" b="1"/>
          </a:p>
          <a:p>
            <a:pPr lvl="1"/>
            <a:r>
              <a:rPr lang="en-US"/>
              <a:t>Description: Only the embedding layer (first layer that maps input words to dense vectors) is trained, while other layers are frozen.</a:t>
            </a:r>
            <a:endParaRPr lang="en-US"/>
          </a:p>
          <a:p>
            <a:pPr lvl="1"/>
            <a:r>
              <a:rPr lang="en-US"/>
              <a:t>Use Case: Suitable for tasks where the vocabulary or semantic meanings are different from those in the pre-trained model (e.g., medical jargon, slang, or industry-specific terms).</a:t>
            </a:r>
            <a:endParaRPr lang="en-US"/>
          </a:p>
          <a:p>
            <a:pPr lvl="1"/>
            <a:r>
              <a:rPr lang="en-US"/>
              <a:t>Advantages:</a:t>
            </a:r>
            <a:endParaRPr lang="en-US"/>
          </a:p>
          <a:p>
            <a:pPr lvl="1"/>
            <a:r>
              <a:rPr lang="en-US"/>
              <a:t>Efficient and lightweight, focusing solely on improving vocabulary understanding.</a:t>
            </a:r>
            <a:endParaRPr lang="en-US"/>
          </a:p>
          <a:p>
            <a:pPr lvl="1"/>
            <a:r>
              <a:rPr lang="en-US"/>
              <a:t>Drawbacks: Limited effect on overall model behavior, as deeper model semantics remain unchanged.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Transfer Learning in NLP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b="1"/>
              <a:t>Distillation-Based Fine-Tuning</a:t>
            </a:r>
            <a:endParaRPr lang="en-US" b="1"/>
          </a:p>
          <a:p>
            <a:pPr lvl="1"/>
            <a:r>
              <a:rPr lang="en-US"/>
              <a:t>Description: Involves training a smaller "student" model to mimic a larger "teacher" model's behavior on a specific task, usually by using the teacher's predictions as soft labels.</a:t>
            </a:r>
            <a:endParaRPr lang="en-US"/>
          </a:p>
          <a:p>
            <a:pPr lvl="1"/>
            <a:r>
              <a:rPr lang="en-US"/>
              <a:t>Use Case: Useful when you need a smaller, faster model for deployment without losing too much performance.</a:t>
            </a:r>
            <a:endParaRPr lang="en-US"/>
          </a:p>
          <a:p>
            <a:pPr lvl="1"/>
            <a:r>
              <a:rPr lang="en-US"/>
              <a:t>Advantages:</a:t>
            </a:r>
            <a:endParaRPr lang="en-US"/>
          </a:p>
          <a:p>
            <a:pPr lvl="1"/>
            <a:r>
              <a:rPr lang="en-US"/>
              <a:t>Greatly reduces model size and inference time.</a:t>
            </a:r>
            <a:endParaRPr lang="en-US"/>
          </a:p>
          <a:p>
            <a:pPr lvl="1"/>
            <a:r>
              <a:rPr lang="en-US"/>
              <a:t>Maintains most of the teacher model’s performance.</a:t>
            </a:r>
            <a:endParaRPr lang="en-US"/>
          </a:p>
          <a:p>
            <a:pPr lvl="1"/>
            <a:r>
              <a:rPr lang="en-US"/>
              <a:t>Drawbacks: Requires an additional training step and can be difficult to match the teacher’s accuracy on complex tasks.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Summary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12" name="Table 11"/>
          <p:cNvGraphicFramePr/>
          <p:nvPr/>
        </p:nvGraphicFramePr>
        <p:xfrm>
          <a:off x="6096000" y="-14241780"/>
          <a:ext cx="0" cy="0"/>
        </p:xfrm>
        <a:graphic>
          <a:graphicData uri="http://schemas.openxmlformats.org/drawingml/2006/table">
            <a:tbl>
              <a:tblPr/>
              <a:tblGrid>
                <a:gridCol w="0"/>
                <a:gridCol w="0"/>
                <a:gridCol w="0"/>
                <a:gridCol w="0"/>
                <a:gridCol w="0"/>
              </a:tblGrid>
              <a:tr h="0">
                <a:tc>
                  <a:txBody>
                    <a:bodyPr/>
                    <a:p>
                      <a:r>
                        <a:rPr sz="1100"/>
                        <a:t>Strategy</a:t>
                      </a:r>
                      <a:endParaRPr sz="1100"/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Description</a:t>
                      </a:r>
                      <a:endParaRPr sz="1100"/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Use Case</a:t>
                      </a:r>
                      <a:endParaRPr sz="1100"/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Pros</a:t>
                      </a:r>
                      <a:endParaRPr sz="1100"/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Cons</a:t>
                      </a:r>
                      <a:endParaRPr sz="1100"/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/>
          <p:nvPr/>
        </p:nvGraphicFramePr>
        <p:xfrm>
          <a:off x="6096000" y="-12306300"/>
          <a:ext cx="0" cy="0"/>
        </p:xfrm>
        <a:graphic>
          <a:graphicData uri="http://schemas.openxmlformats.org/drawingml/2006/table">
            <a:tbl>
              <a:tblPr/>
              <a:tblGrid>
                <a:gridCol w="0"/>
                <a:gridCol w="0"/>
                <a:gridCol w="0"/>
                <a:gridCol w="0"/>
                <a:gridCol w="0"/>
              </a:tblGrid>
              <a:tr h="0">
                <a:tc>
                  <a:txBody>
                    <a:bodyPr/>
                    <a:p>
                      <a:r>
                        <a:rPr sz="1100"/>
                        <a:t>Full Fine-Tuning</a:t>
                      </a:r>
                      <a:endParaRPr sz="1100"/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Train all layers on new data</a:t>
                      </a:r>
                      <a:endParaRPr sz="1100"/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Large domain-specific dataset</a:t>
                      </a:r>
                      <a:endParaRPr sz="1100"/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Best for deep adaptation</a:t>
                      </a:r>
                      <a:endParaRPr sz="1100"/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Expensive; risk of overfitting</a:t>
                      </a:r>
                      <a:endParaRPr sz="1100"/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/>
          <p:nvPr/>
        </p:nvGraphicFramePr>
        <p:xfrm>
          <a:off x="6096000" y="-7688580"/>
          <a:ext cx="0" cy="0"/>
        </p:xfrm>
        <a:graphic>
          <a:graphicData uri="http://schemas.openxmlformats.org/drawingml/2006/table">
            <a:tbl>
              <a:tblPr/>
              <a:tblGrid>
                <a:gridCol w="0"/>
                <a:gridCol w="0"/>
                <a:gridCol w="0"/>
                <a:gridCol w="0"/>
                <a:gridCol w="0"/>
              </a:tblGrid>
              <a:tr h="0">
                <a:tc>
                  <a:txBody>
                    <a:bodyPr/>
                    <a:p>
                      <a:r>
                        <a:rPr sz="1100"/>
                        <a:t>Higher Layers Fine-Tuning</a:t>
                      </a:r>
                      <a:endParaRPr sz="1100"/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Freeze lower layers, fine-tune upper layers</a:t>
                      </a:r>
                      <a:endParaRPr sz="1100"/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Small, specialized dataset</a:t>
                      </a:r>
                      <a:endParaRPr sz="1100"/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Balances adaptation and efficiency</a:t>
                      </a:r>
                      <a:endParaRPr sz="1100"/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Limited flexibility</a:t>
                      </a:r>
                      <a:endParaRPr sz="1100"/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/>
          <p:nvPr/>
        </p:nvGraphicFramePr>
        <p:xfrm>
          <a:off x="6096000" y="4229100"/>
          <a:ext cx="0" cy="0"/>
        </p:xfrm>
        <a:graphic>
          <a:graphicData uri="http://schemas.openxmlformats.org/drawingml/2006/table">
            <a:tbl>
              <a:tblPr/>
              <a:tblGrid>
                <a:gridCol w="0"/>
                <a:gridCol w="0"/>
                <a:gridCol w="0"/>
                <a:gridCol w="0"/>
                <a:gridCol w="0"/>
              </a:tblGrid>
              <a:tr h="0">
                <a:tc>
                  <a:txBody>
                    <a:bodyPr/>
                    <a:p>
                      <a:r>
                        <a:rPr sz="1100"/>
                        <a:t>Prompt Tuning</a:t>
                      </a:r>
                      <a:endParaRPr sz="1100"/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Task-specific prompts without model changes</a:t>
                      </a:r>
                      <a:endParaRPr sz="1100"/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Few-shot, large models (GPT-3/4)</a:t>
                      </a:r>
                      <a:endParaRPr sz="1100"/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No parameter change; efficient</a:t>
                      </a:r>
                      <a:endParaRPr sz="1100"/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Requires prompt engineering</a:t>
                      </a:r>
                      <a:endParaRPr sz="1100"/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/>
          <p:nvPr/>
        </p:nvGraphicFramePr>
        <p:xfrm>
          <a:off x="6096000" y="10858500"/>
          <a:ext cx="0" cy="0"/>
        </p:xfrm>
        <a:graphic>
          <a:graphicData uri="http://schemas.openxmlformats.org/drawingml/2006/table">
            <a:tbl>
              <a:tblPr/>
              <a:tblGrid>
                <a:gridCol w="0"/>
                <a:gridCol w="0"/>
                <a:gridCol w="0"/>
                <a:gridCol w="0"/>
                <a:gridCol w="0"/>
              </a:tblGrid>
              <a:tr h="0">
                <a:tc>
                  <a:txBody>
                    <a:bodyPr/>
                    <a:p>
                      <a:r>
                        <a:rPr sz="1100"/>
                        <a:t>Embedding Fine-Tuning</a:t>
                      </a:r>
                      <a:endParaRPr sz="1100"/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Fine-tune only embedding layer</a:t>
                      </a:r>
                      <a:endParaRPr sz="1100"/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Domain-specific vocabulary</a:t>
                      </a:r>
                      <a:endParaRPr sz="1100"/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Lightweight, improves vocab fit</a:t>
                      </a:r>
                      <a:endParaRPr sz="1100"/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Minimal overall effect</a:t>
                      </a:r>
                      <a:endParaRPr sz="1100"/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/>
          <p:nvPr/>
        </p:nvGraphicFramePr>
        <p:xfrm>
          <a:off x="6096000" y="15476220"/>
          <a:ext cx="0" cy="0"/>
        </p:xfrm>
        <a:graphic>
          <a:graphicData uri="http://schemas.openxmlformats.org/drawingml/2006/table">
            <a:tbl>
              <a:tblPr/>
              <a:tblGrid>
                <a:gridCol w="0"/>
                <a:gridCol w="0"/>
                <a:gridCol w="0"/>
                <a:gridCol w="0"/>
                <a:gridCol w="0"/>
              </a:tblGrid>
              <a:tr h="0">
                <a:tc>
                  <a:txBody>
                    <a:bodyPr/>
                    <a:p>
                      <a:r>
                        <a:rPr sz="1100"/>
                        <a:t>Distillation</a:t>
                      </a:r>
                      <a:endParaRPr sz="1100"/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Train small model to mimic larger model</a:t>
                      </a:r>
                      <a:endParaRPr sz="1100"/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Smaller, faster deployment models</a:t>
                      </a:r>
                      <a:endParaRPr sz="1100"/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Fast, compact model</a:t>
                      </a:r>
                      <a:endParaRPr sz="1100"/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Complex setup, possible accuracy loss</a:t>
                      </a:r>
                      <a:endParaRPr sz="1100"/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8630" y="1431290"/>
            <a:ext cx="7242175" cy="457962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Choosing the Right Strategy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Choosing the best strategy depends on:</a:t>
            </a:r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Data Size: Full fine-tuning requires large datasets; smaller datasets work better with partial or adapter-based methods.</a:t>
            </a:r>
            <a:endParaRPr lang="en-US"/>
          </a:p>
          <a:p>
            <a:pPr lvl="1"/>
            <a:r>
              <a:rPr lang="en-US"/>
              <a:t>Computational Constraints: Adapters and prompt tuning are less resource-intensive.</a:t>
            </a:r>
            <a:endParaRPr lang="en-US"/>
          </a:p>
          <a:p>
            <a:pPr lvl="1"/>
            <a:r>
              <a:rPr lang="en-US"/>
              <a:t>Domain Specificity: If the target domain is highly specialized, strategies that allow some adaptation of word embeddings or higher layers (like fine-tuning the last few layers) may work best.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Q&amp;A</a:t>
            </a:r>
            <a:endParaRPr lang="en-US"/>
          </a:p>
        </p:txBody>
      </p:sp>
      <p:pic>
        <p:nvPicPr>
          <p:cNvPr id="120" name="Picture 119"/>
          <p:cNvPicPr/>
          <p:nvPr/>
        </p:nvPicPr>
        <p:blipFill>
          <a:blip r:embed="rId1"/>
          <a:stretch>
            <a:fillRect/>
          </a:stretch>
        </p:blipFill>
        <p:spPr>
          <a:xfrm>
            <a:off x="3786505" y="741045"/>
            <a:ext cx="5170170" cy="25800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1" name="Picture 120"/>
          <p:cNvPicPr/>
          <p:nvPr/>
        </p:nvPicPr>
        <p:blipFill>
          <a:blip r:embed="rId2"/>
          <a:stretch>
            <a:fillRect/>
          </a:stretch>
        </p:blipFill>
        <p:spPr>
          <a:xfrm>
            <a:off x="2470150" y="3375660"/>
            <a:ext cx="7802880" cy="29260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04672" y="4267833"/>
            <a:ext cx="4805996" cy="1297115"/>
          </a:xfrm>
        </p:spPr>
        <p:txBody>
          <a:bodyPr vert="horz" wrap="square" lIns="91440" tIns="45720" rIns="91440" bIns="45720" numCol="1" rtlCol="0" anchor="t" anchorCtr="0" compatLnSpc="1">
            <a:normAutofit fontScale="90000"/>
          </a:bodyPr>
          <a:lstStyle/>
          <a:p>
            <a:r>
              <a:rPr lang="en-US" kern="1200">
                <a:latin typeface="+mj-lt"/>
                <a:cs typeface="+mj-cs"/>
              </a:rPr>
              <a:t>Transfer learning </a:t>
            </a:r>
            <a:endParaRPr lang="en-US" kern="1200">
              <a:latin typeface="+mj-lt"/>
              <a:cs typeface="+mj-cs"/>
            </a:endParaRPr>
          </a:p>
        </p:txBody>
      </p:sp>
      <p:pic>
        <p:nvPicPr>
          <p:cNvPr id="11" name="Graphic 10" descr="Head with Gears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729652" y="1859077"/>
            <a:ext cx="3821103" cy="382110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>
              <a:spcAft>
                <a:spcPts val="450"/>
              </a:spcAft>
            </a:pPr>
            <a:fld id="{421A874C-C492-400B-AE61-4CFB05366FBC}" type="slidenum">
              <a:rPr lang="en-US" sz="1600" smtClean="0"/>
            </a:fld>
            <a:endParaRPr lang="en-US"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Transfer learning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Transfer learning is a machine learning technique where a model developed for a particular task is reused as the starting point for a model on a second task. </a:t>
            </a:r>
            <a:endParaRPr lang="en-US"/>
          </a:p>
          <a:p>
            <a:r>
              <a:rPr lang="en-US"/>
              <a:t>This approach is particularly useful </a:t>
            </a:r>
            <a:r>
              <a:rPr lang="en-US" u="sng"/>
              <a:t>when the second task has limited data available</a:t>
            </a:r>
            <a:r>
              <a:rPr lang="en-US"/>
              <a:t>, as it allows the model to leverage the knowledge gained from the first task, which typically has a larger dataset.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Transfer learning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/>
              <a:t>Transfer learning involves taking a pre-trained model (usually trained on a large dataset) and fine-tuning it on a smaller, task-specific dataset. </a:t>
            </a:r>
            <a:endParaRPr lang="en-US"/>
          </a:p>
          <a:p>
            <a:r>
              <a:rPr lang="en-US"/>
              <a:t>This can significantly reduce the time and resources needed to train a model from scratch and can lead to better performance, especially in scenarios where data is scarce.</a:t>
            </a:r>
            <a:endParaRPr lang="en-US"/>
          </a:p>
          <a:p>
            <a:r>
              <a:rPr lang="en-US"/>
              <a:t>Transfer learning is commonly used in various applications, such as natural language processing (NLP) and computer vision, where models like BERT or ResNet are pre-trained on large datasets and then adapted for specific tasks like sentiment analysis or image classification.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ML vs transfer learning 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316" y="1778001"/>
            <a:ext cx="8753475" cy="471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A874C-C492-400B-AE61-4CFB05366FBC}" type="slidenum">
              <a:rPr lang="en-US" sz="1600" smtClean="0"/>
            </a:fld>
            <a:endParaRPr lang="en-US"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transfer learning? </a:t>
            </a:r>
            <a:endParaRPr lang="en-US" dirty="0"/>
          </a:p>
        </p:txBody>
      </p:sp>
      <p:pic>
        <p:nvPicPr>
          <p:cNvPr id="13314" name="Picture 2" descr="Three ways in which transfer might improve learni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73728"/>
            <a:ext cx="10458451" cy="516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A874C-C492-400B-AE61-4CFB05366FBC}" type="slidenum">
              <a:rPr lang="en-US" sz="1600" smtClean="0"/>
            </a:fld>
            <a:endParaRPr lang="en-US"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" y="211756"/>
            <a:ext cx="11814007" cy="6646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9365" y="359901"/>
            <a:ext cx="3066231" cy="3069099"/>
          </a:xfrm>
        </p:spPr>
        <p:txBody>
          <a:bodyPr>
            <a:normAutofit fontScale="90000"/>
          </a:bodyPr>
          <a:lstStyle/>
          <a:p>
            <a:r>
              <a:rPr lang="en-US" dirty="0"/>
              <a:t>Transfer Learning Strategies in computer vision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A874C-C492-400B-AE61-4CFB05366FBC}" type="slidenum">
              <a:rPr lang="en-US" sz="1600" smtClean="0"/>
            </a:fld>
            <a:endParaRPr lang="en-US"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three different strategies for training CNNs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en-US"/>
              <a:t>Strategy 1: Train the Entire Model</a:t>
            </a:r>
            <a:endParaRPr lang="en-US"/>
          </a:p>
          <a:p>
            <a:pPr lvl="1"/>
            <a:r>
              <a:rPr lang="en-US"/>
              <a:t>In this approach, all layers of the model are updated (shown in blue).</a:t>
            </a:r>
            <a:endParaRPr lang="en-US"/>
          </a:p>
          <a:p>
            <a:pPr lvl="1"/>
            <a:r>
              <a:rPr lang="en-US"/>
              <a:t>Useful when you have a large dataset similar to the original training data of the pre-trained model.</a:t>
            </a:r>
            <a:endParaRPr lang="en-US"/>
          </a:p>
          <a:p>
            <a:pPr lvl="1"/>
            <a:r>
              <a:rPr lang="en-US"/>
              <a:t>Allows the model to learn new features specific to the target data but requires more computational resources.</a:t>
            </a:r>
            <a:endParaRPr lang="en-US"/>
          </a:p>
          <a:p>
            <a:r>
              <a:rPr lang="en-US"/>
              <a:t>Strategy 2: Train Some Layers and Freeze Others</a:t>
            </a:r>
            <a:endParaRPr lang="en-US"/>
          </a:p>
          <a:p>
            <a:pPr lvl="1"/>
            <a:r>
              <a:rPr lang="en-US"/>
              <a:t>Only the final layers are trained (blue), while the earlier layers remain frozen (white).</a:t>
            </a:r>
            <a:endParaRPr lang="en-US"/>
          </a:p>
          <a:p>
            <a:pPr lvl="1"/>
            <a:r>
              <a:rPr lang="en-US"/>
              <a:t>Effective if the dataset is small or somewhat different from the original dataset.</a:t>
            </a:r>
            <a:endParaRPr lang="en-US"/>
          </a:p>
          <a:p>
            <a:pPr lvl="1"/>
            <a:r>
              <a:rPr lang="en-US"/>
              <a:t>Reduces computation by not updating all layers, allowing the model to retain lower-level features while adapting higher-level ones.</a:t>
            </a:r>
            <a:endParaRPr lang="en-US"/>
          </a:p>
          <a:p>
            <a:r>
              <a:rPr lang="en-US"/>
              <a:t>Strategy 3: Freeze the Convolutional Base</a:t>
            </a:r>
            <a:endParaRPr lang="en-US"/>
          </a:p>
          <a:p>
            <a:pPr lvl="1"/>
            <a:r>
              <a:rPr lang="en-US"/>
              <a:t>The entire base of the model is frozen, with only the final layer (output layer) trained.</a:t>
            </a:r>
            <a:endParaRPr lang="en-US"/>
          </a:p>
          <a:p>
            <a:pPr lvl="1"/>
            <a:r>
              <a:rPr lang="en-US"/>
              <a:t>Best when you have a very small dataset or need to transfer the features without altering the main learned representations.</a:t>
            </a:r>
            <a:endParaRPr lang="en-US"/>
          </a:p>
          <a:p>
            <a:pPr lvl="1"/>
            <a:r>
              <a:rPr lang="en-US"/>
              <a:t>Significantly reduces computation and prevents overfitting, as only the classifier head is trained.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683" y="1347125"/>
            <a:ext cx="3888999" cy="3072393"/>
          </a:xfrm>
        </p:spPr>
        <p:txBody>
          <a:bodyPr vert="horz" wrap="square" lIns="91440" tIns="45720" rIns="91440" bIns="45720" numCol="1" rtlCol="0" anchor="b" anchorCtr="0" compatLnSpc="1">
            <a:normAutofit/>
          </a:bodyPr>
          <a:lstStyle/>
          <a:p>
            <a:r>
              <a:rPr lang="en-US" sz="5600" dirty="0"/>
              <a:t>Transfer Learning </a:t>
            </a:r>
            <a:endParaRPr lang="en-US" sz="5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66781" y="1315376"/>
            <a:ext cx="7870295" cy="1042813"/>
          </a:xfrm>
          <a:prstGeom prst="rect">
            <a:avLst/>
          </a:prstGeom>
        </p:spPr>
      </p:pic>
      <p:pic>
        <p:nvPicPr>
          <p:cNvPr id="6146" name="Picture 2" descr="A CNN consisting of a set of feature extraction layers and a fully-connected prediction lay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54367" y="2766801"/>
            <a:ext cx="7534075" cy="3842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A874C-C492-400B-AE61-4CFB05366FBC}" type="slidenum">
              <a:rPr lang="en-US" sz="1600" smtClean="0"/>
            </a:fld>
            <a:endParaRPr lang="en-US"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7222</Words>
  <Application>WPS Presentation</Application>
  <PresentationFormat>Widescreen</PresentationFormat>
  <Paragraphs>209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Generative AI</vt:lpstr>
      <vt:lpstr>Transfer learning </vt:lpstr>
      <vt:lpstr>PowerPoint 演示文稿</vt:lpstr>
      <vt:lpstr>PowerPoint 演示文稿</vt:lpstr>
      <vt:lpstr>Traditional ML vs transfer learning </vt:lpstr>
      <vt:lpstr>Why transfer learning? </vt:lpstr>
      <vt:lpstr>Transfer Learning Strategies </vt:lpstr>
      <vt:lpstr>PowerPoint 演示文稿</vt:lpstr>
      <vt:lpstr>Transfer Learning </vt:lpstr>
      <vt:lpstr>Frozen and trainable layers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Motaz Saad (‫معتز سعد</cp:lastModifiedBy>
  <cp:revision>313</cp:revision>
  <dcterms:created xsi:type="dcterms:W3CDTF">2024-07-10T06:40:00Z</dcterms:created>
  <dcterms:modified xsi:type="dcterms:W3CDTF">2024-10-28T07:38:04Z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87267F72C437478BB406411E457C4B18_13</vt:lpwstr>
  </property>
  <property fmtid="{D5CDD505-2E9C-101B-9397-08002B2CF9AE}" pid="3" name="KSOProductBuildVer">
    <vt:lpwstr>1033-12.2.0.18638</vt:lpwstr>
  </property>
</Properties>
</file>