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5143500" cx="9144000"/>
  <p:notesSz cx="6858000" cy="9144000"/>
  <p:embeddedFontLst>
    <p:embeddedFont>
      <p:font typeface="Roboto"/>
      <p:regular r:id="rId70"/>
      <p:bold r:id="rId71"/>
      <p:italic r:id="rId72"/>
      <p:boldItalic r:id="rId73"/>
    </p:embeddedFont>
    <p:embeddedFont>
      <p:font typeface="Noto Sans Symbols"/>
      <p:regular r:id="rId74"/>
      <p:bold r:id="rId75"/>
    </p:embeddedFont>
    <p:embeddedFont>
      <p:font typeface="Roboto Mono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E5D529-9ED4-42E7-9572-30476014F62A}">
  <a:tblStyle styleId="{86E5D529-9ED4-42E7-9572-30476014F62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-boldItalic.fntdata"/><Relationship Id="rId72" Type="http://schemas.openxmlformats.org/officeDocument/2006/relationships/font" Target="fonts/Roboto-italic.fntdata"/><Relationship Id="rId31" Type="http://schemas.openxmlformats.org/officeDocument/2006/relationships/slide" Target="slides/slide25.xml"/><Relationship Id="rId75" Type="http://schemas.openxmlformats.org/officeDocument/2006/relationships/font" Target="fonts/NotoSansSymbols-bold.fntdata"/><Relationship Id="rId30" Type="http://schemas.openxmlformats.org/officeDocument/2006/relationships/slide" Target="slides/slide24.xml"/><Relationship Id="rId74" Type="http://schemas.openxmlformats.org/officeDocument/2006/relationships/font" Target="fonts/NotoSansSymbols-regular.fntdata"/><Relationship Id="rId33" Type="http://schemas.openxmlformats.org/officeDocument/2006/relationships/slide" Target="slides/slide27.xml"/><Relationship Id="rId77" Type="http://schemas.openxmlformats.org/officeDocument/2006/relationships/font" Target="fonts/RobotoMono-bold.fntdata"/><Relationship Id="rId32" Type="http://schemas.openxmlformats.org/officeDocument/2006/relationships/slide" Target="slides/slide26.xml"/><Relationship Id="rId76" Type="http://schemas.openxmlformats.org/officeDocument/2006/relationships/font" Target="fonts/RobotoMono-regular.fntdata"/><Relationship Id="rId35" Type="http://schemas.openxmlformats.org/officeDocument/2006/relationships/slide" Target="slides/slide29.xml"/><Relationship Id="rId79" Type="http://schemas.openxmlformats.org/officeDocument/2006/relationships/font" Target="fonts/RobotoMono-boldItalic.fntdata"/><Relationship Id="rId34" Type="http://schemas.openxmlformats.org/officeDocument/2006/relationships/slide" Target="slides/slide28.xml"/><Relationship Id="rId78" Type="http://schemas.openxmlformats.org/officeDocument/2006/relationships/font" Target="fonts/RobotoMono-italic.fntdata"/><Relationship Id="rId71" Type="http://schemas.openxmlformats.org/officeDocument/2006/relationships/font" Target="fonts/Roboto-bold.fntdata"/><Relationship Id="rId70" Type="http://schemas.openxmlformats.org/officeDocument/2006/relationships/font" Target="fonts/Roboto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abce0bb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abce0bb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abce0bbc2_0_4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0abce0bbc2_0_4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abce0bbc2_0_4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0abce0bbc2_0_4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abce0bbc2_0_4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0abce0bbc2_0_4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abce0bbc2_0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0abce0bbc2_0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abce0bbc2_0_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0abce0bbc2_0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abce0bbc2_0_2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0abce0bbc2_0_2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abce0bbc2_0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0abce0bbc2_0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abce0bbc2_0_2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0abce0bbc2_0_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ad953b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0ad953b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abce0bb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abce0bb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ad953b3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0ad953b3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abce0bbc2_0_581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30abce0bbc2_0_581:notes"/>
          <p:cNvSpPr/>
          <p:nvPr>
            <p:ph idx="2" type="sldImg"/>
          </p:nvPr>
        </p:nvSpPr>
        <p:spPr>
          <a:xfrm>
            <a:off x="290513" y="704850"/>
            <a:ext cx="6264300" cy="35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30abce0bbc2_0_581:notes"/>
          <p:cNvSpPr txBox="1"/>
          <p:nvPr>
            <p:ph idx="1" type="body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abce0bbc2_0_588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30abce0bbc2_0_588:notes"/>
          <p:cNvSpPr/>
          <p:nvPr>
            <p:ph idx="2" type="sldImg"/>
          </p:nvPr>
        </p:nvSpPr>
        <p:spPr>
          <a:xfrm>
            <a:off x="290513" y="704850"/>
            <a:ext cx="6264300" cy="35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30abce0bbc2_0_588:notes"/>
          <p:cNvSpPr txBox="1"/>
          <p:nvPr>
            <p:ph idx="1" type="body"/>
          </p:nvPr>
        </p:nvSpPr>
        <p:spPr>
          <a:xfrm>
            <a:off x="912600" y="4463280"/>
            <a:ext cx="5019000" cy="4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abce0bbc2_0_596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30abce0bbc2_0_596:notes"/>
          <p:cNvSpPr/>
          <p:nvPr>
            <p:ph idx="2" type="sldImg"/>
          </p:nvPr>
        </p:nvSpPr>
        <p:spPr>
          <a:xfrm>
            <a:off x="290513" y="704850"/>
            <a:ext cx="6264300" cy="35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30abce0bbc2_0_596:notes"/>
          <p:cNvSpPr txBox="1"/>
          <p:nvPr>
            <p:ph idx="1" type="body"/>
          </p:nvPr>
        </p:nvSpPr>
        <p:spPr>
          <a:xfrm>
            <a:off x="912600" y="4463280"/>
            <a:ext cx="5019000" cy="4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abce0bbc2_0_603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30abce0bbc2_0_603:notes"/>
          <p:cNvSpPr/>
          <p:nvPr>
            <p:ph idx="2" type="sldImg"/>
          </p:nvPr>
        </p:nvSpPr>
        <p:spPr>
          <a:xfrm>
            <a:off x="290513" y="704850"/>
            <a:ext cx="6264300" cy="35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30abce0bbc2_0_603:notes"/>
          <p:cNvSpPr txBox="1"/>
          <p:nvPr>
            <p:ph idx="1" type="body"/>
          </p:nvPr>
        </p:nvSpPr>
        <p:spPr>
          <a:xfrm>
            <a:off x="912600" y="4463280"/>
            <a:ext cx="5019000" cy="4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abce0bbc2_0_610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30abce0bbc2_0_610:notes"/>
          <p:cNvSpPr/>
          <p:nvPr>
            <p:ph idx="2" type="sldImg"/>
          </p:nvPr>
        </p:nvSpPr>
        <p:spPr>
          <a:xfrm>
            <a:off x="290513" y="704850"/>
            <a:ext cx="6264300" cy="35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30abce0bbc2_0_610:notes"/>
          <p:cNvSpPr txBox="1"/>
          <p:nvPr>
            <p:ph idx="1" type="body"/>
          </p:nvPr>
        </p:nvSpPr>
        <p:spPr>
          <a:xfrm>
            <a:off x="912600" y="4463280"/>
            <a:ext cx="5019000" cy="4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ad953b3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0ad953b3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abce0bbc2_0_618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30abce0bbc2_0_618:notes"/>
          <p:cNvSpPr/>
          <p:nvPr>
            <p:ph idx="2" type="sldImg"/>
          </p:nvPr>
        </p:nvSpPr>
        <p:spPr>
          <a:xfrm>
            <a:off x="290513" y="704850"/>
            <a:ext cx="6264300" cy="35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30abce0bbc2_0_618:notes"/>
          <p:cNvSpPr txBox="1"/>
          <p:nvPr>
            <p:ph idx="1" type="body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0ad953b3e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0ad953b3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0ad953b3e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0ad953b3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abce0bb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abce0bb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0ad953b3e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0ad953b3e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ad953b3e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0ad953b3e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0ad953b3e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0ad953b3e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abce0bbc2_0_624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30abce0bbc2_0_624:notes"/>
          <p:cNvSpPr/>
          <p:nvPr>
            <p:ph idx="2" type="sldImg"/>
          </p:nvPr>
        </p:nvSpPr>
        <p:spPr>
          <a:xfrm>
            <a:off x="290513" y="704850"/>
            <a:ext cx="6264300" cy="35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30abce0bbc2_0_624:notes"/>
          <p:cNvSpPr txBox="1"/>
          <p:nvPr>
            <p:ph idx="1" type="body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0abce0bbc2_0_630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30abce0bbc2_0_630:notes"/>
          <p:cNvSpPr/>
          <p:nvPr>
            <p:ph idx="2" type="sldImg"/>
          </p:nvPr>
        </p:nvSpPr>
        <p:spPr>
          <a:xfrm>
            <a:off x="290513" y="704850"/>
            <a:ext cx="6264300" cy="35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30abce0bbc2_0_630:notes"/>
          <p:cNvSpPr txBox="1"/>
          <p:nvPr>
            <p:ph idx="1" type="body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0abce0bbc2_0_6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30abce0bbc2_0_6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0abce0bbc2_0_6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30abce0bbc2_0_6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0abce0bbc2_0_6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30abce0bbc2_0_6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0abce0bbc2_0_652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30abce0bbc2_0_652:notes"/>
          <p:cNvSpPr/>
          <p:nvPr>
            <p:ph idx="2" type="sldImg"/>
          </p:nvPr>
        </p:nvSpPr>
        <p:spPr>
          <a:xfrm>
            <a:off x="290513" y="704850"/>
            <a:ext cx="6264300" cy="35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30abce0bbc2_0_652:notes"/>
          <p:cNvSpPr txBox="1"/>
          <p:nvPr>
            <p:ph idx="1" type="body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0abce0bbc2_0_658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30abce0bbc2_0_658:notes"/>
          <p:cNvSpPr/>
          <p:nvPr>
            <p:ph idx="2" type="sldImg"/>
          </p:nvPr>
        </p:nvSpPr>
        <p:spPr>
          <a:xfrm>
            <a:off x="290513" y="704850"/>
            <a:ext cx="6264300" cy="35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30abce0bbc2_0_658:notes"/>
          <p:cNvSpPr txBox="1"/>
          <p:nvPr>
            <p:ph idx="1" type="body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abce0bbc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abce0bbc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0abce0bbc2_0_6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30abce0bbc2_0_6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0abce0bbc2_0_6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30abce0bbc2_0_6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0abce0bbc2_0_6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30abce0bbc2_0_6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0abce0bbc2_0_679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30abce0bbc2_0_679:notes"/>
          <p:cNvSpPr/>
          <p:nvPr>
            <p:ph idx="2" type="sldImg"/>
          </p:nvPr>
        </p:nvSpPr>
        <p:spPr>
          <a:xfrm>
            <a:off x="290520" y="704880"/>
            <a:ext cx="6263700" cy="352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30abce0bbc2_0_679:notes"/>
          <p:cNvSpPr txBox="1"/>
          <p:nvPr>
            <p:ph idx="1" type="body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0abce0bbc2_0_6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30abce0bbc2_0_6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0abce0bbc2_0_694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30abce0bbc2_0_694:notes"/>
          <p:cNvSpPr/>
          <p:nvPr>
            <p:ph idx="2" type="sldImg"/>
          </p:nvPr>
        </p:nvSpPr>
        <p:spPr>
          <a:xfrm>
            <a:off x="290520" y="704880"/>
            <a:ext cx="6263700" cy="352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30abce0bbc2_0_694:notes"/>
          <p:cNvSpPr txBox="1"/>
          <p:nvPr>
            <p:ph idx="1" type="body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0abce0bbc2_0_700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30abce0bbc2_0_700:notes"/>
          <p:cNvSpPr/>
          <p:nvPr>
            <p:ph idx="2" type="sldImg"/>
          </p:nvPr>
        </p:nvSpPr>
        <p:spPr>
          <a:xfrm>
            <a:off x="290520" y="704880"/>
            <a:ext cx="6263700" cy="352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30abce0bbc2_0_700:notes"/>
          <p:cNvSpPr txBox="1"/>
          <p:nvPr>
            <p:ph idx="1" type="body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0abce0bbc2_0_706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30abce0bbc2_0_706:notes"/>
          <p:cNvSpPr/>
          <p:nvPr>
            <p:ph idx="2" type="sldImg"/>
          </p:nvPr>
        </p:nvSpPr>
        <p:spPr>
          <a:xfrm>
            <a:off x="290520" y="704880"/>
            <a:ext cx="6263700" cy="352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30abce0bbc2_0_706:notes"/>
          <p:cNvSpPr txBox="1"/>
          <p:nvPr>
            <p:ph idx="1" type="body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0abce0bbc2_0_712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30abce0bbc2_0_712:notes"/>
          <p:cNvSpPr/>
          <p:nvPr>
            <p:ph idx="2" type="sldImg"/>
          </p:nvPr>
        </p:nvSpPr>
        <p:spPr>
          <a:xfrm>
            <a:off x="290520" y="704880"/>
            <a:ext cx="6263700" cy="352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30abce0bbc2_0_712:notes"/>
          <p:cNvSpPr txBox="1"/>
          <p:nvPr>
            <p:ph idx="1" type="body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0abce0bbc2_0_722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30abce0bbc2_0_722:notes"/>
          <p:cNvSpPr/>
          <p:nvPr>
            <p:ph idx="2" type="sldImg"/>
          </p:nvPr>
        </p:nvSpPr>
        <p:spPr>
          <a:xfrm>
            <a:off x="290520" y="704880"/>
            <a:ext cx="6263700" cy="352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30abce0bbc2_0_722:notes"/>
          <p:cNvSpPr txBox="1"/>
          <p:nvPr>
            <p:ph idx="1" type="body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abce0bb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abce0bb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0abce0bbc2_0_728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30abce0bbc2_0_728:notes"/>
          <p:cNvSpPr/>
          <p:nvPr>
            <p:ph idx="2" type="sldImg"/>
          </p:nvPr>
        </p:nvSpPr>
        <p:spPr>
          <a:xfrm>
            <a:off x="290520" y="704880"/>
            <a:ext cx="6263700" cy="352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30abce0bbc2_0_728:notes"/>
          <p:cNvSpPr txBox="1"/>
          <p:nvPr>
            <p:ph idx="1" type="body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0abce0bbc2_0_735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30abce0bbc2_0_735:notes"/>
          <p:cNvSpPr/>
          <p:nvPr>
            <p:ph idx="2" type="sldImg"/>
          </p:nvPr>
        </p:nvSpPr>
        <p:spPr>
          <a:xfrm>
            <a:off x="290513" y="704850"/>
            <a:ext cx="6264300" cy="35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30abce0bbc2_0_735:notes"/>
          <p:cNvSpPr txBox="1"/>
          <p:nvPr>
            <p:ph idx="1" type="body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0abce0bbc2_0_7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30abce0bbc2_0_7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0abce0bbc2_0_818:notes"/>
          <p:cNvSpPr/>
          <p:nvPr/>
        </p:nvSpPr>
        <p:spPr>
          <a:xfrm>
            <a:off x="3878280" y="8926560"/>
            <a:ext cx="2966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30abce0bbc2_0_818:notes"/>
          <p:cNvSpPr/>
          <p:nvPr>
            <p:ph idx="2" type="sldImg"/>
          </p:nvPr>
        </p:nvSpPr>
        <p:spPr>
          <a:xfrm>
            <a:off x="290520" y="704880"/>
            <a:ext cx="6263700" cy="352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30abce0bbc2_0_818:notes"/>
          <p:cNvSpPr txBox="1"/>
          <p:nvPr>
            <p:ph idx="1" type="body"/>
          </p:nvPr>
        </p:nvSpPr>
        <p:spPr>
          <a:xfrm>
            <a:off x="912960" y="4464000"/>
            <a:ext cx="5019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0abce0bbc2_0_8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30abce0bbc2_0_8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0abce0bbc2_0_8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30abce0bbc2_0_8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0ad953b3ee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30ad953b3ee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0ad953b3ee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30ad953b3ee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0ad953b3ee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30ad953b3ee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0ad953b3ee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30ad953b3ee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abce0bbc2_0_3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0abce0bbc2_0_3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0ad953b3ee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30ad953b3ee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0abce0bbc2_0_9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30abce0bbc2_0_9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0abce0bbc2_0_9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30abce0bbc2_0_9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0abce0bbc2_0_9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30abce0bbc2_0_9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abce0bbc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abce0bbc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abce0bbc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abce0bbc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abce0bbc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abce0bbc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4_1_B">
  <p:cSld name="CUSTOM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228600" y="2587752"/>
            <a:ext cx="2222100" cy="2222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01752" y="310896"/>
            <a:ext cx="2788800" cy="196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>
            <a:off x="3209544" y="301752"/>
            <a:ext cx="530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3209544" y="2020824"/>
            <a:ext cx="530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117336" y="301752"/>
            <a:ext cx="530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739896" y="374900"/>
            <a:ext cx="21672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665976" y="374904"/>
            <a:ext cx="21672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6665976" y="2093976"/>
            <a:ext cx="21672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3"/>
          <p:cNvSpPr txBox="1"/>
          <p:nvPr/>
        </p:nvSpPr>
        <p:spPr>
          <a:xfrm>
            <a:off x="6117336" y="2020824"/>
            <a:ext cx="530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>
            <p:ph idx="5" type="body"/>
          </p:nvPr>
        </p:nvSpPr>
        <p:spPr>
          <a:xfrm>
            <a:off x="3739896" y="2093976"/>
            <a:ext cx="21672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>
  <p:cSld name="Title,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572000" y="855376"/>
            <a:ext cx="389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57200" y="120348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web.stanford.edu/~jurafsky/slp3/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NLP</a:t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NLP Tasks 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Analysis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Understanding the structure and meaning of text, including syntax and semantics.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Sentiment Analysis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Determining the emotional tone behind a series of words.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Translation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Automatically translating text from one language to another.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Speech Recognition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Converting spoken language into text.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Generation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Creating coherent and contextually relevant text based on input data.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Named Entity Recognition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Identifying and classifying key elements in text, such as names, dates, and locations.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…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647272" y="759003"/>
            <a:ext cx="25620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Information Extraction	</a:t>
            </a:r>
            <a:endParaRPr/>
          </a:p>
        </p:txBody>
      </p:sp>
      <p:grpSp>
        <p:nvGrpSpPr>
          <p:cNvPr id="146" name="Google Shape;146;p27"/>
          <p:cNvGrpSpPr/>
          <p:nvPr/>
        </p:nvGrpSpPr>
        <p:grpSpPr>
          <a:xfrm>
            <a:off x="3895725" y="554465"/>
            <a:ext cx="4885200" cy="4011525"/>
            <a:chOff x="0" y="268363"/>
            <a:chExt cx="6513600" cy="5348700"/>
          </a:xfrm>
        </p:grpSpPr>
        <p:sp>
          <p:nvSpPr>
            <p:cNvPr id="147" name="Google Shape;147;p27"/>
            <p:cNvSpPr/>
            <p:nvPr/>
          </p:nvSpPr>
          <p:spPr>
            <a:xfrm>
              <a:off x="0" y="268363"/>
              <a:ext cx="6513600" cy="139230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 txBox="1"/>
            <p:nvPr/>
          </p:nvSpPr>
          <p:spPr>
            <a:xfrm>
              <a:off x="67966" y="336329"/>
              <a:ext cx="6377700" cy="12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025" lIns="100025" spcFirstLastPara="1" rIns="100025" wrap="square" tIns="100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Goal: Map a document collection to structured database</a:t>
              </a:r>
              <a:endParaRPr sz="1100"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0" y="1761463"/>
              <a:ext cx="6513600" cy="1392300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 txBox="1"/>
            <p:nvPr/>
          </p:nvSpPr>
          <p:spPr>
            <a:xfrm>
              <a:off x="67966" y="1829429"/>
              <a:ext cx="6377700" cy="12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025" lIns="100025" spcFirstLastPara="1" rIns="100025" wrap="square" tIns="100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Motivation:</a:t>
              </a:r>
              <a:endParaRPr sz="1100"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0" y="3153763"/>
              <a:ext cx="6513600" cy="24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 txBox="1"/>
            <p:nvPr/>
          </p:nvSpPr>
          <p:spPr>
            <a:xfrm>
              <a:off x="0" y="3153763"/>
              <a:ext cx="6513600" cy="24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350" lIns="155100" spcFirstLastPara="1" rIns="186675" wrap="square" tIns="33350">
              <a:noAutofit/>
            </a:bodyPr>
            <a:lstStyle/>
            <a:p>
              <a:pPr indent="-17780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Complex searches (“Find me all the jobs in advertising paying at least $50,000 in Boston”)</a:t>
              </a:r>
              <a:endParaRPr sz="1100"/>
            </a:p>
            <a:p>
              <a:pPr indent="-177800" lvl="1" marL="1778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Statistical queries (“How has the number of jobs in accounting changed over the years?”)</a:t>
              </a:r>
              <a:endParaRPr sz="11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/>
          <p:nvPr>
            <p:ph type="title"/>
          </p:nvPr>
        </p:nvSpPr>
        <p:spPr>
          <a:xfrm>
            <a:off x="95172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Information Extraction  Example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4347839" y="2240346"/>
            <a:ext cx="1516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_______________</a:t>
            </a:r>
            <a:endParaRPr sz="1100"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2822" y="0"/>
            <a:ext cx="6871177" cy="452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94555" y="349934"/>
            <a:ext cx="83550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Calibri"/>
              <a:buNone/>
            </a:pPr>
            <a:r>
              <a:rPr lang="en" sz="4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Text </a:t>
            </a:r>
            <a:r>
              <a:rPr lang="en" sz="4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Summarization</a:t>
            </a:r>
            <a:endParaRPr/>
          </a:p>
        </p:txBody>
      </p:sp>
      <p:pic>
        <p:nvPicPr>
          <p:cNvPr descr="ÙØªÙØ¬Ø© Ø¨Ø­Ø« Ø§ÙØµÙØ± Ø¹Ù âªtext summarizationâ¬â" id="165" name="Google Shape;165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502" y="1935877"/>
            <a:ext cx="5065500" cy="23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1191" y="0"/>
            <a:ext cx="9141600" cy="31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0"/>
          <p:cNvSpPr txBox="1"/>
          <p:nvPr>
            <p:ph type="title"/>
          </p:nvPr>
        </p:nvSpPr>
        <p:spPr>
          <a:xfrm>
            <a:off x="969770" y="534896"/>
            <a:ext cx="72045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Calibri"/>
              <a:buNone/>
            </a:pPr>
            <a:r>
              <a:rPr lang="en" sz="4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Why is NLP Hard?</a:t>
            </a:r>
            <a:endParaRPr/>
          </a:p>
        </p:txBody>
      </p:sp>
      <p:pic>
        <p:nvPicPr>
          <p:cNvPr descr="Head with Gears" id="172" name="Google Shape;1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567" y="3604022"/>
            <a:ext cx="884868" cy="88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252663" y="240883"/>
            <a:ext cx="3249300" cy="4634700"/>
          </a:xfrm>
          <a:prstGeom prst="rect">
            <a:avLst/>
          </a:prstGeom>
          <a:solidFill>
            <a:srgbClr val="404040">
              <a:alpha val="89800"/>
            </a:srgbClr>
          </a:solidFill>
          <a:ln cap="sq" cmpd="thinThick" w="127000">
            <a:solidFill>
              <a:srgbClr val="595959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505678" y="685800"/>
            <a:ext cx="27432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Ambiguity</a:t>
            </a:r>
            <a:endParaRPr/>
          </a:p>
        </p:txBody>
      </p:sp>
      <p:cxnSp>
        <p:nvCxnSpPr>
          <p:cNvPr id="179" name="Google Shape;179;p31"/>
          <p:cNvCxnSpPr/>
          <p:nvPr/>
        </p:nvCxnSpPr>
        <p:spPr>
          <a:xfrm>
            <a:off x="893345" y="2932700"/>
            <a:ext cx="19401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0" name="Google Shape;180;p31"/>
          <p:cNvGrpSpPr/>
          <p:nvPr/>
        </p:nvGrpSpPr>
        <p:grpSpPr>
          <a:xfrm>
            <a:off x="3895725" y="358793"/>
            <a:ext cx="4885200" cy="4402782"/>
            <a:chOff x="0" y="7467"/>
            <a:chExt cx="6513600" cy="5870376"/>
          </a:xfrm>
        </p:grpSpPr>
        <p:sp>
          <p:nvSpPr>
            <p:cNvPr id="181" name="Google Shape;181;p31"/>
            <p:cNvSpPr/>
            <p:nvPr/>
          </p:nvSpPr>
          <p:spPr>
            <a:xfrm>
              <a:off x="0" y="7467"/>
              <a:ext cx="6513600" cy="948900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287001" y="220939"/>
              <a:ext cx="522300" cy="521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1096335" y="7467"/>
              <a:ext cx="54003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1"/>
            <p:cNvSpPr txBox="1"/>
            <p:nvPr/>
          </p:nvSpPr>
          <p:spPr>
            <a:xfrm>
              <a:off x="1096335" y="7467"/>
              <a:ext cx="54003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650" lIns="77650" spcFirstLastPara="1" rIns="77650" wrap="square" tIns="7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“At last, a computer that understands you like your mother”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0" y="1230486"/>
              <a:ext cx="6513600" cy="9489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287001" y="1443958"/>
              <a:ext cx="522300" cy="521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1096335" y="1230486"/>
              <a:ext cx="54003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1"/>
            <p:cNvSpPr txBox="1"/>
            <p:nvPr/>
          </p:nvSpPr>
          <p:spPr>
            <a:xfrm>
              <a:off x="1096335" y="1230486"/>
              <a:ext cx="54003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650" lIns="77650" spcFirstLastPara="1" rIns="77650" wrap="square" tIns="7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(*) It understands you as well as your mother understands you</a:t>
              </a:r>
              <a:endParaRPr sz="1100"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0" y="2453505"/>
              <a:ext cx="6513600" cy="948900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287001" y="2666977"/>
              <a:ext cx="522300" cy="521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1096335" y="2453505"/>
              <a:ext cx="54003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1"/>
            <p:cNvSpPr txBox="1"/>
            <p:nvPr/>
          </p:nvSpPr>
          <p:spPr>
            <a:xfrm>
              <a:off x="1096335" y="2453505"/>
              <a:ext cx="54003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650" lIns="77650" spcFirstLastPara="1" rIns="77650" wrap="square" tIns="7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It understands (that) you like your mother</a:t>
              </a:r>
              <a:endParaRPr sz="1100"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0" y="3676524"/>
              <a:ext cx="6513600" cy="948900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287001" y="3889996"/>
              <a:ext cx="522300" cy="5217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1096335" y="3676524"/>
              <a:ext cx="54003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1"/>
            <p:cNvSpPr txBox="1"/>
            <p:nvPr/>
          </p:nvSpPr>
          <p:spPr>
            <a:xfrm>
              <a:off x="1096335" y="3676524"/>
              <a:ext cx="54003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650" lIns="77650" spcFirstLastPara="1" rIns="77650" wrap="square" tIns="7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It understands you as well as it understands your mother</a:t>
              </a:r>
              <a:endParaRPr sz="1100"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0" y="4899543"/>
              <a:ext cx="6513600" cy="948900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287001" y="5113015"/>
              <a:ext cx="522300" cy="5217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1096335" y="4899543"/>
              <a:ext cx="54003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1"/>
            <p:cNvSpPr txBox="1"/>
            <p:nvPr/>
          </p:nvSpPr>
          <p:spPr>
            <a:xfrm>
              <a:off x="1096335" y="4899543"/>
              <a:ext cx="54003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650" lIns="77650" spcFirstLastPara="1" rIns="77650" wrap="square" tIns="7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and 3: Does this mean well, or poorly?</a:t>
              </a:r>
              <a:endParaRPr sz="11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/>
          <p:nvPr/>
        </p:nvSpPr>
        <p:spPr>
          <a:xfrm>
            <a:off x="-1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628650" y="417892"/>
            <a:ext cx="25305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Ambiguity At the acoustic level (speech recognition)</a:t>
            </a:r>
            <a:endParaRPr/>
          </a:p>
        </p:txBody>
      </p:sp>
      <p:grpSp>
        <p:nvGrpSpPr>
          <p:cNvPr id="207" name="Google Shape;207;p32"/>
          <p:cNvGrpSpPr/>
          <p:nvPr/>
        </p:nvGrpSpPr>
        <p:grpSpPr>
          <a:xfrm>
            <a:off x="3819906" y="467309"/>
            <a:ext cx="4697775" cy="4124446"/>
            <a:chOff x="0" y="2687"/>
            <a:chExt cx="6263700" cy="5499261"/>
          </a:xfrm>
        </p:grpSpPr>
        <p:cxnSp>
          <p:nvCxnSpPr>
            <p:cNvPr id="208" name="Google Shape;208;p32"/>
            <p:cNvCxnSpPr/>
            <p:nvPr/>
          </p:nvCxnSpPr>
          <p:spPr>
            <a:xfrm>
              <a:off x="0" y="2687"/>
              <a:ext cx="6263700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9" name="Google Shape;209;p32"/>
            <p:cNvSpPr/>
            <p:nvPr/>
          </p:nvSpPr>
          <p:spPr>
            <a:xfrm>
              <a:off x="0" y="2687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2"/>
            <p:cNvSpPr txBox="1"/>
            <p:nvPr/>
          </p:nvSpPr>
          <p:spPr>
            <a:xfrm>
              <a:off x="0" y="2687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000" lIns="120000" spcFirstLastPara="1" rIns="120000" wrap="square" tIns="12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I’m eight or duck</a:t>
              </a:r>
              <a:endParaRPr sz="1100"/>
            </a:p>
          </p:txBody>
        </p:sp>
        <p:cxnSp>
          <p:nvCxnSpPr>
            <p:cNvPr id="211" name="Google Shape;211;p32"/>
            <p:cNvCxnSpPr/>
            <p:nvPr/>
          </p:nvCxnSpPr>
          <p:spPr>
            <a:xfrm>
              <a:off x="0" y="919239"/>
              <a:ext cx="6263700" cy="0"/>
            </a:xfrm>
            <a:prstGeom prst="straightConnector1">
              <a:avLst/>
            </a:prstGeom>
            <a:solidFill>
              <a:srgbClr val="DB784A"/>
            </a:solidFill>
            <a:ln cap="flat" cmpd="sng" w="12700">
              <a:solidFill>
                <a:srgbClr val="DB784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2" name="Google Shape;212;p32"/>
            <p:cNvSpPr/>
            <p:nvPr/>
          </p:nvSpPr>
          <p:spPr>
            <a:xfrm>
              <a:off x="0" y="919239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2"/>
            <p:cNvSpPr txBox="1"/>
            <p:nvPr/>
          </p:nvSpPr>
          <p:spPr>
            <a:xfrm>
              <a:off x="0" y="919239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000" lIns="120000" spcFirstLastPara="1" rIns="120000" wrap="square" tIns="12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Eye maid; her duck</a:t>
              </a:r>
              <a:endParaRPr sz="1100"/>
            </a:p>
          </p:txBody>
        </p:sp>
        <p:cxnSp>
          <p:nvCxnSpPr>
            <p:cNvPr id="214" name="Google Shape;214;p32"/>
            <p:cNvCxnSpPr/>
            <p:nvPr/>
          </p:nvCxnSpPr>
          <p:spPr>
            <a:xfrm>
              <a:off x="0" y="1835791"/>
              <a:ext cx="6263700" cy="0"/>
            </a:xfrm>
            <a:prstGeom prst="straightConnector1">
              <a:avLst/>
            </a:prstGeom>
            <a:solidFill>
              <a:srgbClr val="CB7C63"/>
            </a:solidFill>
            <a:ln cap="flat" cmpd="sng" w="12700">
              <a:solidFill>
                <a:srgbClr val="CB7C6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5" name="Google Shape;215;p32"/>
            <p:cNvSpPr/>
            <p:nvPr/>
          </p:nvSpPr>
          <p:spPr>
            <a:xfrm>
              <a:off x="0" y="1835791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2"/>
            <p:cNvSpPr txBox="1"/>
            <p:nvPr/>
          </p:nvSpPr>
          <p:spPr>
            <a:xfrm>
              <a:off x="0" y="1835791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000" lIns="120000" spcFirstLastPara="1" rIns="120000" wrap="square" tIns="12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maid her duck</a:t>
              </a:r>
              <a:endParaRPr sz="1100"/>
            </a:p>
          </p:txBody>
        </p:sp>
        <p:cxnSp>
          <p:nvCxnSpPr>
            <p:cNvPr id="217" name="Google Shape;217;p32"/>
            <p:cNvCxnSpPr/>
            <p:nvPr/>
          </p:nvCxnSpPr>
          <p:spPr>
            <a:xfrm>
              <a:off x="0" y="2752344"/>
              <a:ext cx="6263700" cy="0"/>
            </a:xfrm>
            <a:prstGeom prst="straightConnector1">
              <a:avLst/>
            </a:prstGeom>
            <a:solidFill>
              <a:srgbClr val="BC857A"/>
            </a:solidFill>
            <a:ln cap="flat" cmpd="sng" w="12700">
              <a:solidFill>
                <a:srgbClr val="BC857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8" name="Google Shape;218;p32"/>
            <p:cNvSpPr/>
            <p:nvPr/>
          </p:nvSpPr>
          <p:spPr>
            <a:xfrm>
              <a:off x="0" y="2752344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2"/>
            <p:cNvSpPr txBox="1"/>
            <p:nvPr/>
          </p:nvSpPr>
          <p:spPr>
            <a:xfrm>
              <a:off x="0" y="2752344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000" lIns="120000" spcFirstLastPara="1" rIns="120000" wrap="square" tIns="12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I’m aid her duck</a:t>
              </a:r>
              <a:endParaRPr sz="1100"/>
            </a:p>
          </p:txBody>
        </p:sp>
        <p:cxnSp>
          <p:nvCxnSpPr>
            <p:cNvPr id="220" name="Google Shape;220;p32"/>
            <p:cNvCxnSpPr/>
            <p:nvPr/>
          </p:nvCxnSpPr>
          <p:spPr>
            <a:xfrm>
              <a:off x="0" y="3668896"/>
              <a:ext cx="6263700" cy="0"/>
            </a:xfrm>
            <a:prstGeom prst="straightConnector1">
              <a:avLst/>
            </a:prstGeom>
            <a:solidFill>
              <a:srgbClr val="AF9390"/>
            </a:solidFill>
            <a:ln cap="flat" cmpd="sng" w="12700">
              <a:solidFill>
                <a:srgbClr val="AF939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1" name="Google Shape;221;p32"/>
            <p:cNvSpPr/>
            <p:nvPr/>
          </p:nvSpPr>
          <p:spPr>
            <a:xfrm>
              <a:off x="0" y="3668896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2"/>
            <p:cNvSpPr txBox="1"/>
            <p:nvPr/>
          </p:nvSpPr>
          <p:spPr>
            <a:xfrm>
              <a:off x="0" y="3668896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000" lIns="120000" spcFirstLastPara="1" rIns="120000" wrap="square" tIns="12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I’m ate her duck</a:t>
              </a:r>
              <a:endParaRPr sz="1100"/>
            </a:p>
          </p:txBody>
        </p:sp>
        <p:cxnSp>
          <p:nvCxnSpPr>
            <p:cNvPr id="223" name="Google Shape;223;p32"/>
            <p:cNvCxnSpPr/>
            <p:nvPr/>
          </p:nvCxnSpPr>
          <p:spPr>
            <a:xfrm>
              <a:off x="0" y="4585448"/>
              <a:ext cx="6263700" cy="0"/>
            </a:xfrm>
            <a:prstGeom prst="straightConnector1">
              <a:avLst/>
            </a:prstGeom>
            <a:solidFill>
              <a:srgbClr val="A4A4A4"/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4" name="Google Shape;224;p32"/>
            <p:cNvSpPr/>
            <p:nvPr/>
          </p:nvSpPr>
          <p:spPr>
            <a:xfrm>
              <a:off x="0" y="4585448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2"/>
            <p:cNvSpPr txBox="1"/>
            <p:nvPr/>
          </p:nvSpPr>
          <p:spPr>
            <a:xfrm>
              <a:off x="0" y="4585448"/>
              <a:ext cx="6263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000" lIns="120000" spcFirstLastPara="1" rIns="120000" wrap="square" tIns="12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I’m ate or duck</a:t>
              </a:r>
              <a:endParaRPr sz="11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/>
          <p:nvPr/>
        </p:nvSpPr>
        <p:spPr>
          <a:xfrm>
            <a:off x="252663" y="233587"/>
            <a:ext cx="3249300" cy="4634700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3"/>
          <p:cNvSpPr txBox="1"/>
          <p:nvPr>
            <p:ph type="title"/>
          </p:nvPr>
        </p:nvSpPr>
        <p:spPr>
          <a:xfrm>
            <a:off x="557213" y="557213"/>
            <a:ext cx="2607600" cy="3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Ambiguity at the semantic (meaning) level</a:t>
            </a:r>
            <a:b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33"/>
          <p:cNvGrpSpPr/>
          <p:nvPr/>
        </p:nvGrpSpPr>
        <p:grpSpPr>
          <a:xfrm>
            <a:off x="3311622" y="361499"/>
            <a:ext cx="5465377" cy="4397377"/>
            <a:chOff x="-253695" y="11075"/>
            <a:chExt cx="7287169" cy="5863170"/>
          </a:xfrm>
        </p:grpSpPr>
        <p:sp>
          <p:nvSpPr>
            <p:cNvPr id="233" name="Google Shape;233;p33"/>
            <p:cNvSpPr/>
            <p:nvPr/>
          </p:nvSpPr>
          <p:spPr>
            <a:xfrm>
              <a:off x="-253695" y="11075"/>
              <a:ext cx="6780000" cy="1680900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254765" y="389269"/>
              <a:ext cx="926400" cy="9246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1305092" y="11075"/>
              <a:ext cx="5527200" cy="16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3"/>
            <p:cNvSpPr txBox="1"/>
            <p:nvPr/>
          </p:nvSpPr>
          <p:spPr>
            <a:xfrm>
              <a:off x="1305092" y="11075"/>
              <a:ext cx="5527200" cy="16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550" lIns="133550" spcFirstLastPara="1" rIns="133550" wrap="square" tIns="133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Two definitions of “mother”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-253695" y="2101460"/>
              <a:ext cx="6780000" cy="16809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254765" y="2479654"/>
              <a:ext cx="926400" cy="9246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1305354" y="2101460"/>
              <a:ext cx="5526900" cy="16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3"/>
            <p:cNvSpPr txBox="1"/>
            <p:nvPr/>
          </p:nvSpPr>
          <p:spPr>
            <a:xfrm>
              <a:off x="1305354" y="2101460"/>
              <a:ext cx="5526900" cy="16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550" lIns="133550" spcFirstLastPara="1" rIns="133550" wrap="square" tIns="133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woman who has given birth to a child</a:t>
              </a:r>
              <a:endParaRPr sz="1100"/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-253695" y="4191845"/>
              <a:ext cx="6780000" cy="1680900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254765" y="4570039"/>
              <a:ext cx="926400" cy="9246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1103974" y="4191845"/>
              <a:ext cx="5929500" cy="16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3"/>
            <p:cNvSpPr txBox="1"/>
            <p:nvPr/>
          </p:nvSpPr>
          <p:spPr>
            <a:xfrm>
              <a:off x="1103974" y="4191845"/>
              <a:ext cx="5929500" cy="16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550" lIns="133550" spcFirstLastPara="1" rIns="133550" wrap="square" tIns="133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stringy slimy substance consisting of yeast cells and bacteria; is added to cider or wine to produce vinegar</a:t>
              </a:r>
              <a:endParaRPr sz="10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647275" y="759000"/>
            <a:ext cx="29265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More Word Sense Ambiguity semantic (meaning) level</a:t>
            </a:r>
            <a:endParaRPr/>
          </a:p>
        </p:txBody>
      </p:sp>
      <p:grpSp>
        <p:nvGrpSpPr>
          <p:cNvPr id="250" name="Google Shape;250;p34"/>
          <p:cNvGrpSpPr/>
          <p:nvPr/>
        </p:nvGrpSpPr>
        <p:grpSpPr>
          <a:xfrm>
            <a:off x="3895725" y="1070479"/>
            <a:ext cx="4885200" cy="2979401"/>
            <a:chOff x="0" y="956381"/>
            <a:chExt cx="6513600" cy="3972535"/>
          </a:xfrm>
        </p:grpSpPr>
        <p:sp>
          <p:nvSpPr>
            <p:cNvPr id="251" name="Google Shape;251;p34"/>
            <p:cNvSpPr/>
            <p:nvPr/>
          </p:nvSpPr>
          <p:spPr>
            <a:xfrm>
              <a:off x="0" y="956381"/>
              <a:ext cx="6513600" cy="1765500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534102" y="1353647"/>
              <a:ext cx="971100" cy="971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039300" y="956381"/>
              <a:ext cx="4474200" cy="17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4"/>
            <p:cNvSpPr txBox="1"/>
            <p:nvPr/>
          </p:nvSpPr>
          <p:spPr>
            <a:xfrm>
              <a:off x="2039300" y="956381"/>
              <a:ext cx="4474200" cy="17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150" lIns="140150" spcFirstLastPara="1" rIns="140150" wrap="square" tIns="140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They put money in the bank = = buried in mud?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0" y="3163416"/>
              <a:ext cx="6513600" cy="17655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534102" y="3560682"/>
              <a:ext cx="971100" cy="971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039300" y="3163416"/>
              <a:ext cx="4474200" cy="17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4"/>
            <p:cNvSpPr txBox="1"/>
            <p:nvPr/>
          </p:nvSpPr>
          <p:spPr>
            <a:xfrm>
              <a:off x="2039300" y="3163416"/>
              <a:ext cx="4474200" cy="17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150" lIns="140150" spcFirstLastPara="1" rIns="140150" wrap="square" tIns="140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n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saw her duck with a telescope</a:t>
              </a:r>
              <a:endParaRPr sz="110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Ambiguity: classified </a:t>
            </a:r>
            <a:endParaRPr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311700" y="1152475"/>
            <a:ext cx="8520600" cy="3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3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88"/>
              <a:buFont typeface="Roboto"/>
              <a:buAutoNum type="arabicPeriod"/>
            </a:pPr>
            <a:r>
              <a:rPr b="1" lang="en" sz="128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Lexical </a:t>
            </a:r>
            <a:r>
              <a:rPr lang="en" sz="128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Ambiguity: Example: </a:t>
            </a:r>
            <a:r>
              <a:rPr i="1" lang="en" sz="1287" u="sng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"I went to the bank." </a:t>
            </a:r>
            <a:r>
              <a:rPr lang="en" sz="128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Ambiguity: "Bank" could refer to a financial institution or the side of a river.</a:t>
            </a:r>
            <a:endParaRPr sz="1287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3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88"/>
              <a:buFont typeface="Roboto"/>
              <a:buAutoNum type="arabicPeriod"/>
            </a:pPr>
            <a:r>
              <a:rPr b="1" lang="en" sz="128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Syntactic </a:t>
            </a:r>
            <a:r>
              <a:rPr lang="en" sz="128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Ambiguity: Example</a:t>
            </a:r>
            <a:r>
              <a:rPr i="1" lang="en" sz="1287" u="sng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"I saw the man with the telescope." </a:t>
            </a:r>
            <a:r>
              <a:rPr lang="en" sz="128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Ambiguity: It’s unclear whether "with the telescope" describes the man (he has a telescope) or the speaker (the speaker used a telescope to see the man).</a:t>
            </a:r>
            <a:endParaRPr sz="1287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3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88"/>
              <a:buFont typeface="Roboto"/>
              <a:buAutoNum type="arabicPeriod"/>
            </a:pPr>
            <a:r>
              <a:rPr b="1" lang="en" sz="128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Semantic </a:t>
            </a:r>
            <a:r>
              <a:rPr lang="en" sz="128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Ambiguity: Example:</a:t>
            </a:r>
            <a:r>
              <a:rPr i="1" lang="en" sz="1287" u="sng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"The chicken is ready to eat."</a:t>
            </a:r>
            <a:r>
              <a:rPr lang="en" sz="128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Ambiguity: It could mean that the chicken is cooked and ready for someone to eat, or that the chicken is alive and ready to eat something.</a:t>
            </a:r>
            <a:endParaRPr sz="1287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3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88"/>
              <a:buFont typeface="Roboto"/>
              <a:buAutoNum type="arabicPeriod"/>
            </a:pPr>
            <a:r>
              <a:rPr b="1" lang="en" sz="128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Pragmatic </a:t>
            </a:r>
            <a:r>
              <a:rPr lang="en" sz="128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Ambiguity: Example:</a:t>
            </a:r>
            <a:r>
              <a:rPr i="1" lang="en" sz="1287" u="sng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"Can you pass the salt?"</a:t>
            </a:r>
            <a:r>
              <a:rPr lang="en" sz="128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Ambiguity: While it is a request, it could also be interpreted as a question about the listener's ability to pass the salt.</a:t>
            </a:r>
            <a:endParaRPr sz="1287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3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88"/>
              <a:buFont typeface="Roboto"/>
              <a:buAutoNum type="arabicPeriod"/>
            </a:pPr>
            <a:r>
              <a:rPr b="1" lang="en" sz="128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Anaphoric </a:t>
            </a:r>
            <a:r>
              <a:rPr lang="en" sz="128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Ambiguity: Example: </a:t>
            </a:r>
            <a:r>
              <a:rPr i="1" lang="en" sz="1287" u="sng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"John told Bill that he was going to win." </a:t>
            </a:r>
            <a:r>
              <a:rPr lang="en" sz="128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Ambiguity: It’s unclear whether "he" refers to John or Bill.</a:t>
            </a:r>
            <a:endParaRPr sz="1287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3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88"/>
              <a:buFont typeface="Roboto"/>
              <a:buAutoNum type="arabicPeriod"/>
            </a:pPr>
            <a:r>
              <a:rPr b="1" lang="en" sz="128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Structural </a:t>
            </a:r>
            <a:r>
              <a:rPr lang="en" sz="128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Ambiguity: Example: </a:t>
            </a:r>
            <a:r>
              <a:rPr i="1" lang="en" sz="1287" u="sng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"Flying planes can be dangerous."</a:t>
            </a:r>
            <a:r>
              <a:rPr lang="en" sz="128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Ambiguity: This could mean that the act of flying planes is dangerous, or that planes that are flying can be dangerous. </a:t>
            </a:r>
            <a:endParaRPr sz="1287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3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88"/>
              <a:buFont typeface="Roboto"/>
              <a:buAutoNum type="arabicPeriod"/>
            </a:pPr>
            <a:r>
              <a:rPr b="1" lang="en" sz="128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Homonymy</a:t>
            </a:r>
            <a:r>
              <a:rPr lang="en" sz="128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Example: </a:t>
            </a:r>
            <a:r>
              <a:rPr i="1" lang="en" sz="1287" u="sng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"The bat flew out of the cave."</a:t>
            </a:r>
            <a:r>
              <a:rPr lang="en" sz="128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Ambiguity: "Bat" could refer to the flying mammal or a piece of sports equipment.</a:t>
            </a:r>
            <a:endParaRPr sz="1287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6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Overview of NLP: Definition and key challenges.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NLP pipeline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</a:t>
            </a:r>
            <a:r>
              <a:rPr b="1" lang="en"/>
              <a:t>Processing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380880" y="1200240"/>
            <a:ext cx="8533800" cy="3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formal language for specifying text strings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can we search for any of these?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woodchuck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woodchucks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Woodchuck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Woodchucks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2190600"/>
            <a:ext cx="3656880" cy="274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/>
          <p:nvPr/>
        </p:nvSpPr>
        <p:spPr>
          <a:xfrm>
            <a:off x="1296000" y="-5382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Regular Expressions: Disjunctions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8"/>
          <p:cNvSpPr/>
          <p:nvPr/>
        </p:nvSpPr>
        <p:spPr>
          <a:xfrm>
            <a:off x="228600" y="854242"/>
            <a:ext cx="7786200" cy="4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Letters inside square brackets []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Ranges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[A-Z]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5" name="Google Shape;285;p38"/>
          <p:cNvGraphicFramePr/>
          <p:nvPr/>
        </p:nvGraphicFramePr>
        <p:xfrm>
          <a:off x="1524240" y="1474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{86E5D529-9ED4-42E7-9572-30476014F62A}</a:tableStyleId>
              </a:tblPr>
              <a:tblGrid>
                <a:gridCol w="3047750"/>
                <a:gridCol w="304775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Pattern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Matches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001D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u="none" cap="none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[wW]oodchuck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Woodchuck, woodchuck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u="none" cap="none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[1234567890]	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 digit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6" name="Google Shape;286;p38"/>
          <p:cNvGraphicFramePr/>
          <p:nvPr/>
        </p:nvGraphicFramePr>
        <p:xfrm>
          <a:off x="762120" y="308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{86E5D529-9ED4-42E7-9572-30476014F62A}</a:tableStyleId>
              </a:tblPr>
              <a:tblGrid>
                <a:gridCol w="1306100"/>
                <a:gridCol w="2122550"/>
                <a:gridCol w="4572000"/>
              </a:tblGrid>
              <a:tr h="33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Pattern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Matches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001D"/>
                    </a:solidFill>
                  </a:tcPr>
                </a:tc>
              </a:tr>
              <a:tr h="47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[A-Z]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 upper case letter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u="sng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renched Blossoms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</a:tr>
              <a:tr h="47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[a-z]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lower case letter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u="sng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beans were impatient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</a:tr>
              <a:tr h="33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[0-9]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single digit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Chapter </a:t>
                      </a:r>
                      <a:r>
                        <a:rPr b="0" lang="en" sz="1800" u="sng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Down the Rabbit Hole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/>
          <p:nvPr/>
        </p:nvSpPr>
        <p:spPr>
          <a:xfrm>
            <a:off x="686160" y="440637"/>
            <a:ext cx="7771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Regular Expressions: Negation in Disjunction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609480" y="1428840"/>
            <a:ext cx="76194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Negations</a:t>
            </a:r>
            <a:r>
              <a:rPr lang="en" sz="2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[^Ss]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Carat means negation only when first in []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4" name="Google Shape;294;p39"/>
          <p:cNvGraphicFramePr/>
          <p:nvPr/>
        </p:nvGraphicFramePr>
        <p:xfrm>
          <a:off x="609480" y="2495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{86E5D529-9ED4-42E7-9572-30476014F62A}</a:tableStyleId>
              </a:tblPr>
              <a:tblGrid>
                <a:gridCol w="1584725"/>
                <a:gridCol w="2453400"/>
                <a:gridCol w="3886200"/>
              </a:tblGrid>
              <a:tr h="3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Pattern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Matches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001D"/>
                    </a:solidFill>
                  </a:tcPr>
                </a:tc>
              </a:tr>
              <a:tr h="55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[^A-Z]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an upper case letter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r>
                        <a:rPr b="0" lang="en" sz="1800" u="sng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fn pripetchik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</a:tr>
              <a:tr h="3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[^Ss]	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Neither ‘S’ nor ‘s’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u="sng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have no exquisite reason”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</a:tr>
              <a:tr h="3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[^e^]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Neither e nor ^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ook here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</a:tr>
              <a:tr h="55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a^b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pattern a carat b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Look up </a:t>
                      </a:r>
                      <a:r>
                        <a:rPr b="0" lang="en" sz="1800" u="sng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a^b </a:t>
                      </a: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now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/>
          <p:nvPr/>
        </p:nvSpPr>
        <p:spPr>
          <a:xfrm>
            <a:off x="1371600" y="380880"/>
            <a:ext cx="7771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Regular Expressions: More Disjunction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0"/>
          <p:cNvSpPr/>
          <p:nvPr/>
        </p:nvSpPr>
        <p:spPr>
          <a:xfrm>
            <a:off x="609480" y="1428840"/>
            <a:ext cx="76194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Woodchucks is another name for groundhog!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pipe | for disjunction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2" name="Google Shape;302;p40"/>
          <p:cNvGraphicFramePr/>
          <p:nvPr/>
        </p:nvGraphicFramePr>
        <p:xfrm>
          <a:off x="2047585" y="28723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{86E5D529-9ED4-42E7-9572-30476014F62A}</a:tableStyleId>
              </a:tblPr>
              <a:tblGrid>
                <a:gridCol w="2490200"/>
                <a:gridCol w="3054150"/>
              </a:tblGrid>
              <a:tr h="28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Pattern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Matches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001D"/>
                    </a:solidFill>
                  </a:tcPr>
                </a:tc>
              </a:tr>
              <a:tr h="49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yours</a:t>
                      </a:r>
                      <a:r>
                        <a:rPr b="1" lang="en" sz="1800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r>
                        <a:rPr b="0" lang="en" sz="1800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yours   mine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</a:tr>
              <a:tr h="28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b="1" lang="en" sz="1800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r>
                        <a:rPr b="0" lang="en" sz="1800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b="1" lang="en" sz="1800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r>
                        <a:rPr b="0" lang="en" sz="1800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</a:t>
                      </a:r>
                      <a:r>
                        <a:rPr b="0" lang="en" sz="1800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[abc]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/>
          <p:nvPr/>
        </p:nvSpPr>
        <p:spPr>
          <a:xfrm>
            <a:off x="838620" y="19666"/>
            <a:ext cx="74670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Regular Expressions: </a:t>
            </a:r>
            <a:r>
              <a:rPr b="1" lang="en" sz="3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" sz="3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*  +  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1440" y="2445480"/>
            <a:ext cx="914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1"/>
          <p:cNvSpPr/>
          <p:nvPr/>
        </p:nvSpPr>
        <p:spPr>
          <a:xfrm>
            <a:off x="1219320" y="3714840"/>
            <a:ext cx="7009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1" name="Google Shape;311;p41"/>
          <p:cNvGraphicFramePr/>
          <p:nvPr/>
        </p:nvGraphicFramePr>
        <p:xfrm>
          <a:off x="479254" y="13923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{86E5D529-9ED4-42E7-9572-30476014F62A}</a:tableStyleId>
              </a:tblPr>
              <a:tblGrid>
                <a:gridCol w="1897450"/>
                <a:gridCol w="2681975"/>
                <a:gridCol w="3910250"/>
              </a:tblGrid>
              <a:tr h="28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Pattern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Matches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001D"/>
                    </a:solidFill>
                  </a:tcPr>
                </a:tc>
              </a:tr>
              <a:tr h="6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colou?r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Optional previous char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u="sng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color</a:t>
                      </a: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0" lang="en" sz="1800" u="sng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colour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</a:tr>
              <a:tr h="6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oo*h!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or more of previous char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u="sng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oh!</a:t>
                      </a:r>
                      <a:r>
                        <a:rPr b="0" lang="en" sz="1800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lang="en" sz="1800" u="sng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ooh!</a:t>
                      </a: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0" lang="en" sz="1800" u="sng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oooh!</a:t>
                      </a:r>
                      <a:r>
                        <a:rPr b="0" lang="en" sz="1800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lang="en" sz="1800" u="sng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ooooh!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</a:tr>
              <a:tr h="6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o+h!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or more of previous char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u="sng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oh!</a:t>
                      </a:r>
                      <a:r>
                        <a:rPr b="0" lang="en" sz="1800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lang="en" sz="1800" u="sng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ooh!</a:t>
                      </a: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0" lang="en" sz="1800" u="sng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oooh!</a:t>
                      </a:r>
                      <a:r>
                        <a:rPr b="0" lang="en" sz="1800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lang="en" sz="1800" u="sng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ooooh!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</a:tr>
              <a:tr h="28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baa+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u="sng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baa</a:t>
                      </a:r>
                      <a:r>
                        <a:rPr b="0" lang="en" sz="1800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lang="en" sz="1800" u="sng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baaa</a:t>
                      </a:r>
                      <a:r>
                        <a:rPr b="0" lang="en" sz="1800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lang="en" sz="1800" u="sng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baaaa</a:t>
                      </a:r>
                      <a:r>
                        <a:rPr b="0" lang="en" sz="1800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0" lang="en" sz="1800" u="sng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baaaaa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</a:tr>
              <a:tr h="43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beg.n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char (any char) </a:t>
                      </a:r>
                      <a:endParaRPr sz="1100"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u="sng" strike="noStrike">
                          <a:solidFill>
                            <a:srgbClr val="3366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begin begun begun beg3n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ost common NLP libraries </a:t>
            </a:r>
            <a:endParaRPr/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311700" y="1152475"/>
            <a:ext cx="8520600" cy="3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NLTK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(Natural Language Toolkit): A comprehensive library for Python that provides tools for text processing, including tokenization, stemming, tagging, parsing, and semantic reasoning. It's widely used for educational purposes and research.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spaCy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An efficient and user-friendly library designed for production use. It offers pre-trained models for various languages and supports tasks like part-of-speech tagging, named entity recognition, and dependency parsing.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Transformers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(by Hugging Face): A popular library that provides state-of-the-art pre-trained models for various NLP tasks, including text classification, translation, and summarization. It supports models like BERT, GPT, and T5.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Gensim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Primarily used for topic modeling and document similarity analysis. It excels in handling large text corpora and provides implementations of algorithms like Word2Vec and LDA (Latent Dirichlet Allocation).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TextBlob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A simple library for processing textual data. It provides a straightforward API for common NLP tasks such as sentiment analysis, noun phrase extraction, and translation.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Stanford NLP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A suite of tools developed by Stanford University that provides robust NLP capabilities, including part-of-speech tagging, named entity recognition, and parsing. It can be used via a Python wrapper called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stanza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318" name="Google Shape;3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2600" y="-3"/>
            <a:ext cx="1331400" cy="8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914" y="34421"/>
            <a:ext cx="1671660" cy="9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2"/>
          <p:cNvPicPr preferRelativeResize="0"/>
          <p:nvPr/>
        </p:nvPicPr>
        <p:blipFill rotWithShape="1">
          <a:blip r:embed="rId5">
            <a:alphaModFix/>
          </a:blip>
          <a:srcRect b="9440" l="9792" r="15172" t="9383"/>
          <a:stretch/>
        </p:blipFill>
        <p:spPr>
          <a:xfrm>
            <a:off x="4883076" y="34425"/>
            <a:ext cx="1032499" cy="8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2"/>
          <p:cNvPicPr preferRelativeResize="0"/>
          <p:nvPr/>
        </p:nvPicPr>
        <p:blipFill rotWithShape="1">
          <a:blip r:embed="rId6">
            <a:alphaModFix/>
          </a:blip>
          <a:srcRect b="22353" l="10320" r="10352" t="26153"/>
          <a:stretch/>
        </p:blipFill>
        <p:spPr>
          <a:xfrm>
            <a:off x="2997204" y="4725"/>
            <a:ext cx="1792445" cy="44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/>
          <p:nvPr/>
        </p:nvSpPr>
        <p:spPr>
          <a:xfrm>
            <a:off x="397800" y="16925"/>
            <a:ext cx="8469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Normalization</a:t>
            </a:r>
            <a:r>
              <a:rPr b="1" lang="en" sz="3200">
                <a:latin typeface="Calibri"/>
                <a:ea typeface="Calibri"/>
                <a:cs typeface="Calibri"/>
                <a:sym typeface="Calibri"/>
              </a:rPr>
              <a:t>: Typical NLP pipeline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3"/>
          <p:cNvSpPr/>
          <p:nvPr/>
        </p:nvSpPr>
        <p:spPr>
          <a:xfrm>
            <a:off x="269475" y="971650"/>
            <a:ext cx="8416800" cy="3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Times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NLP task needs to do text </a:t>
            </a: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ormalization: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Segmenting/tokenizing words in running text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Normalizing word formats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Segmenting sentences in running text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NLP pipeline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b="1"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NLP </a:t>
            </a:r>
            <a:r>
              <a:rPr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(Natural Language Processing) pipeline is a </a:t>
            </a:r>
            <a:r>
              <a:rPr b="1"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series of processing steps </a:t>
            </a:r>
            <a:r>
              <a:rPr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that transform raw text into a structured format that can be analyzed and understood by machines. </a:t>
            </a:r>
            <a:endParaRPr sz="17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pipeline typically consists of several stages, each focusing on a specific aspect of text processing.</a:t>
            </a:r>
            <a:endParaRPr sz="2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pipeline </a:t>
            </a:r>
            <a:endParaRPr/>
          </a:p>
        </p:txBody>
      </p:sp>
      <p:pic>
        <p:nvPicPr>
          <p:cNvPr id="340" name="Google Shape;3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99" y="1232450"/>
            <a:ext cx="5955801" cy="37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definition 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Natural Language Processing (NLP) is a field of artificial intelligence (AI) that focuses on the interaction between computers and humans through natural language.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goal of NLP is to enable computers to understand, interpret, and generate human language in a way that is both meaningful and useful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pipeline </a:t>
            </a:r>
            <a:endParaRPr/>
          </a:p>
        </p:txBody>
      </p:sp>
      <p:pic>
        <p:nvPicPr>
          <p:cNvPr id="346" name="Google Shape;3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085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steps </a:t>
            </a:r>
            <a:endParaRPr/>
          </a:p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>
            <a:off x="311700" y="1152475"/>
            <a:ext cx="8520600" cy="3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Acquisition: The first step involves gathering text data from various sources, such as websites, documents, or databases.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Preprocessing: This stage prepares the raw text for analysis and may include: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Tokenization: Splitting text into individual words or tokens.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Lowercasing: Converting all text to lowercase to ensure uniformity.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Removing Punctuation: Eliminating punctuation marks that may not be relevant for analysis.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Stopword Removal: Filtering out common words (e.g., "and," "the") that may not carry significant meaning.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Stemming/Lemmatization: Reducing words to their base or root form to treat different forms of a word as the same.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 Extraction: This step involves converting the preprocessed text into a numerical format that can be used for machine learning models. Common techniques include: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Bag of Words (BoW): Representing text as a collection of word counts.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Word Embeddings: Using techniques like Word2Vec or GloVe to represent words in a continuous vector space.</a:t>
            </a:r>
            <a:endParaRPr sz="1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steps </a:t>
            </a:r>
            <a:endParaRPr/>
          </a:p>
        </p:txBody>
      </p:sp>
      <p:sp>
        <p:nvSpPr>
          <p:cNvPr id="358" name="Google Shape;35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Modeling: In this stage, various machine learning or deep learning models are applied to the extracted features for specific NLP tasks, such as: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classification (e.g., sentiment analysis, spam detection)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Named entity recognition (NER)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Part-of-speech tagging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translation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summarization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/>
          <p:nvPr/>
        </p:nvSpPr>
        <p:spPr>
          <a:xfrm>
            <a:off x="1215190" y="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many words?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9"/>
          <p:cNvSpPr/>
          <p:nvPr/>
        </p:nvSpPr>
        <p:spPr>
          <a:xfrm>
            <a:off x="0" y="866274"/>
            <a:ext cx="9144000" cy="4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imes"/>
              <a:buChar char="•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do uh main- mainly business data processing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Fragments, filled pauses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imes"/>
              <a:buChar char="•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Seuss’s </a:t>
            </a:r>
            <a:r>
              <a:rPr lang="en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 </a:t>
            </a: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hat is different from other</a:t>
            </a:r>
            <a:r>
              <a:rPr lang="en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cats!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1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Lemma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same stem, part of speech, rough word sense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0287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 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cats 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same lemma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1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Wordform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the full inflected surface form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0287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 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cats 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different wordforms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many words?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0"/>
          <p:cNvSpPr/>
          <p:nvPr/>
        </p:nvSpPr>
        <p:spPr>
          <a:xfrm>
            <a:off x="457200" y="1428840"/>
            <a:ext cx="8457600" cy="3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number of tokens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vocabulary = set of types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i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i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the size of the vocabulary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3" name="Google Shape;373;p50"/>
          <p:cNvGraphicFramePr/>
          <p:nvPr/>
        </p:nvGraphicFramePr>
        <p:xfrm>
          <a:off x="838080" y="2952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{86E5D529-9ED4-42E7-9572-30476014F62A}</a:tableStyleId>
              </a:tblPr>
              <a:tblGrid>
                <a:gridCol w="2336750"/>
                <a:gridCol w="2336750"/>
                <a:gridCol w="233675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Tokens = N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Types = |V|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001D"/>
                    </a:solidFill>
                  </a:tcPr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Switchboard phone conversations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 million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thousand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Shakespeare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884,000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 thousand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7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N-grams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trillion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million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Issues in Tokenization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1"/>
          <p:cNvSpPr/>
          <p:nvPr/>
        </p:nvSpPr>
        <p:spPr>
          <a:xfrm>
            <a:off x="304920" y="1352520"/>
            <a:ext cx="8838600" cy="3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Finland’s capital    </a:t>
            </a:r>
            <a:r>
              <a:rPr lang="en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i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Finland Finlands Finland’s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what’re, I’m, isn’t  </a:t>
            </a:r>
            <a:r>
              <a:rPr lang="en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i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What are, I am, is not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Hewlett-Packard      </a:t>
            </a:r>
            <a:r>
              <a:rPr lang="en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Hewlett Packard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state-of-the-art     </a:t>
            </a:r>
            <a:r>
              <a:rPr lang="en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state of the art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Lowercase		</a:t>
            </a:r>
            <a:r>
              <a:rPr lang="en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lower-case lowercase lower case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San Francisco	</a:t>
            </a:r>
            <a:r>
              <a:rPr lang="en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token or two?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m.p.h., PhD.		</a:t>
            </a:r>
            <a:r>
              <a:rPr lang="en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??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Tokenization: language issues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2"/>
          <p:cNvSpPr/>
          <p:nvPr/>
        </p:nvSpPr>
        <p:spPr>
          <a:xfrm>
            <a:off x="304920" y="1352520"/>
            <a:ext cx="85338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French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1" i="1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L'ensemble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one token or two?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028700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b="1" i="1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b="1" i="1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L’ 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b="1" i="1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028700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Want </a:t>
            </a:r>
            <a:r>
              <a:rPr b="1" i="1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l’ensemble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match with </a:t>
            </a:r>
            <a:r>
              <a:rPr b="1" i="1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 ensemble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German noun compounds are not segmented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1" i="1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Lebensversicherungsgesellschaftsangestellter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‘life insurance company employee’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German information retrieval needs </a:t>
            </a:r>
            <a:r>
              <a:rPr b="1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compound splitter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/>
          <p:nvPr/>
        </p:nvSpPr>
        <p:spPr>
          <a:xfrm>
            <a:off x="1219320" y="-171360"/>
            <a:ext cx="7771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Tokenization: language issues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3"/>
          <p:cNvSpPr/>
          <p:nvPr/>
        </p:nvSpPr>
        <p:spPr>
          <a:xfrm>
            <a:off x="1219320" y="800280"/>
            <a:ext cx="8610000" cy="4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Chinese and Japanese no spaces between words: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STHeiti"/>
                <a:ea typeface="STHeiti"/>
                <a:cs typeface="STHeiti"/>
                <a:sym typeface="STHeiti"/>
              </a:rPr>
              <a:t>莎拉波娃现在居住在美国东南部的佛罗里达。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STHeiti"/>
                <a:ea typeface="STHeiti"/>
                <a:cs typeface="STHeiti"/>
                <a:sym typeface="STHeiti"/>
              </a:rPr>
              <a:t>莎拉波娃  现在   居住  在    美国   东南部     的    佛罗里达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Sharapova now     lives in       US       southeastern     Florida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 Tokenization in Chinese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4"/>
          <p:cNvSpPr/>
          <p:nvPr/>
        </p:nvSpPr>
        <p:spPr>
          <a:xfrm>
            <a:off x="304920" y="1352520"/>
            <a:ext cx="8533800" cy="3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called </a:t>
            </a: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 Segmentation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Chinese words are composed of characters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Characters are generally 1 syllable and 1 morpheme.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Average word is 2.4 characters long.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 baseline segmentation algorithm: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Maximum Matching  (also called Greedy)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/>
          <p:nvPr/>
        </p:nvSpPr>
        <p:spPr>
          <a:xfrm>
            <a:off x="661737" y="380880"/>
            <a:ext cx="82656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Maximum Matching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 Segmentation Algorithm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5"/>
          <p:cNvSpPr/>
          <p:nvPr/>
        </p:nvSpPr>
        <p:spPr>
          <a:xfrm>
            <a:off x="304920" y="1352520"/>
            <a:ext cx="8533800" cy="3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33400" lvl="0" marL="533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a wordlist of Chinese, and a string.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8763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arenR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a pointer at the beginning of the string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8763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arenR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the longest word in dictionary that matches the string starting at pointer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8763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arenR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Move the pointer over the word in string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8763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arenR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 to 2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NLP &amp; 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75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0"/>
              <a:buChar char="●"/>
            </a:pPr>
            <a:r>
              <a:rPr b="1" lang="en" sz="2029">
                <a:solidFill>
                  <a:schemeClr val="dk1"/>
                </a:solidFill>
              </a:rPr>
              <a:t>Computer Science </a:t>
            </a:r>
            <a:endParaRPr b="1" sz="2029">
              <a:solidFill>
                <a:schemeClr val="dk1"/>
              </a:solidFill>
            </a:endParaRPr>
          </a:p>
          <a:p>
            <a:pPr indent="-3359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○"/>
            </a:pPr>
            <a:r>
              <a:rPr lang="en" sz="1690">
                <a:solidFill>
                  <a:schemeClr val="dk1"/>
                </a:solidFill>
              </a:rPr>
              <a:t>Programming </a:t>
            </a:r>
            <a:endParaRPr sz="1690">
              <a:solidFill>
                <a:schemeClr val="dk1"/>
              </a:solidFill>
            </a:endParaRPr>
          </a:p>
          <a:p>
            <a:pPr indent="-3359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○"/>
            </a:pPr>
            <a:r>
              <a:rPr lang="en" sz="1690">
                <a:solidFill>
                  <a:schemeClr val="dk1"/>
                </a:solidFill>
              </a:rPr>
              <a:t>Operating Systems </a:t>
            </a:r>
            <a:endParaRPr sz="1690">
              <a:solidFill>
                <a:schemeClr val="dk1"/>
              </a:solidFill>
            </a:endParaRPr>
          </a:p>
          <a:p>
            <a:pPr indent="-3359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○"/>
            </a:pPr>
            <a:r>
              <a:rPr lang="en" sz="1690">
                <a:solidFill>
                  <a:schemeClr val="dk1"/>
                </a:solidFill>
              </a:rPr>
              <a:t>Databases</a:t>
            </a:r>
            <a:endParaRPr sz="1690">
              <a:solidFill>
                <a:schemeClr val="dk1"/>
              </a:solidFill>
            </a:endParaRPr>
          </a:p>
          <a:p>
            <a:pPr indent="-3359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○"/>
            </a:pPr>
            <a:r>
              <a:rPr lang="en" sz="1690">
                <a:solidFill>
                  <a:schemeClr val="dk1"/>
                </a:solidFill>
              </a:rPr>
              <a:t>… </a:t>
            </a:r>
            <a:endParaRPr sz="1690">
              <a:solidFill>
                <a:schemeClr val="dk1"/>
              </a:solidFill>
            </a:endParaRPr>
          </a:p>
          <a:p>
            <a:pPr indent="-3359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○"/>
            </a:pPr>
            <a:r>
              <a:rPr b="1" lang="en" sz="1690">
                <a:solidFill>
                  <a:schemeClr val="dk1"/>
                </a:solidFill>
              </a:rPr>
              <a:t>Artificial Intelligence </a:t>
            </a:r>
            <a:endParaRPr b="1" sz="1690">
              <a:solidFill>
                <a:schemeClr val="dk1"/>
              </a:solidFill>
            </a:endParaRPr>
          </a:p>
          <a:p>
            <a:pPr indent="-33591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■"/>
            </a:pPr>
            <a:r>
              <a:rPr lang="en" sz="1690">
                <a:solidFill>
                  <a:schemeClr val="dk1"/>
                </a:solidFill>
              </a:rPr>
              <a:t>Problem Solving </a:t>
            </a:r>
            <a:endParaRPr sz="1690">
              <a:solidFill>
                <a:schemeClr val="dk1"/>
              </a:solidFill>
            </a:endParaRPr>
          </a:p>
          <a:p>
            <a:pPr indent="-33591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■"/>
            </a:pPr>
            <a:r>
              <a:rPr lang="en" sz="1690">
                <a:solidFill>
                  <a:schemeClr val="dk1"/>
                </a:solidFill>
              </a:rPr>
              <a:t>Optimization </a:t>
            </a:r>
            <a:endParaRPr sz="1690">
              <a:solidFill>
                <a:schemeClr val="dk1"/>
              </a:solidFill>
            </a:endParaRPr>
          </a:p>
          <a:p>
            <a:pPr indent="-33591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■"/>
            </a:pPr>
            <a:r>
              <a:rPr lang="en" sz="1690">
                <a:solidFill>
                  <a:schemeClr val="dk1"/>
                </a:solidFill>
              </a:rPr>
              <a:t>Robotics </a:t>
            </a:r>
            <a:endParaRPr sz="1690">
              <a:solidFill>
                <a:schemeClr val="dk1"/>
              </a:solidFill>
            </a:endParaRPr>
          </a:p>
          <a:p>
            <a:pPr indent="-33591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■"/>
            </a:pPr>
            <a:r>
              <a:rPr lang="en" sz="1690">
                <a:solidFill>
                  <a:schemeClr val="dk1"/>
                </a:solidFill>
              </a:rPr>
              <a:t>Machine Learning </a:t>
            </a:r>
            <a:endParaRPr sz="1690">
              <a:solidFill>
                <a:schemeClr val="dk1"/>
              </a:solidFill>
            </a:endParaRPr>
          </a:p>
          <a:p>
            <a:pPr indent="-33591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■"/>
            </a:pPr>
            <a:r>
              <a:rPr lang="en" sz="1690">
                <a:solidFill>
                  <a:schemeClr val="dk1"/>
                </a:solidFill>
              </a:rPr>
              <a:t>Computer Vision </a:t>
            </a:r>
            <a:endParaRPr sz="1690">
              <a:solidFill>
                <a:schemeClr val="dk1"/>
              </a:solidFill>
            </a:endParaRPr>
          </a:p>
          <a:p>
            <a:pPr indent="-33591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■"/>
            </a:pPr>
            <a:r>
              <a:rPr b="1" lang="en" sz="1690">
                <a:solidFill>
                  <a:schemeClr val="dk1"/>
                </a:solidFill>
              </a:rPr>
              <a:t>Natural Language Processing</a:t>
            </a:r>
            <a:endParaRPr b="1" sz="1690">
              <a:solidFill>
                <a:schemeClr val="dk1"/>
              </a:solidFill>
            </a:endParaRPr>
          </a:p>
          <a:p>
            <a:pPr indent="-33591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Char char="■"/>
            </a:pPr>
            <a:r>
              <a:rPr lang="en" sz="1690">
                <a:solidFill>
                  <a:schemeClr val="dk1"/>
                </a:solidFill>
              </a:rPr>
              <a:t>….. </a:t>
            </a:r>
            <a:endParaRPr sz="16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20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029">
              <a:solidFill>
                <a:schemeClr val="dk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725" y="139000"/>
            <a:ext cx="6030274" cy="42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6"/>
          <p:cNvSpPr/>
          <p:nvPr/>
        </p:nvSpPr>
        <p:spPr>
          <a:xfrm>
            <a:off x="1371600" y="20952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Normalization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6"/>
          <p:cNvSpPr/>
          <p:nvPr/>
        </p:nvSpPr>
        <p:spPr>
          <a:xfrm>
            <a:off x="304920" y="1352520"/>
            <a:ext cx="8533800" cy="3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 to “normalize” terms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Information Retrieval: indexed text &amp; query terms must have same form.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028700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want to match </a:t>
            </a:r>
            <a:r>
              <a:rPr b="1" i="1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U.S.A.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implicitly define equivalence classes of terms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deleting periods in a term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Alternative: asymmetric expansion: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Enter: </a:t>
            </a:r>
            <a:r>
              <a:rPr b="1" i="1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Search: </a:t>
            </a:r>
            <a:r>
              <a:rPr b="1" i="1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window, windows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Enter: </a:t>
            </a:r>
            <a:r>
              <a:rPr b="1" i="1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Search: </a:t>
            </a:r>
            <a:r>
              <a:rPr b="1" i="1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Windows, windows, window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Enter: </a:t>
            </a:r>
            <a:r>
              <a:rPr b="1" i="1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Search: </a:t>
            </a:r>
            <a:r>
              <a:rPr b="1" i="1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Potentially more powerful, but less efficient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folding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7"/>
          <p:cNvSpPr/>
          <p:nvPr/>
        </p:nvSpPr>
        <p:spPr>
          <a:xfrm>
            <a:off x="304920" y="1352520"/>
            <a:ext cx="8533800" cy="3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imes"/>
              <a:buChar char="•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Applications like IR: reduce all letters to lower case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Since users tend to use lower case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Possible exception: upper case in mid-sentence?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028700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</a:t>
            </a:r>
            <a:r>
              <a:rPr b="1" i="1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Motors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028700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b="1" i="1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Fed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vs. </a:t>
            </a:r>
            <a:r>
              <a:rPr b="1" i="1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028700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b="1" i="1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SAIL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vs. </a:t>
            </a:r>
            <a:r>
              <a:rPr b="1" i="1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sail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imes"/>
              <a:buChar char="•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sentiment analysis, MT, Information extraction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is helpful (</a:t>
            </a:r>
            <a:r>
              <a:rPr b="1" i="1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versus </a:t>
            </a:r>
            <a:r>
              <a:rPr b="1" i="1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 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important)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Lemmatization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8"/>
          <p:cNvSpPr/>
          <p:nvPr/>
        </p:nvSpPr>
        <p:spPr>
          <a:xfrm>
            <a:off x="152280" y="1352520"/>
            <a:ext cx="8686200" cy="3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inflections or variant forms to base form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1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am, are,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0" i="0" lang="en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1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car, cars, car's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cars'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boy's cars are different colors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boy car be different color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Lemmatization: have to find correct dictionary headword form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Machine translation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Spanish </a:t>
            </a:r>
            <a:r>
              <a:rPr b="0" i="0" lang="en" sz="2000" u="none" cap="none" strike="noStrik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quiero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(‘I want’), </a:t>
            </a:r>
            <a:r>
              <a:rPr b="0" i="0" lang="en" sz="2000" u="none" cap="none" strike="noStrik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quieres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(‘you want’) same lemma as </a:t>
            </a:r>
            <a:r>
              <a:rPr b="0" i="0" lang="en" sz="2000" u="none" cap="none" strike="noStrik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querer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‘want’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Morphology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9"/>
          <p:cNvSpPr/>
          <p:nvPr/>
        </p:nvSpPr>
        <p:spPr>
          <a:xfrm>
            <a:off x="304920" y="1352520"/>
            <a:ext cx="8533800" cy="3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imes"/>
              <a:buChar char="•"/>
            </a:pPr>
            <a:r>
              <a:rPr b="1"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Morphemes</a:t>
            </a: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small meaningful units that make up words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1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Stems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The core meaning-bearing units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1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Affixes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Bits and pieces that adhere to stems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028700" marR="0" rtl="0" algn="l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Often with grammatical functions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Stemming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0"/>
          <p:cNvSpPr/>
          <p:nvPr/>
        </p:nvSpPr>
        <p:spPr>
          <a:xfrm>
            <a:off x="304920" y="1352520"/>
            <a:ext cx="8533800" cy="3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terms to their stems in information retrieval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Stemming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crude chopping of affixes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 dependent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</a:t>
            </a:r>
            <a:r>
              <a:rPr b="1" i="1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automate(s), automatic, automation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all reduced to </a:t>
            </a:r>
            <a:r>
              <a:rPr b="1" i="1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</a:t>
            </a: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0"/>
          <p:cNvSpPr/>
          <p:nvPr/>
        </p:nvSpPr>
        <p:spPr>
          <a:xfrm>
            <a:off x="777960" y="1253880"/>
            <a:ext cx="184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0"/>
          <p:cNvSpPr/>
          <p:nvPr/>
        </p:nvSpPr>
        <p:spPr>
          <a:xfrm>
            <a:off x="380880" y="3313231"/>
            <a:ext cx="3580500" cy="1383600"/>
          </a:xfrm>
          <a:prstGeom prst="rect">
            <a:avLst/>
          </a:prstGeom>
          <a:solidFill>
            <a:schemeClr val="accent1">
              <a:alpha val="50980"/>
            </a:schemeClr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 example, compressed 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and compression are both 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accepted as equivalent to 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compress</a:t>
            </a:r>
            <a:r>
              <a:rPr lang="en" sz="2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0"/>
          <p:cNvSpPr/>
          <p:nvPr/>
        </p:nvSpPr>
        <p:spPr>
          <a:xfrm>
            <a:off x="5000760" y="3429000"/>
            <a:ext cx="3609600" cy="1142400"/>
          </a:xfrm>
          <a:prstGeom prst="rect">
            <a:avLst/>
          </a:prstGeom>
          <a:solidFill>
            <a:schemeClr val="accent1">
              <a:alpha val="50980"/>
            </a:schemeClr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 exampl compress and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compress ar both accept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 equival to compress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60"/>
          <p:cNvSpPr/>
          <p:nvPr/>
        </p:nvSpPr>
        <p:spPr>
          <a:xfrm>
            <a:off x="4419720" y="3828960"/>
            <a:ext cx="304200" cy="3636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1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Sentence Segmentation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61"/>
          <p:cNvSpPr/>
          <p:nvPr/>
        </p:nvSpPr>
        <p:spPr>
          <a:xfrm>
            <a:off x="304920" y="1352520"/>
            <a:ext cx="8533800" cy="3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!, ? are relatively unambiguous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Period “.” is quite ambiguous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Sentence boundary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Abbreviations like Inc. or Dr.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Numbers like .02% or 4.3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a binary classifier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Looks at a “.”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Decides EndOfSentence/NotEndOfSentence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Classifiers: hand-written rules, regular expressions, or machine-learning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2"/>
          <p:cNvSpPr/>
          <p:nvPr/>
        </p:nvSpPr>
        <p:spPr>
          <a:xfrm>
            <a:off x="1447920" y="133200"/>
            <a:ext cx="72384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Determining if a word is end-of-sentence: a Decision Tree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120" y="1123920"/>
            <a:ext cx="4495320" cy="37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3"/>
          <p:cNvSpPr/>
          <p:nvPr/>
        </p:nvSpPr>
        <p:spPr>
          <a:xfrm>
            <a:off x="3886200" y="510840"/>
            <a:ext cx="48000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Minimum Edit Distance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3"/>
          <p:cNvSpPr/>
          <p:nvPr/>
        </p:nvSpPr>
        <p:spPr>
          <a:xfrm>
            <a:off x="4343400" y="2286000"/>
            <a:ext cx="42666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Definition of Minimum Edit Distance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4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similar are two strings?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64"/>
          <p:cNvSpPr/>
          <p:nvPr/>
        </p:nvSpPr>
        <p:spPr>
          <a:xfrm>
            <a:off x="228600" y="1352520"/>
            <a:ext cx="3885600" cy="3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Spell correction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user typed “graffe”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is closest?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028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graf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028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graft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028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028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giraffe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4"/>
          <p:cNvSpPr/>
          <p:nvPr/>
        </p:nvSpPr>
        <p:spPr>
          <a:xfrm>
            <a:off x="3657600" y="1352520"/>
            <a:ext cx="52572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Computational Biology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Align two sequences of nucleotides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Resulting alignment: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64"/>
          <p:cNvSpPr/>
          <p:nvPr/>
        </p:nvSpPr>
        <p:spPr>
          <a:xfrm>
            <a:off x="380880" y="4248000"/>
            <a:ext cx="85338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for Machine Translation, Information Extraction, Speech Recognition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64"/>
          <p:cNvSpPr/>
          <p:nvPr/>
        </p:nvSpPr>
        <p:spPr>
          <a:xfrm>
            <a:off x="4495680" y="2374920"/>
            <a:ext cx="4341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AGGCTATCACCTGACCTCCAGGCCGATGCCC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TAGCTATCACGACCGCGGTCGATTTGCCCGAC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64"/>
          <p:cNvSpPr/>
          <p:nvPr/>
        </p:nvSpPr>
        <p:spPr>
          <a:xfrm>
            <a:off x="4330080" y="3419641"/>
            <a:ext cx="47781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AG</a:t>
            </a:r>
            <a:r>
              <a:rPr lang="en" sz="16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CTATCAC</a:t>
            </a:r>
            <a:r>
              <a:rPr lang="en" sz="16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CT</a:t>
            </a:r>
            <a:r>
              <a:rPr b="1" lang="en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GACC</a:t>
            </a:r>
            <a:r>
              <a:rPr lang="en" sz="16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6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CA</a:t>
            </a:r>
            <a:r>
              <a:rPr b="1" lang="en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lang="en" sz="16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CGA</a:t>
            </a:r>
            <a:r>
              <a:rPr lang="en" sz="16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b="1" lang="en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TGCCC</a:t>
            </a:r>
            <a:r>
              <a:rPr lang="en" sz="16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AG</a:t>
            </a:r>
            <a:r>
              <a:rPr lang="en" sz="16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CTATCAC</a:t>
            </a:r>
            <a:r>
              <a:rPr lang="en" sz="16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b="1" lang="en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GACC</a:t>
            </a:r>
            <a:r>
              <a:rPr lang="en" sz="16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6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b="1" lang="en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lang="en" sz="16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CGA</a:t>
            </a:r>
            <a:r>
              <a:rPr lang="en" sz="16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TT</a:t>
            </a:r>
            <a:r>
              <a:rPr b="1" lang="en" sz="16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TGCCC</a:t>
            </a:r>
            <a:r>
              <a:rPr lang="en" sz="16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GAC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5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 Distance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5"/>
          <p:cNvSpPr/>
          <p:nvPr/>
        </p:nvSpPr>
        <p:spPr>
          <a:xfrm>
            <a:off x="304920" y="1352520"/>
            <a:ext cx="8533800" cy="3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minimum edit distance between two strings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the minimum number of editing operations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Insertion (I)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Deletion (D)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Substitution (S)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Needed to transform one into the other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fields 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NLP combines </a:t>
            </a:r>
            <a:r>
              <a:rPr b="1" lang="en" sz="20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computational linguistics</a:t>
            </a:r>
            <a:r>
              <a:rPr lang="en" sz="20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20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computer science</a:t>
            </a:r>
            <a:r>
              <a:rPr lang="en" sz="20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20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</a:t>
            </a:r>
            <a:r>
              <a:rPr lang="en" sz="20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process and analyze large amounts of natural language data.</a:t>
            </a:r>
            <a:endParaRPr sz="2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Minimum Edit Distance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66"/>
          <p:cNvSpPr/>
          <p:nvPr/>
        </p:nvSpPr>
        <p:spPr>
          <a:xfrm>
            <a:off x="304920" y="1352520"/>
            <a:ext cx="8533800" cy="3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strings and their </a:t>
            </a: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alignment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880" y="2038320"/>
            <a:ext cx="5295240" cy="220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7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Minimum Edit Distance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67"/>
          <p:cNvSpPr/>
          <p:nvPr/>
        </p:nvSpPr>
        <p:spPr>
          <a:xfrm>
            <a:off x="762120" y="3257640"/>
            <a:ext cx="79242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each operation has cost of 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 between these is 5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substitutions cost 2 (Levenshtein)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 between them is 8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Google Shape;49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200240"/>
            <a:ext cx="3644280" cy="2037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8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Alignment in Computational Biology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68"/>
          <p:cNvSpPr/>
          <p:nvPr/>
        </p:nvSpPr>
        <p:spPr>
          <a:xfrm>
            <a:off x="304920" y="1352520"/>
            <a:ext cx="8533800" cy="3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a sequence of bases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alignment: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two sequences, align each letter to a letter or gap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68"/>
          <p:cNvSpPr/>
          <p:nvPr/>
        </p:nvSpPr>
        <p:spPr>
          <a:xfrm>
            <a:off x="1026000" y="3333600"/>
            <a:ext cx="70287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24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AG</a:t>
            </a:r>
            <a:r>
              <a:rPr lang="en" sz="2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 sz="24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CTATCAC</a:t>
            </a:r>
            <a:r>
              <a:rPr lang="en" sz="2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CT</a:t>
            </a:r>
            <a:r>
              <a:rPr b="1" lang="en" sz="24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GACC</a:t>
            </a:r>
            <a:r>
              <a:rPr lang="en" sz="2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24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CA</a:t>
            </a:r>
            <a:r>
              <a:rPr b="1" lang="en" sz="24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lang="en" sz="2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24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CGA</a:t>
            </a:r>
            <a:r>
              <a:rPr lang="en" sz="2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b="1" lang="en" sz="24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TGCCC</a:t>
            </a:r>
            <a:r>
              <a:rPr lang="en" sz="2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24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AG</a:t>
            </a:r>
            <a:r>
              <a:rPr lang="en" sz="2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24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CTATCAC</a:t>
            </a:r>
            <a:r>
              <a:rPr lang="en" sz="2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b="1" lang="en" sz="24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GACC</a:t>
            </a:r>
            <a:r>
              <a:rPr lang="en" sz="2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 sz="24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b="1" lang="en" sz="24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lang="en" sz="2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24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CGA</a:t>
            </a:r>
            <a:r>
              <a:rPr lang="en" sz="2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TT</a:t>
            </a:r>
            <a:r>
              <a:rPr b="1" lang="en" sz="24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TGCCC</a:t>
            </a:r>
            <a:r>
              <a:rPr lang="en" sz="2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GAC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68"/>
          <p:cNvSpPr/>
          <p:nvPr/>
        </p:nvSpPr>
        <p:spPr>
          <a:xfrm>
            <a:off x="1630801" y="1962000"/>
            <a:ext cx="61035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AGGCTATCACCTGACCTCCAGGCCGATGCCC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TAGCTATCACGACCGCGGTCGATTTGCCCGAC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9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Weighted Edit Distance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69"/>
          <p:cNvSpPr/>
          <p:nvPr/>
        </p:nvSpPr>
        <p:spPr>
          <a:xfrm>
            <a:off x="304920" y="1352520"/>
            <a:ext cx="8533800" cy="3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 would we add weights to the computation?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Spell Correction: some letters are more likely to be mistyped than others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Biology: certain kinds of deletions or insertions are more likely than others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/>
          <p:nvPr/>
        </p:nvSpPr>
        <p:spPr>
          <a:xfrm>
            <a:off x="457200" y="292320"/>
            <a:ext cx="83814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Confusion matrix for spelling errors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520" y="971640"/>
            <a:ext cx="6668639" cy="403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"/>
          <p:cNvSpPr/>
          <p:nvPr/>
        </p:nvSpPr>
        <p:spPr>
          <a:xfrm>
            <a:off x="1371600" y="380880"/>
            <a:ext cx="74670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2" name="Google Shape;52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440" y="1613880"/>
            <a:ext cx="7759080" cy="301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2"/>
          <p:cNvSpPr txBox="1"/>
          <p:nvPr>
            <p:ph type="ctrTitle"/>
          </p:nvPr>
        </p:nvSpPr>
        <p:spPr>
          <a:xfrm>
            <a:off x="233781" y="558431"/>
            <a:ext cx="63906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Deep NN</a:t>
            </a:r>
            <a:endParaRPr/>
          </a:p>
        </p:txBody>
      </p:sp>
      <p:sp>
        <p:nvSpPr>
          <p:cNvPr id="528" name="Google Shape;528;p72"/>
          <p:cNvSpPr txBox="1"/>
          <p:nvPr>
            <p:ph idx="1" type="subTitle"/>
          </p:nvPr>
        </p:nvSpPr>
        <p:spPr>
          <a:xfrm>
            <a:off x="233775" y="2125594"/>
            <a:ext cx="63906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73"/>
          <p:cNvPicPr preferRelativeResize="0"/>
          <p:nvPr/>
        </p:nvPicPr>
        <p:blipFill rotWithShape="1">
          <a:blip r:embed="rId3">
            <a:alphaModFix amt="35000"/>
          </a:blip>
          <a:srcRect b="0" l="0" r="0" t="15732"/>
          <a:stretch/>
        </p:blipFill>
        <p:spPr>
          <a:xfrm>
            <a:off x="45" y="25"/>
            <a:ext cx="9143921" cy="5143456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73"/>
          <p:cNvSpPr txBox="1"/>
          <p:nvPr>
            <p:ph type="title"/>
          </p:nvPr>
        </p:nvSpPr>
        <p:spPr>
          <a:xfrm>
            <a:off x="628651" y="799408"/>
            <a:ext cx="2484900" cy="3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/>
              <a:t>Why deep learning now? </a:t>
            </a:r>
            <a:endParaRPr/>
          </a:p>
        </p:txBody>
      </p:sp>
      <p:grpSp>
        <p:nvGrpSpPr>
          <p:cNvPr id="535" name="Google Shape;535;p73"/>
          <p:cNvGrpSpPr/>
          <p:nvPr/>
        </p:nvGrpSpPr>
        <p:grpSpPr>
          <a:xfrm>
            <a:off x="3866621" y="1354085"/>
            <a:ext cx="4644155" cy="2435400"/>
            <a:chOff x="116" y="739569"/>
            <a:chExt cx="6192206" cy="3247200"/>
          </a:xfrm>
        </p:grpSpPr>
        <p:sp>
          <p:nvSpPr>
            <p:cNvPr id="536" name="Google Shape;536;p73"/>
            <p:cNvSpPr/>
            <p:nvPr/>
          </p:nvSpPr>
          <p:spPr>
            <a:xfrm>
              <a:off x="116" y="1406004"/>
              <a:ext cx="2945100" cy="1914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73"/>
            <p:cNvSpPr txBox="1"/>
            <p:nvPr/>
          </p:nvSpPr>
          <p:spPr>
            <a:xfrm>
              <a:off x="93561" y="1499449"/>
              <a:ext cx="2758200" cy="17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575" lIns="88575" spcFirstLastPara="1" rIns="88575" wrap="square" tIns="8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" sz="23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 EXTRACTION </a:t>
              </a:r>
              <a:endParaRPr sz="1100"/>
            </a:p>
          </p:txBody>
        </p:sp>
        <p:sp>
          <p:nvSpPr>
            <p:cNvPr id="538" name="Google Shape;538;p73"/>
            <p:cNvSpPr/>
            <p:nvPr/>
          </p:nvSpPr>
          <p:spPr>
            <a:xfrm>
              <a:off x="1472606" y="739569"/>
              <a:ext cx="3247200" cy="3247200"/>
            </a:xfrm>
            <a:custGeom>
              <a:rect b="b" l="l" r="r" t="t"/>
              <a:pathLst>
                <a:path extrusionOk="0" h="120000" w="120000">
                  <a:moveTo>
                    <a:pt x="12113" y="23850"/>
                  </a:moveTo>
                  <a:lnTo>
                    <a:pt x="12113" y="23850"/>
                  </a:lnTo>
                  <a:cubicBezTo>
                    <a:pt x="23452" y="8830"/>
                    <a:pt x="41181" y="0"/>
                    <a:pt x="60000" y="0"/>
                  </a:cubicBezTo>
                  <a:cubicBezTo>
                    <a:pt x="78820" y="0"/>
                    <a:pt x="96549" y="8830"/>
                    <a:pt x="107888" y="2385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3"/>
            <p:cNvSpPr/>
            <p:nvPr/>
          </p:nvSpPr>
          <p:spPr>
            <a:xfrm>
              <a:off x="3247222" y="1406004"/>
              <a:ext cx="2945100" cy="1914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3"/>
            <p:cNvSpPr txBox="1"/>
            <p:nvPr/>
          </p:nvSpPr>
          <p:spPr>
            <a:xfrm>
              <a:off x="3340667" y="1499449"/>
              <a:ext cx="2758200" cy="17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575" lIns="88575" spcFirstLastPara="1" rIns="88575" wrap="square" tIns="8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" sz="23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PERFORMANCE </a:t>
              </a:r>
              <a:endParaRPr sz="1100"/>
            </a:p>
          </p:txBody>
        </p:sp>
        <p:sp>
          <p:nvSpPr>
            <p:cNvPr id="541" name="Google Shape;541;p73"/>
            <p:cNvSpPr/>
            <p:nvPr/>
          </p:nvSpPr>
          <p:spPr>
            <a:xfrm>
              <a:off x="1472606" y="739569"/>
              <a:ext cx="3247200" cy="3247200"/>
            </a:xfrm>
            <a:custGeom>
              <a:rect b="b" l="l" r="r" t="t"/>
              <a:pathLst>
                <a:path extrusionOk="0" h="120000" w="120000">
                  <a:moveTo>
                    <a:pt x="107887" y="96150"/>
                  </a:moveTo>
                  <a:cubicBezTo>
                    <a:pt x="96548" y="111170"/>
                    <a:pt x="78819" y="120000"/>
                    <a:pt x="60000" y="120000"/>
                  </a:cubicBezTo>
                  <a:cubicBezTo>
                    <a:pt x="41180" y="120000"/>
                    <a:pt x="23451" y="111170"/>
                    <a:pt x="12112" y="9615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4"/>
          <p:cNvSpPr/>
          <p:nvPr>
            <p:ph type="title"/>
          </p:nvPr>
        </p:nvSpPr>
        <p:spPr>
          <a:xfrm>
            <a:off x="480060" y="1555779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575" lIns="31175" spcFirstLastPara="1" rIns="31175" wrap="square" tIns="155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None/>
            </a:pPr>
            <a:r>
              <a:rPr lang="en" sz="1900">
                <a:solidFill>
                  <a:srgbClr val="FFFFFF"/>
                </a:solidFill>
              </a:rPr>
              <a:t>Feature extraction </a:t>
            </a:r>
            <a:endParaRPr/>
          </a:p>
        </p:txBody>
      </p:sp>
      <p:pic>
        <p:nvPicPr>
          <p:cNvPr id="547" name="Google Shape;547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8950" y="1168780"/>
            <a:ext cx="5391148" cy="2803397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4"/>
          <p:cNvSpPr txBox="1"/>
          <p:nvPr>
            <p:ph idx="12" type="sldNum"/>
          </p:nvPr>
        </p:nvSpPr>
        <p:spPr>
          <a:xfrm>
            <a:off x="8482693" y="4767248"/>
            <a:ext cx="4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575" lIns="31175" spcFirstLastPara="1" rIns="31175" wrap="square" tIns="155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5"/>
          <p:cNvSpPr txBox="1"/>
          <p:nvPr>
            <p:ph type="title"/>
          </p:nvPr>
        </p:nvSpPr>
        <p:spPr>
          <a:xfrm>
            <a:off x="495058" y="2075333"/>
            <a:ext cx="21606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FF0000"/>
                </a:solidFill>
              </a:rPr>
              <a:t>Performance </a:t>
            </a:r>
            <a:endParaRPr/>
          </a:p>
        </p:txBody>
      </p:sp>
      <p:pic>
        <p:nvPicPr>
          <p:cNvPr id="554" name="Google Shape;554;p7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6829" y="952742"/>
            <a:ext cx="5419500" cy="32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75"/>
          <p:cNvSpPr txBox="1"/>
          <p:nvPr>
            <p:ph idx="12" type="sldNum"/>
          </p:nvPr>
        </p:nvSpPr>
        <p:spPr>
          <a:xfrm>
            <a:off x="2936648" y="2167853"/>
            <a:ext cx="9357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575" lIns="31175" spcFirstLastPara="1" rIns="31175" wrap="square" tIns="15575">
            <a:normAutofit fontScale="7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>
            <p:ph type="title"/>
          </p:nvPr>
        </p:nvSpPr>
        <p:spPr>
          <a:xfrm>
            <a:off x="520883" y="1115454"/>
            <a:ext cx="2057400" cy="20574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" sz="2000">
                <a:solidFill>
                  <a:srgbClr val="FFFFFF"/>
                </a:solidFill>
              </a:rPr>
              <a:t>What is Natural Language Processing?</a:t>
            </a:r>
            <a:endParaRPr/>
          </a:p>
        </p:txBody>
      </p:sp>
      <p:pic>
        <p:nvPicPr>
          <p:cNvPr descr="A screenshot of a cell phone&#10;&#10;Description automatically generated" id="112" name="Google Shape;1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1989" y="707439"/>
            <a:ext cx="5070890" cy="174945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073774" y="3017804"/>
            <a:ext cx="57408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924"/>
              <a:buNone/>
            </a:pPr>
            <a:r>
              <a:rPr lang="en" sz="6680"/>
              <a:t>Computers using natural language as input and/or output</a:t>
            </a:r>
            <a:endParaRPr sz="6080"/>
          </a:p>
          <a:p>
            <a:pPr indent="-1143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  <a:p>
            <a:pPr indent="-1143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</p:txBody>
      </p:sp>
      <p:sp>
        <p:nvSpPr>
          <p:cNvPr id="114" name="Google Shape;114;p22"/>
          <p:cNvSpPr txBox="1"/>
          <p:nvPr/>
        </p:nvSpPr>
        <p:spPr>
          <a:xfrm>
            <a:off x="4514150" y="3881762"/>
            <a:ext cx="2323800" cy="49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429"/>
              <a:buFont typeface="Arial"/>
              <a:buNone/>
            </a:pPr>
            <a:r>
              <a:rPr b="0" i="0" lang="en" sz="9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NLP = NLU + NLG</a:t>
            </a:r>
            <a:endParaRPr sz="7780"/>
          </a:p>
          <a:p>
            <a:pPr indent="-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6"/>
          <p:cNvSpPr txBox="1"/>
          <p:nvPr>
            <p:ph type="title"/>
          </p:nvPr>
        </p:nvSpPr>
        <p:spPr>
          <a:xfrm>
            <a:off x="524812" y="186044"/>
            <a:ext cx="52980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FFFFFF"/>
                </a:solidFill>
              </a:rPr>
              <a:t>Performance </a:t>
            </a:r>
            <a:endParaRPr/>
          </a:p>
        </p:txBody>
      </p:sp>
      <p:pic>
        <p:nvPicPr>
          <p:cNvPr id="561" name="Google Shape;56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711" y="1180742"/>
            <a:ext cx="6243804" cy="3824331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76"/>
          <p:cNvSpPr txBox="1"/>
          <p:nvPr>
            <p:ph idx="12" type="sldNum"/>
          </p:nvPr>
        </p:nvSpPr>
        <p:spPr>
          <a:xfrm>
            <a:off x="2936648" y="2167853"/>
            <a:ext cx="9357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575" lIns="31175" spcFirstLastPara="1" rIns="31175" wrap="square" tIns="15575">
            <a:normAutofit fontScale="7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7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CPUs with Neural Engine</a:t>
            </a:r>
            <a:endParaRPr/>
          </a:p>
        </p:txBody>
      </p:sp>
      <p:pic>
        <p:nvPicPr>
          <p:cNvPr descr="google-whitechapel-GS101-chipset-everything-you-need-to-know" id="568" name="Google Shape;568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1428750"/>
            <a:ext cx="3512128" cy="234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1428750"/>
            <a:ext cx="2476500" cy="2341419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77"/>
          <p:cNvSpPr txBox="1"/>
          <p:nvPr>
            <p:ph idx="12" type="sldNum"/>
          </p:nvPr>
        </p:nvSpPr>
        <p:spPr>
          <a:xfrm>
            <a:off x="4843463" y="3575447"/>
            <a:ext cx="1543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8"/>
          <p:cNvSpPr/>
          <p:nvPr/>
        </p:nvSpPr>
        <p:spPr>
          <a:xfrm>
            <a:off x="0" y="0"/>
            <a:ext cx="9144000" cy="14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78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" sz="3500">
                <a:solidFill>
                  <a:srgbClr val="FFFFFF"/>
                </a:solidFill>
              </a:rPr>
              <a:t>Book Reference 	</a:t>
            </a:r>
            <a:endParaRPr/>
          </a:p>
        </p:txBody>
      </p:sp>
      <p:sp>
        <p:nvSpPr>
          <p:cNvPr id="577" name="Google Shape;577;p78"/>
          <p:cNvSpPr txBox="1"/>
          <p:nvPr>
            <p:ph idx="1" type="body"/>
          </p:nvPr>
        </p:nvSpPr>
        <p:spPr>
          <a:xfrm>
            <a:off x="628650" y="1828800"/>
            <a:ext cx="7886700" cy="28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Jurafsky and Martin: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/>
              <a:t>Speech and Language Processing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https://web.stanford.edu/~jurafsky/slp3/</a:t>
            </a:r>
            <a:r>
              <a:rPr lang="en" sz="2000"/>
              <a:t> </a:t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"/>
          <p:cNvSpPr txBox="1"/>
          <p:nvPr>
            <p:ph type="title"/>
          </p:nvPr>
        </p:nvSpPr>
        <p:spPr>
          <a:xfrm>
            <a:off x="471505" y="205375"/>
            <a:ext cx="8277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000"/>
              <a:t>Questions </a:t>
            </a:r>
            <a:r>
              <a:rPr lang="en" sz="4000"/>
              <a:t>☺</a:t>
            </a:r>
            <a:endParaRPr sz="4000"/>
          </a:p>
        </p:txBody>
      </p:sp>
      <p:pic>
        <p:nvPicPr>
          <p:cNvPr descr="شخص لديه فكرة خطوط عريضة" id="583" name="Google Shape;583;p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701" y="2533650"/>
            <a:ext cx="247650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روبوت خطوط عريضة" id="584" name="Google Shape;584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6842" y="24003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79"/>
          <p:cNvSpPr txBox="1"/>
          <p:nvPr/>
        </p:nvSpPr>
        <p:spPr>
          <a:xfrm>
            <a:off x="3629" y="1104447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Palatino"/>
                <a:ea typeface="Palatino"/>
                <a:cs typeface="Palatino"/>
                <a:sym typeface="Palatino"/>
              </a:rPr>
              <a:t>Thanks … Grazie … شكرا … Gracias … Merci … 谢谢 (Xièxiè)</a:t>
            </a:r>
            <a:endParaRPr sz="2600">
              <a:solidFill>
                <a:schemeClr val="dk2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Eliza to Watson! 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477" y="1152475"/>
            <a:ext cx="6050736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ELIZA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250" y="0"/>
            <a:ext cx="3324751" cy="30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29">
                <a:solidFill>
                  <a:schemeClr val="dk1"/>
                </a:solidFill>
              </a:rPr>
              <a:t>A “psychotherapist” agent (Weizenbaum, ~1964)</a:t>
            </a:r>
            <a:endParaRPr sz="18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29">
                <a:solidFill>
                  <a:schemeClr val="dk1"/>
                </a:solidFill>
              </a:rPr>
              <a:t>Led to a long line of chatterbots</a:t>
            </a:r>
            <a:endParaRPr sz="18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29">
                <a:solidFill>
                  <a:schemeClr val="dk1"/>
                </a:solidFill>
              </a:rPr>
              <a:t>How does it work:</a:t>
            </a:r>
            <a:endParaRPr sz="1829">
              <a:solidFill>
                <a:schemeClr val="dk1"/>
              </a:solidFill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30"/>
              <a:buChar char="●"/>
            </a:pPr>
            <a:r>
              <a:rPr lang="en" sz="1829">
                <a:solidFill>
                  <a:schemeClr val="dk1"/>
                </a:solidFill>
              </a:rPr>
              <a:t>Trivial NLP: string match and substitution</a:t>
            </a:r>
            <a:endParaRPr sz="1829">
              <a:solidFill>
                <a:schemeClr val="dk1"/>
              </a:solidFill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Char char="●"/>
            </a:pPr>
            <a:r>
              <a:rPr lang="en" sz="1829">
                <a:solidFill>
                  <a:schemeClr val="dk1"/>
                </a:solidFill>
              </a:rPr>
              <a:t>Trivial knowledge: tiny script / response database</a:t>
            </a:r>
            <a:endParaRPr sz="1829">
              <a:solidFill>
                <a:schemeClr val="dk1"/>
              </a:solidFill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Char char="●"/>
            </a:pPr>
            <a:r>
              <a:rPr lang="en" sz="1829">
                <a:solidFill>
                  <a:schemeClr val="dk1"/>
                </a:solidFill>
              </a:rPr>
              <a:t>Example:  matching “I remember __” results in “Do you often think of __”?</a:t>
            </a:r>
            <a:endParaRPr sz="1829">
              <a:solidFill>
                <a:schemeClr val="dk1"/>
              </a:solidFill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Char char="●"/>
            </a:pPr>
            <a:r>
              <a:rPr lang="en" sz="1829">
                <a:solidFill>
                  <a:schemeClr val="dk1"/>
                </a:solidFill>
              </a:rPr>
              <a:t>Can fool some people some of the time?</a:t>
            </a:r>
            <a:endParaRPr sz="18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8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What’s in Watson?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625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60">
                <a:solidFill>
                  <a:schemeClr val="dk1"/>
                </a:solidFill>
              </a:rPr>
              <a:t>A question-answering system (IBM, 2011)</a:t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60">
                <a:solidFill>
                  <a:schemeClr val="dk1"/>
                </a:solidFill>
              </a:rPr>
              <a:t>Designed for the game of Jeopardy</a:t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60">
                <a:solidFill>
                  <a:schemeClr val="dk1"/>
                </a:solidFill>
              </a:rPr>
              <a:t>How does it work:</a:t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60">
                <a:solidFill>
                  <a:schemeClr val="dk1"/>
                </a:solidFill>
              </a:rPr>
              <a:t>Sophisticated NLP: deep analysis of questions, noisy matching of questions to potential answers</a:t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60">
                <a:solidFill>
                  <a:schemeClr val="dk1"/>
                </a:solidFill>
              </a:rPr>
              <a:t>Lots of data: onboard storage contains a huge collection of documents (e.g. Wikipedia, etc.), exploits redundancy</a:t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60">
                <a:solidFill>
                  <a:schemeClr val="dk1"/>
                </a:solidFill>
              </a:rPr>
              <a:t>Lots of computation: 90+ servers</a:t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60">
                <a:solidFill>
                  <a:schemeClr val="dk1"/>
                </a:solidFill>
              </a:rPr>
              <a:t>Can beat all of the people all of the time?</a:t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660">
              <a:solidFill>
                <a:schemeClr val="dk1"/>
              </a:solidFill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3269" l="64841" r="0" t="0"/>
          <a:stretch/>
        </p:blipFill>
        <p:spPr>
          <a:xfrm>
            <a:off x="6829023" y="741100"/>
            <a:ext cx="212735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