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handoutMasterIdLst>
    <p:handoutMasterId r:id="rId14"/>
  </p:handoutMasterIdLst>
  <p:sldIdLst>
    <p:sldId id="256" r:id="rId3"/>
    <p:sldId id="1316" r:id="rId4"/>
    <p:sldId id="1317" r:id="rId5"/>
    <p:sldId id="1318" r:id="rId6"/>
    <p:sldId id="1323" r:id="rId7"/>
    <p:sldId id="1319" r:id="rId8"/>
    <p:sldId id="1320" r:id="rId9"/>
    <p:sldId id="1321" r:id="rId10"/>
    <p:sldId id="1322" r:id="rId11"/>
    <p:sldId id="131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aclanthology.org/2024.lrec-main.38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80" y="191135"/>
            <a:ext cx="10151110" cy="1143000"/>
          </a:xfrm>
        </p:spPr>
        <p:txBody>
          <a:bodyPr/>
          <a:lstStyle/>
          <a:p>
            <a:r>
              <a:rPr lang="en-US" altLang="en-US" dirty="0"/>
              <a:t>Generative AI</a:t>
            </a:r>
            <a:endParaRPr lang="en-US" altLang="en-US" dirty="0"/>
          </a:p>
        </p:txBody>
      </p:sp>
      <p:sp>
        <p:nvSpPr>
          <p:cNvPr id="3" name="Subtitle 2"/>
          <p:cNvSpPr>
            <a:spLocks noGrp="1"/>
          </p:cNvSpPr>
          <p:nvPr>
            <p:ph type="subTitle" idx="1"/>
          </p:nvPr>
        </p:nvSpPr>
        <p:spPr>
          <a:xfrm>
            <a:off x="1524000" y="1180465"/>
            <a:ext cx="9144000" cy="588645"/>
          </a:xfrm>
        </p:spPr>
        <p:txBody>
          <a:bodyPr/>
          <a:lstStyle/>
          <a:p>
            <a:endParaRPr lang="en-US" altLang="en-US"/>
          </a:p>
        </p:txBody>
      </p:sp>
      <p:pic>
        <p:nvPicPr>
          <p:cNvPr id="118" name="Picture 117"/>
          <p:cNvPicPr/>
          <p:nvPr/>
        </p:nvPicPr>
        <p:blipFill>
          <a:blip r:embed="rId1"/>
          <a:stretch>
            <a:fillRect/>
          </a:stretch>
        </p:blipFill>
        <p:spPr>
          <a:xfrm>
            <a:off x="1456055" y="2082800"/>
            <a:ext cx="4503420" cy="4775200"/>
          </a:xfrm>
          <a:prstGeom prst="rect">
            <a:avLst/>
          </a:prstGeom>
          <a:noFill/>
          <a:ln w="9525">
            <a:noFill/>
          </a:ln>
        </p:spPr>
      </p:pic>
      <p:pic>
        <p:nvPicPr>
          <p:cNvPr id="119" name="Picture 118"/>
          <p:cNvPicPr/>
          <p:nvPr/>
        </p:nvPicPr>
        <p:blipFill>
          <a:blip r:embed="rId2"/>
          <a:stretch>
            <a:fillRect/>
          </a:stretch>
        </p:blipFill>
        <p:spPr>
          <a:xfrm>
            <a:off x="5959475" y="2082165"/>
            <a:ext cx="4935855" cy="47758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Q&amp;A</a:t>
            </a:r>
            <a:endParaRPr lang="en-US"/>
          </a:p>
        </p:txBody>
      </p:sp>
      <p:pic>
        <p:nvPicPr>
          <p:cNvPr id="120" name="Picture 119"/>
          <p:cNvPicPr/>
          <p:nvPr/>
        </p:nvPicPr>
        <p:blipFill>
          <a:blip r:embed="rId1"/>
          <a:stretch>
            <a:fillRect/>
          </a:stretch>
        </p:blipFill>
        <p:spPr>
          <a:xfrm>
            <a:off x="3786505" y="741045"/>
            <a:ext cx="5170170" cy="2580005"/>
          </a:xfrm>
          <a:prstGeom prst="rect">
            <a:avLst/>
          </a:prstGeom>
          <a:noFill/>
          <a:ln w="9525">
            <a:noFill/>
          </a:ln>
        </p:spPr>
      </p:pic>
      <p:pic>
        <p:nvPicPr>
          <p:cNvPr id="121" name="Picture 120"/>
          <p:cNvPicPr/>
          <p:nvPr/>
        </p:nvPicPr>
        <p:blipFill>
          <a:blip r:embed="rId2"/>
          <a:stretch>
            <a:fillRect/>
          </a:stretch>
        </p:blipFill>
        <p:spPr>
          <a:xfrm>
            <a:off x="2470150" y="3375660"/>
            <a:ext cx="7802880" cy="2926080"/>
          </a:xfrm>
          <a:prstGeom prst="rect">
            <a:avLst/>
          </a:prstGeom>
          <a:noFill/>
          <a:ln w="9525">
            <a:noFill/>
          </a:ln>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Italian LLMs </a:t>
            </a:r>
            <a:endParaRPr lang="en-US"/>
          </a:p>
        </p:txBody>
      </p:sp>
      <p:sp>
        <p:nvSpPr>
          <p:cNvPr id="3" name="Content Placeholder 2"/>
          <p:cNvSpPr>
            <a:spLocks noGrp="1"/>
          </p:cNvSpPr>
          <p:nvPr>
            <p:ph idx="1"/>
          </p:nvPr>
        </p:nvSpPr>
        <p:spPr/>
        <p:txBody>
          <a:bodyPr/>
          <a:p>
            <a:r>
              <a:rPr lang="en-US"/>
              <a:t>Italian LLMs (Large Language Models) refer to language models that are specifically designed to understand and generate text in the Italian language. </a:t>
            </a:r>
            <a:endParaRPr lang="en-US"/>
          </a:p>
          <a:p>
            <a:r>
              <a:rPr lang="en-US"/>
              <a:t>Training Data: Italian LLMs are typically trained on large datasets that include a wide range of Italian text, such as books, articles, websites, and other written content. This helps the model learn the nuances of the language, including grammar, vocabulary, and idiomatic expressions.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Italian LLMs </a:t>
            </a:r>
            <a:endParaRPr lang="en-US"/>
          </a:p>
        </p:txBody>
      </p:sp>
      <p:sp>
        <p:nvSpPr>
          <p:cNvPr id="3" name="Content Placeholder 2"/>
          <p:cNvSpPr>
            <a:spLocks noGrp="1"/>
          </p:cNvSpPr>
          <p:nvPr>
            <p:ph idx="1"/>
          </p:nvPr>
        </p:nvSpPr>
        <p:spPr/>
        <p:txBody>
          <a:bodyPr/>
          <a:p>
            <a:r>
              <a:rPr lang="en-US"/>
              <a:t>Popular Models: Some well-known LLMs that support Italian include multilingual models like BERT, GPT, and T5, which have been fine-tuned on Italian datasets. Additionally, there may be specific models developed by Italian research institutions or companies that focus on the Italian language</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DanteLLM</a:t>
            </a:r>
            <a:endParaRPr lang="en-US"/>
          </a:p>
        </p:txBody>
      </p:sp>
      <p:sp>
        <p:nvSpPr>
          <p:cNvPr id="3" name="Content Placeholder 2"/>
          <p:cNvSpPr>
            <a:spLocks noGrp="1"/>
          </p:cNvSpPr>
          <p:nvPr>
            <p:ph idx="1"/>
          </p:nvPr>
        </p:nvSpPr>
        <p:spPr/>
        <p:txBody>
          <a:bodyPr/>
          <a:p>
            <a:r>
              <a:rPr lang="en-US"/>
              <a:t>DanteLLM: Let’s Push Italian LLM Research Forward</a:t>
            </a:r>
            <a:endParaRPr lang="en-US"/>
          </a:p>
          <a:p>
            <a:pPr lvl="1"/>
            <a:r>
              <a:rPr lang="en-US"/>
              <a:t> Andrea Bacciu et al. (2024) focuses on bridging the gap in resources and evaluation tools for non-English LLMs, with a specific focus on the Italian language.</a:t>
            </a:r>
            <a:endParaRPr lang="en-US"/>
          </a:p>
          <a:p>
            <a:pPr lvl="1"/>
            <a:r>
              <a:rPr lang="en-US"/>
              <a:t>Two new Italian LLMs, DanteLLM and OpenDanteLLM, are proposed. DanteLLM, while limited for commercial use due to training data licensing, excels in performance. OpenDanteLLM, on the other hand, is fully open-source, allowing for broader use in both academic and industrial applications.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5" name="Picture 4"/>
          <p:cNvPicPr>
            <a:picLocks noChangeAspect="1"/>
          </p:cNvPicPr>
          <p:nvPr/>
        </p:nvPicPr>
        <p:blipFill>
          <a:blip r:embed="rId1"/>
          <a:stretch>
            <a:fillRect/>
          </a:stretch>
        </p:blipFill>
        <p:spPr>
          <a:xfrm>
            <a:off x="-187960" y="201295"/>
            <a:ext cx="11385550" cy="5848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Analysis on Evaluating 7B Italian LLMs</a:t>
            </a:r>
            <a:endParaRPr lang="en-US"/>
          </a:p>
        </p:txBody>
      </p:sp>
      <p:sp>
        <p:nvSpPr>
          <p:cNvPr id="3" name="Content Placeholder 2"/>
          <p:cNvSpPr>
            <a:spLocks noGrp="1"/>
          </p:cNvSpPr>
          <p:nvPr>
            <p:ph idx="1"/>
          </p:nvPr>
        </p:nvSpPr>
        <p:spPr/>
        <p:txBody>
          <a:bodyPr/>
          <a:p>
            <a:r>
              <a:rPr lang="en-US"/>
              <a:t>Authors, Alessandro Ercolani and Samuele Colombo, maintainers of the Italian Leaderboard, have contributed to the lm-evaluation-harness by adding evaluation tasks for different languages, particularly Italian. They evaluated various open-source Italian models on these tasks and shared their data and findings in this article.</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Analysis on Evaluating 7B Italian LLMs</a:t>
            </a:r>
            <a:endParaRPr lang="en-US"/>
          </a:p>
        </p:txBody>
      </p:sp>
      <p:sp>
        <p:nvSpPr>
          <p:cNvPr id="3" name="Content Placeholder 2"/>
          <p:cNvSpPr>
            <a:spLocks noGrp="1"/>
          </p:cNvSpPr>
          <p:nvPr>
            <p:ph idx="1"/>
          </p:nvPr>
        </p:nvSpPr>
        <p:spPr/>
        <p:txBody>
          <a:bodyPr>
            <a:noAutofit/>
          </a:bodyPr>
          <a:p>
            <a:r>
              <a:rPr lang="en-US" sz="2000"/>
              <a:t>Evaluation Metrics: The LLMs were evaluated using metrics like HellaSwag (sentence completion), MMLU (multitasking), ARC-c (reasoning and commonsense knowledge), Belebele (machine reading comprehension), Lambada (language modeling), and Xcopa (causal commonsense reasoning).</a:t>
            </a:r>
            <a:endParaRPr lang="en-US" sz="2000"/>
          </a:p>
          <a:p>
            <a:r>
              <a:rPr lang="en-US" sz="2000"/>
              <a:t>Key Findings:  The authors observed that no model improved on the MMLU_IT metric compared to the base Mistral-7B-v0.1 model, suggesting potential trade-offs between broad language knowledge and specific task performance. They also found that Maestrale models performed well on Belebele and Hellaswag tasks, while Zefiro models excelled on Lambada.</a:t>
            </a:r>
            <a:endParaRPr lang="en-US" sz="2000"/>
          </a:p>
          <a:p>
            <a:r>
              <a:rPr lang="en-US" sz="2000"/>
              <a:t>Conclusion: The authors conclude that fine-tuned open-source models trained on single GPUs can improve upon foundational base models by an average of 5% on the considered evaluation tasks. They emphasize the importance of evaluation in the LLM ecosystem and suggest that with more training time and data, further improvements are possible.</a:t>
            </a:r>
            <a:endParaRPr lang="en-US" sz="20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 new benchmark for evaluating Italian LLM</a:t>
            </a:r>
            <a:endParaRPr lang="en-US"/>
          </a:p>
        </p:txBody>
      </p:sp>
      <p:sp>
        <p:nvSpPr>
          <p:cNvPr id="3" name="Content Placeholder 2"/>
          <p:cNvSpPr>
            <a:spLocks noGrp="1"/>
          </p:cNvSpPr>
          <p:nvPr>
            <p:ph idx="1"/>
          </p:nvPr>
        </p:nvSpPr>
        <p:spPr/>
        <p:txBody>
          <a:bodyPr>
            <a:noAutofit/>
          </a:bodyPr>
          <a:p>
            <a:r>
              <a:rPr lang="en-US" sz="1800"/>
              <a:t>MMLU-Pro-ita is a new benchmark for evaluating Italian LLMs. It is a curated translation of the original MMLU-Pro dataset, designed to assess language understanding across broader and more challenging tasks.</a:t>
            </a:r>
            <a:endParaRPr lang="en-US" sz="1800"/>
          </a:p>
          <a:p>
            <a:r>
              <a:rPr lang="en-US" sz="1800"/>
              <a:t>The translation process involved using Claude Opus from Anthropic with a prompt engineering technique. This ensured high-quality, professional translations that accurately preserved mathematical terms and notations.</a:t>
            </a:r>
            <a:endParaRPr lang="en-US" sz="1800"/>
          </a:p>
          <a:p>
            <a:r>
              <a:rPr lang="en-US" sz="1800"/>
              <a:t>The results of the evaluation show that microsoft/Phi-3-medium-4k-instruct is the best performer. However, the author notes that models in the Phi-3 family are trained on synthetic data, mostly in English, and may not speak Italian very well.</a:t>
            </a:r>
            <a:endParaRPr lang="en-US" sz="1800"/>
          </a:p>
          <a:p>
            <a:r>
              <a:rPr lang="en-US" sz="1800"/>
              <a:t>Fine-tuned models like DeepMount00/Llama-3b-Ita and mii-llm/maestrale-chat-v0.4-beta showed significant improvement over their base models. This suggests that they were trained on high-quality datasets for the mmlu-pro-it task.</a:t>
            </a:r>
            <a:endParaRPr lang="en-US" sz="1800"/>
          </a:p>
          <a:p>
            <a:r>
              <a:rPr lang="en-US" sz="1800"/>
              <a:t>The author emphasizes that evaluations and benchmarks can only serve as indicators of model performance and cannot be used to judge a model for a particular use case. They also predict a rise in domain specialization of LLMs and the development of new benchmarks for specific domains.</a:t>
            </a:r>
            <a:endParaRPr lang="en-US" sz="18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 </a:t>
            </a:r>
            <a:endParaRPr lang="en-US"/>
          </a:p>
        </p:txBody>
      </p:sp>
      <p:sp>
        <p:nvSpPr>
          <p:cNvPr id="3" name="Content Placeholder 2"/>
          <p:cNvSpPr>
            <a:spLocks noGrp="1"/>
          </p:cNvSpPr>
          <p:nvPr>
            <p:ph idx="1"/>
          </p:nvPr>
        </p:nvSpPr>
        <p:spPr/>
        <p:txBody>
          <a:bodyPr/>
          <a:p>
            <a:r>
              <a:rPr lang="en-US"/>
              <a:t>https://huggingface.co/blog/giux78/analysis-on-ita-llm</a:t>
            </a:r>
            <a:endParaRPr lang="en-US"/>
          </a:p>
          <a:p>
            <a:r>
              <a:rPr lang="en-US"/>
              <a:t>Andrea Bacciu, Cesare Campagnano, Giovanni Trappolini, and Fabrizio Silvestri. 2024. DanteLLM: Let’s Push Italian LLM Research Forward!. In Proceedings of the 2024 Joint International Conference on Computational Linguistics, Language Resources and Evaluation (LREC-COLING 2024), pages 4343–4355, Torino, Italia. ELRA and ICCL </a:t>
            </a:r>
            <a:r>
              <a:rPr lang="en-US">
                <a:hlinkClick r:id="rId1" tooltip="" action="ppaction://hlinkfile"/>
              </a:rPr>
              <a:t>https://aclanthology.org/2024.lrec-main.388/</a:t>
            </a:r>
            <a:endParaRPr lang="en-US"/>
          </a:p>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4294</Words>
  <Application>WPS Presentation</Application>
  <PresentationFormat>Widescreen</PresentationFormat>
  <Paragraphs>61</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Office Theme</vt:lpstr>
      <vt:lpstr>Generative AI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Motaz Saad (‫معتز سعد</cp:lastModifiedBy>
  <cp:revision>309</cp:revision>
  <dcterms:created xsi:type="dcterms:W3CDTF">2024-07-10T06:40:00Z</dcterms:created>
  <dcterms:modified xsi:type="dcterms:W3CDTF">2024-10-30T05:09:08Z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87267F72C437478BB406411E457C4B18_13</vt:lpwstr>
  </property>
  <property fmtid="{D5CDD505-2E9C-101B-9397-08002B2CF9AE}" pid="3" name="KSOProductBuildVer">
    <vt:lpwstr>1033-12.2.0.18638</vt:lpwstr>
  </property>
</Properties>
</file>