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318" r:id="rId18"/>
    <p:sldId id="270" r:id="rId19"/>
    <p:sldId id="319" r:id="rId20"/>
    <p:sldId id="271" r:id="rId21"/>
    <p:sldId id="272" r:id="rId22"/>
    <p:sldId id="317" r:id="rId23"/>
    <p:sldId id="274" r:id="rId24"/>
    <p:sldId id="294" r:id="rId25"/>
    <p:sldId id="316" r:id="rId26"/>
    <p:sldId id="303" r:id="rId27"/>
    <p:sldId id="304" r:id="rId28"/>
    <p:sldId id="305" r:id="rId29"/>
    <p:sldId id="306" r:id="rId30"/>
    <p:sldId id="307" r:id="rId31"/>
    <p:sldId id="308" r:id="rId32"/>
    <p:sldId id="309" r:id="rId33"/>
    <p:sldId id="310" r:id="rId34"/>
    <p:sldId id="311" r:id="rId35"/>
    <p:sldId id="312" r:id="rId36"/>
    <p:sldId id="313" r:id="rId37"/>
    <p:sldId id="314" r:id="rId38"/>
    <p:sldId id="315" r:id="rId39"/>
  </p:sldIdLst>
  <p:sldSz cx="9144000" cy="5143500"/>
  <p:notesSz cx="6858000" cy="9144000"/>
  <p:embeddedFontLst>
    <p:embeddedFont>
      <p:font typeface="Roboto" panose="02000000000000000000"/>
      <p:regular r:id="rId43"/>
    </p:embeddedFont>
    <p:embeddedFont>
      <p:font typeface="Calibri" panose="020F0502020204030204"/>
      <p:regular r:id="rId44"/>
      <p:bold r:id="rId45"/>
      <p:italic r:id="rId46"/>
      <p:boldItalic r:id="rId47"/>
    </p:embeddedFont>
    <p:embeddedFont>
      <p:font typeface="Franklin Gothic Book" panose="020B0503020102020204" charset="0"/>
      <p:regular r:id="rId48"/>
      <p:italic r:id="rId49"/>
    </p:embeddedFont>
    <p:embeddedFont>
      <p:font typeface="MS PGothic" panose="020B0600070205080204" charset="-128"/>
      <p:regular r:id="rId5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AC98B388-56A2-4068-9B86-29991925263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0" Type="http://schemas.openxmlformats.org/officeDocument/2006/relationships/font" Target="fonts/font8.fntdata"/><Relationship Id="rId5" Type="http://schemas.openxmlformats.org/officeDocument/2006/relationships/slide" Target="slides/slide2.xml"/><Relationship Id="rId49" Type="http://schemas.openxmlformats.org/officeDocument/2006/relationships/font" Target="fonts/font7.fntdata"/><Relationship Id="rId48" Type="http://schemas.openxmlformats.org/officeDocument/2006/relationships/font" Target="fonts/font6.fntdata"/><Relationship Id="rId47" Type="http://schemas.openxmlformats.org/officeDocument/2006/relationships/font" Target="fonts/font5.fntdata"/><Relationship Id="rId46" Type="http://schemas.openxmlformats.org/officeDocument/2006/relationships/font" Target="fonts/font4.fntdata"/><Relationship Id="rId45" Type="http://schemas.openxmlformats.org/officeDocument/2006/relationships/font" Target="fonts/font3.fntdata"/><Relationship Id="rId44" Type="http://schemas.openxmlformats.org/officeDocument/2006/relationships/font" Target="fonts/font2.fntdata"/><Relationship Id="rId43" Type="http://schemas.openxmlformats.org/officeDocument/2006/relationships/font" Target="fonts/font1.fntdata"/><Relationship Id="rId42" Type="http://schemas.openxmlformats.org/officeDocument/2006/relationships/tableStyles" Target="tableStyles.xml"/><Relationship Id="rId41" Type="http://schemas.openxmlformats.org/officeDocument/2006/relationships/viewProps" Target="viewProps.xml"/><Relationship Id="rId40" Type="http://schemas.openxmlformats.org/officeDocument/2006/relationships/presProps" Target="presProps.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2" name="Shape 112"/>
        <p:cNvGrpSpPr/>
        <p:nvPr/>
      </p:nvGrpSpPr>
      <p:grpSpPr>
        <a:xfrm>
          <a:off x="0" y="0"/>
          <a:ext cx="0" cy="0"/>
          <a:chOff x="0" y="0"/>
          <a:chExt cx="0" cy="0"/>
        </a:xfrm>
      </p:grpSpPr>
      <p:sp>
        <p:nvSpPr>
          <p:cNvPr id="113" name="Google Shape;113;g30bb7f4f9c9_0_10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0bb7f4f9c9_0_10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g30bb7f4f9c9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0bb7f4f9c9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g2d447bdec9a_0_3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d447bdec9a_0_3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8" name="Shape 128"/>
        <p:cNvGrpSpPr/>
        <p:nvPr/>
      </p:nvGrpSpPr>
      <p:grpSpPr>
        <a:xfrm>
          <a:off x="0" y="0"/>
          <a:ext cx="0" cy="0"/>
          <a:chOff x="0" y="0"/>
          <a:chExt cx="0" cy="0"/>
        </a:xfrm>
      </p:grpSpPr>
      <p:sp>
        <p:nvSpPr>
          <p:cNvPr id="129" name="Google Shape;129;g2d447bdec9a_0_31: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d447bdec9a_0_31: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4" name="Shape 134"/>
        <p:cNvGrpSpPr/>
        <p:nvPr/>
      </p:nvGrpSpPr>
      <p:grpSpPr>
        <a:xfrm>
          <a:off x="0" y="0"/>
          <a:ext cx="0" cy="0"/>
          <a:chOff x="0" y="0"/>
          <a:chExt cx="0" cy="0"/>
        </a:xfrm>
      </p:grpSpPr>
      <p:sp>
        <p:nvSpPr>
          <p:cNvPr id="135" name="Google Shape;135;g2d447bdec9a_0_4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d447bdec9a_0_4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Proper names are another important and anciently studied linguistic category. While parts of speech are generally assigned to individual words or morphemes, a proper name is often an entire multiword phrase, like the name “Marie Curie”, the location “New York City”, or the organization “Stanford University”.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Part of speech tagging can tell us that words like </a:t>
            </a:r>
            <a:r>
              <a:rPr lang="en-US" sz="1200" i="1" kern="1200" dirty="0">
                <a:solidFill>
                  <a:schemeClr val="tx1"/>
                </a:solidFill>
                <a:effectLst/>
                <a:latin typeface="+mn-lt"/>
                <a:ea typeface="+mn-ea"/>
                <a:cs typeface="+mn-cs"/>
              </a:rPr>
              <a:t>Janet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Stanford University</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Colorado </a:t>
            </a:r>
            <a:r>
              <a:rPr lang="en-US" sz="1200" kern="1200" dirty="0">
                <a:solidFill>
                  <a:schemeClr val="tx1"/>
                </a:solidFill>
                <a:effectLst/>
                <a:latin typeface="+mn-lt"/>
                <a:ea typeface="+mn-ea"/>
                <a:cs typeface="+mn-cs"/>
              </a:rPr>
              <a:t>are all proper nouns; being a proper noun is a grammatical property of these words. But viewed from a semantic perspective, these proper nouns refer to different kinds of entities: Janet is a person, Stanford University is an organization,.. and Colorado is a location. A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roughly speaking, anything that can be referred to with a proper name: a person, a location, an organization.</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Four entity tags are most common: </a:t>
            </a:r>
            <a:r>
              <a:rPr lang="en-US" sz="1200" b="0" kern="1200" dirty="0">
                <a:solidFill>
                  <a:schemeClr val="tx1"/>
                </a:solidFill>
                <a:effectLst/>
                <a:latin typeface="+mn-lt"/>
                <a:ea typeface="+mn-ea"/>
                <a:cs typeface="+mn-cs"/>
              </a:rPr>
              <a:t>PER </a:t>
            </a:r>
            <a:r>
              <a:rPr lang="en-US" sz="1200" kern="1200" dirty="0">
                <a:solidFill>
                  <a:schemeClr val="tx1"/>
                </a:solidFill>
                <a:effectLst/>
                <a:latin typeface="+mn-lt"/>
                <a:ea typeface="+mn-ea"/>
                <a:cs typeface="+mn-cs"/>
              </a:rPr>
              <a:t>(person), </a:t>
            </a:r>
            <a:r>
              <a:rPr lang="en-US" sz="1200" b="0" kern="1200" dirty="0">
                <a:solidFill>
                  <a:schemeClr val="tx1"/>
                </a:solidFill>
                <a:effectLst/>
                <a:latin typeface="+mn-lt"/>
                <a:ea typeface="+mn-ea"/>
                <a:cs typeface="+mn-cs"/>
              </a:rPr>
              <a:t>LOC </a:t>
            </a:r>
            <a:r>
              <a:rPr lang="en-US" sz="1200" kern="1200" dirty="0">
                <a:solidFill>
                  <a:schemeClr val="tx1"/>
                </a:solidFill>
                <a:effectLst/>
                <a:latin typeface="+mn-lt"/>
                <a:ea typeface="+mn-ea"/>
                <a:cs typeface="+mn-cs"/>
              </a:rPr>
              <a:t>(location), </a:t>
            </a:r>
            <a:r>
              <a:rPr lang="en-US" sz="1200" b="0" kern="1200" dirty="0">
                <a:solidFill>
                  <a:schemeClr val="tx1"/>
                </a:solidFill>
                <a:effectLst/>
                <a:latin typeface="+mn-lt"/>
                <a:ea typeface="+mn-ea"/>
                <a:cs typeface="+mn-cs"/>
              </a:rPr>
              <a:t>ORG </a:t>
            </a:r>
            <a:r>
              <a:rPr lang="en-US" sz="1200" kern="1200" dirty="0">
                <a:solidFill>
                  <a:schemeClr val="tx1"/>
                </a:solidFill>
                <a:effectLst/>
                <a:latin typeface="+mn-lt"/>
                <a:ea typeface="+mn-ea"/>
                <a:cs typeface="+mn-cs"/>
              </a:rPr>
              <a:t>(organization), or </a:t>
            </a:r>
            <a:r>
              <a:rPr lang="en-US" sz="1200" b="0" kern="1200" dirty="0">
                <a:solidFill>
                  <a:schemeClr val="tx1"/>
                </a:solidFill>
                <a:effectLst/>
                <a:latin typeface="+mn-lt"/>
                <a:ea typeface="+mn-ea"/>
                <a:cs typeface="+mn-cs"/>
              </a:rPr>
              <a:t>GPE </a:t>
            </a:r>
            <a:r>
              <a:rPr lang="en-US" sz="1200" kern="1200" dirty="0">
                <a:solidFill>
                  <a:schemeClr val="tx1"/>
                </a:solidFill>
                <a:effectLst/>
                <a:latin typeface="+mn-lt"/>
                <a:ea typeface="+mn-ea"/>
                <a:cs typeface="+mn-cs"/>
              </a:rPr>
              <a:t>(geo-political entity). However, the term </a:t>
            </a:r>
            <a:r>
              <a:rPr lang="en-US" sz="1200" b="0" kern="1200" dirty="0">
                <a:solidFill>
                  <a:schemeClr val="tx1"/>
                </a:solidFill>
                <a:effectLst/>
                <a:latin typeface="+mn-lt"/>
                <a:ea typeface="+mn-ea"/>
                <a:cs typeface="+mn-cs"/>
              </a:rPr>
              <a:t>named entity </a:t>
            </a:r>
            <a:r>
              <a:rPr lang="en-US" sz="1200" kern="1200" dirty="0">
                <a:solidFill>
                  <a:schemeClr val="tx1"/>
                </a:solidFill>
                <a:effectLst/>
                <a:latin typeface="+mn-lt"/>
                <a:ea typeface="+mn-ea"/>
                <a:cs typeface="+mn-cs"/>
              </a:rPr>
              <a:t>is commonly extended to include things that aren’t entities per se, including dates, times, and other kinds of temporal expressions, and even numerical expressions like prices.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0" name="Shape 140"/>
        <p:cNvGrpSpPr/>
        <p:nvPr/>
      </p:nvGrpSpPr>
      <p:grpSpPr>
        <a:xfrm>
          <a:off x="0" y="0"/>
          <a:ext cx="0" cy="0"/>
          <a:chOff x="0" y="0"/>
          <a:chExt cx="0" cy="0"/>
        </a:xfrm>
      </p:grpSpPr>
      <p:sp>
        <p:nvSpPr>
          <p:cNvPr id="141" name="Google Shape;141;g2d447bdec9a_0_53: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d447bdec9a_0_53: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Here's a text showing some sample Named Entity Recognition output. You'll see 13 mentions of named entities including 5 organizations, 4 locations, 2 times, 1 person, and 1 mention of money.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2d447bdec9a_0_5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d447bdec9a_0_5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3" name="Shape 153"/>
        <p:cNvGrpSpPr/>
        <p:nvPr/>
      </p:nvGrpSpPr>
      <p:grpSpPr>
        <a:xfrm>
          <a:off x="0" y="0"/>
          <a:ext cx="0" cy="0"/>
          <a:chOff x="0" y="0"/>
          <a:chExt cx="0" cy="0"/>
        </a:xfrm>
      </p:grpSpPr>
      <p:sp>
        <p:nvSpPr>
          <p:cNvPr id="154" name="Google Shape;154;g2d447bdec9a_0_7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447bdec9a_0_7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5" name="Shape 55"/>
        <p:cNvGrpSpPr/>
        <p:nvPr/>
      </p:nvGrpSpPr>
      <p:grpSpPr>
        <a:xfrm>
          <a:off x="0" y="0"/>
          <a:ext cx="0" cy="0"/>
          <a:chOff x="0" y="0"/>
          <a:chExt cx="0" cy="0"/>
        </a:xfrm>
      </p:grpSpPr>
      <p:sp>
        <p:nvSpPr>
          <p:cNvPr id="56" name="Google Shape;56;g2d447bdec9a_0_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g2d447bdec9a_0_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1" name="Shape 171"/>
        <p:cNvGrpSpPr/>
        <p:nvPr/>
      </p:nvGrpSpPr>
      <p:grpSpPr>
        <a:xfrm>
          <a:off x="0" y="0"/>
          <a:ext cx="0" cy="0"/>
          <a:chOff x="0" y="0"/>
          <a:chExt cx="0" cy="0"/>
        </a:xfrm>
      </p:grpSpPr>
      <p:sp>
        <p:nvSpPr>
          <p:cNvPr id="172" name="Google Shape;172;g2d447bdec9a_0_79: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d447bdec9a_0_7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g2d447bdec9a_0_6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d447bdec9a_0_6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Named entity tagging is a useful first step in lots of natural language understand- </a:t>
            </a:r>
            <a:r>
              <a:rPr lang="en-US" sz="1200" kern="1200" dirty="0" err="1">
                <a:solidFill>
                  <a:schemeClr val="tx1"/>
                </a:solidFill>
                <a:effectLst/>
                <a:latin typeface="+mn-lt"/>
                <a:ea typeface="+mn-ea"/>
                <a:cs typeface="+mn-cs"/>
              </a:rPr>
              <a:t>ing</a:t>
            </a:r>
            <a:r>
              <a:rPr lang="en-US" sz="1200" kern="1200" dirty="0">
                <a:solidFill>
                  <a:schemeClr val="tx1"/>
                </a:solidFill>
                <a:effectLst/>
                <a:latin typeface="+mn-lt"/>
                <a:ea typeface="+mn-ea"/>
                <a:cs typeface="+mn-cs"/>
              </a:rPr>
              <a:t> tasks. In sentiment analysis we might want to know a consumer’s sentiment toward a particular entity. Entities are a useful first stage in question answering, or for linking text to information in structured knowledge sources like Wikipedia. And named entity tagging is also central to natural language understanding tasks of building semantic representations,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9" name="Shape 159"/>
        <p:cNvGrpSpPr/>
        <p:nvPr/>
      </p:nvGrpSpPr>
      <p:grpSpPr>
        <a:xfrm>
          <a:off x="0" y="0"/>
          <a:ext cx="0" cy="0"/>
          <a:chOff x="0" y="0"/>
          <a:chExt cx="0" cy="0"/>
        </a:xfrm>
      </p:grpSpPr>
      <p:sp>
        <p:nvSpPr>
          <p:cNvPr id="160" name="Google Shape;160;g2d447bdec9a_0_118: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1" name="Google Shape;161;g2d447bdec9a_0_118: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Let's introduce the task of part-of-speech tagging</a:t>
            </a:r>
            <a:endParaRPr lang="en-US" dirty="0"/>
          </a:p>
          <a:p>
            <a:endParaRPr lang="en-US" baseline="0"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EE707532-839C-41A2-9E71-D5288AEAE66A}" type="slidenum">
              <a:rPr kumimoji="0" lang="en-US" sz="1300" b="0" i="0" u="none" strike="noStrike" kern="1200" cap="none" spc="0" normalizeH="0" baseline="0" noProof="0" smtClean="0">
                <a:ln>
                  <a:noFill/>
                </a:ln>
                <a:solidFill>
                  <a:prstClr val="black"/>
                </a:solidFill>
                <a:effectLst/>
                <a:uLnTx/>
                <a:uFillTx/>
                <a:latin typeface="Calibri" panose="020F0502020204030204"/>
                <a:ea typeface="+mn-ea"/>
                <a:cs typeface="+mn-cs"/>
              </a:rPr>
            </a:fld>
            <a:endParaRPr kumimoji="0" lang="en-US" sz="13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46A12441-541C-8049-9EB6-B7944644D433}" type="slidenum">
              <a:rPr lang="en-US"/>
            </a:fld>
            <a:endParaRPr lang="en-US"/>
          </a:p>
        </p:txBody>
      </p:sp>
      <p:sp>
        <p:nvSpPr>
          <p:cNvPr id="6146" name="Rectangle 7"/>
          <p:cNvSpPr txBox="1">
            <a:spLocks noGrp="1" noChangeArrowheads="1"/>
          </p:cNvSpPr>
          <p:nvPr/>
        </p:nvSpPr>
        <p:spPr bwMode="auto">
          <a:xfrm>
            <a:off x="3883758" y="8946168"/>
            <a:ext cx="2985311" cy="463295"/>
          </a:xfrm>
          <a:prstGeom prst="rect">
            <a:avLst/>
          </a:prstGeom>
          <a:noFill/>
          <a:ln>
            <a:noFill/>
          </a:ln>
        </p:spPr>
        <p:txBody>
          <a:bodyPr anchor="b"/>
          <a:lstStyle>
            <a:lvl1pPr>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0" hangingPunct="0"/>
            <a:fld id="{511E387A-761F-6A49-BCBC-FEFB84592E4B}" type="slidenum">
              <a:rPr lang="en-US" sz="1200">
                <a:latin typeface="Times New Roman" panose="02020603050405020304" charset="0"/>
              </a:rPr>
            </a:fld>
            <a:endParaRPr lang="en-US" sz="1200">
              <a:latin typeface="Times New Roman" panose="02020603050405020304" charset="0"/>
            </a:endParaRPr>
          </a:p>
        </p:txBody>
      </p:sp>
      <p:sp>
        <p:nvSpPr>
          <p:cNvPr id="6147" name="Rectangle 2"/>
          <p:cNvSpPr>
            <a:spLocks noGrp="1" noRot="1" noChangeAspect="1" noChangeArrowheads="1" noTextEdit="1"/>
          </p:cNvSpPr>
          <p:nvPr>
            <p:ph type="sldImg"/>
          </p:nvPr>
        </p:nvSpPr>
        <p:spPr/>
      </p:sp>
      <p:sp>
        <p:nvSpPr>
          <p:cNvPr id="6148" name="Rectangle 3"/>
          <p:cNvSpPr>
            <a:spLocks noGrp="1" noChangeArrowheads="1"/>
          </p:cNvSpPr>
          <p:nvPr>
            <p:ph type="body" idx="1"/>
          </p:nvPr>
        </p:nvSpPr>
        <p:spPr/>
        <p:txBody>
          <a:bodyPr/>
          <a:lstStyle/>
          <a:p>
            <a:r>
              <a:rPr lang="en-US" dirty="0"/>
              <a:t>From the earliest linguistic traditions (the Sanskrit grammarians </a:t>
            </a:r>
            <a:r>
              <a:rPr lang="en-US" dirty="0" err="1"/>
              <a:t>Yaska</a:t>
            </a:r>
            <a:r>
              <a:rPr lang="en-US" dirty="0"/>
              <a:t> and Panini in India, the Aristotle and the Stoics in Greece), came idea that words can be classified into grammatical categories, what we now call parts of speech, word classes, or sometimes just for short, POS or POS tags.</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By 100 BCE, Dionysius </a:t>
            </a:r>
            <a:r>
              <a:rPr lang="en-US" sz="1200" kern="1200" dirty="0" err="1">
                <a:solidFill>
                  <a:schemeClr val="tx1"/>
                </a:solidFill>
                <a:effectLst/>
                <a:latin typeface="+mn-lt"/>
                <a:ea typeface="+mn-ea"/>
                <a:cs typeface="+mn-cs"/>
              </a:rPr>
              <a:t>Thrax</a:t>
            </a:r>
            <a:r>
              <a:rPr lang="en-US" sz="1200" kern="1200" dirty="0">
                <a:solidFill>
                  <a:schemeClr val="tx1"/>
                </a:solidFill>
                <a:effectLst/>
                <a:latin typeface="+mn-lt"/>
                <a:ea typeface="+mn-ea"/>
                <a:cs typeface="+mn-cs"/>
              </a:rPr>
              <a:t> settled on a set of eight that became the basis for descriptions of European languages for the next 2000 years.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The durability of parts of speech through two millennia speaks to their centrality in models of human language.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p:txBody>
          <a:bodyPr/>
          <a:lstStyle/>
          <a:p>
            <a:fld id="{707D92F1-8734-4144-B257-88D33EAF4046}" type="slidenum">
              <a:rPr lang="en-US"/>
            </a:fld>
            <a:endParaRPr lang="en-US"/>
          </a:p>
        </p:txBody>
      </p:sp>
      <p:sp>
        <p:nvSpPr>
          <p:cNvPr id="17410" name="Rectangle 7"/>
          <p:cNvSpPr txBox="1">
            <a:spLocks noGrp="1" noChangeArrowheads="1"/>
          </p:cNvSpPr>
          <p:nvPr/>
        </p:nvSpPr>
        <p:spPr bwMode="auto">
          <a:xfrm>
            <a:off x="3883758" y="8946168"/>
            <a:ext cx="2985311" cy="463295"/>
          </a:xfrm>
          <a:prstGeom prst="rect">
            <a:avLst/>
          </a:prstGeom>
          <a:noFill/>
          <a:ln>
            <a:noFill/>
          </a:ln>
        </p:spPr>
        <p:txBody>
          <a:bodyPr anchor="b"/>
          <a:lstStyle>
            <a:lvl1pPr>
              <a:defRPr>
                <a:solidFill>
                  <a:schemeClr val="tx1"/>
                </a:solidFill>
                <a:latin typeface="Arial" panose="020B0604020202020204" pitchFamily="34" charset="0"/>
                <a:ea typeface="MS PGothic" panose="020B0600070205080204" charset="-128"/>
                <a:cs typeface="Arial" panose="020B0604020202020204" pitchFamily="34" charset="0"/>
              </a:defRPr>
            </a:lvl1pPr>
            <a:lvl2pPr marL="742950" indent="-285750">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lgn="r" eaLnBrk="0" hangingPunct="0"/>
            <a:fld id="{5625C148-C31F-2643-B3A9-4F14A87B232E}" type="slidenum">
              <a:rPr lang="en-US" sz="1200">
                <a:latin typeface="Times New Roman" panose="02020603050405020304" charset="0"/>
              </a:rPr>
            </a:fld>
            <a:endParaRPr lang="en-US" sz="1200">
              <a:latin typeface="Times New Roman" panose="02020603050405020304" charset="0"/>
            </a:endParaRPr>
          </a:p>
        </p:txBody>
      </p:sp>
      <p:sp>
        <p:nvSpPr>
          <p:cNvPr id="17411" name="Rectangle 2"/>
          <p:cNvSpPr>
            <a:spLocks noGrp="1" noRot="1" noChangeAspect="1" noChangeArrowheads="1" noTextEdit="1"/>
          </p:cNvSpPr>
          <p:nvPr>
            <p:ph type="sldImg"/>
          </p:nvPr>
        </p:nvSpPr>
        <p:spPr>
          <a:xfrm>
            <a:off x="293688" y="704850"/>
            <a:ext cx="6259512" cy="3522663"/>
          </a:xfrm>
        </p:spPr>
      </p:sp>
      <p:sp>
        <p:nvSpPr>
          <p:cNvPr id="17412" name="Rectangle 3"/>
          <p:cNvSpPr>
            <a:spLocks noGrp="1" noChangeArrowheads="1"/>
          </p:cNvSpPr>
          <p:nvPr>
            <p:ph type="body" idx="1"/>
          </p:nvPr>
        </p:nvSpPr>
        <p:spPr>
          <a:xfrm>
            <a:off x="912707" y="4464928"/>
            <a:ext cx="5019887" cy="4226754"/>
          </a:xfrm>
        </p:spPr>
        <p:txBody>
          <a:bodyPr lIns="92821" tIns="46410" rIns="92821" bIns="46410"/>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Let's talk about some parts of speech. While these word classes do have semantic tendencies—adjectives, for example, often describe </a:t>
            </a:r>
            <a:r>
              <a:rPr lang="en-US" sz="1200" i="1" kern="1200" dirty="0">
                <a:solidFill>
                  <a:schemeClr val="tx1"/>
                </a:solidFill>
                <a:effectLst/>
                <a:latin typeface="+mn-lt"/>
                <a:ea typeface="+mn-ea"/>
                <a:cs typeface="+mn-cs"/>
              </a:rPr>
              <a:t>properties </a:t>
            </a:r>
            <a:r>
              <a:rPr lang="en-US" sz="1200" kern="1200" dirty="0">
                <a:solidFill>
                  <a:schemeClr val="tx1"/>
                </a:solidFill>
                <a:effectLst/>
                <a:latin typeface="+mn-lt"/>
                <a:ea typeface="+mn-ea"/>
                <a:cs typeface="+mn-cs"/>
              </a:rPr>
              <a:t>and nouns </a:t>
            </a:r>
            <a:r>
              <a:rPr lang="en-US" sz="1200" i="1" kern="1200" dirty="0">
                <a:solidFill>
                  <a:schemeClr val="tx1"/>
                </a:solidFill>
                <a:effectLst/>
                <a:latin typeface="+mn-lt"/>
                <a:ea typeface="+mn-ea"/>
                <a:cs typeface="+mn-cs"/>
              </a:rPr>
              <a:t>people</a:t>
            </a:r>
            <a:r>
              <a:rPr lang="en-US" sz="1200" kern="1200" dirty="0">
                <a:solidFill>
                  <a:schemeClr val="tx1"/>
                </a:solidFill>
                <a:effectLst/>
                <a:latin typeface="+mn-lt"/>
                <a:ea typeface="+mn-ea"/>
                <a:cs typeface="+mn-cs"/>
              </a:rPr>
              <a:t>— parts of speech are defined instead based on their grammatical relationship with neighboring words or the morphological properties about their affixes.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Parts of speech fall into two broad categories: </a:t>
            </a:r>
            <a:r>
              <a:rPr lang="en-US" sz="1200" b="0" kern="1200" dirty="0">
                <a:solidFill>
                  <a:schemeClr val="tx1"/>
                </a:solidFill>
                <a:effectLst/>
                <a:latin typeface="+mn-lt"/>
                <a:ea typeface="+mn-ea"/>
                <a:cs typeface="+mn-cs"/>
              </a:rPr>
              <a:t>closed class </a:t>
            </a:r>
            <a:r>
              <a:rPr lang="en-US" sz="1200" kern="1200" dirty="0">
                <a:solidFill>
                  <a:schemeClr val="tx1"/>
                </a:solidFill>
                <a:effectLst/>
                <a:latin typeface="+mn-lt"/>
                <a:ea typeface="+mn-ea"/>
                <a:cs typeface="+mn-cs"/>
              </a:rPr>
              <a:t>and </a:t>
            </a:r>
            <a:r>
              <a:rPr lang="en-US" sz="1200" b="0" kern="1200" dirty="0">
                <a:solidFill>
                  <a:schemeClr val="tx1"/>
                </a:solidFill>
                <a:effectLst/>
                <a:latin typeface="+mn-lt"/>
                <a:ea typeface="+mn-ea"/>
                <a:cs typeface="+mn-cs"/>
              </a:rPr>
              <a:t>open class</a:t>
            </a:r>
            <a:r>
              <a:rPr lang="en-US" sz="1200" kern="1200" dirty="0">
                <a:solidFill>
                  <a:schemeClr val="tx1"/>
                </a:solidFill>
                <a:effectLst/>
                <a:latin typeface="+mn-lt"/>
                <a:ea typeface="+mn-ea"/>
                <a:cs typeface="+mn-cs"/>
              </a:rPr>
              <a:t>. Closed classes are those with relatively fixed membership, such as prepositions— new prepositions are rarely coined. By contrast, nouns and verbs are open classes— new nouns and verbs like </a:t>
            </a:r>
            <a:r>
              <a:rPr lang="en-US" sz="1200" i="1" kern="1200" dirty="0">
                <a:solidFill>
                  <a:schemeClr val="tx1"/>
                </a:solidFill>
                <a:effectLst/>
                <a:latin typeface="+mn-lt"/>
                <a:ea typeface="+mn-ea"/>
                <a:cs typeface="+mn-cs"/>
              </a:rPr>
              <a:t>iPhone </a:t>
            </a:r>
            <a:r>
              <a:rPr lang="en-US" sz="1200" kern="1200" dirty="0">
                <a:solidFill>
                  <a:schemeClr val="tx1"/>
                </a:solidFill>
                <a:effectLst/>
                <a:latin typeface="+mn-lt"/>
                <a:ea typeface="+mn-ea"/>
                <a:cs typeface="+mn-cs"/>
              </a:rPr>
              <a:t>or </a:t>
            </a:r>
            <a:r>
              <a:rPr lang="en-US" sz="1200" i="1" kern="1200" dirty="0">
                <a:solidFill>
                  <a:schemeClr val="tx1"/>
                </a:solidFill>
                <a:effectLst/>
                <a:latin typeface="+mn-lt"/>
                <a:ea typeface="+mn-ea"/>
                <a:cs typeface="+mn-cs"/>
              </a:rPr>
              <a:t>to fax </a:t>
            </a:r>
            <a:r>
              <a:rPr lang="en-US" sz="1200" kern="1200" dirty="0">
                <a:solidFill>
                  <a:schemeClr val="tx1"/>
                </a:solidFill>
                <a:effectLst/>
                <a:latin typeface="+mn-lt"/>
                <a:ea typeface="+mn-ea"/>
                <a:cs typeface="+mn-cs"/>
              </a:rPr>
              <a:t>are continually being created or borrowed. Closed class words are generally </a:t>
            </a:r>
            <a:r>
              <a:rPr lang="en-US" sz="1200" b="0" kern="1200" dirty="0">
                <a:solidFill>
                  <a:schemeClr val="tx1"/>
                </a:solidFill>
                <a:effectLst/>
                <a:latin typeface="+mn-lt"/>
                <a:ea typeface="+mn-ea"/>
                <a:cs typeface="+mn-cs"/>
              </a:rPr>
              <a:t>function words </a:t>
            </a:r>
            <a:r>
              <a:rPr lang="en-US" sz="1200" kern="1200" dirty="0">
                <a:solidFill>
                  <a:schemeClr val="tx1"/>
                </a:solidFill>
                <a:effectLst/>
                <a:latin typeface="+mn-lt"/>
                <a:ea typeface="+mn-ea"/>
                <a:cs typeface="+mn-cs"/>
              </a:rPr>
              <a:t>like </a:t>
            </a:r>
            <a:r>
              <a:rPr lang="en-US" sz="1200" i="1" kern="1200" dirty="0">
                <a:solidFill>
                  <a:schemeClr val="tx1"/>
                </a:solidFill>
                <a:effectLst/>
                <a:latin typeface="+mn-lt"/>
                <a:ea typeface="+mn-ea"/>
                <a:cs typeface="+mn-cs"/>
              </a:rPr>
              <a:t>of</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it</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or </a:t>
            </a:r>
            <a:r>
              <a:rPr lang="en-US" sz="1200" i="1" kern="1200" dirty="0">
                <a:solidFill>
                  <a:schemeClr val="tx1"/>
                </a:solidFill>
                <a:effectLst/>
                <a:latin typeface="+mn-lt"/>
                <a:ea typeface="+mn-ea"/>
                <a:cs typeface="+mn-cs"/>
              </a:rPr>
              <a:t>you</a:t>
            </a:r>
            <a:r>
              <a:rPr lang="en-US" sz="1200" kern="1200" dirty="0">
                <a:solidFill>
                  <a:schemeClr val="tx1"/>
                </a:solidFill>
                <a:effectLst/>
                <a:latin typeface="+mn-lt"/>
                <a:ea typeface="+mn-ea"/>
                <a:cs typeface="+mn-cs"/>
              </a:rPr>
              <a:t>, which tend to be very short, occur frequently, and often have structuring uses in grammar.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Four major open classes occur in the languages of the world: </a:t>
            </a: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(including proper nouns), </a:t>
            </a:r>
            <a:r>
              <a:rPr lang="en-US" sz="1200" b="0" kern="1200" dirty="0">
                <a:solidFill>
                  <a:schemeClr val="tx1"/>
                </a:solidFill>
                <a:effectLst/>
                <a:latin typeface="+mn-lt"/>
                <a:ea typeface="+mn-ea"/>
                <a:cs typeface="+mn-cs"/>
              </a:rPr>
              <a:t>verbs</a:t>
            </a:r>
            <a:r>
              <a:rPr lang="en-US" sz="1200" kern="1200" dirty="0">
                <a:solidFill>
                  <a:schemeClr val="tx1"/>
                </a:solidFill>
                <a:effectLst/>
                <a:latin typeface="+mn-lt"/>
                <a:ea typeface="+mn-ea"/>
                <a:cs typeface="+mn-cs"/>
              </a:rPr>
              <a:t>, </a:t>
            </a:r>
            <a:r>
              <a:rPr lang="en-US" sz="1200" b="0" kern="1200" dirty="0">
                <a:solidFill>
                  <a:schemeClr val="tx1"/>
                </a:solidFill>
                <a:effectLst/>
                <a:latin typeface="+mn-lt"/>
                <a:ea typeface="+mn-ea"/>
                <a:cs typeface="+mn-cs"/>
              </a:rPr>
              <a:t>adjectives</a:t>
            </a:r>
            <a:r>
              <a:rPr lang="en-US" sz="1200" kern="1200" dirty="0">
                <a:solidFill>
                  <a:schemeClr val="tx1"/>
                </a:solidFill>
                <a:effectLst/>
                <a:latin typeface="+mn-lt"/>
                <a:ea typeface="+mn-ea"/>
                <a:cs typeface="+mn-cs"/>
              </a:rPr>
              <a:t>, and </a:t>
            </a:r>
            <a:r>
              <a:rPr lang="en-US" sz="1200" b="0" kern="1200" dirty="0">
                <a:solidFill>
                  <a:schemeClr val="tx1"/>
                </a:solidFill>
                <a:effectLst/>
                <a:latin typeface="+mn-lt"/>
                <a:ea typeface="+mn-ea"/>
                <a:cs typeface="+mn-cs"/>
              </a:rPr>
              <a:t>adverbs</a:t>
            </a:r>
            <a:r>
              <a:rPr lang="en-US" sz="1200" kern="1200" dirty="0">
                <a:solidFill>
                  <a:schemeClr val="tx1"/>
                </a:solidFill>
                <a:effectLst/>
                <a:latin typeface="+mn-lt"/>
                <a:ea typeface="+mn-ea"/>
                <a:cs typeface="+mn-cs"/>
              </a:rPr>
              <a:t>, as well as the smaller open class of </a:t>
            </a:r>
            <a:r>
              <a:rPr lang="en-US" sz="1200" b="0" kern="1200" dirty="0">
                <a:solidFill>
                  <a:schemeClr val="tx1"/>
                </a:solidFill>
                <a:effectLst/>
                <a:latin typeface="+mn-lt"/>
                <a:ea typeface="+mn-ea"/>
                <a:cs typeface="+mn-cs"/>
              </a:rPr>
              <a:t>interjections</a:t>
            </a:r>
            <a:r>
              <a:rPr lang="en-US" sz="1200" kern="1200" dirty="0">
                <a:solidFill>
                  <a:schemeClr val="tx1"/>
                </a:solidFill>
                <a:effectLst/>
                <a:latin typeface="+mn-lt"/>
                <a:ea typeface="+mn-ea"/>
                <a:cs typeface="+mn-cs"/>
              </a:rPr>
              <a:t>. English has all five, although not every language does.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a:buFontTx/>
              <a:buNone/>
            </a:pPr>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kern="1200" dirty="0">
                <a:solidFill>
                  <a:schemeClr val="tx1"/>
                </a:solidFill>
                <a:effectLst/>
                <a:latin typeface="+mn-lt"/>
                <a:ea typeface="+mn-ea"/>
                <a:cs typeface="+mn-cs"/>
              </a:rPr>
              <a:t>Nouns </a:t>
            </a:r>
            <a:r>
              <a:rPr lang="en-US" sz="1200" kern="1200" dirty="0">
                <a:solidFill>
                  <a:schemeClr val="tx1"/>
                </a:solidFill>
                <a:effectLst/>
                <a:latin typeface="+mn-lt"/>
                <a:ea typeface="+mn-ea"/>
                <a:cs typeface="+mn-cs"/>
              </a:rPr>
              <a:t>are words for people, places, or things, but include others as well. </a:t>
            </a:r>
            <a:r>
              <a:rPr lang="en-US" sz="1200" b="0" kern="1200" dirty="0">
                <a:solidFill>
                  <a:schemeClr val="tx1"/>
                </a:solidFill>
                <a:effectLst/>
                <a:latin typeface="+mn-lt"/>
                <a:ea typeface="+mn-ea"/>
                <a:cs typeface="+mn-cs"/>
              </a:rPr>
              <a:t>Common nouns </a:t>
            </a:r>
            <a:r>
              <a:rPr lang="en-US" sz="1200" kern="1200" dirty="0">
                <a:solidFill>
                  <a:schemeClr val="tx1"/>
                </a:solidFill>
                <a:effectLst/>
                <a:latin typeface="+mn-lt"/>
                <a:ea typeface="+mn-ea"/>
                <a:cs typeface="+mn-cs"/>
              </a:rPr>
              <a:t>include concrete terms like </a:t>
            </a:r>
            <a:r>
              <a:rPr lang="en-US" sz="1200" i="1" kern="1200" dirty="0">
                <a:solidFill>
                  <a:schemeClr val="tx1"/>
                </a:solidFill>
                <a:effectLst/>
                <a:latin typeface="+mn-lt"/>
                <a:ea typeface="+mn-ea"/>
                <a:cs typeface="+mn-cs"/>
              </a:rPr>
              <a:t>cat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mango</a:t>
            </a:r>
            <a:r>
              <a:rPr lang="en-US" sz="1200" kern="1200" dirty="0">
                <a:solidFill>
                  <a:schemeClr val="tx1"/>
                </a:solidFill>
                <a:effectLst/>
                <a:latin typeface="+mn-lt"/>
                <a:ea typeface="+mn-ea"/>
                <a:cs typeface="+mn-cs"/>
              </a:rPr>
              <a:t>, abstractions like </a:t>
            </a:r>
            <a:r>
              <a:rPr lang="en-US" sz="1200" i="1" kern="1200" dirty="0">
                <a:solidFill>
                  <a:schemeClr val="tx1"/>
                </a:solidFill>
                <a:effectLst/>
                <a:latin typeface="+mn-lt"/>
                <a:ea typeface="+mn-ea"/>
                <a:cs typeface="+mn-cs"/>
              </a:rPr>
              <a:t>algorithm </a:t>
            </a:r>
            <a:r>
              <a:rPr lang="en-US" sz="1200" kern="1200" dirty="0">
                <a:solidFill>
                  <a:schemeClr val="tx1"/>
                </a:solidFill>
                <a:effectLst/>
                <a:latin typeface="+mn-lt"/>
                <a:ea typeface="+mn-ea"/>
                <a:cs typeface="+mn-cs"/>
              </a:rPr>
              <a:t>and </a:t>
            </a:r>
            <a:r>
              <a:rPr lang="en-US" sz="1200" i="1" kern="1200" dirty="0">
                <a:solidFill>
                  <a:schemeClr val="tx1"/>
                </a:solidFill>
                <a:effectLst/>
                <a:latin typeface="+mn-lt"/>
                <a:ea typeface="+mn-ea"/>
                <a:cs typeface="+mn-cs"/>
              </a:rPr>
              <a:t>beauty</a:t>
            </a:r>
            <a:r>
              <a:rPr lang="en-US" sz="1200" kern="1200" dirty="0">
                <a:solidFill>
                  <a:schemeClr val="tx1"/>
                </a:solidFill>
                <a:effectLst/>
                <a:latin typeface="+mn-lt"/>
                <a:ea typeface="+mn-ea"/>
                <a:cs typeface="+mn-cs"/>
              </a:rPr>
              <a:t>, and verb-like terms like </a:t>
            </a:r>
            <a:r>
              <a:rPr lang="en-US" sz="1200" i="1" kern="1200" dirty="0">
                <a:solidFill>
                  <a:schemeClr val="tx1"/>
                </a:solidFill>
                <a:effectLst/>
                <a:latin typeface="+mn-lt"/>
                <a:ea typeface="+mn-ea"/>
                <a:cs typeface="+mn-cs"/>
              </a:rPr>
              <a:t>pacing </a:t>
            </a:r>
            <a:r>
              <a:rPr lang="en-US" sz="1200" kern="1200" dirty="0">
                <a:solidFill>
                  <a:schemeClr val="tx1"/>
                </a:solidFill>
                <a:effectLst/>
                <a:latin typeface="+mn-lt"/>
                <a:ea typeface="+mn-ea"/>
                <a:cs typeface="+mn-cs"/>
              </a:rPr>
              <a:t>as in </a:t>
            </a:r>
            <a:r>
              <a:rPr lang="en-US" sz="1200" i="1" kern="1200" dirty="0">
                <a:solidFill>
                  <a:schemeClr val="tx1"/>
                </a:solidFill>
                <a:effectLst/>
                <a:latin typeface="+mn-lt"/>
                <a:ea typeface="+mn-ea"/>
                <a:cs typeface="+mn-cs"/>
              </a:rPr>
              <a:t>His pacing to and </a:t>
            </a:r>
            <a:r>
              <a:rPr lang="en-US" sz="1200" i="1" kern="1200" dirty="0" err="1">
                <a:solidFill>
                  <a:schemeClr val="tx1"/>
                </a:solidFill>
                <a:effectLst/>
                <a:latin typeface="+mn-lt"/>
                <a:ea typeface="+mn-ea"/>
                <a:cs typeface="+mn-cs"/>
              </a:rPr>
              <a:t>fro</a:t>
            </a:r>
            <a:r>
              <a:rPr lang="en-US" sz="1200" i="1" kern="1200" dirty="0">
                <a:solidFill>
                  <a:schemeClr val="tx1"/>
                </a:solidFill>
                <a:effectLst/>
                <a:latin typeface="+mn-lt"/>
                <a:ea typeface="+mn-ea"/>
                <a:cs typeface="+mn-cs"/>
              </a:rPr>
              <a:t> became quite annoying</a:t>
            </a:r>
            <a:r>
              <a:rPr lang="en-US" sz="1200"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kern="1200" dirty="0">
                <a:solidFill>
                  <a:schemeClr val="tx1"/>
                </a:solidFill>
                <a:effectLst/>
                <a:latin typeface="+mn-lt"/>
                <a:ea typeface="+mn-ea"/>
                <a:cs typeface="+mn-cs"/>
              </a:rPr>
              <a:t>Verbs </a:t>
            </a:r>
            <a:r>
              <a:rPr lang="en-US" sz="1200" kern="1200" dirty="0">
                <a:solidFill>
                  <a:schemeClr val="tx1"/>
                </a:solidFill>
                <a:effectLst/>
                <a:latin typeface="+mn-lt"/>
                <a:ea typeface="+mn-ea"/>
                <a:cs typeface="+mn-cs"/>
              </a:rPr>
              <a:t>refer to actions and processes, including open-class main verbs like </a:t>
            </a:r>
            <a:r>
              <a:rPr lang="en-US" sz="1200" i="1" kern="1200" dirty="0">
                <a:solidFill>
                  <a:schemeClr val="tx1"/>
                </a:solidFill>
                <a:effectLst/>
                <a:latin typeface="+mn-lt"/>
                <a:ea typeface="+mn-ea"/>
                <a:cs typeface="+mn-cs"/>
              </a:rPr>
              <a:t>draw</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provide</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go</a:t>
            </a:r>
            <a:r>
              <a:rPr lang="en-US" sz="1200" kern="1200" dirty="0">
                <a:solidFill>
                  <a:schemeClr val="tx1"/>
                </a:solidFill>
                <a:effectLst/>
                <a:latin typeface="+mn-lt"/>
                <a:ea typeface="+mn-ea"/>
                <a:cs typeface="+mn-cs"/>
              </a:rPr>
              <a:t>. and closed-class auxiliary verbs like "can", "will", "had" </a:t>
            </a:r>
            <a:r>
              <a:rPr lang="en-US" sz="1200" b="0" kern="1200" dirty="0">
                <a:solidFill>
                  <a:schemeClr val="tx1"/>
                </a:solidFill>
                <a:effectLst/>
                <a:latin typeface="+mn-lt"/>
                <a:ea typeface="+mn-ea"/>
                <a:cs typeface="+mn-cs"/>
              </a:rPr>
              <a:t>Auxiliary </a:t>
            </a:r>
            <a:r>
              <a:rPr lang="en-US" sz="1200" kern="1200" dirty="0">
                <a:solidFill>
                  <a:schemeClr val="tx1"/>
                </a:solidFill>
                <a:effectLst/>
                <a:latin typeface="+mn-lt"/>
                <a:ea typeface="+mn-ea"/>
                <a:cs typeface="+mn-cs"/>
              </a:rPr>
              <a:t>verbs can mark semantic features of a main verb such as its tense, aspect, or made.</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b="0" kern="1200" dirty="0">
                <a:solidFill>
                  <a:schemeClr val="tx1"/>
                </a:solidFill>
                <a:effectLst/>
                <a:latin typeface="+mn-lt"/>
                <a:ea typeface="+mn-ea"/>
                <a:cs typeface="+mn-cs"/>
              </a:rPr>
              <a:t>Adjectives </a:t>
            </a:r>
            <a:r>
              <a:rPr lang="en-US" sz="1200" kern="1200" dirty="0">
                <a:solidFill>
                  <a:schemeClr val="tx1"/>
                </a:solidFill>
                <a:effectLst/>
                <a:latin typeface="+mn-lt"/>
                <a:ea typeface="+mn-ea"/>
                <a:cs typeface="+mn-cs"/>
              </a:rPr>
              <a:t>often describe properties or qualities of nouns, like color (</a:t>
            </a:r>
            <a:r>
              <a:rPr lang="en-US" sz="1200" i="1" kern="1200" dirty="0">
                <a:solidFill>
                  <a:schemeClr val="tx1"/>
                </a:solidFill>
                <a:effectLst/>
                <a:latin typeface="+mn-lt"/>
                <a:ea typeface="+mn-ea"/>
                <a:cs typeface="+mn-cs"/>
              </a:rPr>
              <a:t>white</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black</a:t>
            </a:r>
            <a:r>
              <a:rPr lang="en-US" sz="1200" kern="1200" dirty="0">
                <a:solidFill>
                  <a:schemeClr val="tx1"/>
                </a:solidFill>
                <a:effectLst/>
                <a:latin typeface="+mn-lt"/>
                <a:ea typeface="+mn-ea"/>
                <a:cs typeface="+mn-cs"/>
              </a:rPr>
              <a:t>), age (</a:t>
            </a:r>
            <a:r>
              <a:rPr lang="en-US" sz="1200" i="1" kern="1200" dirty="0">
                <a:solidFill>
                  <a:schemeClr val="tx1"/>
                </a:solidFill>
                <a:effectLst/>
                <a:latin typeface="+mn-lt"/>
                <a:ea typeface="+mn-ea"/>
                <a:cs typeface="+mn-cs"/>
              </a:rPr>
              <a:t>old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young</a:t>
            </a:r>
            <a:r>
              <a:rPr lang="en-US" sz="1200" kern="1200" dirty="0">
                <a:solidFill>
                  <a:schemeClr val="tx1"/>
                </a:solidFill>
                <a:effectLst/>
                <a:latin typeface="+mn-lt"/>
                <a:ea typeface="+mn-ea"/>
                <a:cs typeface="+mn-cs"/>
              </a:rPr>
              <a:t>), and value (</a:t>
            </a:r>
            <a:r>
              <a:rPr lang="en-US" sz="1200" i="1" kern="1200" dirty="0">
                <a:solidFill>
                  <a:schemeClr val="tx1"/>
                </a:solidFill>
                <a:effectLst/>
                <a:latin typeface="+mn-lt"/>
                <a:ea typeface="+mn-ea"/>
                <a:cs typeface="+mn-cs"/>
              </a:rPr>
              <a:t>good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bad</a:t>
            </a:r>
            <a:r>
              <a:rPr lang="en-US" sz="1200" kern="1200" dirty="0">
                <a:solidFill>
                  <a:schemeClr val="tx1"/>
                </a:solidFill>
                <a:effectLst/>
                <a:latin typeface="+mn-lt"/>
                <a:ea typeface="+mn-ea"/>
                <a:cs typeface="+mn-cs"/>
              </a:rPr>
              <a:t>)</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Other closed class or function words include </a:t>
            </a:r>
            <a:r>
              <a:rPr lang="en-US" sz="1200" b="0" kern="1200" dirty="0">
                <a:solidFill>
                  <a:schemeClr val="tx1"/>
                </a:solidFill>
                <a:effectLst/>
                <a:latin typeface="+mn-lt"/>
                <a:ea typeface="+mn-ea"/>
                <a:cs typeface="+mn-cs"/>
              </a:rPr>
              <a:t>Pronouns </a:t>
            </a:r>
            <a:r>
              <a:rPr lang="en-US" sz="1200" kern="1200" dirty="0">
                <a:solidFill>
                  <a:schemeClr val="tx1"/>
                </a:solidFill>
                <a:effectLst/>
                <a:latin typeface="+mn-lt"/>
                <a:ea typeface="+mn-ea"/>
                <a:cs typeface="+mn-cs"/>
              </a:rPr>
              <a:t>act as a shorthand for referring to an entity or event, or</a:t>
            </a: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conjunctions </a:t>
            </a:r>
            <a:r>
              <a:rPr lang="en-US" sz="1200" b="0" kern="1200" dirty="0">
                <a:solidFill>
                  <a:schemeClr val="tx1"/>
                </a:solidFill>
                <a:effectLst/>
                <a:latin typeface="+mn-lt"/>
                <a:ea typeface="+mn-ea"/>
                <a:cs typeface="+mn-cs"/>
              </a:rPr>
              <a:t>that </a:t>
            </a:r>
            <a:r>
              <a:rPr lang="en-US" sz="1200" kern="1200" dirty="0">
                <a:solidFill>
                  <a:schemeClr val="tx1"/>
                </a:solidFill>
                <a:effectLst/>
                <a:latin typeface="+mn-lt"/>
                <a:ea typeface="+mn-ea"/>
                <a:cs typeface="+mn-cs"/>
              </a:rPr>
              <a:t>join two phrases, clauses, or sentences, including Coordinating </a:t>
            </a:r>
            <a:r>
              <a:rPr lang="en-US" sz="1200" kern="1200" dirty="0" err="1">
                <a:solidFill>
                  <a:schemeClr val="tx1"/>
                </a:solidFill>
                <a:effectLst/>
                <a:latin typeface="+mn-lt"/>
                <a:ea typeface="+mn-ea"/>
                <a:cs typeface="+mn-cs"/>
              </a:rPr>
              <a:t>conjunc</a:t>
            </a:r>
            <a:r>
              <a:rPr lang="en-US" sz="1200" kern="1200" dirty="0">
                <a:solidFill>
                  <a:schemeClr val="tx1"/>
                </a:solidFill>
                <a:effectLst/>
                <a:latin typeface="+mn-lt"/>
                <a:ea typeface="+mn-ea"/>
                <a:cs typeface="+mn-cs"/>
              </a:rPr>
              <a:t>- </a:t>
            </a:r>
            <a:r>
              <a:rPr lang="en-US" sz="1200" kern="1200" dirty="0" err="1">
                <a:solidFill>
                  <a:schemeClr val="tx1"/>
                </a:solidFill>
                <a:effectLst/>
                <a:latin typeface="+mn-lt"/>
                <a:ea typeface="+mn-ea"/>
                <a:cs typeface="+mn-cs"/>
              </a:rPr>
              <a:t>tions</a:t>
            </a:r>
            <a:r>
              <a:rPr lang="en-US" sz="1200" kern="1200" dirty="0">
                <a:solidFill>
                  <a:schemeClr val="tx1"/>
                </a:solidFill>
                <a:effectLst/>
                <a:latin typeface="+mn-lt"/>
                <a:ea typeface="+mn-ea"/>
                <a:cs typeface="+mn-cs"/>
              </a:rPr>
              <a:t> like </a:t>
            </a:r>
            <a:r>
              <a:rPr lang="en-US" sz="1200" i="1" kern="1200" dirty="0">
                <a:solidFill>
                  <a:schemeClr val="tx1"/>
                </a:solidFill>
                <a:effectLst/>
                <a:latin typeface="+mn-lt"/>
                <a:ea typeface="+mn-ea"/>
                <a:cs typeface="+mn-cs"/>
              </a:rPr>
              <a:t>and</a:t>
            </a:r>
            <a:r>
              <a:rPr lang="en-US" sz="1200" kern="1200" dirty="0">
                <a:solidFill>
                  <a:schemeClr val="tx1"/>
                </a:solidFill>
                <a:effectLst/>
                <a:latin typeface="+mn-lt"/>
                <a:ea typeface="+mn-ea"/>
                <a:cs typeface="+mn-cs"/>
              </a:rPr>
              <a:t>, </a:t>
            </a:r>
            <a:r>
              <a:rPr lang="en-US" sz="1200" i="1" kern="1200" dirty="0">
                <a:solidFill>
                  <a:schemeClr val="tx1"/>
                </a:solidFill>
                <a:effectLst/>
                <a:latin typeface="+mn-lt"/>
                <a:ea typeface="+mn-ea"/>
                <a:cs typeface="+mn-cs"/>
              </a:rPr>
              <a:t>or</a:t>
            </a:r>
            <a:r>
              <a:rPr lang="en-US" sz="1200" kern="1200" dirty="0">
                <a:solidFill>
                  <a:schemeClr val="tx1"/>
                </a:solidFill>
                <a:effectLst/>
                <a:latin typeface="+mn-lt"/>
                <a:ea typeface="+mn-ea"/>
                <a:cs typeface="+mn-cs"/>
              </a:rPr>
              <a:t>, and </a:t>
            </a:r>
            <a:r>
              <a:rPr lang="en-US" sz="1200" i="1" kern="1200" dirty="0">
                <a:solidFill>
                  <a:schemeClr val="tx1"/>
                </a:solidFill>
                <a:effectLst/>
                <a:latin typeface="+mn-lt"/>
                <a:ea typeface="+mn-ea"/>
                <a:cs typeface="+mn-cs"/>
              </a:rPr>
              <a:t>but, or subordinating conjunctions like  that </a:t>
            </a:r>
            <a:r>
              <a:rPr lang="en-US" sz="1200" kern="1200" dirty="0">
                <a:solidFill>
                  <a:schemeClr val="tx1"/>
                </a:solidFill>
                <a:effectLst/>
                <a:latin typeface="+mn-lt"/>
                <a:ea typeface="+mn-ea"/>
                <a:cs typeface="+mn-cs"/>
              </a:rPr>
              <a:t>in </a:t>
            </a:r>
            <a:r>
              <a:rPr lang="en-US" sz="1200" i="1" kern="1200" dirty="0">
                <a:solidFill>
                  <a:schemeClr val="tx1"/>
                </a:solidFill>
                <a:effectLst/>
                <a:latin typeface="+mn-lt"/>
                <a:ea typeface="+mn-ea"/>
                <a:cs typeface="+mn-cs"/>
              </a:rPr>
              <a:t>“I thought that you might like some milk”  that links "the verb thought" with the  clause "you might like some milk".</a:t>
            </a: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sz="1200" i="1" kern="1200" dirty="0">
                <a:solidFill>
                  <a:schemeClr val="tx1"/>
                </a:solidFill>
                <a:effectLst/>
                <a:latin typeface="+mn-lt"/>
                <a:ea typeface="+mn-ea"/>
                <a:cs typeface="+mn-cs"/>
              </a:rPr>
              <a: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pPr marL="0" marR="0" lvl="0" indent="0" algn="l" defTabSz="914400" rtl="0" eaLnBrk="1" fontAlgn="auto" latinLnBrk="0" hangingPunct="1">
              <a:lnSpc>
                <a:spcPct val="100000"/>
              </a:lnSpc>
              <a:spcBef>
                <a:spcPts val="0"/>
              </a:spcBef>
              <a:spcAft>
                <a:spcPts val="0"/>
              </a:spcAft>
              <a:buClrTx/>
              <a:buSzTx/>
              <a:buFontTx/>
              <a:buNone/>
              <a:defRPr/>
            </a:pP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2141BAE1-A481-E94A-B7BA-6707B07F446A}" type="slidenum">
              <a:rPr lang="en-US"/>
            </a:fld>
            <a:endParaRPr lang="en-US"/>
          </a:p>
        </p:txBody>
      </p:sp>
      <p:sp>
        <p:nvSpPr>
          <p:cNvPr id="45058" name="Rectangle 2"/>
          <p:cNvSpPr>
            <a:spLocks noGrp="1" noRot="1" noChangeAspect="1" noChangeArrowheads="1" noTextEdit="1"/>
          </p:cNvSpPr>
          <p:nvPr>
            <p:ph type="sldImg"/>
          </p:nvPr>
        </p:nvSpPr>
        <p:spPr/>
      </p:sp>
      <p:sp>
        <p:nvSpPr>
          <p:cNvPr id="45059"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b="0" kern="1200" dirty="0">
                <a:solidFill>
                  <a:schemeClr val="tx1"/>
                </a:solidFill>
                <a:effectLst/>
                <a:latin typeface="+mn-lt"/>
                <a:ea typeface="+mn-ea"/>
                <a:cs typeface="+mn-cs"/>
              </a:rPr>
              <a:t>Part-of-speech tagging </a:t>
            </a:r>
            <a:r>
              <a:rPr lang="en-US" sz="1200" kern="1200" dirty="0">
                <a:solidFill>
                  <a:schemeClr val="tx1"/>
                </a:solidFill>
                <a:effectLst/>
                <a:latin typeface="+mn-lt"/>
                <a:ea typeface="+mn-ea"/>
                <a:cs typeface="+mn-cs"/>
              </a:rPr>
              <a:t>is the process of assigning a part-of-speech to each word in a text.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Tagging is a </a:t>
            </a:r>
            <a:r>
              <a:rPr lang="en-US" sz="1200" b="1" kern="1200" dirty="0">
                <a:solidFill>
                  <a:schemeClr val="tx1"/>
                </a:solidFill>
                <a:effectLst/>
                <a:latin typeface="+mn-lt"/>
                <a:ea typeface="+mn-ea"/>
                <a:cs typeface="+mn-cs"/>
              </a:rPr>
              <a:t>disambiguation</a:t>
            </a:r>
            <a:r>
              <a:rPr lang="en-US" sz="1200" b="0"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task; words are </a:t>
            </a:r>
            <a:r>
              <a:rPr lang="en-US" sz="1200" b="0" kern="1200" dirty="0">
                <a:solidFill>
                  <a:schemeClr val="tx1"/>
                </a:solidFill>
                <a:effectLst/>
                <a:latin typeface="+mn-lt"/>
                <a:ea typeface="+mn-ea"/>
                <a:cs typeface="+mn-cs"/>
              </a:rPr>
              <a:t>ambiguous </a:t>
            </a:r>
            <a:r>
              <a:rPr lang="en-US" sz="1200" kern="1200" dirty="0">
                <a:solidFill>
                  <a:schemeClr val="tx1"/>
                </a:solidFill>
                <a:effectLst/>
                <a:latin typeface="+mn-lt"/>
                <a:ea typeface="+mn-ea"/>
                <a:cs typeface="+mn-cs"/>
              </a:rPr>
              <a:t>—have more than one possible part-of-speech—and the goal is to find the correct tag for the situation. </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For example, </a:t>
            </a:r>
            <a:r>
              <a:rPr lang="en-US" sz="1200" i="1" kern="1200" dirty="0">
                <a:solidFill>
                  <a:schemeClr val="tx1"/>
                </a:solidFill>
                <a:effectLst/>
                <a:latin typeface="+mn-lt"/>
                <a:ea typeface="+mn-ea"/>
                <a:cs typeface="+mn-cs"/>
              </a:rPr>
              <a:t>book </a:t>
            </a:r>
            <a:r>
              <a:rPr lang="en-US" sz="1200" kern="1200" dirty="0">
                <a:solidFill>
                  <a:schemeClr val="tx1"/>
                </a:solidFill>
                <a:effectLst/>
                <a:latin typeface="+mn-lt"/>
                <a:ea typeface="+mn-ea"/>
                <a:cs typeface="+mn-cs"/>
              </a:rPr>
              <a:t>can be a verb (</a:t>
            </a:r>
            <a:r>
              <a:rPr lang="en-US" sz="1200" i="1" kern="1200" dirty="0">
                <a:solidFill>
                  <a:schemeClr val="tx1"/>
                </a:solidFill>
                <a:effectLst/>
                <a:latin typeface="+mn-lt"/>
                <a:ea typeface="+mn-ea"/>
                <a:cs typeface="+mn-cs"/>
              </a:rPr>
              <a:t>book that flight</a:t>
            </a:r>
            <a:r>
              <a:rPr lang="en-US" sz="1200" kern="1200" dirty="0">
                <a:solidFill>
                  <a:schemeClr val="tx1"/>
                </a:solidFill>
                <a:effectLst/>
                <a:latin typeface="+mn-lt"/>
                <a:ea typeface="+mn-ea"/>
                <a:cs typeface="+mn-cs"/>
              </a:rPr>
              <a:t>) or a noun (</a:t>
            </a:r>
            <a:r>
              <a:rPr lang="en-US" sz="1200" i="1" kern="1200" dirty="0">
                <a:solidFill>
                  <a:schemeClr val="tx1"/>
                </a:solidFill>
                <a:effectLst/>
                <a:latin typeface="+mn-lt"/>
                <a:ea typeface="+mn-ea"/>
                <a:cs typeface="+mn-cs"/>
              </a:rPr>
              <a:t>hand me that book</a:t>
            </a:r>
            <a:r>
              <a:rPr lang="en-US" sz="1200" kern="1200" dirty="0">
                <a:solidFill>
                  <a:schemeClr val="tx1"/>
                </a:solidFill>
                <a:effectLst/>
                <a:latin typeface="+mn-lt"/>
                <a:ea typeface="+mn-ea"/>
                <a:cs typeface="+mn-cs"/>
              </a:rPr>
              <a:t>). </a:t>
            </a:r>
            <a:endParaRPr lang="en-US" dirty="0"/>
          </a:p>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200" kern="1200" dirty="0">
                <a:solidFill>
                  <a:schemeClr val="tx1"/>
                </a:solidFill>
                <a:effectLst/>
                <a:latin typeface="+mn-lt"/>
                <a:ea typeface="+mn-ea"/>
                <a:cs typeface="+mn-cs"/>
              </a:rPr>
              <a:t>Here's a sketch of part of speech tagging. The input is a sequence </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x</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xn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(tokenized) words and a </a:t>
            </a:r>
            <a:r>
              <a:rPr lang="en-US" sz="1200" b="1" kern="1200" dirty="0" err="1">
                <a:solidFill>
                  <a:schemeClr val="tx1"/>
                </a:solidFill>
                <a:effectLst/>
                <a:latin typeface="+mn-lt"/>
                <a:ea typeface="+mn-ea"/>
                <a:cs typeface="+mn-cs"/>
              </a:rPr>
              <a:t>tagset</a:t>
            </a:r>
            <a:r>
              <a:rPr lang="en-US" sz="1200" kern="1200" dirty="0">
                <a:solidFill>
                  <a:schemeClr val="tx1"/>
                </a:solidFill>
                <a:effectLst/>
                <a:latin typeface="+mn-lt"/>
                <a:ea typeface="+mn-ea"/>
                <a:cs typeface="+mn-cs"/>
              </a:rPr>
              <a:t>, and the output is a sequence </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1,</a:t>
            </a:r>
            <a:r>
              <a:rPr lang="en-US" sz="1200" i="1" kern="1200" dirty="0">
                <a:solidFill>
                  <a:schemeClr val="tx1"/>
                </a:solidFill>
                <a:effectLst/>
                <a:latin typeface="+mn-lt"/>
                <a:ea typeface="+mn-ea"/>
                <a:cs typeface="+mn-cs"/>
              </a:rPr>
              <a:t>y</a:t>
            </a:r>
            <a:r>
              <a:rPr lang="en-US" sz="1200" kern="1200" dirty="0">
                <a:solidFill>
                  <a:schemeClr val="tx1"/>
                </a:solidFill>
                <a:effectLst/>
                <a:latin typeface="+mn-lt"/>
                <a:ea typeface="+mn-ea"/>
                <a:cs typeface="+mn-cs"/>
              </a:rPr>
              <a:t>2,...,</a:t>
            </a:r>
            <a:r>
              <a:rPr lang="en-US" sz="1200" i="1" kern="1200" dirty="0" err="1">
                <a:solidFill>
                  <a:schemeClr val="tx1"/>
                </a:solidFill>
                <a:effectLst/>
                <a:latin typeface="+mn-lt"/>
                <a:ea typeface="+mn-ea"/>
                <a:cs typeface="+mn-cs"/>
              </a:rPr>
              <a:t>yn</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of tags, each output </a:t>
            </a:r>
            <a:r>
              <a:rPr lang="en-US" sz="1200" i="1" kern="1200" dirty="0" err="1">
                <a:solidFill>
                  <a:schemeClr val="tx1"/>
                </a:solidFill>
                <a:effectLst/>
                <a:latin typeface="+mn-lt"/>
                <a:ea typeface="+mn-ea"/>
                <a:cs typeface="+mn-cs"/>
              </a:rPr>
              <a:t>yi</a:t>
            </a:r>
            <a:r>
              <a:rPr lang="en-US" sz="1200" i="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corresponding exactly to one input </a:t>
            </a:r>
            <a:r>
              <a:rPr lang="en-US" sz="1200" i="1" kern="1200" dirty="0">
                <a:solidFill>
                  <a:schemeClr val="tx1"/>
                </a:solidFill>
                <a:effectLst/>
                <a:latin typeface="+mn-lt"/>
                <a:ea typeface="+mn-ea"/>
                <a:cs typeface="+mn-cs"/>
              </a:rPr>
              <a:t>xi</a:t>
            </a:r>
            <a:r>
              <a:rPr lang="en-US" sz="1200" kern="1200" dirty="0">
                <a:solidFill>
                  <a:schemeClr val="tx1"/>
                </a:solidFill>
                <a:effectLst/>
                <a:latin typeface="+mn-lt"/>
                <a:ea typeface="+mn-ea"/>
                <a:cs typeface="+mn-cs"/>
              </a:rPr>
              <a:t>, </a:t>
            </a:r>
            <a:endParaRPr lang="en-US" dirty="0"/>
          </a:p>
          <a:p>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1" name="Shape 61"/>
        <p:cNvGrpSpPr/>
        <p:nvPr/>
      </p:nvGrpSpPr>
      <p:grpSpPr>
        <a:xfrm>
          <a:off x="0" y="0"/>
          <a:ext cx="0" cy="0"/>
          <a:chOff x="0" y="0"/>
          <a:chExt cx="0" cy="0"/>
        </a:xfrm>
      </p:grpSpPr>
      <p:sp>
        <p:nvSpPr>
          <p:cNvPr id="62" name="Google Shape;62;g2d447bdec9a_0_24: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d447bdec9a_0_24: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sample tagged sentences. Notice that we have to make decisions about segmentation (punctuation, or the English 's is often segmented off as a particular), and the same word can have different tags in different sentences.</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tagging is useful for NLP tasks, most notably for parsing, where it has long played a part, but also for machine translation, sentiment, or even text-to-speech systems.  For example "lead" is pronounced "lead" when it is a noun, but "lead" when it is a verb, or "object" is pronounced </a:t>
            </a:r>
            <a:r>
              <a:rPr lang="en-US" dirty="0" err="1"/>
              <a:t>OBject</a:t>
            </a:r>
            <a:r>
              <a:rPr lang="en-US" dirty="0"/>
              <a:t>  when it is a noun, but object when it is a verb.</a:t>
            </a:r>
            <a:endParaRPr lang="en-US" dirty="0"/>
          </a:p>
          <a:p>
            <a:endParaRPr lang="en-US" dirty="0"/>
          </a:p>
          <a:p>
            <a:r>
              <a:rPr lang="en-US" dirty="0"/>
              <a:t>Tagging is also important for linguistic or language-analytic computational tasks, like studying the creation of new words, or measuring meaning similarity or difference.</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A7265626-52F0-F143-B284-71EA0A24C968}" type="slidenum">
              <a:rPr lang="en-US"/>
            </a:fld>
            <a:endParaRPr lang="en-US"/>
          </a:p>
        </p:txBody>
      </p:sp>
      <p:sp>
        <p:nvSpPr>
          <p:cNvPr id="92162" name="Rectangle 2"/>
          <p:cNvSpPr>
            <a:spLocks noGrp="1" noRot="1" noChangeAspect="1" noChangeArrowheads="1" noTextEdit="1"/>
          </p:cNvSpPr>
          <p:nvPr>
            <p:ph type="sldImg"/>
          </p:nvPr>
        </p:nvSpPr>
        <p:spPr/>
      </p:sp>
      <p:sp>
        <p:nvSpPr>
          <p:cNvPr id="92163" name="Rectangle 3"/>
          <p:cNvSpPr>
            <a:spLocks noGrp="1" noChangeArrowheads="1"/>
          </p:cNvSpPr>
          <p:nvPr>
            <p:ph type="body" idx="1"/>
          </p:nvPr>
        </p:nvSpPr>
        <p:spPr/>
        <p:txBody>
          <a:bodyPr/>
          <a:lstStyle/>
          <a:p>
            <a:r>
              <a:rPr lang="en-US" dirty="0"/>
              <a:t>How hard is POS tagging.  In English, only 15% of word types are ambiguous.  So 85% of words don't need any disambiguating; Janet is always a proper noun, hesitantly is always an adverb.</a:t>
            </a:r>
            <a:endParaRPr lang="en-US" dirty="0"/>
          </a:p>
          <a:p>
            <a:endParaRPr lang="en-US" dirty="0"/>
          </a:p>
          <a:p>
            <a:r>
              <a:rPr lang="en-US" dirty="0"/>
              <a:t>But those 15% ambiguous words tend to be common words, and so they occur far more than 15% of the time; indeed around 60% of word tokens in running text are ambiguous.  So for example the word "back" can have one of 5 part of speech tags. </a:t>
            </a:r>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accurate are modern POS taggers? Quite accurate; for English, and a for a few other languages </a:t>
            </a:r>
            <a:r>
              <a:rPr lang="en-US" dirty="0" err="1"/>
              <a:t>wwhere</a:t>
            </a:r>
            <a:r>
              <a:rPr lang="en-US" dirty="0"/>
              <a:t> we have sufficient hand-labeled training data, and which have sufficiently simple morphology,  tagging is a mostly solved problem.</a:t>
            </a:r>
            <a:endParaRPr lang="en-US" dirty="0"/>
          </a:p>
          <a:p>
            <a:endParaRPr lang="en-US" dirty="0"/>
          </a:p>
          <a:p>
            <a:r>
              <a:rPr lang="en-US" dirty="0"/>
              <a:t>The accuracy, that is, the </a:t>
            </a:r>
            <a:r>
              <a:rPr lang="en-US" dirty="0" err="1"/>
              <a:t>percemtage</a:t>
            </a:r>
            <a:r>
              <a:rPr lang="en-US" dirty="0"/>
              <a:t> of tokens that the tagger assigns the correct tag to, is about 97% </a:t>
            </a:r>
            <a:endParaRPr lang="en-US" dirty="0"/>
          </a:p>
          <a:p>
            <a:endParaRPr lang="en-US" dirty="0"/>
          </a:p>
          <a:p>
            <a:r>
              <a:rPr lang="en-US" dirty="0"/>
              <a:t>Of course, for English, the baseline itself is quite high.  What's called the most frequent class </a:t>
            </a:r>
            <a:r>
              <a:rPr lang="en-US" dirty="0" err="1"/>
              <a:t>baesline</a:t>
            </a:r>
            <a:r>
              <a:rPr lang="en-US" dirty="0"/>
              <a:t> is simply to tag every word with its most frequent tag.  For unknown words, tag them as nouns.  This baseline gets around 92% accuracy, simply because, as we've seen, many words are not ambiguous.</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 of speech taggers generally make use of three sources of information:  let's consider disambiguating the words in the sentence "Janet will back the bill".</a:t>
            </a:r>
            <a:endParaRPr lang="en-US" dirty="0"/>
          </a:p>
          <a:p>
            <a:endParaRPr lang="en-US" dirty="0"/>
          </a:p>
          <a:p>
            <a:r>
              <a:rPr lang="en-US" dirty="0"/>
              <a:t>One source is the prior probability of the word having that tag; so the word "will" is usually an AUX, less frequently a Noun (like someone "of strong will") or VERB.  Another source is the neighboring words.  "the" usually precedes adjectives and nouns, not verbs.  And the final is the makeup of the word itself; the </a:t>
            </a:r>
            <a:r>
              <a:rPr lang="en-US" dirty="0" err="1"/>
              <a:t>prefex</a:t>
            </a:r>
            <a:r>
              <a:rPr lang="en-US" dirty="0"/>
              <a:t> "un" often indicates an adjective, the suffix "</a:t>
            </a:r>
            <a:r>
              <a:rPr lang="en-US" dirty="0" err="1"/>
              <a:t>ly</a:t>
            </a:r>
            <a:r>
              <a:rPr lang="en-US" dirty="0"/>
              <a:t>" almost always an adverb, and capitalization is a strong hint word proper nouns.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POS tagging can be done with classic supervised machine learning algorithms like Hidden Markov Models or Conditional Random Fields, or with neural models, either neural sequence models trained from scratch, or large language models, finetuned.</a:t>
            </a:r>
            <a:endParaRPr lang="en-US" dirty="0"/>
          </a:p>
          <a:p>
            <a:endParaRPr lang="en-US" dirty="0"/>
          </a:p>
          <a:p>
            <a:r>
              <a:rPr lang="en-US" dirty="0"/>
              <a:t>For English, with sufficient training data, all achieve about equal performance.</a:t>
            </a:r>
            <a:endParaRPr lang="en-US" dirty="0"/>
          </a:p>
          <a:p>
            <a:endParaRPr lang="en-US" dirty="0"/>
          </a:p>
          <a:p>
            <a:r>
              <a:rPr lang="en-US" dirty="0"/>
              <a:t>And all make use of the information sources we discussed; HMMs and CRFs via human-created features, and the neural models by inducing these features via representation learning.</a:t>
            </a:r>
            <a:endParaRPr lang="en-US" dirty="0"/>
          </a:p>
        </p:txBody>
      </p:sp>
      <p:sp>
        <p:nvSpPr>
          <p:cNvPr id="4" name="Slide Number Placeholder 3"/>
          <p:cNvSpPr>
            <a:spLocks noGrp="1"/>
          </p:cNvSpPr>
          <p:nvPr>
            <p:ph type="sldNum" sz="quarter" idx="5"/>
          </p:nvPr>
        </p:nvSpPr>
        <p:spPr/>
        <p:txBody>
          <a:bodyPr/>
          <a:lstStyle/>
          <a:p>
            <a:fld id="{EE707532-839C-41A2-9E71-D5288AEAE66A}"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7" name="Shape 67"/>
        <p:cNvGrpSpPr/>
        <p:nvPr/>
      </p:nvGrpSpPr>
      <p:grpSpPr>
        <a:xfrm>
          <a:off x="0" y="0"/>
          <a:ext cx="0" cy="0"/>
          <a:chOff x="0" y="0"/>
          <a:chExt cx="0" cy="0"/>
        </a:xfrm>
      </p:grpSpPr>
      <p:sp>
        <p:nvSpPr>
          <p:cNvPr id="68" name="Google Shape;68;g2d447bdec9a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2d447bdec9a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3" name="Shape 73"/>
        <p:cNvGrpSpPr/>
        <p:nvPr/>
      </p:nvGrpSpPr>
      <p:grpSpPr>
        <a:xfrm>
          <a:off x="0" y="0"/>
          <a:ext cx="0" cy="0"/>
          <a:chOff x="0" y="0"/>
          <a:chExt cx="0" cy="0"/>
        </a:xfrm>
      </p:grpSpPr>
      <p:sp>
        <p:nvSpPr>
          <p:cNvPr id="74" name="Google Shape;74;g2d447bdec9a_0_6: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2d447bdec9a_0_6: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79" name="Shape 79"/>
        <p:cNvGrpSpPr/>
        <p:nvPr/>
      </p:nvGrpSpPr>
      <p:grpSpPr>
        <a:xfrm>
          <a:off x="0" y="0"/>
          <a:ext cx="0" cy="0"/>
          <a:chOff x="0" y="0"/>
          <a:chExt cx="0" cy="0"/>
        </a:xfrm>
      </p:grpSpPr>
      <p:sp>
        <p:nvSpPr>
          <p:cNvPr id="80" name="Google Shape;80;g2d447bdec9a_0_12: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d447bdec9a_0_12: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85" name="Shape 85"/>
        <p:cNvGrpSpPr/>
        <p:nvPr/>
      </p:nvGrpSpPr>
      <p:grpSpPr>
        <a:xfrm>
          <a:off x="0" y="0"/>
          <a:ext cx="0" cy="0"/>
          <a:chOff x="0" y="0"/>
          <a:chExt cx="0" cy="0"/>
        </a:xfrm>
      </p:grpSpPr>
      <p:sp>
        <p:nvSpPr>
          <p:cNvPr id="86" name="Google Shape;86;g30bb7f4f9c9_0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0bb7f4f9c9_0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g30bb7f4f9c9_0_9: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2" name="Google Shape;92;g30bb7f4f9c9_0_9:notes"/>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6" name="Shape 106"/>
        <p:cNvGrpSpPr/>
        <p:nvPr/>
      </p:nvGrpSpPr>
      <p:grpSpPr>
        <a:xfrm>
          <a:off x="0" y="0"/>
          <a:ext cx="0" cy="0"/>
          <a:chOff x="0" y="0"/>
          <a:chExt cx="0" cy="0"/>
        </a:xfrm>
      </p:grpSpPr>
      <p:sp>
        <p:nvSpPr>
          <p:cNvPr id="107" name="Google Shape;107;g30bb7f4f9c9_0_10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0bb7f4f9c9_0_10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1" y="1200150"/>
            <a:ext cx="7543801" cy="3429000"/>
          </a:xfrm>
        </p:spPr>
        <p:txBody>
          <a:bodyPr/>
          <a:lstStyle>
            <a:lvl1pPr marL="8255" indent="-8255">
              <a:buNone/>
              <a:defRPr sz="2800" baseline="0"/>
            </a:lvl1pPr>
            <a:lvl2pPr marL="405130" indent="-254000">
              <a:defRPr sz="2400" baseline="0"/>
            </a:lvl2pPr>
            <a:lvl3pPr marL="515620" indent="-228600">
              <a:defRPr sz="2000" baseline="0"/>
            </a:lvl3pPr>
            <a:lvl4pPr marL="690880" indent="-265430">
              <a:defRPr sz="1600" baseline="0"/>
            </a:lvl4pPr>
            <a:lvl5pPr marL="801370" indent="-239395">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22962" y="4844840"/>
            <a:ext cx="1854203" cy="273844"/>
          </a:xfrm>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2"/>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543800" cy="680397"/>
          </a:xfrm>
        </p:spPr>
        <p:txBody>
          <a:bodyPr/>
          <a:lstStyle/>
          <a:p>
            <a:r>
              <a:rPr lang="en-US" dirty="0"/>
              <a:t>Click to edit Master title style</a:t>
            </a:r>
            <a:endParaRPr lang="en-US" dirty="0"/>
          </a:p>
        </p:txBody>
      </p:sp>
      <p:sp>
        <p:nvSpPr>
          <p:cNvPr id="3" name="Content Placeholder 2"/>
          <p:cNvSpPr>
            <a:spLocks noGrp="1"/>
          </p:cNvSpPr>
          <p:nvPr>
            <p:ph idx="1"/>
          </p:nvPr>
        </p:nvSpPr>
        <p:spPr>
          <a:xfrm>
            <a:off x="822961" y="1200150"/>
            <a:ext cx="7543801" cy="3429000"/>
          </a:xfrm>
        </p:spPr>
        <p:txBody>
          <a:bodyPr/>
          <a:lstStyle>
            <a:lvl1pPr marL="8255" indent="-8255">
              <a:buNone/>
              <a:defRPr sz="2800" baseline="0"/>
            </a:lvl1pPr>
            <a:lvl2pPr marL="405130" indent="-254000">
              <a:defRPr sz="2400" baseline="0"/>
            </a:lvl2pPr>
            <a:lvl3pPr marL="515620" indent="-228600">
              <a:defRPr sz="2000" baseline="0"/>
            </a:lvl3pPr>
            <a:lvl4pPr marL="690880" indent="-265430">
              <a:defRPr sz="1600" baseline="0"/>
            </a:lvl4pPr>
            <a:lvl5pPr marL="801370" indent="-239395">
              <a:defRPr sz="1400" baseline="0">
                <a:latin typeface="+mj-lt"/>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a:xfrm>
            <a:off x="822962" y="4844840"/>
            <a:ext cx="1854203" cy="273844"/>
          </a:xfrm>
        </p:spPr>
        <p:txBody>
          <a:bodyPr/>
          <a:lstStyle/>
          <a:p>
            <a:fld id="{240CDC23-E565-C848-9AF6-12BD09C53D91}" type="datetimeFigureOut">
              <a:rPr lang="en-US" smtClean="0"/>
            </a:fld>
            <a:endParaRPr lang="en-US"/>
          </a:p>
        </p:txBody>
      </p:sp>
      <p:sp>
        <p:nvSpPr>
          <p:cNvPr id="5" name="Footer Placeholder 4"/>
          <p:cNvSpPr>
            <a:spLocks noGrp="1"/>
          </p:cNvSpPr>
          <p:nvPr>
            <p:ph type="ftr" sz="quarter" idx="11"/>
          </p:nvPr>
        </p:nvSpPr>
        <p:spPr>
          <a:xfrm>
            <a:off x="2764640" y="5029202"/>
            <a:ext cx="3617103" cy="89483"/>
          </a:xfrm>
        </p:spPr>
        <p:txBody>
          <a:bodyPr/>
          <a:lstStyle>
            <a:lvl1pPr>
              <a:defRPr sz="6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4"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8" y="548640"/>
            <a:ext cx="5009393" cy="3943350"/>
          </a:xfrm>
        </p:spPr>
        <p:txBody>
          <a:bodyPr/>
          <a:lstStyle>
            <a:lvl1pPr>
              <a:defRPr sz="3200" baseline="0">
                <a:solidFill>
                  <a:schemeClr val="accent2"/>
                </a:solidFill>
              </a:defRPr>
            </a:lvl1pPr>
            <a:lvl2pPr>
              <a:defRPr sz="2800" baseline="0">
                <a:solidFill>
                  <a:schemeClr val="accent2"/>
                </a:solidFill>
              </a:defRPr>
            </a:lvl2pPr>
            <a:lvl3pPr>
              <a:defRPr sz="2400" baseline="0">
                <a:solidFill>
                  <a:schemeClr val="accent2"/>
                </a:solidFill>
              </a:defRPr>
            </a:lvl3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Text Placeholder 3"/>
          <p:cNvSpPr>
            <a:spLocks noGrp="1"/>
          </p:cNvSpPr>
          <p:nvPr>
            <p:ph type="body" sz="half" idx="2"/>
          </p:nvPr>
        </p:nvSpPr>
        <p:spPr>
          <a:xfrm>
            <a:off x="342900" y="2194561"/>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endParaRPr lang="en-US"/>
          </a:p>
        </p:txBody>
      </p:sp>
      <p:sp>
        <p:nvSpPr>
          <p:cNvPr id="5" name="Date Placeholder 4"/>
          <p:cNvSpPr>
            <a:spLocks noGrp="1"/>
          </p:cNvSpPr>
          <p:nvPr>
            <p:ph type="dt" sz="half" idx="10"/>
          </p:nvPr>
        </p:nvSpPr>
        <p:spPr>
          <a:xfrm>
            <a:off x="349136" y="4844840"/>
            <a:ext cx="1963883" cy="273844"/>
          </a:xfrm>
        </p:spPr>
        <p:txBody>
          <a:bodyPr/>
          <a:lstStyle>
            <a:lvl1pPr algn="l">
              <a:defRPr/>
            </a:lvl1pPr>
          </a:lstStyle>
          <a:p>
            <a:fld id="{240CDC23-E565-C848-9AF6-12BD09C53D91}" type="datetimeFigureOut">
              <a:rPr lang="en-US" smtClean="0"/>
            </a:fld>
            <a:endParaRPr lang="en-US"/>
          </a:p>
        </p:txBody>
      </p:sp>
      <p:sp>
        <p:nvSpPr>
          <p:cNvPr id="6" name="Footer Placeholder 5"/>
          <p:cNvSpPr>
            <a:spLocks noGrp="1"/>
          </p:cNvSpPr>
          <p:nvPr>
            <p:ph type="ftr" sz="quarter" idx="11"/>
          </p:nvPr>
        </p:nvSpPr>
        <p:spPr>
          <a:xfrm>
            <a:off x="3600450" y="4844840"/>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image" Target="../media/image8.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3.xml"/><Relationship Id="rId1" Type="http://schemas.openxmlformats.org/officeDocument/2006/relationships/image" Target="../media/image11.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2.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432000"/>
            <a:ext cx="8520600" cy="34968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Text Classification </a:t>
            </a:r>
            <a:endParaRPr lang="en-GB"/>
          </a:p>
          <a:p>
            <a:pPr marL="0" lvl="0" indent="0" algn="ctr" rtl="0">
              <a:spcBef>
                <a:spcPts val="0"/>
              </a:spcBef>
              <a:spcAft>
                <a:spcPts val="0"/>
              </a:spcAft>
              <a:buNone/>
            </a:pPr>
            <a:r>
              <a:rPr lang="en-GB"/>
              <a:t>NER</a:t>
            </a:r>
            <a:endParaRPr lang="en-GB"/>
          </a:p>
          <a:p>
            <a:pPr marL="0" lvl="0" indent="0" algn="ctr" rtl="0">
              <a:spcBef>
                <a:spcPts val="0"/>
              </a:spcBef>
              <a:spcAft>
                <a:spcPts val="0"/>
              </a:spcAft>
              <a:buNone/>
            </a:pPr>
            <a:r>
              <a:rPr lang="en-GB"/>
              <a:t>QA</a:t>
            </a:r>
            <a:br>
              <a:rPr lang="en-GB"/>
            </a:br>
            <a:r>
              <a:rPr lang="en-US" altLang="en-GB"/>
              <a:t>POS</a:t>
            </a:r>
            <a:endParaRPr lang="en-US" altLang="en-GB"/>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15" name="Shape 115"/>
        <p:cNvGrpSpPr/>
        <p:nvPr/>
      </p:nvGrpSpPr>
      <p:grpSpPr>
        <a:xfrm>
          <a:off x="0" y="0"/>
          <a:ext cx="0" cy="0"/>
          <a:chOff x="0" y="0"/>
          <a:chExt cx="0" cy="0"/>
        </a:xfrm>
      </p:grpSpPr>
      <p:sp>
        <p:nvSpPr>
          <p:cNvPr id="116" name="Google Shape;116;p2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QA</a:t>
            </a:r>
            <a:endParaRPr lang="en-GB"/>
          </a:p>
          <a:p>
            <a:pPr marL="0" lvl="0" indent="0" algn="l" rtl="0">
              <a:spcBef>
                <a:spcPts val="0"/>
              </a:spcBef>
              <a:spcAft>
                <a:spcPts val="0"/>
              </a:spcAft>
              <a:buNone/>
            </a:pPr>
          </a:p>
        </p:txBody>
      </p:sp>
      <p:sp>
        <p:nvSpPr>
          <p:cNvPr id="117" name="Google Shape;117;p22"/>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Answer Generation: Once relevant information is retrieved, the system must generate a coherent and accurate answer. This can involve summarizing information, extracting specific data, or even generating text based on the retrieved content.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Types of QA Systems: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Closed-domain QA: These systems are designed to answer questions within a specific domain (e.g., medical, legal, technical).</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914400" lvl="1"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Open-domain QA: These systems can answer questions across a wide range of topics and often rely on large-scale knowledge bases or the internet.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Learning: Many modern QA systems use machine learning techniques, including deep learning, to improve their ability to understand questions and generate answers over time.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5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Examples: Some well-known QA systems include virtual assistants like Siri, Alexa, and Google Assistant, as well as specialized systems like IBM Watson and various chatbots.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21" name="Shape 121"/>
        <p:cNvGrpSpPr/>
        <p:nvPr/>
      </p:nvGrpSpPr>
      <p:grpSpPr>
        <a:xfrm>
          <a:off x="0" y="0"/>
          <a:ext cx="0" cy="0"/>
          <a:chOff x="0" y="0"/>
          <a:chExt cx="0" cy="0"/>
        </a:xfrm>
      </p:grpSpPr>
      <p:pic>
        <p:nvPicPr>
          <p:cNvPr id="122" name="Google Shape;122;p23"/>
          <p:cNvPicPr preferRelativeResize="0"/>
          <p:nvPr/>
        </p:nvPicPr>
        <p:blipFill>
          <a:blip r:embed="rId1"/>
          <a:stretch>
            <a:fillRect/>
          </a:stretch>
        </p:blipFill>
        <p:spPr>
          <a:xfrm>
            <a:off x="152400" y="1382150"/>
            <a:ext cx="8839199" cy="289198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26" name="Shape 126"/>
        <p:cNvGrpSpPr/>
        <p:nvPr/>
      </p:nvGrpSpPr>
      <p:grpSpPr>
        <a:xfrm>
          <a:off x="0" y="0"/>
          <a:ext cx="0" cy="0"/>
          <a:chOff x="0" y="0"/>
          <a:chExt cx="0" cy="0"/>
        </a:xfrm>
      </p:grpSpPr>
      <p:sp>
        <p:nvSpPr>
          <p:cNvPr id="127" name="Google Shape;127;p24"/>
          <p:cNvSpPr txBox="1"/>
          <p:nvPr>
            <p:ph type="title"/>
          </p:nvPr>
        </p:nvSpPr>
        <p:spPr>
          <a:xfrm>
            <a:off x="311700" y="2150850"/>
            <a:ext cx="8520600" cy="9759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GB"/>
              <a:t>Named Entities Recognition </a:t>
            </a:r>
            <a:endParaRPr lang="en-GB"/>
          </a:p>
          <a:p>
            <a:pPr marL="0" lvl="0" indent="0" algn="ctr" rtl="0">
              <a:spcBef>
                <a:spcPts val="0"/>
              </a:spcBef>
              <a:spcAft>
                <a:spcPts val="0"/>
              </a:spcAft>
              <a:buNone/>
            </a:pPr>
            <a:r>
              <a:rPr lang="en-GB"/>
              <a:t>NER</a:t>
            </a:r>
            <a:endParaRPr 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1" name="Shape 131"/>
        <p:cNvGrpSpPr/>
        <p:nvPr/>
      </p:nvGrpSpPr>
      <p:grpSpPr>
        <a:xfrm>
          <a:off x="0" y="0"/>
          <a:ext cx="0" cy="0"/>
          <a:chOff x="0" y="0"/>
          <a:chExt cx="0" cy="0"/>
        </a:xfrm>
      </p:grpSpPr>
      <p:sp>
        <p:nvSpPr>
          <p:cNvPr id="132" name="Google Shape;132;p2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Named Entities Recognition NER</a:t>
            </a:r>
            <a:endParaRPr lang="en-GB"/>
          </a:p>
        </p:txBody>
      </p:sp>
      <p:sp>
        <p:nvSpPr>
          <p:cNvPr id="133" name="Google Shape;133;p2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Named Entity Recognition (NER) is a subtask of Natural Language Processing (NLP) that involves identifying and classifying named entities in text into predefined categories. </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These entities can include names of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people, organizations, locations, dates, quantities</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and other specific items. </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spcBef>
                <a:spcPts val="0"/>
              </a:spcBef>
              <a:spcAft>
                <a:spcPts val="0"/>
              </a:spcAft>
              <a:buClr>
                <a:srgbClr val="222222"/>
              </a:buClr>
              <a:buSzPts val="1750"/>
              <a:buFont typeface="Roboto" panose="02000000000000000000"/>
              <a:buChar char="●"/>
            </a:pP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primary goal of NER is to extract structured information from unstructured text, making it easier to analyze and understand.</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1200"/>
              </a:spcBef>
              <a:spcAft>
                <a:spcPts val="1200"/>
              </a:spcAft>
              <a:buNone/>
            </a:pPr>
            <a:endParaRPr sz="23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Example NER</a:t>
            </a:r>
            <a:endParaRPr lang="en-GB"/>
          </a:p>
        </p:txBody>
      </p:sp>
      <p:sp>
        <p:nvSpPr>
          <p:cNvPr id="139" name="Google Shape;139;p2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39725" algn="l" rtl="0">
              <a:lnSpc>
                <a:spcPct val="150000"/>
              </a:lnSpc>
              <a:spcBef>
                <a:spcPts val="0"/>
              </a:spcBef>
              <a:spcAft>
                <a:spcPts val="0"/>
              </a:spcAft>
              <a:buClr>
                <a:srgbClr val="222222"/>
              </a:buClr>
              <a:buSzPts val="1750"/>
              <a:buFont typeface="Roboto" panose="02000000000000000000"/>
              <a:buChar char="●"/>
            </a:pP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Person</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Names of individuals (e.g., "Alessandro Felice").</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lnSpc>
                <a:spcPct val="150000"/>
              </a:lnSpc>
              <a:spcBef>
                <a:spcPts val="0"/>
              </a:spcBef>
              <a:spcAft>
                <a:spcPts val="0"/>
              </a:spcAft>
              <a:buClr>
                <a:srgbClr val="222222"/>
              </a:buClr>
              <a:buSzPts val="1750"/>
              <a:buFont typeface="Roboto" panose="02000000000000000000"/>
              <a:buChar char="●"/>
            </a:pP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Organization</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Names of companies, institutions, or groups (e.g., "Fiat Chrysler Automobiles," "United Nations").</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lnSpc>
                <a:spcPct val="150000"/>
              </a:lnSpc>
              <a:spcBef>
                <a:spcPts val="0"/>
              </a:spcBef>
              <a:spcAft>
                <a:spcPts val="0"/>
              </a:spcAft>
              <a:buClr>
                <a:srgbClr val="222222"/>
              </a:buClr>
              <a:buSzPts val="1750"/>
              <a:buFont typeface="Roboto" panose="02000000000000000000"/>
              <a:buChar char="●"/>
            </a:pP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Location</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Geographical locations (e.g., "Lecce", "</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Sicily</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lnSpc>
                <a:spcPct val="150000"/>
              </a:lnSpc>
              <a:spcBef>
                <a:spcPts val="0"/>
              </a:spcBef>
              <a:spcAft>
                <a:spcPts val="0"/>
              </a:spcAft>
              <a:buClr>
                <a:srgbClr val="222222"/>
              </a:buClr>
              <a:buSzPts val="1750"/>
              <a:buFont typeface="Roboto" panose="02000000000000000000"/>
              <a:buChar char="●"/>
            </a:pP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Date</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Specific dates or time expressions (e.g., "January 1, 2020").</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9725" algn="l" rtl="0">
              <a:lnSpc>
                <a:spcPct val="150000"/>
              </a:lnSpc>
              <a:spcBef>
                <a:spcPts val="0"/>
              </a:spcBef>
              <a:spcAft>
                <a:spcPts val="0"/>
              </a:spcAft>
              <a:buClr>
                <a:srgbClr val="222222"/>
              </a:buClr>
              <a:buSzPts val="1750"/>
              <a:buFont typeface="Roboto" panose="02000000000000000000"/>
              <a:buChar char="●"/>
            </a:pP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Miscellaneous</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Other entities that may not fit into the above categories, such as </a:t>
            </a:r>
            <a:r>
              <a:rPr lang="en-GB" sz="175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products or events</a:t>
            </a:r>
            <a:r>
              <a:rPr lang="en-GB" sz="17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t>
            </a:r>
            <a:endParaRPr sz="17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23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Named Entities</a:t>
            </a:r>
            <a:endParaRPr lang="en-US" dirty="0"/>
          </a:p>
        </p:txBody>
      </p:sp>
      <p:sp>
        <p:nvSpPr>
          <p:cNvPr id="3" name="Content Placeholder 2"/>
          <p:cNvSpPr>
            <a:spLocks noGrp="1"/>
          </p:cNvSpPr>
          <p:nvPr>
            <p:ph idx="1"/>
          </p:nvPr>
        </p:nvSpPr>
        <p:spPr>
          <a:xfrm>
            <a:off x="252095" y="1200150"/>
            <a:ext cx="8491855" cy="3714750"/>
          </a:xfrm>
        </p:spPr>
        <p:txBody>
          <a:bodyPr>
            <a:normAutofit fontScale="90000" lnSpcReduction="10000"/>
          </a:bodyPr>
          <a:lstStyle/>
          <a:p>
            <a:pPr lvl="1"/>
            <a:r>
              <a:rPr lang="en-US" sz="2625" b="1" dirty="0"/>
              <a:t>Named entity</a:t>
            </a:r>
            <a:r>
              <a:rPr lang="en-US" sz="2625" dirty="0"/>
              <a:t>, in its core usage, means anything that can be referred to with a proper name. Most common 4 tags:</a:t>
            </a:r>
            <a:endParaRPr lang="en-US" sz="2625" dirty="0"/>
          </a:p>
          <a:p>
            <a:pPr marL="859155" lvl="2" indent="-278130"/>
            <a:r>
              <a:rPr lang="en-US" sz="2625" dirty="0">
                <a:solidFill>
                  <a:srgbClr val="C00000"/>
                </a:solidFill>
              </a:rPr>
              <a:t>PER</a:t>
            </a:r>
            <a:r>
              <a:rPr lang="en-US" sz="2625" dirty="0"/>
              <a:t> (Person): “</a:t>
            </a:r>
            <a:r>
              <a:rPr lang="en-US" sz="2625" dirty="0">
                <a:solidFill>
                  <a:srgbClr val="0000FF"/>
                </a:solidFill>
              </a:rPr>
              <a:t>Marie Curie</a:t>
            </a:r>
            <a:r>
              <a:rPr lang="en-US" sz="2625" dirty="0"/>
              <a:t>”</a:t>
            </a:r>
            <a:endParaRPr lang="en-US" sz="2625" dirty="0"/>
          </a:p>
          <a:p>
            <a:pPr marL="859155" lvl="2" indent="-278130"/>
            <a:r>
              <a:rPr lang="en-US" sz="2625" dirty="0">
                <a:solidFill>
                  <a:srgbClr val="C00000"/>
                </a:solidFill>
              </a:rPr>
              <a:t>LOC</a:t>
            </a:r>
            <a:r>
              <a:rPr lang="en-US" sz="2625" dirty="0"/>
              <a:t> (Location): “</a:t>
            </a:r>
            <a:r>
              <a:rPr lang="en-US" sz="2625" dirty="0">
                <a:solidFill>
                  <a:srgbClr val="0000FF"/>
                </a:solidFill>
              </a:rPr>
              <a:t>New York City</a:t>
            </a:r>
            <a:r>
              <a:rPr lang="en-US" sz="2625" dirty="0"/>
              <a:t>” </a:t>
            </a:r>
            <a:endParaRPr lang="en-US" sz="2625" dirty="0"/>
          </a:p>
          <a:p>
            <a:pPr marL="859155" lvl="2" indent="-278130"/>
            <a:r>
              <a:rPr lang="en-US" sz="2625" dirty="0">
                <a:solidFill>
                  <a:srgbClr val="C00000"/>
                </a:solidFill>
              </a:rPr>
              <a:t>ORG</a:t>
            </a:r>
            <a:r>
              <a:rPr lang="en-US" sz="2625" dirty="0"/>
              <a:t> (Organization): “</a:t>
            </a:r>
            <a:r>
              <a:rPr lang="en-US" sz="2625" dirty="0">
                <a:solidFill>
                  <a:srgbClr val="0000FF"/>
                </a:solidFill>
              </a:rPr>
              <a:t>Stanford University</a:t>
            </a:r>
            <a:r>
              <a:rPr lang="en-US" sz="2625" dirty="0"/>
              <a:t>”</a:t>
            </a:r>
            <a:endParaRPr lang="en-US" sz="2625" dirty="0"/>
          </a:p>
          <a:p>
            <a:pPr marL="859155" lvl="2" indent="-278130"/>
            <a:r>
              <a:rPr lang="en-US" sz="2625" dirty="0">
                <a:solidFill>
                  <a:srgbClr val="C00000"/>
                </a:solidFill>
              </a:rPr>
              <a:t>GPE</a:t>
            </a:r>
            <a:r>
              <a:rPr lang="en-US" sz="2625" dirty="0"/>
              <a:t> (Geo-Political Entity): "</a:t>
            </a:r>
            <a:r>
              <a:rPr lang="en-US" sz="2625" dirty="0">
                <a:solidFill>
                  <a:srgbClr val="0000FF"/>
                </a:solidFill>
              </a:rPr>
              <a:t>Boulder, Colorado</a:t>
            </a:r>
            <a:r>
              <a:rPr lang="en-US" sz="2625" dirty="0"/>
              <a:t>"</a:t>
            </a:r>
            <a:endParaRPr lang="en-US" dirty="0"/>
          </a:p>
          <a:p>
            <a:pPr lvl="1"/>
            <a:r>
              <a:rPr lang="en-US" dirty="0"/>
              <a:t>Often multi-word phrases</a:t>
            </a:r>
            <a:endParaRPr lang="en-US" dirty="0"/>
          </a:p>
          <a:p>
            <a:pPr lvl="1"/>
            <a:r>
              <a:rPr lang="en-US" dirty="0"/>
              <a:t>But the term is also extended to things that aren't entities:</a:t>
            </a:r>
            <a:endParaRPr lang="en-US" dirty="0"/>
          </a:p>
          <a:p>
            <a:pPr lvl="2"/>
            <a:r>
              <a:rPr lang="en-US" dirty="0"/>
              <a:t>dates, times, prices</a:t>
            </a:r>
            <a:endParaRPr lang="en-US" dirty="0"/>
          </a:p>
          <a:p>
            <a:pPr lvl="2"/>
            <a:endParaRPr lang="en-US" dirty="0"/>
          </a:p>
          <a:p>
            <a:pPr lvl="1"/>
            <a:endParaRPr lang="en-US" dirty="0"/>
          </a:p>
          <a:p>
            <a:pPr lvl="1"/>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116175" y="1931400"/>
            <a:ext cx="1626000" cy="1526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t>NER example </a:t>
            </a:r>
            <a:endParaRPr lang="en-GB"/>
          </a:p>
        </p:txBody>
      </p:sp>
      <p:pic>
        <p:nvPicPr>
          <p:cNvPr id="145" name="Google Shape;145;p27"/>
          <p:cNvPicPr preferRelativeResize="0"/>
          <p:nvPr/>
        </p:nvPicPr>
        <p:blipFill>
          <a:blip r:embed="rId1"/>
          <a:stretch>
            <a:fillRect/>
          </a:stretch>
        </p:blipFill>
        <p:spPr>
          <a:xfrm>
            <a:off x="1742178" y="0"/>
            <a:ext cx="7349399" cy="51434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NER output</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10039" y="1283813"/>
            <a:ext cx="7753903" cy="2575873"/>
          </a:xfr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NER is hard!?</a:t>
            </a:r>
            <a:endParaRPr lang="en-GB"/>
          </a:p>
        </p:txBody>
      </p:sp>
      <p:sp>
        <p:nvSpPr>
          <p:cNvPr id="151" name="Google Shape;151;p28"/>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a:t>Comm = commercial </a:t>
            </a:r>
            <a:r>
              <a:rPr lang="en-GB"/>
              <a:t>product</a:t>
            </a:r>
            <a:r>
              <a:rPr lang="en-GB"/>
              <a:t> </a:t>
            </a:r>
            <a:endParaRPr lang="en-GB"/>
          </a:p>
        </p:txBody>
      </p:sp>
      <p:pic>
        <p:nvPicPr>
          <p:cNvPr id="152" name="Google Shape;152;p28"/>
          <p:cNvPicPr preferRelativeResize="0"/>
          <p:nvPr/>
        </p:nvPicPr>
        <p:blipFill>
          <a:blip r:embed="rId1"/>
          <a:stretch>
            <a:fillRect/>
          </a:stretch>
        </p:blipFill>
        <p:spPr>
          <a:xfrm>
            <a:off x="3530950" y="971525"/>
            <a:ext cx="5547300" cy="38831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429325" y="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An example of dataset </a:t>
            </a:r>
            <a:r>
              <a:rPr lang="en-GB"/>
              <a:t>annotated</a:t>
            </a:r>
            <a:r>
              <a:rPr lang="en-GB"/>
              <a:t> with NEs </a:t>
            </a:r>
            <a:endParaRPr lang="en-GB"/>
          </a:p>
        </p:txBody>
      </p:sp>
      <p:pic>
        <p:nvPicPr>
          <p:cNvPr id="158" name="Google Shape;158;p29"/>
          <p:cNvPicPr preferRelativeResize="0"/>
          <p:nvPr/>
        </p:nvPicPr>
        <p:blipFill>
          <a:blip r:embed="rId1"/>
          <a:stretch>
            <a:fillRect/>
          </a:stretch>
        </p:blipFill>
        <p:spPr>
          <a:xfrm>
            <a:off x="1046409" y="572700"/>
            <a:ext cx="5850917" cy="457079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Text Classification </a:t>
            </a:r>
            <a:endParaRPr lang="en-GB"/>
          </a:p>
        </p:txBody>
      </p:sp>
      <p:sp>
        <p:nvSpPr>
          <p:cNvPr id="60" name="Google Shape;60;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lnSpc>
                <a:spcPct val="150000"/>
              </a:lnSpc>
              <a:spcBef>
                <a:spcPts val="0"/>
              </a:spcBef>
              <a:spcAft>
                <a:spcPts val="0"/>
              </a:spcAft>
              <a:buClr>
                <a:srgbClr val="222222"/>
              </a:buClr>
              <a:buSzPts val="1800"/>
              <a:buFont typeface="Roboto" panose="02000000000000000000"/>
              <a:buChar char="●"/>
            </a:pPr>
            <a:r>
              <a:rPr lang="en-GB">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classification is a natural language processing (NLP) task that involves assigning predefined categories or labels to text data based on its content. </a:t>
            </a:r>
            <a:endParaRPr>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2900" algn="l" rtl="0">
              <a:lnSpc>
                <a:spcPct val="150000"/>
              </a:lnSpc>
              <a:spcBef>
                <a:spcPts val="0"/>
              </a:spcBef>
              <a:spcAft>
                <a:spcPts val="0"/>
              </a:spcAft>
              <a:buClr>
                <a:srgbClr val="222222"/>
              </a:buClr>
              <a:buSzPts val="1800"/>
              <a:buFont typeface="Roboto" panose="02000000000000000000"/>
              <a:buChar char="●"/>
            </a:pPr>
            <a:r>
              <a:rPr lang="en-GB">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 goal is to automatically categorize text into one or more classes, which can be useful for various applications such as sentiment analysis, spam detection, topic labeling, and more.</a:t>
            </a:r>
            <a:endParaRPr>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0"/>
              </a:spcAft>
              <a:buClr>
                <a:schemeClr val="dk1"/>
              </a:buClr>
              <a:buSzPts val="1100"/>
              <a:buFont typeface="Arial" panose="020B0604020202020204"/>
              <a:buNone/>
            </a:pPr>
            <a:endParaRPr sz="1100">
              <a:solidFill>
                <a:schemeClr val="dk1"/>
              </a:solidFill>
            </a:endParaRPr>
          </a:p>
          <a:p>
            <a:pPr marL="0" lvl="0" indent="0" algn="l" rtl="0">
              <a:spcBef>
                <a:spcPts val="0"/>
              </a:spcBef>
              <a:spcAft>
                <a:spcPts val="1200"/>
              </a:spcAft>
              <a:buNone/>
            </a:p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p32"/>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NER Modeling Approaches</a:t>
            </a:r>
            <a:endParaRPr lang="en-GB"/>
          </a:p>
          <a:p>
            <a:pPr marL="0" lvl="0" indent="0" algn="l" rtl="0">
              <a:spcBef>
                <a:spcPts val="0"/>
              </a:spcBef>
              <a:spcAft>
                <a:spcPts val="0"/>
              </a:spcAft>
              <a:buNone/>
            </a:pPr>
          </a:p>
        </p:txBody>
      </p:sp>
      <p:graphicFrame>
        <p:nvGraphicFramePr>
          <p:cNvPr id="176" name="Google Shape;176;p32"/>
          <p:cNvGraphicFramePr/>
          <p:nvPr/>
        </p:nvGraphicFramePr>
        <p:xfrm>
          <a:off x="311700" y="1069575"/>
          <a:ext cx="8564150" cy="3568675"/>
        </p:xfrm>
        <a:graphic>
          <a:graphicData uri="http://schemas.openxmlformats.org/drawingml/2006/table">
            <a:tbl>
              <a:tblPr>
                <a:noFill/>
                <a:tableStyleId>{AC98B388-56A2-4068-9B86-299919252632}</a:tableStyleId>
              </a:tblPr>
              <a:tblGrid>
                <a:gridCol w="1163500"/>
                <a:gridCol w="2925700"/>
                <a:gridCol w="4474950"/>
              </a:tblGrid>
              <a:tr h="428275">
                <a:tc>
                  <a:txBody>
                    <a:bodyPr/>
                    <a:lstStyle/>
                    <a:p>
                      <a:pPr marL="0" lvl="0" indent="0" algn="l" rtl="0">
                        <a:spcBef>
                          <a:spcPts val="0"/>
                        </a:spcBef>
                        <a:spcAft>
                          <a:spcPts val="0"/>
                        </a:spcAft>
                        <a:buNone/>
                      </a:pPr>
                      <a:r>
                        <a:rPr lang="en-GB" sz="1500" b="1"/>
                        <a:t>Approach</a:t>
                      </a:r>
                      <a:endParaRPr sz="15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1500" b="1"/>
                        <a:t>Advantages</a:t>
                      </a:r>
                      <a:endParaRPr sz="15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r>
                        <a:rPr lang="en-GB" sz="1500" b="1"/>
                        <a:t>Disadvantages</a:t>
                      </a:r>
                      <a:endParaRPr sz="1500" b="1"/>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1130675">
                <a:tc>
                  <a:txBody>
                    <a:bodyPr/>
                    <a:lstStyle/>
                    <a:p>
                      <a:pPr marL="0" lvl="0" indent="0" algn="l" rtl="0">
                        <a:lnSpc>
                          <a:spcPct val="167000"/>
                        </a:lnSpc>
                        <a:spcBef>
                          <a:spcPts val="0"/>
                        </a:spcBef>
                        <a:spcAft>
                          <a:spcPts val="0"/>
                        </a:spcAft>
                        <a:buNone/>
                      </a:pPr>
                      <a:r>
                        <a:rPr lang="en-GB" sz="1500"/>
                        <a:t>Rule-based Systems</a:t>
                      </a: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SzPts val="1500"/>
                        <a:buChar char="●"/>
                      </a:pPr>
                      <a:r>
                        <a:rPr lang="en-GB" sz="1500"/>
                        <a:t>Simple and transparent</a:t>
                      </a:r>
                      <a:endParaRPr sz="1500"/>
                    </a:p>
                    <a:p>
                      <a:pPr marL="457200" marR="0" lvl="0" indent="-323850" algn="l" rtl="0">
                        <a:lnSpc>
                          <a:spcPct val="100000"/>
                        </a:lnSpc>
                        <a:spcBef>
                          <a:spcPts val="0"/>
                        </a:spcBef>
                        <a:spcAft>
                          <a:spcPts val="0"/>
                        </a:spcAft>
                        <a:buSzPts val="1500"/>
                        <a:buChar char="●"/>
                      </a:pPr>
                      <a:r>
                        <a:rPr lang="en-GB" sz="1500"/>
                        <a:t>No training data required	</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67000"/>
                        </a:lnSpc>
                        <a:spcBef>
                          <a:spcPts val="0"/>
                        </a:spcBef>
                        <a:spcAft>
                          <a:spcPts val="0"/>
                        </a:spcAft>
                        <a:buNone/>
                      </a:pP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lvl="0" indent="-323850" algn="l" rtl="0">
                        <a:spcBef>
                          <a:spcPts val="0"/>
                        </a:spcBef>
                        <a:spcAft>
                          <a:spcPts val="0"/>
                        </a:spcAft>
                        <a:buSzPts val="1500"/>
                        <a:buChar char="●"/>
                      </a:pPr>
                      <a:r>
                        <a:rPr lang="en-GB" sz="1500"/>
                        <a:t>Limited flexibility and generalization</a:t>
                      </a:r>
                      <a:endParaRPr sz="1500"/>
                    </a:p>
                    <a:p>
                      <a:pPr marL="457200" lvl="0" indent="-323850" algn="l" rtl="0">
                        <a:spcBef>
                          <a:spcPts val="0"/>
                        </a:spcBef>
                        <a:spcAft>
                          <a:spcPts val="0"/>
                        </a:spcAft>
                        <a:buSzPts val="1500"/>
                        <a:buChar char="●"/>
                      </a:pPr>
                      <a:r>
                        <a:rPr lang="en-GB" sz="1500"/>
                        <a:t>Maintenance required for evolving language</a:t>
                      </a:r>
                      <a:endParaRPr sz="1500"/>
                    </a:p>
                    <a:p>
                      <a:pPr marL="457200" lvl="0" indent="-323850" algn="l" rtl="0">
                        <a:spcBef>
                          <a:spcPts val="0"/>
                        </a:spcBef>
                        <a:spcAft>
                          <a:spcPts val="0"/>
                        </a:spcAft>
                        <a:buSzPts val="1500"/>
                        <a:buChar char="●"/>
                      </a:pPr>
                      <a:r>
                        <a:rPr lang="en-GB" sz="1500"/>
                        <a:t>Performance may suffer on complex sentences</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889550">
                <a:tc>
                  <a:txBody>
                    <a:bodyPr/>
                    <a:lstStyle/>
                    <a:p>
                      <a:pPr marL="0" lvl="0" indent="0" algn="l" rtl="0">
                        <a:spcBef>
                          <a:spcPts val="0"/>
                        </a:spcBef>
                        <a:spcAft>
                          <a:spcPts val="0"/>
                        </a:spcAft>
                        <a:buNone/>
                      </a:pPr>
                      <a:r>
                        <a:rPr lang="en-GB" sz="1500"/>
                        <a:t>Machine Learning	</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SzPts val="1500"/>
                        <a:buChar char="●"/>
                      </a:pPr>
                      <a:r>
                        <a:rPr lang="en-GB" sz="1500"/>
                        <a:t>Better generalization with training data</a:t>
                      </a:r>
                      <a:endParaRPr sz="1500"/>
                    </a:p>
                    <a:p>
                      <a:pPr marL="457200" marR="0" lvl="0" indent="-323850" algn="l" rtl="0">
                        <a:lnSpc>
                          <a:spcPct val="100000"/>
                        </a:lnSpc>
                        <a:spcBef>
                          <a:spcPts val="0"/>
                        </a:spcBef>
                        <a:spcAft>
                          <a:spcPts val="0"/>
                        </a:spcAft>
                        <a:buSzPts val="1500"/>
                        <a:buChar char="●"/>
                      </a:pPr>
                      <a:r>
                        <a:rPr lang="en-GB" sz="1500"/>
                        <a:t> Adaptable to specific domains</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SzPts val="1500"/>
                        <a:buChar char="●"/>
                      </a:pPr>
                      <a:r>
                        <a:rPr lang="en-GB" sz="1500"/>
                        <a:t>Requires feature engineering</a:t>
                      </a:r>
                      <a:endParaRPr sz="1500"/>
                    </a:p>
                    <a:p>
                      <a:pPr marL="457200" marR="0" lvl="0" indent="-323850" algn="l" rtl="0">
                        <a:lnSpc>
                          <a:spcPct val="100000"/>
                        </a:lnSpc>
                        <a:spcBef>
                          <a:spcPts val="0"/>
                        </a:spcBef>
                        <a:spcAft>
                          <a:spcPts val="0"/>
                        </a:spcAft>
                        <a:buSzPts val="1500"/>
                        <a:buChar char="●"/>
                      </a:pPr>
                      <a:r>
                        <a:rPr lang="en-GB" sz="1500"/>
                        <a:t>Performance relies on quality of training data</a:t>
                      </a:r>
                      <a:endParaRPr sz="1500"/>
                    </a:p>
                    <a:p>
                      <a:pPr marL="457200" marR="0" lvl="0" indent="-323850" algn="l" rtl="0">
                        <a:lnSpc>
                          <a:spcPct val="100000"/>
                        </a:lnSpc>
                        <a:spcBef>
                          <a:spcPts val="0"/>
                        </a:spcBef>
                        <a:spcAft>
                          <a:spcPts val="0"/>
                        </a:spcAft>
                        <a:buSzPts val="1500"/>
                        <a:buChar char="●"/>
                      </a:pPr>
                      <a:r>
                        <a:rPr lang="en-GB" sz="1500"/>
                        <a:t>More complex to implement</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r h="1120175">
                <a:tc>
                  <a:txBody>
                    <a:bodyPr/>
                    <a:lstStyle/>
                    <a:p>
                      <a:pPr marL="0" lvl="0" indent="0" algn="l" rtl="0">
                        <a:spcBef>
                          <a:spcPts val="0"/>
                        </a:spcBef>
                        <a:spcAft>
                          <a:spcPts val="0"/>
                        </a:spcAft>
                        <a:buNone/>
                      </a:pPr>
                      <a:r>
                        <a:rPr lang="en-GB" sz="1500"/>
                        <a:t>Deep Learning	</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SzPts val="1500"/>
                        <a:buChar char="●"/>
                      </a:pPr>
                      <a:r>
                        <a:rPr lang="en-GB" sz="1500"/>
                        <a:t>State-of-the-art performance- Captures contextual information</a:t>
                      </a:r>
                      <a:endParaRPr sz="1500"/>
                    </a:p>
                    <a:p>
                      <a:pPr marL="457200" marR="0" lvl="0" indent="-323850" algn="l" rtl="0">
                        <a:lnSpc>
                          <a:spcPct val="100000"/>
                        </a:lnSpc>
                        <a:spcBef>
                          <a:spcPts val="0"/>
                        </a:spcBef>
                        <a:spcAft>
                          <a:spcPts val="0"/>
                        </a:spcAft>
                        <a:buSzPts val="1500"/>
                        <a:buChar char="●"/>
                      </a:pPr>
                      <a:r>
                        <a:rPr lang="en-GB" sz="1500"/>
                        <a:t>End-to-end learning	</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c>
                  <a:txBody>
                    <a:bodyPr/>
                    <a:lstStyle/>
                    <a:p>
                      <a:pPr marL="457200" marR="0" lvl="0" indent="-323850" algn="l" rtl="0">
                        <a:lnSpc>
                          <a:spcPct val="100000"/>
                        </a:lnSpc>
                        <a:spcBef>
                          <a:spcPts val="0"/>
                        </a:spcBef>
                        <a:spcAft>
                          <a:spcPts val="0"/>
                        </a:spcAft>
                        <a:buSzPts val="1500"/>
                        <a:buChar char="●"/>
                      </a:pPr>
                      <a:r>
                        <a:rPr lang="en-GB" sz="1500"/>
                        <a:t>Requires large amounts of labeled data</a:t>
                      </a:r>
                      <a:endParaRPr sz="1500"/>
                    </a:p>
                    <a:p>
                      <a:pPr marL="457200" marR="0" lvl="0" indent="-323850" algn="l" rtl="0">
                        <a:lnSpc>
                          <a:spcPct val="100000"/>
                        </a:lnSpc>
                        <a:spcBef>
                          <a:spcPts val="0"/>
                        </a:spcBef>
                        <a:spcAft>
                          <a:spcPts val="0"/>
                        </a:spcAft>
                        <a:buSzPts val="1500"/>
                        <a:buChar char="●"/>
                      </a:pPr>
                      <a:r>
                        <a:rPr lang="en-GB" sz="1500"/>
                        <a:t>Computationally intensive</a:t>
                      </a:r>
                      <a:endParaRPr sz="1500"/>
                    </a:p>
                    <a:p>
                      <a:pPr marL="457200" marR="0" lvl="0" indent="-323850" algn="l" rtl="0">
                        <a:lnSpc>
                          <a:spcPct val="100000"/>
                        </a:lnSpc>
                        <a:spcBef>
                          <a:spcPts val="0"/>
                        </a:spcBef>
                        <a:spcAft>
                          <a:spcPts val="0"/>
                        </a:spcAft>
                        <a:buSzPts val="1500"/>
                        <a:buChar char="●"/>
                      </a:pPr>
                      <a:r>
                        <a:rPr lang="en-GB" sz="1500"/>
                        <a:t>Less interpretable (black box)</a:t>
                      </a:r>
                      <a:endParaRPr sz="1500"/>
                    </a:p>
                  </a:txBody>
                  <a:tcPr marL="91425" marR="91425" marT="91425" marB="91425">
                    <a:lnL w="38100" cap="flat" cmpd="sng">
                      <a:solidFill>
                        <a:schemeClr val="dk1"/>
                      </a:solidFill>
                      <a:prstDash val="solid"/>
                      <a:round/>
                      <a:headEnd type="none" w="sm" len="sm"/>
                      <a:tailEnd type="none" w="sm" len="sm"/>
                    </a:lnL>
                    <a:lnR w="38100" cap="flat" cmpd="sng">
                      <a:solidFill>
                        <a:schemeClr val="dk1"/>
                      </a:solidFill>
                      <a:prstDash val="solid"/>
                      <a:round/>
                      <a:headEnd type="none" w="sm" len="sm"/>
                      <a:tailEnd type="none" w="sm" len="sm"/>
                    </a:lnR>
                    <a:lnT w="38100" cap="flat" cmpd="sng">
                      <a:solidFill>
                        <a:schemeClr val="dk1"/>
                      </a:solidFill>
                      <a:prstDash val="solid"/>
                      <a:round/>
                      <a:headEnd type="none" w="sm" len="sm"/>
                      <a:tailEnd type="none" w="sm" len="sm"/>
                    </a:lnT>
                    <a:lnB w="381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3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NER </a:t>
            </a:r>
            <a:r>
              <a:rPr lang="en-GB"/>
              <a:t>Modeling Approaches</a:t>
            </a:r>
            <a:endParaRPr lang="en-GB"/>
          </a:p>
          <a:p>
            <a:pPr marL="0" lvl="0" indent="0" algn="l" rtl="0">
              <a:spcBef>
                <a:spcPts val="0"/>
              </a:spcBef>
              <a:spcAft>
                <a:spcPts val="0"/>
              </a:spcAft>
              <a:buNone/>
            </a:pPr>
          </a:p>
        </p:txBody>
      </p:sp>
      <p:sp>
        <p:nvSpPr>
          <p:cNvPr id="170" name="Google Shape;170;p31"/>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46075" algn="l" rtl="0">
              <a:lnSpc>
                <a:spcPct val="150000"/>
              </a:lnSpc>
              <a:spcBef>
                <a:spcPts val="0"/>
              </a:spcBef>
              <a:spcAft>
                <a:spcPts val="0"/>
              </a:spcAft>
              <a:buClr>
                <a:srgbClr val="222222"/>
              </a:buClr>
              <a:buSzPts val="1850"/>
              <a:buFont typeface="Roboto" panose="02000000000000000000"/>
              <a:buChar char="●"/>
            </a:pPr>
            <a:r>
              <a:rPr lang="en-GB" sz="18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Rule-based Systems: Using predefined rules and patterns (e.g., regular expressions) to identify entities.</a:t>
            </a:r>
            <a:endParaRPr sz="18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6075" algn="l" rtl="0">
              <a:lnSpc>
                <a:spcPct val="150000"/>
              </a:lnSpc>
              <a:spcBef>
                <a:spcPts val="0"/>
              </a:spcBef>
              <a:spcAft>
                <a:spcPts val="0"/>
              </a:spcAft>
              <a:buClr>
                <a:srgbClr val="222222"/>
              </a:buClr>
              <a:buSzPts val="1850"/>
              <a:buFont typeface="Roboto" panose="02000000000000000000"/>
              <a:buChar char="●"/>
            </a:pPr>
            <a:r>
              <a:rPr lang="en-GB" sz="18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Machine Learning: Training models on annotated datasets to recognize entities based on features extracted from the text.</a:t>
            </a:r>
            <a:endParaRPr sz="18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46075" algn="l" rtl="0">
              <a:lnSpc>
                <a:spcPct val="150000"/>
              </a:lnSpc>
              <a:spcBef>
                <a:spcPts val="0"/>
              </a:spcBef>
              <a:spcAft>
                <a:spcPts val="0"/>
              </a:spcAft>
              <a:buClr>
                <a:srgbClr val="222222"/>
              </a:buClr>
              <a:buSzPts val="1850"/>
              <a:buFont typeface="Roboto" panose="02000000000000000000"/>
              <a:buChar char="●"/>
            </a:pPr>
            <a:r>
              <a:rPr lang="en-GB" sz="18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Deep Learning: Utilizing neural networks, particularly architectures like LSTM, CRF (Conditional Random Fields), or Transformers (e.g., BERT), to achieve high accuracy in entity recognition.</a:t>
            </a:r>
            <a:endParaRPr sz="18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NER?</a:t>
            </a:r>
            <a:endParaRPr lang="en-US" dirty="0"/>
          </a:p>
        </p:txBody>
      </p:sp>
      <p:sp>
        <p:nvSpPr>
          <p:cNvPr id="3" name="Content Placeholder 2"/>
          <p:cNvSpPr>
            <a:spLocks noGrp="1"/>
          </p:cNvSpPr>
          <p:nvPr>
            <p:ph idx="1"/>
          </p:nvPr>
        </p:nvSpPr>
        <p:spPr/>
        <p:txBody>
          <a:bodyPr>
            <a:normAutofit lnSpcReduction="10000"/>
          </a:bodyPr>
          <a:lstStyle/>
          <a:p>
            <a:r>
              <a:rPr lang="en-US" dirty="0"/>
              <a:t>Sentiment analysis: consumer’s sentiment toward a particular company or person?</a:t>
            </a:r>
            <a:endParaRPr lang="en-US" dirty="0"/>
          </a:p>
          <a:p>
            <a:r>
              <a:rPr lang="en-US" dirty="0"/>
              <a:t>Question Answering: answer questions about an entity?</a:t>
            </a:r>
            <a:endParaRPr lang="en-US" dirty="0"/>
          </a:p>
          <a:p>
            <a:r>
              <a:rPr lang="en-US" dirty="0"/>
              <a:t>Information Extraction: Extracting facts about entities from text.</a:t>
            </a:r>
            <a:endParaRPr lang="en-US" dirty="0"/>
          </a:p>
          <a:p>
            <a:r>
              <a:rPr lang="en-US" dirty="0"/>
              <a:t>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62" name="Shape 162"/>
        <p:cNvGrpSpPr/>
        <p:nvPr/>
      </p:nvGrpSpPr>
      <p:grpSpPr>
        <a:xfrm>
          <a:off x="0" y="0"/>
          <a:ext cx="0" cy="0"/>
          <a:chOff x="0" y="0"/>
          <a:chExt cx="0" cy="0"/>
        </a:xfrm>
      </p:grpSpPr>
      <p:sp>
        <p:nvSpPr>
          <p:cNvPr id="163" name="Google Shape;163;p30"/>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NER Applications </a:t>
            </a:r>
            <a:endParaRPr lang="en-GB"/>
          </a:p>
        </p:txBody>
      </p:sp>
      <p:sp>
        <p:nvSpPr>
          <p:cNvPr id="164" name="Google Shape;164;p30"/>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Information Extraction</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Pulling structured data from unstructured text.</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Search Enhancement</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Improving search engine relevance by identifying key entities.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Content Recommendation</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Suggesting articles or products based on recognized entities.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Sentiment Analysis</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Understanding public sentiment towards specific entities.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Customer Support:</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Automating categorization of inquiries.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Social Media Monitoring</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Tracking mentions and sentiment about brands or events.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Healthcare</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Extracting medical entities from clinical notes.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Legal Document Analysis</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Streamlining review processes by identifying legal entities.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Financial Analysis</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Analyzing news for insights on companies and markets.</a:t>
            </a:r>
            <a:endParaRPr sz="15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23850" algn="l" rtl="0">
              <a:lnSpc>
                <a:spcPct val="150000"/>
              </a:lnSpc>
              <a:spcBef>
                <a:spcPts val="0"/>
              </a:spcBef>
              <a:spcAft>
                <a:spcPts val="0"/>
              </a:spcAft>
              <a:buClr>
                <a:srgbClr val="222222"/>
              </a:buClr>
              <a:buSzPts val="1500"/>
              <a:buFont typeface="Roboto" panose="02000000000000000000"/>
              <a:buAutoNum type="arabicPeriod"/>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Chatbots</a:t>
            </a:r>
            <a:r>
              <a:rPr lang="en-GB" sz="15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 Enhancing user query understanding for better responses.</a:t>
            </a:r>
            <a:endParaRPr sz="1415"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fontScale="90000"/>
          </a:bodyPr>
          <a:lstStyle/>
          <a:p>
            <a:r>
              <a:rPr lang="en-US" sz="3000" dirty="0">
                <a:solidFill>
                  <a:schemeClr val="bg1"/>
                </a:solidFill>
                <a:ea typeface="Franklin Gothic Book" panose="020B0503020102020204" charset="0"/>
                <a:cs typeface="Franklin Gothic Book" panose="020B0503020102020204" charset="0"/>
              </a:rPr>
              <a:t>Sequence Labeling for Part of Speech and Named Entities</a:t>
            </a:r>
            <a:endParaRPr lang="en-US" sz="3000" dirty="0">
              <a:solidFill>
                <a:schemeClr val="bg1"/>
              </a:solidFill>
            </a:endParaRPr>
          </a:p>
        </p:txBody>
      </p:sp>
      <p:sp>
        <p:nvSpPr>
          <p:cNvPr id="3" name="Subtitle 2"/>
          <p:cNvSpPr>
            <a:spLocks noGrp="1"/>
          </p:cNvSpPr>
          <p:nvPr>
            <p:ph idx="1"/>
          </p:nvPr>
        </p:nvSpPr>
        <p:spPr/>
        <p:txBody>
          <a:bodyPr>
            <a:normAutofit/>
          </a:bodyPr>
          <a:lstStyle/>
          <a:p>
            <a:r>
              <a:rPr lang="en-US" sz="3000" dirty="0">
                <a:solidFill>
                  <a:srgbClr val="FF0000"/>
                </a:solidFill>
              </a:rPr>
              <a:t>Part of Speech Tagging</a:t>
            </a:r>
            <a:endParaRPr lang="en-US" sz="3000" dirty="0">
              <a:solidFill>
                <a:srgbClr val="FF0000"/>
              </a:solidFil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vert="horz" lIns="92075" tIns="46038" rIns="92075" bIns="46038" rtlCol="0" anchor="ctr">
            <a:normAutofit/>
          </a:bodyPr>
          <a:lstStyle/>
          <a:p>
            <a:r>
              <a:rPr lang="en-US" dirty="0"/>
              <a:t>Parts of Speech</a:t>
            </a:r>
            <a:endParaRPr lang="en-US" dirty="0"/>
          </a:p>
        </p:txBody>
      </p:sp>
      <p:sp>
        <p:nvSpPr>
          <p:cNvPr id="5125" name="Rectangle 3"/>
          <p:cNvSpPr>
            <a:spLocks noGrp="1" noChangeArrowheads="1"/>
          </p:cNvSpPr>
          <p:nvPr>
            <p:ph idx="1"/>
          </p:nvPr>
        </p:nvSpPr>
        <p:spPr>
          <a:xfrm>
            <a:off x="822961" y="1200149"/>
            <a:ext cx="8149589" cy="3823648"/>
          </a:xfrm>
        </p:spPr>
        <p:txBody>
          <a:bodyPr vert="horz" lIns="92075" tIns="46038" rIns="92075" bIns="46038" rtlCol="0">
            <a:normAutofit fontScale="92500" lnSpcReduction="20000"/>
          </a:bodyPr>
          <a:lstStyle/>
          <a:p>
            <a:r>
              <a:rPr lang="en-US" dirty="0"/>
              <a:t>From the earliest linguistic traditions (</a:t>
            </a:r>
            <a:r>
              <a:rPr lang="en-US" dirty="0" err="1"/>
              <a:t>Yaska</a:t>
            </a:r>
            <a:r>
              <a:rPr lang="en-US" dirty="0"/>
              <a:t> and Panini 5</a:t>
            </a:r>
            <a:r>
              <a:rPr lang="en-US" baseline="30000" dirty="0"/>
              <a:t>th</a:t>
            </a:r>
            <a:r>
              <a:rPr lang="en-US" dirty="0"/>
              <a:t> C. BCE, Aristotle 4</a:t>
            </a:r>
            <a:r>
              <a:rPr lang="en-US" baseline="30000" dirty="0"/>
              <a:t>th</a:t>
            </a:r>
            <a:r>
              <a:rPr lang="en-US" dirty="0"/>
              <a:t> C. BCE), the idea that words can be classified into grammatical categories</a:t>
            </a:r>
            <a:endParaRPr lang="en-US" dirty="0"/>
          </a:p>
          <a:p>
            <a:pPr marL="571500" indent="-571500">
              <a:buFont typeface="Arial" panose="020B0604020202020204" pitchFamily="34" charset="0"/>
              <a:buChar char="•"/>
            </a:pPr>
            <a:r>
              <a:rPr lang="en-US" dirty="0"/>
              <a:t>part of speech, word classes, POS, POS tags</a:t>
            </a:r>
            <a:endParaRPr lang="en-US" dirty="0"/>
          </a:p>
          <a:p>
            <a:r>
              <a:rPr lang="en-US" dirty="0"/>
              <a:t>8 parts of speech attributed to Dionysius </a:t>
            </a:r>
            <a:r>
              <a:rPr lang="en-US" dirty="0" err="1"/>
              <a:t>Thrax</a:t>
            </a:r>
            <a:r>
              <a:rPr lang="en-US" dirty="0"/>
              <a:t> of Alexandria (c. 1</a:t>
            </a:r>
            <a:r>
              <a:rPr lang="en-US" baseline="30000" dirty="0"/>
              <a:t>st</a:t>
            </a:r>
            <a:r>
              <a:rPr lang="en-US" dirty="0"/>
              <a:t> C. BCE): </a:t>
            </a:r>
            <a:endParaRPr lang="en-US" dirty="0"/>
          </a:p>
          <a:p>
            <a:pPr marL="571500" indent="-571500">
              <a:buFont typeface="Arial" panose="020B0604020202020204" pitchFamily="34" charset="0"/>
              <a:buChar char="•"/>
            </a:pPr>
            <a:r>
              <a:rPr lang="en-US" dirty="0"/>
              <a:t>noun, verb, pronoun, preposition, adverb, conjunction, participle, article </a:t>
            </a:r>
            <a:endParaRPr lang="en-US" dirty="0"/>
          </a:p>
          <a:p>
            <a:pPr marL="571500" indent="-571500">
              <a:buFont typeface="Arial" panose="020B0604020202020204" pitchFamily="34" charset="0"/>
              <a:buChar char="•"/>
            </a:pPr>
            <a:r>
              <a:rPr lang="en-US" dirty="0"/>
              <a:t>These categories are relevant for NLP today.</a:t>
            </a:r>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822960" y="119702"/>
            <a:ext cx="8206740" cy="680397"/>
          </a:xfrm>
        </p:spPr>
        <p:txBody>
          <a:bodyPr vert="horz" lIns="92075" tIns="46038" rIns="92075" bIns="46038" rtlCol="0" anchor="ctr">
            <a:normAutofit/>
          </a:bodyPr>
          <a:lstStyle/>
          <a:p>
            <a:r>
              <a:rPr lang="en-US" dirty="0"/>
              <a:t>Two classes of words: Open vs. Closed</a:t>
            </a:r>
            <a:endParaRPr lang="en-US" dirty="0"/>
          </a:p>
        </p:txBody>
      </p:sp>
      <p:sp>
        <p:nvSpPr>
          <p:cNvPr id="300035" name="Rectangle 3"/>
          <p:cNvSpPr>
            <a:spLocks noGrp="1" noChangeArrowheads="1"/>
          </p:cNvSpPr>
          <p:nvPr>
            <p:ph idx="1"/>
          </p:nvPr>
        </p:nvSpPr>
        <p:spPr>
          <a:xfrm>
            <a:off x="822961" y="1200150"/>
            <a:ext cx="8035289" cy="3943350"/>
          </a:xfrm>
        </p:spPr>
        <p:txBody>
          <a:bodyPr vert="horz" lIns="92075" tIns="46038" rIns="92075" bIns="46038" rtlCol="0">
            <a:normAutofit fontScale="72500"/>
          </a:bodyPr>
          <a:lstStyle/>
          <a:p>
            <a:r>
              <a:rPr lang="en-US" sz="3375" dirty="0"/>
              <a:t>Closed class words</a:t>
            </a:r>
            <a:endParaRPr lang="en-US" sz="3375" dirty="0"/>
          </a:p>
          <a:p>
            <a:pPr lvl="1">
              <a:buFont typeface="Arial" panose="020B0604020202020204" pitchFamily="34" charset="0"/>
              <a:buChar char="•"/>
            </a:pPr>
            <a:r>
              <a:rPr lang="en-US" sz="2625" dirty="0"/>
              <a:t>Relatively fixed membership</a:t>
            </a:r>
            <a:endParaRPr lang="en-US" sz="2625" b="1" i="1" dirty="0">
              <a:solidFill>
                <a:srgbClr val="0070C0"/>
              </a:solidFill>
            </a:endParaRPr>
          </a:p>
          <a:p>
            <a:pPr lvl="1">
              <a:buFont typeface="Arial" panose="020B0604020202020204" pitchFamily="34" charset="0"/>
              <a:buChar char="•"/>
            </a:pPr>
            <a:r>
              <a:rPr lang="en-US" sz="2625" dirty="0"/>
              <a:t>Usually </a:t>
            </a:r>
            <a:r>
              <a:rPr lang="en-US" sz="2625" b="1" dirty="0"/>
              <a:t>function</a:t>
            </a:r>
            <a:r>
              <a:rPr lang="en-US" sz="2625" dirty="0"/>
              <a:t> words: short, frequent words with grammatical function</a:t>
            </a:r>
            <a:endParaRPr lang="en-US" sz="2625" b="1" i="1" dirty="0">
              <a:solidFill>
                <a:srgbClr val="0070C0"/>
              </a:solidFill>
            </a:endParaRPr>
          </a:p>
          <a:p>
            <a:pPr lvl="3">
              <a:buFont typeface="Arial" panose="020B0604020202020204" pitchFamily="34" charset="0"/>
              <a:buChar char="•"/>
            </a:pPr>
            <a:r>
              <a:rPr lang="en-US" sz="2250" dirty="0"/>
              <a:t>determiners: </a:t>
            </a:r>
            <a:r>
              <a:rPr lang="en-US" sz="2250" b="1" i="1" dirty="0">
                <a:solidFill>
                  <a:srgbClr val="0070C0"/>
                </a:solidFill>
              </a:rPr>
              <a:t>a, an, the</a:t>
            </a:r>
            <a:endParaRPr lang="en-US" sz="2250" b="1" i="1" dirty="0">
              <a:solidFill>
                <a:srgbClr val="0070C0"/>
              </a:solidFill>
            </a:endParaRPr>
          </a:p>
          <a:p>
            <a:pPr lvl="3">
              <a:buFont typeface="Arial" panose="020B0604020202020204" pitchFamily="34" charset="0"/>
              <a:buChar char="•"/>
            </a:pPr>
            <a:r>
              <a:rPr lang="en-US" sz="2250" dirty="0"/>
              <a:t>pronouns: </a:t>
            </a:r>
            <a:r>
              <a:rPr lang="en-US" sz="2250" b="1" i="1" dirty="0">
                <a:solidFill>
                  <a:srgbClr val="0070C0"/>
                </a:solidFill>
              </a:rPr>
              <a:t>she, he, I</a:t>
            </a:r>
            <a:endParaRPr lang="en-US" sz="2250" b="1" i="1" dirty="0">
              <a:solidFill>
                <a:srgbClr val="0070C0"/>
              </a:solidFill>
            </a:endParaRPr>
          </a:p>
          <a:p>
            <a:pPr lvl="3">
              <a:buFont typeface="Arial" panose="020B0604020202020204" pitchFamily="34" charset="0"/>
              <a:buChar char="•"/>
            </a:pPr>
            <a:r>
              <a:rPr lang="en-US" sz="2250" dirty="0"/>
              <a:t>prepositions: </a:t>
            </a:r>
            <a:r>
              <a:rPr lang="en-US" sz="2250" b="1" i="1" dirty="0">
                <a:solidFill>
                  <a:srgbClr val="0070C0"/>
                </a:solidFill>
              </a:rPr>
              <a:t>on, under, over, near, by, …</a:t>
            </a:r>
            <a:endParaRPr lang="en-US" sz="2250" b="1" i="1" dirty="0">
              <a:solidFill>
                <a:srgbClr val="0070C0"/>
              </a:solidFill>
            </a:endParaRPr>
          </a:p>
          <a:p>
            <a:r>
              <a:rPr lang="en-US" sz="3375" dirty="0"/>
              <a:t>Open class words</a:t>
            </a:r>
            <a:endParaRPr lang="en-US" sz="3375" dirty="0"/>
          </a:p>
          <a:p>
            <a:pPr lvl="2">
              <a:buFont typeface="Arial" panose="020B0604020202020204" pitchFamily="34" charset="0"/>
              <a:buChar char="•"/>
            </a:pPr>
            <a:r>
              <a:rPr lang="en-US" sz="2625" dirty="0"/>
              <a:t>Usually </a:t>
            </a:r>
            <a:r>
              <a:rPr lang="en-US" sz="2625" b="1" dirty="0"/>
              <a:t>content</a:t>
            </a:r>
            <a:r>
              <a:rPr lang="en-US" sz="2625" dirty="0"/>
              <a:t> words: Nouns, Verbs, Adjectives, Adverbs</a:t>
            </a:r>
            <a:endParaRPr lang="en-US" sz="2625" dirty="0"/>
          </a:p>
          <a:p>
            <a:pPr lvl="3">
              <a:buFont typeface="Arial" panose="020B0604020202020204" pitchFamily="34" charset="0"/>
              <a:buChar char="•"/>
            </a:pPr>
            <a:r>
              <a:rPr lang="en-US" sz="2225" dirty="0"/>
              <a:t>Plus interjections: </a:t>
            </a:r>
            <a:r>
              <a:rPr lang="en-US" sz="2225" b="1" dirty="0">
                <a:solidFill>
                  <a:srgbClr val="0070C0"/>
                </a:solidFill>
              </a:rPr>
              <a:t>oh, ouch, uh-huh, yes, hello</a:t>
            </a:r>
            <a:endParaRPr lang="en-US" sz="2225" b="1" dirty="0">
              <a:solidFill>
                <a:srgbClr val="0070C0"/>
              </a:solidFill>
            </a:endParaRPr>
          </a:p>
          <a:p>
            <a:pPr lvl="2">
              <a:buFont typeface="Arial" panose="020B0604020202020204" pitchFamily="34" charset="0"/>
              <a:buChar char="•"/>
            </a:pPr>
            <a:r>
              <a:rPr lang="en-US" sz="2625" dirty="0"/>
              <a:t>New nouns and verbs like </a:t>
            </a:r>
            <a:r>
              <a:rPr lang="en-US" sz="2625" i="1" dirty="0"/>
              <a:t>iPhone </a:t>
            </a:r>
            <a:r>
              <a:rPr lang="en-US" sz="2625" dirty="0"/>
              <a:t>or </a:t>
            </a:r>
            <a:r>
              <a:rPr lang="en-US" sz="2625" i="1" dirty="0"/>
              <a:t>to fax</a:t>
            </a:r>
            <a:endParaRPr lang="en-US" sz="2400" dirty="0"/>
          </a:p>
          <a:p>
            <a:pPr lvl="2"/>
            <a:endParaRPr lang="en-US" sz="24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9"/>
          <p:cNvSpPr>
            <a:spLocks noChangeArrowheads="1"/>
          </p:cNvSpPr>
          <p:nvPr/>
        </p:nvSpPr>
        <p:spPr bwMode="auto">
          <a:xfrm>
            <a:off x="304800" y="2724150"/>
            <a:ext cx="8458200" cy="2286000"/>
          </a:xfrm>
          <a:prstGeom prst="rect">
            <a:avLst/>
          </a:prstGeom>
          <a:solidFill>
            <a:srgbClr val="BDFFCF"/>
          </a:solidFill>
          <a:ln w="9525">
            <a:solidFill>
              <a:schemeClr val="tx1"/>
            </a:solidFill>
            <a:miter lim="800000"/>
          </a:ln>
          <a:effectLst>
            <a:outerShdw blurRad="50800" dist="38100" dir="2700000" algn="tl" rotWithShape="0">
              <a:srgbClr val="000000">
                <a:alpha val="43000"/>
              </a:srgbClr>
            </a:outerShdw>
          </a:effectLst>
        </p:spPr>
        <p:txBody>
          <a:bodyPr wrap="none" anchor="ctr"/>
          <a:lstStyle/>
          <a:p>
            <a:endParaRPr lang="en-US" sz="1800"/>
          </a:p>
        </p:txBody>
      </p:sp>
      <p:sp>
        <p:nvSpPr>
          <p:cNvPr id="4" name="Rectangle 8"/>
          <p:cNvSpPr>
            <a:spLocks noChangeArrowheads="1"/>
          </p:cNvSpPr>
          <p:nvPr/>
        </p:nvSpPr>
        <p:spPr bwMode="auto">
          <a:xfrm>
            <a:off x="304800" y="285750"/>
            <a:ext cx="8458200" cy="2286000"/>
          </a:xfrm>
          <a:prstGeom prst="rect">
            <a:avLst/>
          </a:prstGeom>
          <a:solidFill>
            <a:srgbClr val="CADBFF"/>
          </a:solidFill>
          <a:ln w="9525">
            <a:solidFill>
              <a:schemeClr val="tx1"/>
            </a:solidFill>
            <a:miter lim="800000"/>
          </a:ln>
          <a:effectLst>
            <a:outerShdw blurRad="50800" dist="38100" dir="2700000" algn="tl" rotWithShape="0">
              <a:srgbClr val="000000">
                <a:alpha val="43000"/>
              </a:srgbClr>
            </a:outerShdw>
          </a:effectLst>
        </p:spPr>
        <p:txBody>
          <a:bodyPr wrap="none" anchor="ctr"/>
          <a:lstStyle/>
          <a:p>
            <a:endParaRPr lang="en-US" sz="1800" dirty="0">
              <a:solidFill>
                <a:srgbClr val="FF0000"/>
              </a:solidFill>
            </a:endParaRPr>
          </a:p>
        </p:txBody>
      </p:sp>
      <p:sp>
        <p:nvSpPr>
          <p:cNvPr id="2" name="Text Box 5"/>
          <p:cNvSpPr txBox="1">
            <a:spLocks noChangeArrowheads="1"/>
          </p:cNvSpPr>
          <p:nvPr/>
        </p:nvSpPr>
        <p:spPr bwMode="auto">
          <a:xfrm>
            <a:off x="304800" y="285751"/>
            <a:ext cx="3276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b="1" dirty="0"/>
              <a:t>Open class </a:t>
            </a:r>
            <a:r>
              <a:rPr lang="en-US" sz="1800" dirty="0"/>
              <a:t>("content") words</a:t>
            </a:r>
            <a:endParaRPr lang="en-US" sz="1800" dirty="0"/>
          </a:p>
        </p:txBody>
      </p:sp>
      <p:sp>
        <p:nvSpPr>
          <p:cNvPr id="3" name="Text Box 7"/>
          <p:cNvSpPr txBox="1">
            <a:spLocks noChangeArrowheads="1"/>
          </p:cNvSpPr>
          <p:nvPr/>
        </p:nvSpPr>
        <p:spPr bwMode="auto">
          <a:xfrm>
            <a:off x="304800" y="2724151"/>
            <a:ext cx="3657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b="1" dirty="0"/>
              <a:t>Closed class </a:t>
            </a:r>
            <a:r>
              <a:rPr lang="en-US" sz="1800" dirty="0"/>
              <a:t>("function")</a:t>
            </a:r>
            <a:endParaRPr lang="en-US" sz="1800" dirty="0"/>
          </a:p>
        </p:txBody>
      </p:sp>
      <p:sp>
        <p:nvSpPr>
          <p:cNvPr id="6" name="Rectangle 10"/>
          <p:cNvSpPr>
            <a:spLocks noChangeArrowheads="1"/>
          </p:cNvSpPr>
          <p:nvPr/>
        </p:nvSpPr>
        <p:spPr bwMode="auto">
          <a:xfrm>
            <a:off x="381000" y="666750"/>
            <a:ext cx="2667000" cy="1828800"/>
          </a:xfrm>
          <a:prstGeom prst="rect">
            <a:avLst/>
          </a:prstGeom>
          <a:solidFill>
            <a:srgbClr val="ECF3FF"/>
          </a:solidFill>
          <a:ln w="9525">
            <a:solidFill>
              <a:schemeClr val="tx1"/>
            </a:solidFill>
            <a:miter lim="800000"/>
          </a:ln>
        </p:spPr>
        <p:txBody>
          <a:bodyPr wrap="none" anchor="ctr"/>
          <a:lstStyle/>
          <a:p>
            <a:endParaRPr lang="en-US" sz="1800"/>
          </a:p>
        </p:txBody>
      </p:sp>
      <p:sp>
        <p:nvSpPr>
          <p:cNvPr id="7" name="Text Box 11"/>
          <p:cNvSpPr txBox="1">
            <a:spLocks noChangeArrowheads="1"/>
          </p:cNvSpPr>
          <p:nvPr/>
        </p:nvSpPr>
        <p:spPr bwMode="auto">
          <a:xfrm>
            <a:off x="381000" y="681039"/>
            <a:ext cx="14478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Nouns</a:t>
            </a:r>
            <a:endParaRPr lang="en-US" sz="1800"/>
          </a:p>
        </p:txBody>
      </p:sp>
      <p:sp>
        <p:nvSpPr>
          <p:cNvPr id="8" name="Rectangle 12"/>
          <p:cNvSpPr>
            <a:spLocks noChangeArrowheads="1"/>
          </p:cNvSpPr>
          <p:nvPr/>
        </p:nvSpPr>
        <p:spPr bwMode="auto">
          <a:xfrm>
            <a:off x="3124200" y="666750"/>
            <a:ext cx="1600200" cy="3581400"/>
          </a:xfrm>
          <a:prstGeom prst="rect">
            <a:avLst/>
          </a:prstGeom>
          <a:solidFill>
            <a:srgbClr val="ECF3FF"/>
          </a:solidFill>
          <a:ln w="9525">
            <a:solidFill>
              <a:schemeClr val="tx1"/>
            </a:solidFill>
            <a:miter lim="800000"/>
          </a:ln>
          <a:effectLst>
            <a:outerShdw blurRad="50800" dist="38100" dir="2700000" algn="tl" rotWithShape="0">
              <a:srgbClr val="000000">
                <a:alpha val="43000"/>
              </a:srgbClr>
            </a:outerShdw>
          </a:effectLst>
        </p:spPr>
        <p:txBody>
          <a:bodyPr wrap="none" anchor="ctr"/>
          <a:lstStyle/>
          <a:p>
            <a:endParaRPr lang="en-US" sz="1800"/>
          </a:p>
        </p:txBody>
      </p:sp>
      <p:sp>
        <p:nvSpPr>
          <p:cNvPr id="9" name="Text Box 13"/>
          <p:cNvSpPr txBox="1">
            <a:spLocks noChangeArrowheads="1"/>
          </p:cNvSpPr>
          <p:nvPr/>
        </p:nvSpPr>
        <p:spPr bwMode="auto">
          <a:xfrm>
            <a:off x="3124200" y="681039"/>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Verbs</a:t>
            </a:r>
            <a:endParaRPr lang="en-US" sz="1800"/>
          </a:p>
        </p:txBody>
      </p:sp>
      <p:sp>
        <p:nvSpPr>
          <p:cNvPr id="10" name="Rectangle 14"/>
          <p:cNvSpPr>
            <a:spLocks noChangeArrowheads="1"/>
          </p:cNvSpPr>
          <p:nvPr/>
        </p:nvSpPr>
        <p:spPr bwMode="auto">
          <a:xfrm>
            <a:off x="457200" y="1123950"/>
            <a:ext cx="1219200" cy="1219200"/>
          </a:xfrm>
          <a:prstGeom prst="rect">
            <a:avLst/>
          </a:prstGeom>
          <a:noFill/>
          <a:ln w="9525">
            <a:solidFill>
              <a:schemeClr val="tx1"/>
            </a:solidFill>
            <a:miter lim="800000"/>
          </a:ln>
        </p:spPr>
        <p:txBody>
          <a:bodyPr wrap="none" anchor="ctr"/>
          <a:lstStyle/>
          <a:p>
            <a:endParaRPr lang="en-US" sz="1800"/>
          </a:p>
        </p:txBody>
      </p:sp>
      <p:sp>
        <p:nvSpPr>
          <p:cNvPr id="11" name="Text Box 15"/>
          <p:cNvSpPr txBox="1">
            <a:spLocks noChangeArrowheads="1"/>
          </p:cNvSpPr>
          <p:nvPr/>
        </p:nvSpPr>
        <p:spPr bwMode="auto">
          <a:xfrm>
            <a:off x="457200" y="1138238"/>
            <a:ext cx="10668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dirty="0"/>
              <a:t>Proper</a:t>
            </a:r>
            <a:endParaRPr lang="en-US" sz="1800" dirty="0"/>
          </a:p>
        </p:txBody>
      </p:sp>
      <p:sp>
        <p:nvSpPr>
          <p:cNvPr id="12" name="Rectangle 16"/>
          <p:cNvSpPr>
            <a:spLocks noChangeArrowheads="1"/>
          </p:cNvSpPr>
          <p:nvPr/>
        </p:nvSpPr>
        <p:spPr bwMode="auto">
          <a:xfrm>
            <a:off x="1752600" y="1123950"/>
            <a:ext cx="1219200" cy="1219200"/>
          </a:xfrm>
          <a:prstGeom prst="rect">
            <a:avLst/>
          </a:prstGeom>
          <a:noFill/>
          <a:ln w="9525">
            <a:solidFill>
              <a:schemeClr val="tx1"/>
            </a:solidFill>
            <a:miter lim="800000"/>
          </a:ln>
        </p:spPr>
        <p:txBody>
          <a:bodyPr wrap="none" anchor="ctr"/>
          <a:lstStyle/>
          <a:p>
            <a:endParaRPr lang="en-US" sz="1800"/>
          </a:p>
        </p:txBody>
      </p:sp>
      <p:sp>
        <p:nvSpPr>
          <p:cNvPr id="13" name="Text Box 17"/>
          <p:cNvSpPr txBox="1">
            <a:spLocks noChangeArrowheads="1"/>
          </p:cNvSpPr>
          <p:nvPr/>
        </p:nvSpPr>
        <p:spPr bwMode="auto">
          <a:xfrm>
            <a:off x="1752600" y="1138238"/>
            <a:ext cx="1371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Common</a:t>
            </a:r>
            <a:endParaRPr lang="en-US" sz="1800"/>
          </a:p>
        </p:txBody>
      </p:sp>
      <p:sp>
        <p:nvSpPr>
          <p:cNvPr id="14" name="Rectangle 18"/>
          <p:cNvSpPr>
            <a:spLocks noChangeArrowheads="1"/>
          </p:cNvSpPr>
          <p:nvPr/>
        </p:nvSpPr>
        <p:spPr bwMode="auto">
          <a:xfrm>
            <a:off x="3276600" y="2876550"/>
            <a:ext cx="1219200" cy="1219200"/>
          </a:xfrm>
          <a:prstGeom prst="rect">
            <a:avLst/>
          </a:prstGeom>
          <a:solidFill>
            <a:srgbClr val="E3FFE7"/>
          </a:solidFill>
          <a:ln w="9525">
            <a:solidFill>
              <a:schemeClr val="tx1"/>
            </a:solidFill>
            <a:miter lim="800000"/>
          </a:ln>
        </p:spPr>
        <p:txBody>
          <a:bodyPr wrap="none" anchor="ctr"/>
          <a:lstStyle/>
          <a:p>
            <a:endParaRPr lang="en-US" sz="1800"/>
          </a:p>
        </p:txBody>
      </p:sp>
      <p:sp>
        <p:nvSpPr>
          <p:cNvPr id="15" name="Text Box 19"/>
          <p:cNvSpPr txBox="1">
            <a:spLocks noChangeArrowheads="1"/>
          </p:cNvSpPr>
          <p:nvPr/>
        </p:nvSpPr>
        <p:spPr bwMode="auto">
          <a:xfrm>
            <a:off x="3276600" y="2890838"/>
            <a:ext cx="10668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dirty="0"/>
              <a:t>Auxiliary</a:t>
            </a:r>
            <a:endParaRPr lang="en-US" sz="1800" dirty="0"/>
          </a:p>
        </p:txBody>
      </p:sp>
      <p:sp>
        <p:nvSpPr>
          <p:cNvPr id="16" name="Rectangle 20"/>
          <p:cNvSpPr>
            <a:spLocks noChangeArrowheads="1"/>
          </p:cNvSpPr>
          <p:nvPr/>
        </p:nvSpPr>
        <p:spPr bwMode="auto">
          <a:xfrm>
            <a:off x="3276600" y="1123950"/>
            <a:ext cx="1219200" cy="1219200"/>
          </a:xfrm>
          <a:prstGeom prst="rect">
            <a:avLst/>
          </a:prstGeom>
          <a:solidFill>
            <a:srgbClr val="EAFFF5"/>
          </a:solidFill>
          <a:ln w="9525">
            <a:solidFill>
              <a:schemeClr val="tx1"/>
            </a:solidFill>
            <a:miter lim="800000"/>
          </a:ln>
        </p:spPr>
        <p:txBody>
          <a:bodyPr wrap="none" anchor="ctr"/>
          <a:lstStyle/>
          <a:p>
            <a:endParaRPr lang="en-US" sz="1800"/>
          </a:p>
        </p:txBody>
      </p:sp>
      <p:sp>
        <p:nvSpPr>
          <p:cNvPr id="17" name="Text Box 21"/>
          <p:cNvSpPr txBox="1">
            <a:spLocks noChangeArrowheads="1"/>
          </p:cNvSpPr>
          <p:nvPr/>
        </p:nvSpPr>
        <p:spPr bwMode="auto">
          <a:xfrm>
            <a:off x="3276600" y="1138239"/>
            <a:ext cx="10668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Main</a:t>
            </a:r>
            <a:endParaRPr lang="en-US" sz="1800"/>
          </a:p>
        </p:txBody>
      </p:sp>
      <p:sp>
        <p:nvSpPr>
          <p:cNvPr id="18" name="Rectangle 22"/>
          <p:cNvSpPr>
            <a:spLocks noChangeArrowheads="1"/>
          </p:cNvSpPr>
          <p:nvPr/>
        </p:nvSpPr>
        <p:spPr bwMode="auto">
          <a:xfrm>
            <a:off x="4876800" y="666750"/>
            <a:ext cx="3124200" cy="457200"/>
          </a:xfrm>
          <a:prstGeom prst="rect">
            <a:avLst/>
          </a:prstGeom>
          <a:solidFill>
            <a:srgbClr val="ECF3FF"/>
          </a:solidFill>
          <a:ln w="9525">
            <a:solidFill>
              <a:schemeClr val="tx1"/>
            </a:solidFill>
            <a:miter lim="800000"/>
          </a:ln>
        </p:spPr>
        <p:txBody>
          <a:bodyPr wrap="none" anchor="ctr"/>
          <a:lstStyle/>
          <a:p>
            <a:endParaRPr lang="en-US" sz="1800"/>
          </a:p>
        </p:txBody>
      </p:sp>
      <p:sp>
        <p:nvSpPr>
          <p:cNvPr id="19" name="Text Box 23"/>
          <p:cNvSpPr txBox="1">
            <a:spLocks noChangeArrowheads="1"/>
          </p:cNvSpPr>
          <p:nvPr/>
        </p:nvSpPr>
        <p:spPr bwMode="auto">
          <a:xfrm>
            <a:off x="4876800" y="681039"/>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Adjectives</a:t>
            </a:r>
            <a:endParaRPr lang="en-US" sz="1800"/>
          </a:p>
        </p:txBody>
      </p:sp>
      <p:sp>
        <p:nvSpPr>
          <p:cNvPr id="20" name="Rectangle 24"/>
          <p:cNvSpPr>
            <a:spLocks noChangeArrowheads="1"/>
          </p:cNvSpPr>
          <p:nvPr/>
        </p:nvSpPr>
        <p:spPr bwMode="auto">
          <a:xfrm>
            <a:off x="4876800" y="1200150"/>
            <a:ext cx="3124200" cy="457200"/>
          </a:xfrm>
          <a:prstGeom prst="rect">
            <a:avLst/>
          </a:prstGeom>
          <a:solidFill>
            <a:srgbClr val="ECF3FF"/>
          </a:solidFill>
          <a:ln w="9525">
            <a:solidFill>
              <a:schemeClr val="tx1"/>
            </a:solidFill>
            <a:miter lim="800000"/>
          </a:ln>
        </p:spPr>
        <p:txBody>
          <a:bodyPr wrap="none" anchor="ctr"/>
          <a:lstStyle/>
          <a:p>
            <a:endParaRPr lang="en-US" sz="1800"/>
          </a:p>
        </p:txBody>
      </p:sp>
      <p:sp>
        <p:nvSpPr>
          <p:cNvPr id="21" name="Text Box 25"/>
          <p:cNvSpPr txBox="1">
            <a:spLocks noChangeArrowheads="1"/>
          </p:cNvSpPr>
          <p:nvPr/>
        </p:nvSpPr>
        <p:spPr bwMode="auto">
          <a:xfrm>
            <a:off x="4876800" y="1214439"/>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Adverbs</a:t>
            </a:r>
            <a:endParaRPr lang="en-US" sz="1800"/>
          </a:p>
        </p:txBody>
      </p:sp>
      <p:sp>
        <p:nvSpPr>
          <p:cNvPr id="22" name="Rectangle 26"/>
          <p:cNvSpPr>
            <a:spLocks noChangeArrowheads="1"/>
          </p:cNvSpPr>
          <p:nvPr/>
        </p:nvSpPr>
        <p:spPr bwMode="auto">
          <a:xfrm>
            <a:off x="4876800" y="3257550"/>
            <a:ext cx="2362200" cy="457200"/>
          </a:xfrm>
          <a:prstGeom prst="rect">
            <a:avLst/>
          </a:prstGeom>
          <a:solidFill>
            <a:srgbClr val="E3FFE7"/>
          </a:solidFill>
          <a:ln w="9525">
            <a:solidFill>
              <a:schemeClr val="tx1"/>
            </a:solidFill>
            <a:miter lim="800000"/>
          </a:ln>
        </p:spPr>
        <p:txBody>
          <a:bodyPr wrap="none" anchor="ctr"/>
          <a:lstStyle/>
          <a:p>
            <a:endParaRPr lang="en-US" sz="1800"/>
          </a:p>
        </p:txBody>
      </p:sp>
      <p:sp>
        <p:nvSpPr>
          <p:cNvPr id="23" name="Text Box 27"/>
          <p:cNvSpPr txBox="1">
            <a:spLocks noChangeArrowheads="1"/>
          </p:cNvSpPr>
          <p:nvPr/>
        </p:nvSpPr>
        <p:spPr bwMode="auto">
          <a:xfrm>
            <a:off x="4876800" y="3271838"/>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Prepositions</a:t>
            </a:r>
            <a:endParaRPr lang="en-US" sz="1800"/>
          </a:p>
        </p:txBody>
      </p:sp>
      <p:sp>
        <p:nvSpPr>
          <p:cNvPr id="24" name="Rectangle 28"/>
          <p:cNvSpPr>
            <a:spLocks noChangeArrowheads="1"/>
          </p:cNvSpPr>
          <p:nvPr/>
        </p:nvSpPr>
        <p:spPr bwMode="auto">
          <a:xfrm>
            <a:off x="4876800" y="3790950"/>
            <a:ext cx="2362200" cy="457200"/>
          </a:xfrm>
          <a:prstGeom prst="rect">
            <a:avLst/>
          </a:prstGeom>
          <a:solidFill>
            <a:srgbClr val="E3FFE7"/>
          </a:solidFill>
          <a:ln w="9525">
            <a:solidFill>
              <a:schemeClr val="tx1"/>
            </a:solidFill>
            <a:miter lim="800000"/>
          </a:ln>
        </p:spPr>
        <p:txBody>
          <a:bodyPr wrap="none" anchor="ctr"/>
          <a:lstStyle/>
          <a:p>
            <a:endParaRPr lang="en-US" sz="1800"/>
          </a:p>
        </p:txBody>
      </p:sp>
      <p:sp>
        <p:nvSpPr>
          <p:cNvPr id="25" name="Text Box 29"/>
          <p:cNvSpPr txBox="1">
            <a:spLocks noChangeArrowheads="1"/>
          </p:cNvSpPr>
          <p:nvPr/>
        </p:nvSpPr>
        <p:spPr bwMode="auto">
          <a:xfrm>
            <a:off x="4876800" y="3805239"/>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dirty="0"/>
              <a:t>Particles</a:t>
            </a:r>
            <a:endParaRPr lang="en-US" sz="1800" dirty="0"/>
          </a:p>
        </p:txBody>
      </p:sp>
      <p:sp>
        <p:nvSpPr>
          <p:cNvPr id="26" name="Rectangle 30"/>
          <p:cNvSpPr>
            <a:spLocks noChangeArrowheads="1"/>
          </p:cNvSpPr>
          <p:nvPr/>
        </p:nvSpPr>
        <p:spPr bwMode="auto">
          <a:xfrm>
            <a:off x="457200" y="3257550"/>
            <a:ext cx="2362200" cy="457200"/>
          </a:xfrm>
          <a:prstGeom prst="rect">
            <a:avLst/>
          </a:prstGeom>
          <a:solidFill>
            <a:srgbClr val="E3FFE7"/>
          </a:solidFill>
          <a:ln w="9525">
            <a:solidFill>
              <a:schemeClr val="tx1"/>
            </a:solidFill>
            <a:miter lim="800000"/>
          </a:ln>
        </p:spPr>
        <p:txBody>
          <a:bodyPr wrap="none" anchor="ctr"/>
          <a:lstStyle/>
          <a:p>
            <a:endParaRPr lang="en-US" sz="1800"/>
          </a:p>
        </p:txBody>
      </p:sp>
      <p:sp>
        <p:nvSpPr>
          <p:cNvPr id="27" name="Text Box 31"/>
          <p:cNvSpPr txBox="1">
            <a:spLocks noChangeArrowheads="1"/>
          </p:cNvSpPr>
          <p:nvPr/>
        </p:nvSpPr>
        <p:spPr bwMode="auto">
          <a:xfrm>
            <a:off x="457200" y="3271838"/>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Determiners</a:t>
            </a:r>
            <a:endParaRPr lang="en-US" sz="1800"/>
          </a:p>
        </p:txBody>
      </p:sp>
      <p:sp>
        <p:nvSpPr>
          <p:cNvPr id="28" name="Rectangle 32"/>
          <p:cNvSpPr>
            <a:spLocks noChangeArrowheads="1"/>
          </p:cNvSpPr>
          <p:nvPr/>
        </p:nvSpPr>
        <p:spPr bwMode="auto">
          <a:xfrm>
            <a:off x="457200" y="3790950"/>
            <a:ext cx="2362200" cy="457200"/>
          </a:xfrm>
          <a:prstGeom prst="rect">
            <a:avLst/>
          </a:prstGeom>
          <a:solidFill>
            <a:srgbClr val="E3FFE7"/>
          </a:solidFill>
          <a:ln w="9525">
            <a:solidFill>
              <a:schemeClr val="tx1"/>
            </a:solidFill>
            <a:miter lim="800000"/>
          </a:ln>
        </p:spPr>
        <p:txBody>
          <a:bodyPr wrap="none" anchor="ctr"/>
          <a:lstStyle/>
          <a:p>
            <a:endParaRPr lang="en-US" sz="1800"/>
          </a:p>
        </p:txBody>
      </p:sp>
      <p:sp>
        <p:nvSpPr>
          <p:cNvPr id="29" name="Text Box 33"/>
          <p:cNvSpPr txBox="1">
            <a:spLocks noChangeArrowheads="1"/>
          </p:cNvSpPr>
          <p:nvPr/>
        </p:nvSpPr>
        <p:spPr bwMode="auto">
          <a:xfrm>
            <a:off x="457200" y="3805238"/>
            <a:ext cx="1752600" cy="368300"/>
          </a:xfrm>
          <a:prstGeom prst="rect">
            <a:avLst/>
          </a:prstGeom>
          <a:solidFill>
            <a:srgbClr val="EAFFF5"/>
          </a:solid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Conjunctions</a:t>
            </a:r>
            <a:endParaRPr lang="en-US" sz="1800"/>
          </a:p>
        </p:txBody>
      </p:sp>
      <p:sp>
        <p:nvSpPr>
          <p:cNvPr id="30" name="Rectangle 34"/>
          <p:cNvSpPr>
            <a:spLocks noChangeArrowheads="1"/>
          </p:cNvSpPr>
          <p:nvPr/>
        </p:nvSpPr>
        <p:spPr bwMode="auto">
          <a:xfrm>
            <a:off x="457200" y="4324350"/>
            <a:ext cx="2362200" cy="457200"/>
          </a:xfrm>
          <a:prstGeom prst="rect">
            <a:avLst/>
          </a:prstGeom>
          <a:solidFill>
            <a:srgbClr val="E3FFE7"/>
          </a:solidFill>
          <a:ln w="9525">
            <a:solidFill>
              <a:schemeClr val="tx1"/>
            </a:solidFill>
            <a:miter lim="800000"/>
          </a:ln>
        </p:spPr>
        <p:txBody>
          <a:bodyPr wrap="none" anchor="ctr"/>
          <a:lstStyle/>
          <a:p>
            <a:endParaRPr lang="en-US" sz="1800"/>
          </a:p>
        </p:txBody>
      </p:sp>
      <p:sp>
        <p:nvSpPr>
          <p:cNvPr id="31" name="Text Box 35"/>
          <p:cNvSpPr txBox="1">
            <a:spLocks noChangeArrowheads="1"/>
          </p:cNvSpPr>
          <p:nvPr/>
        </p:nvSpPr>
        <p:spPr bwMode="auto">
          <a:xfrm>
            <a:off x="457200" y="4338639"/>
            <a:ext cx="17526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Pronouns</a:t>
            </a:r>
            <a:endParaRPr lang="en-US" sz="1800"/>
          </a:p>
        </p:txBody>
      </p:sp>
      <p:sp>
        <p:nvSpPr>
          <p:cNvPr id="32" name="Text Box 36"/>
          <p:cNvSpPr txBox="1">
            <a:spLocks noChangeArrowheads="1"/>
          </p:cNvSpPr>
          <p:nvPr/>
        </p:nvSpPr>
        <p:spPr bwMode="auto">
          <a:xfrm>
            <a:off x="7086600" y="2190750"/>
            <a:ext cx="14478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i="1" dirty="0">
                <a:solidFill>
                  <a:srgbClr val="FF3300"/>
                </a:solidFill>
              </a:rPr>
              <a:t>… more</a:t>
            </a:r>
            <a:endParaRPr lang="en-US" sz="1800" i="1" dirty="0">
              <a:solidFill>
                <a:srgbClr val="FF3300"/>
              </a:solidFill>
            </a:endParaRPr>
          </a:p>
        </p:txBody>
      </p:sp>
      <p:sp>
        <p:nvSpPr>
          <p:cNvPr id="33" name="Text Box 37"/>
          <p:cNvSpPr txBox="1">
            <a:spLocks noChangeArrowheads="1"/>
          </p:cNvSpPr>
          <p:nvPr/>
        </p:nvSpPr>
        <p:spPr bwMode="auto">
          <a:xfrm>
            <a:off x="7467600" y="3790951"/>
            <a:ext cx="11430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i="1" dirty="0">
                <a:solidFill>
                  <a:srgbClr val="FF3300"/>
                </a:solidFill>
              </a:rPr>
              <a:t>… more</a:t>
            </a:r>
            <a:endParaRPr lang="en-US" sz="1800" i="1" dirty="0">
              <a:solidFill>
                <a:srgbClr val="FF3300"/>
              </a:solidFill>
            </a:endParaRPr>
          </a:p>
        </p:txBody>
      </p:sp>
      <p:sp>
        <p:nvSpPr>
          <p:cNvPr id="34" name="Text Box 38"/>
          <p:cNvSpPr txBox="1">
            <a:spLocks noChangeArrowheads="1"/>
          </p:cNvSpPr>
          <p:nvPr/>
        </p:nvSpPr>
        <p:spPr bwMode="auto">
          <a:xfrm>
            <a:off x="533400" y="1560513"/>
            <a:ext cx="1066800" cy="63246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Janet</a:t>
            </a:r>
            <a:endParaRPr lang="en-US" sz="1600" i="1" dirty="0">
              <a:solidFill>
                <a:schemeClr val="accent2"/>
              </a:solidFill>
            </a:endParaRPr>
          </a:p>
          <a:p>
            <a:pPr eaLnBrk="1" hangingPunct="1">
              <a:spcBef>
                <a:spcPct val="20000"/>
              </a:spcBef>
            </a:pPr>
            <a:r>
              <a:rPr lang="en-US" sz="1600" i="1" dirty="0">
                <a:solidFill>
                  <a:schemeClr val="accent2"/>
                </a:solidFill>
              </a:rPr>
              <a:t>Italy</a:t>
            </a:r>
            <a:endParaRPr lang="en-US" sz="1600" i="1" dirty="0">
              <a:solidFill>
                <a:schemeClr val="accent2"/>
              </a:solidFill>
            </a:endParaRPr>
          </a:p>
        </p:txBody>
      </p:sp>
      <p:sp>
        <p:nvSpPr>
          <p:cNvPr id="35" name="Text Box 39"/>
          <p:cNvSpPr txBox="1">
            <a:spLocks noChangeArrowheads="1"/>
          </p:cNvSpPr>
          <p:nvPr/>
        </p:nvSpPr>
        <p:spPr bwMode="auto">
          <a:xfrm>
            <a:off x="1828800" y="1560514"/>
            <a:ext cx="1066800" cy="63246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cat,  cats</a:t>
            </a:r>
            <a:endParaRPr lang="en-US" sz="1600" i="1" dirty="0">
              <a:solidFill>
                <a:schemeClr val="accent2"/>
              </a:solidFill>
            </a:endParaRPr>
          </a:p>
          <a:p>
            <a:pPr eaLnBrk="1" hangingPunct="1">
              <a:spcBef>
                <a:spcPct val="20000"/>
              </a:spcBef>
            </a:pPr>
            <a:r>
              <a:rPr lang="en-US" sz="1600" i="1" dirty="0">
                <a:solidFill>
                  <a:schemeClr val="accent2"/>
                </a:solidFill>
              </a:rPr>
              <a:t>mango</a:t>
            </a:r>
            <a:endParaRPr lang="en-US" sz="1600" i="1" dirty="0">
              <a:solidFill>
                <a:schemeClr val="accent2"/>
              </a:solidFill>
            </a:endParaRPr>
          </a:p>
        </p:txBody>
      </p:sp>
      <p:sp>
        <p:nvSpPr>
          <p:cNvPr id="36" name="Text Box 40"/>
          <p:cNvSpPr txBox="1">
            <a:spLocks noChangeArrowheads="1"/>
          </p:cNvSpPr>
          <p:nvPr/>
        </p:nvSpPr>
        <p:spPr bwMode="auto">
          <a:xfrm>
            <a:off x="3352800" y="1581151"/>
            <a:ext cx="1143000" cy="63246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eat</a:t>
            </a:r>
            <a:endParaRPr lang="en-US" sz="1600" i="1" dirty="0">
              <a:solidFill>
                <a:schemeClr val="accent2"/>
              </a:solidFill>
            </a:endParaRPr>
          </a:p>
          <a:p>
            <a:pPr eaLnBrk="1" hangingPunct="1">
              <a:spcBef>
                <a:spcPct val="20000"/>
              </a:spcBef>
            </a:pPr>
            <a:r>
              <a:rPr lang="en-US" sz="1600" i="1" dirty="0">
                <a:solidFill>
                  <a:schemeClr val="accent2"/>
                </a:solidFill>
              </a:rPr>
              <a:t>went</a:t>
            </a:r>
            <a:endParaRPr lang="en-US" sz="1600" i="1" dirty="0">
              <a:solidFill>
                <a:schemeClr val="accent2"/>
              </a:solidFill>
            </a:endParaRPr>
          </a:p>
        </p:txBody>
      </p:sp>
      <p:sp>
        <p:nvSpPr>
          <p:cNvPr id="37" name="Text Box 41"/>
          <p:cNvSpPr txBox="1">
            <a:spLocks noChangeArrowheads="1"/>
          </p:cNvSpPr>
          <p:nvPr/>
        </p:nvSpPr>
        <p:spPr bwMode="auto">
          <a:xfrm>
            <a:off x="3352800" y="3313113"/>
            <a:ext cx="1143000" cy="63246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a:solidFill>
                  <a:schemeClr val="accent2"/>
                </a:solidFill>
              </a:rPr>
              <a:t>can</a:t>
            </a:r>
            <a:endParaRPr lang="en-US" sz="1600" i="1">
              <a:solidFill>
                <a:schemeClr val="accent2"/>
              </a:solidFill>
            </a:endParaRPr>
          </a:p>
          <a:p>
            <a:pPr eaLnBrk="1" hangingPunct="1">
              <a:spcBef>
                <a:spcPct val="20000"/>
              </a:spcBef>
            </a:pPr>
            <a:r>
              <a:rPr lang="en-US" sz="1600" i="1">
                <a:solidFill>
                  <a:schemeClr val="accent2"/>
                </a:solidFill>
              </a:rPr>
              <a:t>had</a:t>
            </a:r>
            <a:endParaRPr lang="en-US" sz="1600" i="1">
              <a:solidFill>
                <a:schemeClr val="accent2"/>
              </a:solidFill>
            </a:endParaRPr>
          </a:p>
        </p:txBody>
      </p:sp>
      <p:sp>
        <p:nvSpPr>
          <p:cNvPr id="38" name="Text Box 42"/>
          <p:cNvSpPr txBox="1">
            <a:spLocks noChangeArrowheads="1"/>
          </p:cNvSpPr>
          <p:nvPr/>
        </p:nvSpPr>
        <p:spPr bwMode="auto">
          <a:xfrm>
            <a:off x="6172200" y="711201"/>
            <a:ext cx="1981200" cy="33718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old   green   tasty</a:t>
            </a:r>
            <a:endParaRPr lang="en-US" sz="1600" i="1" dirty="0">
              <a:solidFill>
                <a:schemeClr val="accent2"/>
              </a:solidFill>
            </a:endParaRPr>
          </a:p>
        </p:txBody>
      </p:sp>
      <p:sp>
        <p:nvSpPr>
          <p:cNvPr id="39" name="Text Box 43"/>
          <p:cNvSpPr txBox="1">
            <a:spLocks noChangeArrowheads="1"/>
          </p:cNvSpPr>
          <p:nvPr/>
        </p:nvSpPr>
        <p:spPr bwMode="auto">
          <a:xfrm>
            <a:off x="6172200" y="1244600"/>
            <a:ext cx="1828800" cy="337185"/>
          </a:xfrm>
          <a:prstGeom prst="rect">
            <a:avLst/>
          </a:prstGeom>
          <a:noFill/>
          <a:ln>
            <a:noFill/>
          </a:ln>
        </p:spPr>
        <p:txBody>
          <a:bodyPr wrap="square">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slowly yesterday</a:t>
            </a:r>
            <a:endParaRPr lang="en-US" sz="1600" i="1" dirty="0">
              <a:solidFill>
                <a:schemeClr val="accent2"/>
              </a:solidFill>
            </a:endParaRPr>
          </a:p>
        </p:txBody>
      </p:sp>
      <p:sp>
        <p:nvSpPr>
          <p:cNvPr id="40" name="Text Box 44"/>
          <p:cNvSpPr txBox="1">
            <a:spLocks noChangeArrowheads="1"/>
          </p:cNvSpPr>
          <p:nvPr/>
        </p:nvSpPr>
        <p:spPr bwMode="auto">
          <a:xfrm>
            <a:off x="6324600" y="3302000"/>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a:solidFill>
                  <a:schemeClr val="accent2"/>
                </a:solidFill>
              </a:rPr>
              <a:t>to with</a:t>
            </a:r>
            <a:endParaRPr lang="en-US" sz="1600" i="1">
              <a:solidFill>
                <a:schemeClr val="accent2"/>
              </a:solidFill>
            </a:endParaRPr>
          </a:p>
        </p:txBody>
      </p:sp>
      <p:sp>
        <p:nvSpPr>
          <p:cNvPr id="41" name="Text Box 45"/>
          <p:cNvSpPr txBox="1">
            <a:spLocks noChangeArrowheads="1"/>
          </p:cNvSpPr>
          <p:nvPr/>
        </p:nvSpPr>
        <p:spPr bwMode="auto">
          <a:xfrm>
            <a:off x="6324600" y="3835400"/>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off   up</a:t>
            </a:r>
            <a:endParaRPr lang="en-US" sz="1600" i="1" dirty="0">
              <a:solidFill>
                <a:schemeClr val="accent2"/>
              </a:solidFill>
            </a:endParaRPr>
          </a:p>
        </p:txBody>
      </p:sp>
      <p:sp>
        <p:nvSpPr>
          <p:cNvPr id="42" name="Text Box 46"/>
          <p:cNvSpPr txBox="1">
            <a:spLocks noChangeArrowheads="1"/>
          </p:cNvSpPr>
          <p:nvPr/>
        </p:nvSpPr>
        <p:spPr bwMode="auto">
          <a:xfrm>
            <a:off x="1752600" y="3302001"/>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the some</a:t>
            </a:r>
            <a:endParaRPr lang="en-US" sz="1600" i="1" dirty="0">
              <a:solidFill>
                <a:schemeClr val="accent2"/>
              </a:solidFill>
            </a:endParaRPr>
          </a:p>
        </p:txBody>
      </p:sp>
      <p:sp>
        <p:nvSpPr>
          <p:cNvPr id="43" name="Text Box 47"/>
          <p:cNvSpPr txBox="1">
            <a:spLocks noChangeArrowheads="1"/>
          </p:cNvSpPr>
          <p:nvPr/>
        </p:nvSpPr>
        <p:spPr bwMode="auto">
          <a:xfrm>
            <a:off x="1905000" y="3835400"/>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a:solidFill>
                  <a:schemeClr val="accent2"/>
                </a:solidFill>
              </a:rPr>
              <a:t>and or</a:t>
            </a:r>
            <a:endParaRPr lang="en-US" sz="1600" i="1">
              <a:solidFill>
                <a:schemeClr val="accent2"/>
              </a:solidFill>
            </a:endParaRPr>
          </a:p>
        </p:txBody>
      </p:sp>
      <p:sp>
        <p:nvSpPr>
          <p:cNvPr id="44" name="Text Box 48"/>
          <p:cNvSpPr txBox="1">
            <a:spLocks noChangeArrowheads="1"/>
          </p:cNvSpPr>
          <p:nvPr/>
        </p:nvSpPr>
        <p:spPr bwMode="auto">
          <a:xfrm>
            <a:off x="1905000" y="4368800"/>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they its</a:t>
            </a:r>
            <a:endParaRPr lang="en-US" sz="1600" i="1" dirty="0">
              <a:solidFill>
                <a:schemeClr val="accent2"/>
              </a:solidFill>
            </a:endParaRPr>
          </a:p>
        </p:txBody>
      </p:sp>
      <p:sp>
        <p:nvSpPr>
          <p:cNvPr id="45" name="Rectangle 49"/>
          <p:cNvSpPr>
            <a:spLocks noChangeArrowheads="1"/>
          </p:cNvSpPr>
          <p:nvPr/>
        </p:nvSpPr>
        <p:spPr bwMode="auto">
          <a:xfrm>
            <a:off x="4876800" y="1885950"/>
            <a:ext cx="1219200" cy="1219200"/>
          </a:xfrm>
          <a:prstGeom prst="rect">
            <a:avLst/>
          </a:prstGeom>
          <a:solidFill>
            <a:srgbClr val="EAFFF5"/>
          </a:solidFill>
          <a:ln w="9525">
            <a:solidFill>
              <a:schemeClr val="tx1"/>
            </a:solidFill>
            <a:miter lim="800000"/>
          </a:ln>
        </p:spPr>
        <p:txBody>
          <a:bodyPr wrap="none" anchor="ctr"/>
          <a:lstStyle/>
          <a:p>
            <a:endParaRPr lang="en-US" sz="1800"/>
          </a:p>
        </p:txBody>
      </p:sp>
      <p:sp>
        <p:nvSpPr>
          <p:cNvPr id="46" name="Text Box 50"/>
          <p:cNvSpPr txBox="1">
            <a:spLocks noChangeArrowheads="1"/>
          </p:cNvSpPr>
          <p:nvPr/>
        </p:nvSpPr>
        <p:spPr bwMode="auto">
          <a:xfrm>
            <a:off x="4876800" y="1900238"/>
            <a:ext cx="1143000" cy="36830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50000"/>
              </a:spcBef>
            </a:pPr>
            <a:r>
              <a:rPr lang="en-US" sz="1800"/>
              <a:t>Numbers</a:t>
            </a:r>
            <a:endParaRPr lang="en-US" sz="1800"/>
          </a:p>
        </p:txBody>
      </p:sp>
      <p:sp>
        <p:nvSpPr>
          <p:cNvPr id="47" name="Text Box 51"/>
          <p:cNvSpPr txBox="1">
            <a:spLocks noChangeArrowheads="1"/>
          </p:cNvSpPr>
          <p:nvPr/>
        </p:nvSpPr>
        <p:spPr bwMode="auto">
          <a:xfrm>
            <a:off x="4953000" y="2322514"/>
            <a:ext cx="1143000" cy="632460"/>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a:solidFill>
                  <a:schemeClr val="accent2"/>
                </a:solidFill>
              </a:rPr>
              <a:t>122,312</a:t>
            </a:r>
            <a:endParaRPr lang="en-US" sz="1600" i="1">
              <a:solidFill>
                <a:schemeClr val="accent2"/>
              </a:solidFill>
            </a:endParaRPr>
          </a:p>
          <a:p>
            <a:pPr eaLnBrk="1" hangingPunct="1">
              <a:spcBef>
                <a:spcPct val="20000"/>
              </a:spcBef>
            </a:pPr>
            <a:r>
              <a:rPr lang="en-US" sz="1600" i="1">
                <a:solidFill>
                  <a:schemeClr val="accent2"/>
                </a:solidFill>
              </a:rPr>
              <a:t>one</a:t>
            </a:r>
            <a:endParaRPr lang="en-US" sz="1600" i="1">
              <a:solidFill>
                <a:schemeClr val="accent2"/>
              </a:solidFill>
            </a:endParaRPr>
          </a:p>
        </p:txBody>
      </p:sp>
      <p:sp>
        <p:nvSpPr>
          <p:cNvPr id="48" name="Rectangle 28"/>
          <p:cNvSpPr>
            <a:spLocks noChangeArrowheads="1"/>
          </p:cNvSpPr>
          <p:nvPr/>
        </p:nvSpPr>
        <p:spPr bwMode="auto">
          <a:xfrm>
            <a:off x="6221896" y="1714500"/>
            <a:ext cx="2362200" cy="457200"/>
          </a:xfrm>
          <a:prstGeom prst="rect">
            <a:avLst/>
          </a:prstGeom>
          <a:solidFill>
            <a:srgbClr val="DDF0FF"/>
          </a:solidFill>
          <a:ln w="9525">
            <a:solidFill>
              <a:schemeClr val="tx1"/>
            </a:solidFill>
            <a:miter lim="800000"/>
          </a:ln>
        </p:spPr>
        <p:txBody>
          <a:bodyPr wrap="none" anchor="ctr"/>
          <a:lstStyle/>
          <a:p>
            <a:r>
              <a:rPr lang="en-US" sz="1800" dirty="0">
                <a:latin typeface="Arial" panose="020B0604020202020204"/>
                <a:cs typeface="Arial" panose="020B0604020202020204"/>
              </a:rPr>
              <a:t>Interjections</a:t>
            </a:r>
            <a:endParaRPr lang="en-US" sz="1800" dirty="0">
              <a:latin typeface="Arial" panose="020B0604020202020204"/>
              <a:cs typeface="Arial" panose="020B0604020202020204"/>
            </a:endParaRPr>
          </a:p>
        </p:txBody>
      </p:sp>
      <p:sp>
        <p:nvSpPr>
          <p:cNvPr id="49" name="Text Box 45"/>
          <p:cNvSpPr txBox="1">
            <a:spLocks noChangeArrowheads="1"/>
          </p:cNvSpPr>
          <p:nvPr/>
        </p:nvSpPr>
        <p:spPr bwMode="auto">
          <a:xfrm>
            <a:off x="7543800" y="1790700"/>
            <a:ext cx="1143000" cy="337185"/>
          </a:xfrm>
          <a:prstGeom prst="rect">
            <a:avLst/>
          </a:prstGeom>
          <a:noFill/>
          <a:ln>
            <a:noFill/>
          </a:ln>
        </p:spPr>
        <p:txBody>
          <a:bodyPr>
            <a:spAutoFit/>
          </a:bodyPr>
          <a:lstStyle>
            <a:lvl1pPr eaLnBrk="0" hangingPunct="0">
              <a:defRPr sz="2400">
                <a:solidFill>
                  <a:schemeClr val="tx1"/>
                </a:solidFill>
                <a:latin typeface="Arial" panose="020B0604020202020204" pitchFamily="34" charset="0"/>
                <a:ea typeface="MS PGothic" panose="020B0600070205080204" charset="-128"/>
                <a:cs typeface="MS PGothic" panose="020B0600070205080204" charset="-128"/>
              </a:defRPr>
            </a:lvl1pPr>
            <a:lvl2pPr marL="37931725" indent="-37474525" eaLnBrk="0" hangingPunct="0">
              <a:defRPr sz="2400">
                <a:solidFill>
                  <a:schemeClr val="tx1"/>
                </a:solidFill>
                <a:latin typeface="Arial" panose="020B0604020202020204" pitchFamily="34" charset="0"/>
                <a:ea typeface="MS PGothic" panose="020B0600070205080204" charset="-128"/>
              </a:defRPr>
            </a:lvl2pPr>
            <a:lvl3pPr eaLnBrk="0" hangingPunct="0">
              <a:defRPr sz="2400">
                <a:solidFill>
                  <a:schemeClr val="tx1"/>
                </a:solidFill>
                <a:latin typeface="Arial" panose="020B0604020202020204" pitchFamily="34" charset="0"/>
                <a:ea typeface="MS PGothic" panose="020B0600070205080204" charset="-128"/>
              </a:defRPr>
            </a:lvl3pPr>
            <a:lvl4pPr eaLnBrk="0" hangingPunct="0">
              <a:defRPr sz="2400">
                <a:solidFill>
                  <a:schemeClr val="tx1"/>
                </a:solidFill>
                <a:latin typeface="Arial" panose="020B0604020202020204" pitchFamily="34" charset="0"/>
                <a:ea typeface="MS PGothic" panose="020B0600070205080204" charset="-128"/>
              </a:defRPr>
            </a:lvl4pPr>
            <a:lvl5pPr eaLnBrk="0" hangingPunct="0">
              <a:defRPr sz="2400">
                <a:solidFill>
                  <a:schemeClr val="tx1"/>
                </a:solidFill>
                <a:latin typeface="Arial" panose="020B0604020202020204" pitchFamily="34" charset="0"/>
                <a:ea typeface="MS PGothic" panose="020B060007020508020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MS PGothic" panose="020B0600070205080204" charset="-128"/>
              </a:defRPr>
            </a:lvl9pPr>
          </a:lstStyle>
          <a:p>
            <a:pPr eaLnBrk="1" hangingPunct="1">
              <a:spcBef>
                <a:spcPct val="20000"/>
              </a:spcBef>
            </a:pPr>
            <a:r>
              <a:rPr lang="en-US" sz="1600" i="1" dirty="0">
                <a:solidFill>
                  <a:schemeClr val="accent2"/>
                </a:solidFill>
              </a:rPr>
              <a:t>Ow  hello</a:t>
            </a:r>
            <a:endParaRPr lang="en-US" sz="1600" i="1" dirty="0">
              <a:solidFill>
                <a:schemeClr val="accent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dirty="0"/>
              <a:t>Part-of-Speech Tagging</a:t>
            </a:r>
            <a:endParaRPr lang="en-US" dirty="0"/>
          </a:p>
        </p:txBody>
      </p:sp>
      <p:sp>
        <p:nvSpPr>
          <p:cNvPr id="44035" name="Rectangle 3"/>
          <p:cNvSpPr>
            <a:spLocks noGrp="1" noChangeArrowheads="1"/>
          </p:cNvSpPr>
          <p:nvPr>
            <p:ph type="body" idx="1"/>
          </p:nvPr>
        </p:nvSpPr>
        <p:spPr>
          <a:xfrm>
            <a:off x="822961" y="1028701"/>
            <a:ext cx="7543801" cy="3995097"/>
          </a:xfrm>
        </p:spPr>
        <p:txBody>
          <a:bodyPr>
            <a:normAutofit/>
          </a:bodyPr>
          <a:lstStyle/>
          <a:p>
            <a:r>
              <a:rPr lang="en-US" dirty="0"/>
              <a:t>Assigning a part-of-speech to each word in a text. </a:t>
            </a:r>
            <a:endParaRPr lang="en-US" dirty="0"/>
          </a:p>
          <a:p>
            <a:r>
              <a:rPr lang="en-US" dirty="0"/>
              <a:t>Words often have more than one POS. </a:t>
            </a:r>
            <a:endParaRPr lang="en-US" dirty="0"/>
          </a:p>
          <a:p>
            <a:r>
              <a:rPr lang="en-US" b="1" dirty="0"/>
              <a:t>book</a:t>
            </a:r>
            <a:r>
              <a:rPr lang="en-US" dirty="0"/>
              <a:t>:</a:t>
            </a:r>
            <a:endParaRPr lang="en-US" dirty="0"/>
          </a:p>
          <a:p>
            <a:pPr marL="516255" indent="-344805">
              <a:buFont typeface="Arial" panose="020B0604020202020204" pitchFamily="34" charset="0"/>
              <a:buChar char="•"/>
            </a:pPr>
            <a:r>
              <a:rPr lang="en-US" dirty="0"/>
              <a:t>VERB: (</a:t>
            </a:r>
            <a:r>
              <a:rPr lang="en-US" b="1" i="1" dirty="0"/>
              <a:t>Book</a:t>
            </a:r>
            <a:r>
              <a:rPr lang="en-US" i="1" dirty="0"/>
              <a:t> that flight</a:t>
            </a:r>
            <a:r>
              <a:rPr lang="en-US" dirty="0"/>
              <a:t>) </a:t>
            </a:r>
            <a:endParaRPr lang="en-US" dirty="0"/>
          </a:p>
          <a:p>
            <a:pPr marL="516255" indent="-344805">
              <a:buFont typeface="Arial" panose="020B0604020202020204" pitchFamily="34" charset="0"/>
              <a:buChar char="•"/>
            </a:pPr>
            <a:r>
              <a:rPr lang="en-US" dirty="0"/>
              <a:t>NOUN: (</a:t>
            </a:r>
            <a:r>
              <a:rPr lang="en-US" i="1" dirty="0"/>
              <a:t>Hand me that </a:t>
            </a:r>
            <a:r>
              <a:rPr lang="en-US" b="1" i="1" dirty="0"/>
              <a:t>book</a:t>
            </a:r>
            <a:r>
              <a:rPr lang="en-US" dirty="0"/>
              <a: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Part-of-Speech Tagging</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1657350" y="1771650"/>
            <a:ext cx="5544368" cy="3148653"/>
          </a:xfrm>
        </p:spPr>
      </p:pic>
      <p:sp>
        <p:nvSpPr>
          <p:cNvPr id="6" name="TextBox 5"/>
          <p:cNvSpPr txBox="1"/>
          <p:nvPr/>
        </p:nvSpPr>
        <p:spPr>
          <a:xfrm>
            <a:off x="822960" y="1066584"/>
            <a:ext cx="8430260" cy="460375"/>
          </a:xfrm>
          <a:prstGeom prst="rect">
            <a:avLst/>
          </a:prstGeom>
          <a:noFill/>
        </p:spPr>
        <p:txBody>
          <a:bodyPr wrap="none" rtlCol="0">
            <a:spAutoFit/>
          </a:bodyPr>
          <a:lstStyle/>
          <a:p>
            <a:r>
              <a:rPr lang="en-US" sz="2400" dirty="0"/>
              <a:t>Map from sequence x</a:t>
            </a:r>
            <a:r>
              <a:rPr lang="en-US" sz="2400" baseline="-25000" dirty="0"/>
              <a:t>1</a:t>
            </a:r>
            <a:r>
              <a:rPr lang="en-US" sz="2400" dirty="0"/>
              <a:t>,…,</a:t>
            </a:r>
            <a:r>
              <a:rPr lang="en-US" sz="2400" dirty="0" err="1"/>
              <a:t>x</a:t>
            </a:r>
            <a:r>
              <a:rPr lang="en-US" sz="2400" baseline="-25000" dirty="0" err="1"/>
              <a:t>n</a:t>
            </a:r>
            <a:r>
              <a:rPr lang="en-US" sz="2400" dirty="0"/>
              <a:t> of words to y</a:t>
            </a:r>
            <a:r>
              <a:rPr lang="en-US" sz="2400" baseline="-25000" dirty="0"/>
              <a:t>1</a:t>
            </a:r>
            <a:r>
              <a:rPr lang="en-US" sz="2400" dirty="0"/>
              <a:t>,…,</a:t>
            </a:r>
            <a:r>
              <a:rPr lang="en-US" sz="2400" dirty="0" err="1"/>
              <a:t>y</a:t>
            </a:r>
            <a:r>
              <a:rPr lang="en-US" sz="2400" baseline="-25000" dirty="0" err="1"/>
              <a:t>n</a:t>
            </a:r>
            <a:r>
              <a:rPr lang="en-US" sz="2400" dirty="0"/>
              <a:t> of POS tags </a:t>
            </a: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Applications of Text Classification:</a:t>
            </a:r>
            <a:endParaRPr lang="en-GB"/>
          </a:p>
          <a:p>
            <a:pPr marL="0" lvl="0" indent="0" algn="l" rtl="0">
              <a:spcBef>
                <a:spcPts val="0"/>
              </a:spcBef>
              <a:spcAft>
                <a:spcPts val="0"/>
              </a:spcAft>
              <a:buClr>
                <a:schemeClr val="dk1"/>
              </a:buClr>
              <a:buSzPct val="39000"/>
              <a:buFont typeface="Arial" panose="020B0604020202020204"/>
              <a:buNone/>
            </a:pPr>
          </a:p>
          <a:p>
            <a:pPr marL="0" lvl="0" indent="0" algn="l" rtl="0">
              <a:spcBef>
                <a:spcPts val="0"/>
              </a:spcBef>
              <a:spcAft>
                <a:spcPts val="0"/>
              </a:spcAft>
              <a:buNone/>
            </a:pPr>
          </a:p>
        </p:txBody>
      </p:sp>
      <p:sp>
        <p:nvSpPr>
          <p:cNvPr id="66" name="Google Shape;66;p15"/>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36550" algn="l" rtl="0">
              <a:lnSpc>
                <a:spcPct val="150000"/>
              </a:lnSpc>
              <a:spcBef>
                <a:spcPts val="0"/>
              </a:spcBef>
              <a:spcAft>
                <a:spcPts val="0"/>
              </a:spcAft>
              <a:buClr>
                <a:srgbClr val="222222"/>
              </a:buClr>
              <a:buSzPts val="1700"/>
              <a:buFont typeface="Roboto" panose="02000000000000000000"/>
              <a:buChar char="●"/>
            </a:pPr>
            <a:r>
              <a:rPr lang="en-GB" sz="17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Sentiment Analysis: Determining the sentiment expressed in a piece of text (e.g., positive, negative, neutral).</a:t>
            </a:r>
            <a:endParaRPr sz="17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50000"/>
              </a:lnSpc>
              <a:spcBef>
                <a:spcPts val="0"/>
              </a:spcBef>
              <a:spcAft>
                <a:spcPts val="0"/>
              </a:spcAft>
              <a:buClr>
                <a:srgbClr val="222222"/>
              </a:buClr>
              <a:buSzPts val="1700"/>
              <a:buFont typeface="Roboto" panose="02000000000000000000"/>
              <a:buChar char="●"/>
            </a:pPr>
            <a:r>
              <a:rPr lang="en-GB" sz="17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Spam Detection: Classifying emails or messages as spam or not spam.</a:t>
            </a:r>
            <a:endParaRPr sz="17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50000"/>
              </a:lnSpc>
              <a:spcBef>
                <a:spcPts val="0"/>
              </a:spcBef>
              <a:spcAft>
                <a:spcPts val="0"/>
              </a:spcAft>
              <a:buClr>
                <a:srgbClr val="222222"/>
              </a:buClr>
              <a:buSzPts val="1700"/>
              <a:buFont typeface="Roboto" panose="02000000000000000000"/>
              <a:buChar char="●"/>
            </a:pPr>
            <a:r>
              <a:rPr lang="en-GB" sz="17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Topic Categorization: Assigning topics to articles or documents based on their content.</a:t>
            </a:r>
            <a:endParaRPr sz="17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50000"/>
              </a:lnSpc>
              <a:spcBef>
                <a:spcPts val="0"/>
              </a:spcBef>
              <a:spcAft>
                <a:spcPts val="0"/>
              </a:spcAft>
              <a:buClr>
                <a:srgbClr val="222222"/>
              </a:buClr>
              <a:buSzPts val="1700"/>
              <a:buFont typeface="Roboto" panose="02000000000000000000"/>
              <a:buChar char="●"/>
            </a:pPr>
            <a:r>
              <a:rPr lang="en-GB" sz="17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Intent Recognition: Understanding user intent in chatbots or virtual assistants.</a:t>
            </a:r>
            <a:endParaRPr sz="17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36550" algn="l" rtl="0">
              <a:lnSpc>
                <a:spcPct val="150000"/>
              </a:lnSpc>
              <a:spcBef>
                <a:spcPts val="0"/>
              </a:spcBef>
              <a:spcAft>
                <a:spcPts val="0"/>
              </a:spcAft>
              <a:buClr>
                <a:srgbClr val="222222"/>
              </a:buClr>
              <a:buSzPts val="1700"/>
              <a:buFont typeface="Roboto" panose="02000000000000000000"/>
              <a:buChar char="●"/>
            </a:pPr>
            <a:r>
              <a:rPr lang="en-GB" sz="17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Document Organization: Automatically categorizing documents for easier retrieval and management.</a:t>
            </a:r>
            <a:endParaRPr sz="17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"Universal Dependencies" </a:t>
            </a:r>
            <a:r>
              <a:rPr lang="en-US" dirty="0" err="1"/>
              <a:t>Tagset</a:t>
            </a:r>
            <a:endParaRPr lang="en-US"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898486" y="858888"/>
            <a:ext cx="7468274" cy="4219575"/>
          </a:xfrm>
        </p:spPr>
      </p:pic>
      <p:sp>
        <p:nvSpPr>
          <p:cNvPr id="6" name="TextBox 5"/>
          <p:cNvSpPr txBox="1"/>
          <p:nvPr/>
        </p:nvSpPr>
        <p:spPr>
          <a:xfrm>
            <a:off x="7852108" y="459901"/>
            <a:ext cx="1154430" cy="252730"/>
          </a:xfrm>
          <a:prstGeom prst="rect">
            <a:avLst/>
          </a:prstGeom>
          <a:noFill/>
        </p:spPr>
        <p:txBody>
          <a:bodyPr wrap="none" rtlCol="0">
            <a:spAutoFit/>
          </a:bodyPr>
          <a:lstStyle/>
          <a:p>
            <a:r>
              <a:rPr lang="en-US" sz="1050" dirty="0" err="1"/>
              <a:t>Nivre</a:t>
            </a:r>
            <a:r>
              <a:rPr lang="en-US" sz="1050" dirty="0"/>
              <a:t> et al. 2016</a:t>
            </a:r>
            <a:endParaRPr lang="en-US" sz="105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"Tagged" English sentences</a:t>
            </a:r>
            <a:endParaRPr lang="en-US" dirty="0"/>
          </a:p>
        </p:txBody>
      </p:sp>
      <p:sp>
        <p:nvSpPr>
          <p:cNvPr id="3" name="Content Placeholder 2"/>
          <p:cNvSpPr>
            <a:spLocks noGrp="1"/>
          </p:cNvSpPr>
          <p:nvPr>
            <p:ph idx="1"/>
          </p:nvPr>
        </p:nvSpPr>
        <p:spPr/>
        <p:txBody>
          <a:bodyPr/>
          <a:lstStyle/>
          <a:p>
            <a:r>
              <a:rPr lang="en-US" dirty="0"/>
              <a:t>There/</a:t>
            </a:r>
            <a:r>
              <a:rPr lang="en-US" dirty="0">
                <a:solidFill>
                  <a:srgbClr val="FF0000"/>
                </a:solidFill>
              </a:rPr>
              <a:t>PRO</a:t>
            </a:r>
            <a:r>
              <a:rPr lang="en-US" dirty="0"/>
              <a:t> were/</a:t>
            </a:r>
            <a:r>
              <a:rPr lang="en-US" dirty="0">
                <a:solidFill>
                  <a:srgbClr val="FF0000"/>
                </a:solidFill>
              </a:rPr>
              <a:t>VERB</a:t>
            </a:r>
            <a:r>
              <a:rPr lang="en-US" dirty="0"/>
              <a:t> 70/</a:t>
            </a:r>
            <a:r>
              <a:rPr lang="en-US" dirty="0">
                <a:solidFill>
                  <a:srgbClr val="FF0000"/>
                </a:solidFill>
              </a:rPr>
              <a:t>NUM</a:t>
            </a:r>
            <a:r>
              <a:rPr lang="en-US" dirty="0"/>
              <a:t> children/</a:t>
            </a:r>
            <a:r>
              <a:rPr lang="en-US" dirty="0">
                <a:solidFill>
                  <a:srgbClr val="FF0000"/>
                </a:solidFill>
              </a:rPr>
              <a:t>NOUN</a:t>
            </a:r>
            <a:r>
              <a:rPr lang="en-US" dirty="0"/>
              <a:t> there/</a:t>
            </a:r>
            <a:r>
              <a:rPr lang="en-US" dirty="0">
                <a:solidFill>
                  <a:srgbClr val="FF0000"/>
                </a:solidFill>
              </a:rPr>
              <a:t>ADV</a:t>
            </a:r>
            <a:r>
              <a:rPr lang="en-US" dirty="0"/>
              <a:t> ./</a:t>
            </a:r>
            <a:r>
              <a:rPr lang="en-US" dirty="0">
                <a:solidFill>
                  <a:srgbClr val="FF0000"/>
                </a:solidFill>
              </a:rPr>
              <a:t>PUNC</a:t>
            </a:r>
            <a:endParaRPr lang="en-US" dirty="0">
              <a:solidFill>
                <a:srgbClr val="FF0000"/>
              </a:solidFill>
            </a:endParaRPr>
          </a:p>
          <a:p>
            <a:r>
              <a:rPr lang="en-US" dirty="0"/>
              <a:t>Preliminary/</a:t>
            </a:r>
            <a:r>
              <a:rPr lang="en-US" dirty="0">
                <a:solidFill>
                  <a:srgbClr val="FF0000"/>
                </a:solidFill>
              </a:rPr>
              <a:t>ADJ</a:t>
            </a:r>
            <a:r>
              <a:rPr lang="en-US" dirty="0"/>
              <a:t> findings/</a:t>
            </a:r>
            <a:r>
              <a:rPr lang="en-US" dirty="0">
                <a:solidFill>
                  <a:srgbClr val="FF0000"/>
                </a:solidFill>
              </a:rPr>
              <a:t>NOUN</a:t>
            </a:r>
            <a:r>
              <a:rPr lang="en-US" dirty="0"/>
              <a:t> were/</a:t>
            </a:r>
            <a:r>
              <a:rPr lang="en-US" dirty="0">
                <a:solidFill>
                  <a:srgbClr val="FF0000"/>
                </a:solidFill>
              </a:rPr>
              <a:t>AUX</a:t>
            </a:r>
            <a:r>
              <a:rPr lang="en-US" dirty="0"/>
              <a:t> reported/</a:t>
            </a:r>
            <a:r>
              <a:rPr lang="en-US" dirty="0">
                <a:solidFill>
                  <a:srgbClr val="FF0000"/>
                </a:solidFill>
              </a:rPr>
              <a:t>VERB</a:t>
            </a:r>
            <a:r>
              <a:rPr lang="en-US" dirty="0"/>
              <a:t> in/</a:t>
            </a:r>
            <a:r>
              <a:rPr lang="en-US" dirty="0">
                <a:solidFill>
                  <a:srgbClr val="FF0000"/>
                </a:solidFill>
              </a:rPr>
              <a:t>ADP</a:t>
            </a:r>
            <a:r>
              <a:rPr lang="en-US" dirty="0"/>
              <a:t> today/</a:t>
            </a:r>
            <a:r>
              <a:rPr lang="en-US" dirty="0">
                <a:solidFill>
                  <a:srgbClr val="FF0000"/>
                </a:solidFill>
              </a:rPr>
              <a:t>NOUN</a:t>
            </a:r>
            <a:r>
              <a:rPr lang="en-US" dirty="0"/>
              <a:t> ’s/</a:t>
            </a:r>
            <a:r>
              <a:rPr lang="en-US" dirty="0">
                <a:solidFill>
                  <a:srgbClr val="FF0000"/>
                </a:solidFill>
              </a:rPr>
              <a:t>PART</a:t>
            </a:r>
            <a:r>
              <a:rPr lang="en-US" dirty="0"/>
              <a:t> New/</a:t>
            </a:r>
            <a:r>
              <a:rPr lang="en-US" dirty="0">
                <a:solidFill>
                  <a:srgbClr val="FF0000"/>
                </a:solidFill>
              </a:rPr>
              <a:t>PROPN</a:t>
            </a:r>
            <a:r>
              <a:rPr lang="en-US" dirty="0"/>
              <a:t> England/</a:t>
            </a:r>
            <a:r>
              <a:rPr lang="en-US" dirty="0">
                <a:solidFill>
                  <a:srgbClr val="FF0000"/>
                </a:solidFill>
              </a:rPr>
              <a:t>PROPN</a:t>
            </a:r>
            <a:r>
              <a:rPr lang="en-US" dirty="0"/>
              <a:t> Journal/</a:t>
            </a:r>
            <a:r>
              <a:rPr lang="en-US" dirty="0">
                <a:solidFill>
                  <a:srgbClr val="FF0000"/>
                </a:solidFill>
              </a:rPr>
              <a:t>PROPN</a:t>
            </a:r>
            <a:r>
              <a:rPr lang="en-US" dirty="0"/>
              <a:t> of/</a:t>
            </a:r>
            <a:r>
              <a:rPr lang="en-US" dirty="0">
                <a:solidFill>
                  <a:srgbClr val="FF0000"/>
                </a:solidFill>
              </a:rPr>
              <a:t>ADP</a:t>
            </a:r>
            <a:r>
              <a:rPr lang="en-US" dirty="0"/>
              <a:t> Medicine/</a:t>
            </a:r>
            <a:r>
              <a:rPr lang="en-US" dirty="0">
                <a:solidFill>
                  <a:srgbClr val="FF0000"/>
                </a:solidFill>
              </a:rPr>
              <a:t>PROPN</a:t>
            </a:r>
            <a:endParaRPr lang="en-US" dirty="0">
              <a:solidFill>
                <a:srgbClr val="FF0000"/>
              </a:solidFill>
            </a:endParaRP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US" dirty="0"/>
              <a:t>Why Part of Speech Tagging?</a:t>
            </a:r>
            <a:endParaRPr lang="en-US" dirty="0"/>
          </a:p>
        </p:txBody>
      </p:sp>
      <p:sp>
        <p:nvSpPr>
          <p:cNvPr id="542723" name="Rectangle 1027"/>
          <p:cNvSpPr>
            <a:spLocks noGrp="1" noChangeArrowheads="1"/>
          </p:cNvSpPr>
          <p:nvPr>
            <p:ph idx="1"/>
          </p:nvPr>
        </p:nvSpPr>
        <p:spPr>
          <a:xfrm>
            <a:off x="304800" y="1352550"/>
            <a:ext cx="8534400" cy="3581400"/>
          </a:xfrm>
        </p:spPr>
        <p:txBody>
          <a:bodyPr>
            <a:normAutofit lnSpcReduction="10000"/>
          </a:bodyPr>
          <a:lstStyle/>
          <a:p>
            <a:pPr lvl="1"/>
            <a:r>
              <a:rPr lang="en-US" dirty="0"/>
              <a:t>Can be useful for other NLP tasks</a:t>
            </a:r>
            <a:endParaRPr lang="en-US" dirty="0"/>
          </a:p>
          <a:p>
            <a:pPr lvl="2"/>
            <a:r>
              <a:rPr lang="en-US" dirty="0"/>
              <a:t>Parsing: POS tagging can improve syntactic parsing</a:t>
            </a:r>
            <a:endParaRPr lang="en-US" dirty="0"/>
          </a:p>
          <a:p>
            <a:pPr lvl="2"/>
            <a:r>
              <a:rPr lang="en-US" dirty="0"/>
              <a:t>MT: reordering of adjectives and nouns (say from Spanish to English)</a:t>
            </a:r>
            <a:endParaRPr lang="en-US" dirty="0"/>
          </a:p>
          <a:p>
            <a:pPr lvl="2"/>
            <a:r>
              <a:rPr lang="en-US" dirty="0"/>
              <a:t>Sentiment or affective tasks: may want to distinguish adjectives or other POS</a:t>
            </a:r>
            <a:endParaRPr lang="en-US" dirty="0"/>
          </a:p>
          <a:p>
            <a:pPr lvl="2"/>
            <a:r>
              <a:rPr lang="en-US" dirty="0"/>
              <a:t>Text-to-speech (how do we pronounce </a:t>
            </a:r>
            <a:r>
              <a:rPr lang="ja-JP" altLang="en-US"/>
              <a:t>“</a:t>
            </a:r>
            <a:r>
              <a:rPr lang="en-US" dirty="0"/>
              <a:t>lead</a:t>
            </a:r>
            <a:r>
              <a:rPr lang="ja-JP" altLang="en-US"/>
              <a:t>”</a:t>
            </a:r>
            <a:r>
              <a:rPr lang="en-US" altLang="ja-JP" dirty="0"/>
              <a:t> or "object"</a:t>
            </a:r>
            <a:r>
              <a:rPr lang="en-US" dirty="0"/>
              <a:t>?)</a:t>
            </a:r>
            <a:endParaRPr lang="en-US" dirty="0"/>
          </a:p>
          <a:p>
            <a:pPr lvl="1"/>
            <a:r>
              <a:rPr lang="en-US" dirty="0"/>
              <a:t>Or linguistic or language-analytic computational tasks</a:t>
            </a:r>
            <a:endParaRPr lang="en-US" dirty="0"/>
          </a:p>
          <a:p>
            <a:pPr lvl="2"/>
            <a:r>
              <a:rPr lang="en-US" dirty="0"/>
              <a:t>Need to control for POS when studying linguistic change like creation of new words, or meaning shift</a:t>
            </a:r>
            <a:endParaRPr lang="en-US" dirty="0"/>
          </a:p>
          <a:p>
            <a:pPr lvl="2"/>
            <a:r>
              <a:rPr lang="en-US" dirty="0"/>
              <a:t>Or control for POS in measuring meaning similarity or difference</a:t>
            </a:r>
            <a:endParaRPr lang="en-US" dirty="0"/>
          </a:p>
          <a:p>
            <a:pPr lvl="2"/>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
                                          </p:stCondLst>
                                        </p:cTn>
                                        <p:tgtEl>
                                          <p:spTgt spid="542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9"/>
                                          </p:stCondLst>
                                        </p:cTn>
                                        <p:tgtEl>
                                          <p:spTgt spid="542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9"/>
                                          </p:stCondLst>
                                        </p:cTn>
                                        <p:tgtEl>
                                          <p:spTgt spid="542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9"/>
                                          </p:stCondLst>
                                        </p:cTn>
                                        <p:tgtEl>
                                          <p:spTgt spid="542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9"/>
                                          </p:stCondLst>
                                        </p:cTn>
                                        <p:tgtEl>
                                          <p:spTgt spid="542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9"/>
                                          </p:stCondLst>
                                        </p:cTn>
                                        <p:tgtEl>
                                          <p:spTgt spid="542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9"/>
                                          </p:stCondLst>
                                        </p:cTn>
                                        <p:tgtEl>
                                          <p:spTgt spid="542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9"/>
                                          </p:stCondLst>
                                        </p:cTn>
                                        <p:tgtEl>
                                          <p:spTgt spid="54272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23" grpId="0" bldLvl="2" autoUpdateAnimBg="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r>
              <a:rPr lang="en-US" dirty="0"/>
              <a:t>How difficult is POS tagging in English?</a:t>
            </a:r>
            <a:endParaRPr lang="en-US" dirty="0"/>
          </a:p>
        </p:txBody>
      </p:sp>
      <p:sp>
        <p:nvSpPr>
          <p:cNvPr id="91139" name="Rectangle 3"/>
          <p:cNvSpPr>
            <a:spLocks noGrp="1" noChangeArrowheads="1"/>
          </p:cNvSpPr>
          <p:nvPr>
            <p:ph type="body" idx="1"/>
          </p:nvPr>
        </p:nvSpPr>
        <p:spPr>
          <a:xfrm>
            <a:off x="822961" y="1200149"/>
            <a:ext cx="7543801" cy="3823648"/>
          </a:xfrm>
        </p:spPr>
        <p:txBody>
          <a:bodyPr>
            <a:normAutofit lnSpcReduction="10000"/>
          </a:bodyPr>
          <a:lstStyle/>
          <a:p>
            <a:r>
              <a:rPr lang="en-US" sz="2250" dirty="0"/>
              <a:t>Roughly 15% of word types are ambiguous</a:t>
            </a:r>
            <a:endParaRPr lang="en-US" sz="2250" dirty="0"/>
          </a:p>
          <a:p>
            <a:pPr marL="571500" indent="-571500">
              <a:spcBef>
                <a:spcPts val="600"/>
              </a:spcBef>
              <a:buFont typeface="Arial" panose="020B0604020202020204" pitchFamily="34" charset="0"/>
              <a:buChar char="•"/>
            </a:pPr>
            <a:r>
              <a:rPr lang="en-US" sz="1800" dirty="0"/>
              <a:t>Hence 85% of word types are unambiguous</a:t>
            </a:r>
            <a:endParaRPr lang="en-US" sz="1800" dirty="0"/>
          </a:p>
          <a:p>
            <a:pPr marL="571500" indent="-571500">
              <a:spcBef>
                <a:spcPts val="600"/>
              </a:spcBef>
              <a:buFont typeface="Arial" panose="020B0604020202020204" pitchFamily="34" charset="0"/>
              <a:buChar char="•"/>
            </a:pPr>
            <a:r>
              <a:rPr lang="en-US" sz="1800" i="1" dirty="0">
                <a:solidFill>
                  <a:srgbClr val="FF0000"/>
                </a:solidFill>
              </a:rPr>
              <a:t>Janet</a:t>
            </a:r>
            <a:r>
              <a:rPr lang="en-US" sz="1800" i="1" dirty="0"/>
              <a:t> </a:t>
            </a:r>
            <a:r>
              <a:rPr lang="en-US" sz="1800" dirty="0"/>
              <a:t>is always PROPN, </a:t>
            </a:r>
            <a:r>
              <a:rPr lang="en-US" sz="1800" i="1" dirty="0">
                <a:solidFill>
                  <a:srgbClr val="FF0000"/>
                </a:solidFill>
              </a:rPr>
              <a:t>hesitantly</a:t>
            </a:r>
            <a:r>
              <a:rPr lang="en-US" sz="1800" i="1" dirty="0"/>
              <a:t> </a:t>
            </a:r>
            <a:r>
              <a:rPr lang="en-US" sz="1800" dirty="0"/>
              <a:t>is always ADV </a:t>
            </a:r>
            <a:endParaRPr lang="en-US" sz="1800" dirty="0"/>
          </a:p>
          <a:p>
            <a:r>
              <a:rPr lang="en-US" sz="2250" dirty="0"/>
              <a:t>But those 15% tend to be very common. </a:t>
            </a:r>
            <a:endParaRPr lang="en-US" sz="2250" dirty="0"/>
          </a:p>
          <a:p>
            <a:r>
              <a:rPr lang="en-US" sz="2250" dirty="0"/>
              <a:t>So ~60% of word tokens are ambiguous</a:t>
            </a:r>
            <a:endParaRPr lang="en-US" sz="2250" dirty="0"/>
          </a:p>
          <a:p>
            <a:r>
              <a:rPr lang="en-US" sz="2250" dirty="0"/>
              <a:t>E.g., </a:t>
            </a:r>
            <a:r>
              <a:rPr lang="en-US" sz="2250" i="1" dirty="0">
                <a:solidFill>
                  <a:srgbClr val="FF0000"/>
                </a:solidFill>
              </a:rPr>
              <a:t>back</a:t>
            </a:r>
            <a:endParaRPr lang="en-US" sz="2250" dirty="0">
              <a:solidFill>
                <a:srgbClr val="FF0000"/>
              </a:solidFill>
            </a:endParaRPr>
          </a:p>
          <a:p>
            <a:pPr marL="528955" lvl="1" indent="0">
              <a:spcBef>
                <a:spcPts val="0"/>
              </a:spcBef>
              <a:buNone/>
            </a:pPr>
            <a:r>
              <a:rPr lang="en-US" sz="1800" dirty="0"/>
              <a:t>earnings growth took a </a:t>
            </a:r>
            <a:r>
              <a:rPr lang="en-US" sz="1800" dirty="0">
                <a:solidFill>
                  <a:srgbClr val="FF0000"/>
                </a:solidFill>
              </a:rPr>
              <a:t>back</a:t>
            </a:r>
            <a:r>
              <a:rPr lang="en-US" sz="1800" dirty="0"/>
              <a:t>/ADJ seat</a:t>
            </a:r>
            <a:endParaRPr lang="en-US" sz="1800" dirty="0"/>
          </a:p>
          <a:p>
            <a:pPr marL="528955" lvl="1" indent="0">
              <a:spcBef>
                <a:spcPts val="0"/>
              </a:spcBef>
              <a:buNone/>
            </a:pPr>
            <a:r>
              <a:rPr lang="en-US" sz="1800" dirty="0"/>
              <a:t>a small building in the </a:t>
            </a:r>
            <a:r>
              <a:rPr lang="en-US" sz="1800" dirty="0">
                <a:solidFill>
                  <a:srgbClr val="FF0000"/>
                </a:solidFill>
              </a:rPr>
              <a:t>back</a:t>
            </a:r>
            <a:r>
              <a:rPr lang="en-US" sz="1800" dirty="0"/>
              <a:t>/NOUN</a:t>
            </a:r>
            <a:endParaRPr lang="en-US" sz="1800" dirty="0"/>
          </a:p>
          <a:p>
            <a:pPr marL="528955" lvl="1" indent="0">
              <a:spcBef>
                <a:spcPts val="0"/>
              </a:spcBef>
              <a:buNone/>
            </a:pPr>
            <a:r>
              <a:rPr lang="en-US" sz="1800" dirty="0"/>
              <a:t>a clear majority of senators </a:t>
            </a:r>
            <a:r>
              <a:rPr lang="en-US" sz="1800" dirty="0">
                <a:solidFill>
                  <a:srgbClr val="FF0000"/>
                </a:solidFill>
              </a:rPr>
              <a:t>back</a:t>
            </a:r>
            <a:r>
              <a:rPr lang="en-US" sz="1800" dirty="0"/>
              <a:t>/VERB the bill </a:t>
            </a:r>
            <a:endParaRPr lang="en-US" sz="1800" dirty="0"/>
          </a:p>
          <a:p>
            <a:pPr marL="528955" lvl="1" indent="0">
              <a:spcBef>
                <a:spcPts val="0"/>
              </a:spcBef>
              <a:buNone/>
            </a:pPr>
            <a:r>
              <a:rPr lang="en-US" sz="1800" dirty="0"/>
              <a:t>enable the country to buy </a:t>
            </a:r>
            <a:r>
              <a:rPr lang="en-US" sz="1800" dirty="0">
                <a:solidFill>
                  <a:srgbClr val="FF0000"/>
                </a:solidFill>
              </a:rPr>
              <a:t>back</a:t>
            </a:r>
            <a:r>
              <a:rPr lang="en-US" sz="1800" dirty="0"/>
              <a:t>/PART debt</a:t>
            </a:r>
            <a:endParaRPr lang="en-US" sz="1800" dirty="0"/>
          </a:p>
          <a:p>
            <a:pPr marL="528955" lvl="1" indent="0">
              <a:spcBef>
                <a:spcPts val="0"/>
              </a:spcBef>
              <a:buNone/>
            </a:pPr>
            <a:r>
              <a:rPr lang="en-US" sz="1800" dirty="0"/>
              <a:t>I was twenty-one </a:t>
            </a:r>
            <a:r>
              <a:rPr lang="en-US" sz="1800" dirty="0">
                <a:solidFill>
                  <a:srgbClr val="FF0000"/>
                </a:solidFill>
              </a:rPr>
              <a:t>back</a:t>
            </a:r>
            <a:r>
              <a:rPr lang="en-US" sz="1800" dirty="0"/>
              <a:t>/ADV then </a:t>
            </a:r>
            <a:endParaRPr lang="en-US" sz="18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dirty="0"/>
              <a:t>POS tagging performance in English</a:t>
            </a:r>
            <a:endParaRPr lang="en-US" dirty="0"/>
          </a:p>
        </p:txBody>
      </p:sp>
      <p:sp>
        <p:nvSpPr>
          <p:cNvPr id="546819" name="Rectangle 3"/>
          <p:cNvSpPr>
            <a:spLocks noGrp="1" noChangeArrowheads="1"/>
          </p:cNvSpPr>
          <p:nvPr>
            <p:ph idx="1"/>
          </p:nvPr>
        </p:nvSpPr>
        <p:spPr>
          <a:xfrm>
            <a:off x="822961" y="1085850"/>
            <a:ext cx="7543801" cy="4057650"/>
          </a:xfrm>
        </p:spPr>
        <p:txBody>
          <a:bodyPr>
            <a:normAutofit fontScale="92500" lnSpcReduction="20000"/>
          </a:bodyPr>
          <a:lstStyle/>
          <a:p>
            <a:r>
              <a:rPr lang="en-US" dirty="0"/>
              <a:t>How many tags are correct?  (Tag accuracy)</a:t>
            </a:r>
            <a:endParaRPr lang="en-US" dirty="0"/>
          </a:p>
          <a:p>
            <a:pPr lvl="1"/>
            <a:r>
              <a:rPr lang="en-US" dirty="0"/>
              <a:t>About 97%</a:t>
            </a:r>
            <a:endParaRPr lang="en-US" dirty="0"/>
          </a:p>
          <a:p>
            <a:pPr lvl="2"/>
            <a:r>
              <a:rPr lang="en-US" dirty="0"/>
              <a:t>Hasn't changed in the last 10+ years</a:t>
            </a:r>
            <a:endParaRPr lang="en-US" dirty="0"/>
          </a:p>
          <a:p>
            <a:pPr lvl="2"/>
            <a:r>
              <a:rPr lang="en-US" dirty="0"/>
              <a:t>HMMs, CRFs, BERT perform similarly .</a:t>
            </a:r>
            <a:endParaRPr lang="en-US" dirty="0"/>
          </a:p>
          <a:p>
            <a:pPr lvl="2"/>
            <a:r>
              <a:rPr lang="en-US" dirty="0"/>
              <a:t>Human accuracy about the same</a:t>
            </a:r>
            <a:endParaRPr lang="en-US" dirty="0"/>
          </a:p>
          <a:p>
            <a:r>
              <a:rPr lang="en-US" dirty="0"/>
              <a:t>But baseline is 92%!</a:t>
            </a:r>
            <a:endParaRPr lang="en-US" dirty="0"/>
          </a:p>
          <a:p>
            <a:pPr lvl="1"/>
            <a:r>
              <a:rPr lang="en-US" dirty="0"/>
              <a:t>Baseline is performance of stupidest possible method</a:t>
            </a:r>
            <a:endParaRPr lang="en-US" dirty="0"/>
          </a:p>
          <a:p>
            <a:pPr lvl="2"/>
            <a:r>
              <a:rPr lang="en-US" dirty="0"/>
              <a:t>"Most frequent class baseline" is an important baseline for many tasks</a:t>
            </a:r>
            <a:endParaRPr lang="en-US" dirty="0"/>
          </a:p>
          <a:p>
            <a:pPr lvl="3"/>
            <a:r>
              <a:rPr lang="en-US" dirty="0"/>
              <a:t>Tag every word with its most frequent tag</a:t>
            </a:r>
            <a:endParaRPr lang="en-US" dirty="0"/>
          </a:p>
          <a:p>
            <a:pPr lvl="3"/>
            <a:r>
              <a:rPr lang="en-US" dirty="0"/>
              <a:t>(and tag unknown words as nouns)</a:t>
            </a:r>
            <a:endParaRPr lang="en-US" dirty="0"/>
          </a:p>
          <a:p>
            <a:pPr lvl="1"/>
            <a:r>
              <a:rPr lang="en-US" dirty="0"/>
              <a:t>Partly easy because</a:t>
            </a:r>
            <a:endParaRPr lang="en-US" dirty="0"/>
          </a:p>
          <a:p>
            <a:pPr lvl="2"/>
            <a:r>
              <a:rPr lang="en-US" dirty="0"/>
              <a:t>Many words are unambiguous</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68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5468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5468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546819">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54681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54681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54681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54681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546819">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4681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499"/>
                                          </p:stCondLst>
                                        </p:cTn>
                                        <p:tgtEl>
                                          <p:spTgt spid="54681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6819" grpId="0" bldLvl="2" autoUpdateAnimBg="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 of information for POS tagging</a:t>
            </a:r>
            <a:endParaRPr lang="en-US" dirty="0"/>
          </a:p>
        </p:txBody>
      </p:sp>
      <p:sp>
        <p:nvSpPr>
          <p:cNvPr id="3" name="Content Placeholder 2"/>
          <p:cNvSpPr>
            <a:spLocks noGrp="1"/>
          </p:cNvSpPr>
          <p:nvPr>
            <p:ph idx="1"/>
          </p:nvPr>
        </p:nvSpPr>
        <p:spPr>
          <a:xfrm>
            <a:off x="822961" y="1200150"/>
            <a:ext cx="7543801" cy="3943350"/>
          </a:xfrm>
        </p:spPr>
        <p:txBody>
          <a:bodyPr>
            <a:normAutofit fontScale="72500"/>
          </a:bodyPr>
          <a:lstStyle/>
          <a:p>
            <a:pPr marL="382905" lvl="2" indent="0">
              <a:buNone/>
            </a:pPr>
            <a:r>
              <a:rPr lang="en-US" sz="2700" dirty="0">
                <a:latin typeface="Courier" pitchFamily="2" charset="0"/>
              </a:rPr>
              <a:t>Janet </a:t>
            </a:r>
            <a:r>
              <a:rPr lang="en-US" sz="2700" dirty="0">
                <a:solidFill>
                  <a:srgbClr val="FF0000"/>
                </a:solidFill>
                <a:latin typeface="Courier" pitchFamily="2" charset="0"/>
              </a:rPr>
              <a:t>will</a:t>
            </a:r>
            <a:r>
              <a:rPr lang="en-US" sz="2700" dirty="0">
                <a:latin typeface="Courier" pitchFamily="2" charset="0"/>
              </a:rPr>
              <a:t> back the </a:t>
            </a:r>
            <a:r>
              <a:rPr lang="en-US" sz="2700" dirty="0">
                <a:solidFill>
                  <a:srgbClr val="0000FF"/>
                </a:solidFill>
                <a:latin typeface="Courier" pitchFamily="2" charset="0"/>
              </a:rPr>
              <a:t>bill</a:t>
            </a:r>
            <a:endParaRPr lang="en-US" sz="2700" dirty="0">
              <a:solidFill>
                <a:srgbClr val="0000FF"/>
              </a:solidFill>
              <a:latin typeface="Courier" pitchFamily="2" charset="0"/>
            </a:endParaRPr>
          </a:p>
          <a:p>
            <a:pPr marL="382905" lvl="2" indent="0">
              <a:buNone/>
            </a:pPr>
            <a:r>
              <a:rPr lang="en-US" sz="2700" dirty="0">
                <a:solidFill>
                  <a:srgbClr val="FF0000"/>
                </a:solidFill>
              </a:rPr>
              <a:t>     AUX/NOUN/VERB?           </a:t>
            </a:r>
            <a:r>
              <a:rPr lang="en-US" sz="2700" dirty="0">
                <a:solidFill>
                  <a:srgbClr val="0000FF"/>
                </a:solidFill>
              </a:rPr>
              <a:t>NOUN/VERB?</a:t>
            </a:r>
            <a:endParaRPr lang="en-US" sz="2700" dirty="0">
              <a:solidFill>
                <a:srgbClr val="0000FF"/>
              </a:solidFill>
            </a:endParaRPr>
          </a:p>
          <a:p>
            <a:pPr marL="1471295" lvl="8" indent="0">
              <a:buNone/>
            </a:pPr>
            <a:endParaRPr lang="en-US" dirty="0"/>
          </a:p>
          <a:p>
            <a:r>
              <a:rPr lang="en-US" dirty="0"/>
              <a:t>Prior probabilities of word/tag</a:t>
            </a:r>
            <a:endParaRPr lang="en-US" dirty="0"/>
          </a:p>
          <a:p>
            <a:pPr lvl="2">
              <a:buFont typeface="Arial" panose="020B0604020202020204" pitchFamily="34" charset="0"/>
              <a:buChar char="•"/>
            </a:pPr>
            <a:r>
              <a:rPr lang="en-US" sz="2400" dirty="0"/>
              <a:t>"</a:t>
            </a:r>
            <a:r>
              <a:rPr lang="en-US" sz="2400" dirty="0">
                <a:solidFill>
                  <a:srgbClr val="FF0000"/>
                </a:solidFill>
              </a:rPr>
              <a:t>will</a:t>
            </a:r>
            <a:r>
              <a:rPr lang="en-US" sz="2400" dirty="0"/>
              <a:t>" is usually an AUX</a:t>
            </a:r>
            <a:endParaRPr lang="en-US" sz="2400" dirty="0"/>
          </a:p>
          <a:p>
            <a:r>
              <a:rPr lang="en-US" dirty="0"/>
              <a:t>Identity of neighboring words</a:t>
            </a:r>
            <a:endParaRPr lang="en-US" dirty="0"/>
          </a:p>
          <a:p>
            <a:pPr marL="754380" lvl="1" indent="-344805">
              <a:buFont typeface="Arial" panose="020B0604020202020204" pitchFamily="34" charset="0"/>
              <a:buChar char="•"/>
            </a:pPr>
            <a:r>
              <a:rPr lang="en-US" dirty="0"/>
              <a:t>"</a:t>
            </a:r>
            <a:r>
              <a:rPr lang="en-US" dirty="0">
                <a:solidFill>
                  <a:srgbClr val="FF0000"/>
                </a:solidFill>
              </a:rPr>
              <a:t>the</a:t>
            </a:r>
            <a:r>
              <a:rPr lang="en-US" dirty="0"/>
              <a:t>" means the next word is probably not a verb</a:t>
            </a:r>
            <a:endParaRPr lang="en-US" dirty="0"/>
          </a:p>
          <a:p>
            <a:r>
              <a:rPr lang="en-US" dirty="0"/>
              <a:t>Morphology and </a:t>
            </a:r>
            <a:r>
              <a:rPr lang="en-US" dirty="0" err="1"/>
              <a:t>wordshape</a:t>
            </a:r>
            <a:r>
              <a:rPr lang="en-US" dirty="0"/>
              <a:t>:</a:t>
            </a:r>
            <a:endParaRPr lang="en-US" dirty="0"/>
          </a:p>
          <a:p>
            <a:pPr lvl="1"/>
            <a:r>
              <a:rPr lang="en-US" dirty="0"/>
              <a:t>Prefixes			</a:t>
            </a:r>
            <a:r>
              <a:rPr lang="en-US" dirty="0">
                <a:solidFill>
                  <a:srgbClr val="FF0000"/>
                </a:solidFill>
              </a:rPr>
              <a:t>unable</a:t>
            </a:r>
            <a:r>
              <a:rPr lang="en-US" dirty="0"/>
              <a:t>: 		</a:t>
            </a:r>
            <a:r>
              <a:rPr lang="en-US" dirty="0">
                <a:solidFill>
                  <a:srgbClr val="FF0000"/>
                </a:solidFill>
              </a:rPr>
              <a:t>un-</a:t>
            </a:r>
            <a:r>
              <a:rPr lang="en-US" dirty="0"/>
              <a:t> </a:t>
            </a:r>
            <a:r>
              <a:rPr lang="en-US" dirty="0">
                <a:sym typeface="Symbol" panose="05050102010706020507" charset="0"/>
              </a:rPr>
              <a:t> ADJ</a:t>
            </a:r>
            <a:endParaRPr lang="en-US" dirty="0"/>
          </a:p>
          <a:p>
            <a:pPr lvl="1"/>
            <a:r>
              <a:rPr lang="en-US" dirty="0"/>
              <a:t>Suffixes			</a:t>
            </a:r>
            <a:r>
              <a:rPr lang="en-US" dirty="0">
                <a:solidFill>
                  <a:srgbClr val="FF0000"/>
                </a:solidFill>
              </a:rPr>
              <a:t>importantly</a:t>
            </a:r>
            <a:r>
              <a:rPr lang="en-US" dirty="0"/>
              <a:t>: 	</a:t>
            </a:r>
            <a:r>
              <a:rPr lang="en-US" dirty="0">
                <a:solidFill>
                  <a:srgbClr val="FF0000"/>
                </a:solidFill>
              </a:rPr>
              <a:t>-</a:t>
            </a:r>
            <a:r>
              <a:rPr lang="en-US" dirty="0" err="1">
                <a:solidFill>
                  <a:srgbClr val="FF0000"/>
                </a:solidFill>
              </a:rPr>
              <a:t>ly</a:t>
            </a:r>
            <a:r>
              <a:rPr lang="en-US" dirty="0">
                <a:solidFill>
                  <a:srgbClr val="FF0000"/>
                </a:solidFill>
              </a:rPr>
              <a:t> </a:t>
            </a:r>
            <a:r>
              <a:rPr lang="en-US" dirty="0">
                <a:sym typeface="Symbol" panose="05050102010706020507" charset="0"/>
              </a:rPr>
              <a:t> ADJ</a:t>
            </a:r>
            <a:endParaRPr lang="en-US" dirty="0"/>
          </a:p>
          <a:p>
            <a:pPr lvl="1"/>
            <a:r>
              <a:rPr lang="en-US" dirty="0"/>
              <a:t>Capitalization		</a:t>
            </a:r>
            <a:r>
              <a:rPr lang="en-US" dirty="0">
                <a:solidFill>
                  <a:srgbClr val="FF0000"/>
                </a:solidFill>
              </a:rPr>
              <a:t>Janet</a:t>
            </a:r>
            <a:r>
              <a:rPr lang="en-US" dirty="0"/>
              <a:t>: 		</a:t>
            </a:r>
            <a:r>
              <a:rPr lang="en-US" dirty="0">
                <a:solidFill>
                  <a:srgbClr val="FF0000"/>
                </a:solidFill>
              </a:rPr>
              <a:t>CAP</a:t>
            </a:r>
            <a:r>
              <a:rPr lang="en-US" dirty="0"/>
              <a:t> </a:t>
            </a:r>
            <a:r>
              <a:rPr lang="en-US" dirty="0">
                <a:sym typeface="Symbol" panose="05050102010706020507" charset="0"/>
              </a:rPr>
              <a:t> PROPN</a:t>
            </a:r>
            <a:endParaRPr lang="en-US" dirty="0">
              <a:sym typeface="Symbol" panose="05050102010706020507" charset="0"/>
            </a:endParaRPr>
          </a:p>
          <a:p>
            <a:pPr marL="224790" indent="-344805">
              <a:buFont typeface="Arial" panose="020B0604020202020204" pitchFamily="34" charset="0"/>
              <a:buChar char="•"/>
            </a:pPr>
            <a:endParaRPr lang="en-US" dirty="0"/>
          </a:p>
          <a:p>
            <a:pPr lvl="2"/>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19702"/>
            <a:ext cx="7978140" cy="680397"/>
          </a:xfrm>
        </p:spPr>
        <p:txBody>
          <a:bodyPr>
            <a:normAutofit/>
          </a:bodyPr>
          <a:lstStyle/>
          <a:p>
            <a:r>
              <a:rPr lang="en-US" dirty="0"/>
              <a:t>Standard algorithms for POS tagging</a:t>
            </a:r>
            <a:endParaRPr lang="en-US" dirty="0"/>
          </a:p>
        </p:txBody>
      </p:sp>
      <p:sp>
        <p:nvSpPr>
          <p:cNvPr id="3" name="Content Placeholder 2"/>
          <p:cNvSpPr>
            <a:spLocks noGrp="1"/>
          </p:cNvSpPr>
          <p:nvPr>
            <p:ph idx="1"/>
          </p:nvPr>
        </p:nvSpPr>
        <p:spPr>
          <a:xfrm>
            <a:off x="822961" y="1200150"/>
            <a:ext cx="7543801" cy="3943350"/>
          </a:xfrm>
        </p:spPr>
        <p:txBody>
          <a:bodyPr>
            <a:normAutofit lnSpcReduction="20000"/>
          </a:bodyPr>
          <a:lstStyle/>
          <a:p>
            <a:r>
              <a:rPr lang="en-US" sz="2100" dirty="0"/>
              <a:t>Supervised Machine Learning Algorithms:</a:t>
            </a:r>
            <a:endParaRPr lang="en-US" sz="2100" dirty="0"/>
          </a:p>
          <a:p>
            <a:pPr marL="571500" indent="-571500">
              <a:spcBef>
                <a:spcPts val="600"/>
              </a:spcBef>
              <a:buFont typeface="Arial" panose="020B0604020202020204" pitchFamily="34" charset="0"/>
              <a:buChar char="•"/>
            </a:pPr>
            <a:r>
              <a:rPr lang="en-US" sz="2100" dirty="0"/>
              <a:t>Hidden Markov Models</a:t>
            </a:r>
            <a:endParaRPr lang="en-US" sz="2100" dirty="0"/>
          </a:p>
          <a:p>
            <a:pPr marL="571500" indent="-571500">
              <a:spcBef>
                <a:spcPts val="600"/>
              </a:spcBef>
              <a:buFont typeface="Arial" panose="020B0604020202020204" pitchFamily="34" charset="0"/>
              <a:buChar char="•"/>
            </a:pPr>
            <a:r>
              <a:rPr lang="en-US" sz="2100" dirty="0"/>
              <a:t>Conditional Random Fields (CRF)/ Maximum Entropy Markov Models (MEMM)</a:t>
            </a:r>
            <a:endParaRPr lang="en-US" sz="2100" dirty="0"/>
          </a:p>
          <a:p>
            <a:pPr marL="571500" indent="-571500">
              <a:spcBef>
                <a:spcPts val="600"/>
              </a:spcBef>
              <a:buFont typeface="Arial" panose="020B0604020202020204" pitchFamily="34" charset="0"/>
              <a:buChar char="•"/>
            </a:pPr>
            <a:r>
              <a:rPr lang="en-US" sz="2100" dirty="0"/>
              <a:t>Neural sequence models (RNNs or Transformers)</a:t>
            </a:r>
            <a:endParaRPr lang="en-US" sz="2100" dirty="0"/>
          </a:p>
          <a:p>
            <a:pPr marL="571500" indent="-571500">
              <a:spcBef>
                <a:spcPts val="600"/>
              </a:spcBef>
              <a:buFont typeface="Arial" panose="020B0604020202020204" pitchFamily="34" charset="0"/>
              <a:buChar char="•"/>
            </a:pPr>
            <a:r>
              <a:rPr lang="en-US" sz="2100" dirty="0"/>
              <a:t>Large Language Models (like BERT), finetuned</a:t>
            </a:r>
            <a:endParaRPr lang="en-US" sz="2100" dirty="0"/>
          </a:p>
          <a:p>
            <a:r>
              <a:rPr lang="en-US" sz="2100" dirty="0"/>
              <a:t>All required a hand-labeled training set, all about equal performance (97% on English)</a:t>
            </a:r>
            <a:endParaRPr lang="en-US" sz="2100" dirty="0"/>
          </a:p>
          <a:p>
            <a:r>
              <a:rPr lang="en-US" sz="2100" dirty="0"/>
              <a:t>All make use of information sources we discussed</a:t>
            </a:r>
            <a:endParaRPr lang="en-US" sz="2100" dirty="0"/>
          </a:p>
          <a:p>
            <a:pPr marL="571500" indent="-571500">
              <a:lnSpc>
                <a:spcPct val="80000"/>
              </a:lnSpc>
              <a:spcBef>
                <a:spcPts val="600"/>
              </a:spcBef>
              <a:buFont typeface="Arial" panose="020B0604020202020204" pitchFamily="34" charset="0"/>
              <a:buChar char="•"/>
            </a:pPr>
            <a:r>
              <a:rPr lang="en-US" sz="2100" dirty="0"/>
              <a:t>Via human created features: HMMs and CRFs</a:t>
            </a:r>
            <a:endParaRPr lang="en-US" sz="2100" dirty="0"/>
          </a:p>
          <a:p>
            <a:pPr marL="571500" indent="-571500">
              <a:lnSpc>
                <a:spcPct val="80000"/>
              </a:lnSpc>
              <a:spcBef>
                <a:spcPts val="600"/>
              </a:spcBef>
              <a:buFont typeface="Arial" panose="020B0604020202020204" pitchFamily="34" charset="0"/>
              <a:buChar char="•"/>
            </a:pPr>
            <a:r>
              <a:rPr lang="en-US" sz="2100" dirty="0"/>
              <a:t>Via representation learning:  Neural LMs</a:t>
            </a:r>
            <a:endParaRPr lang="en-US" sz="2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Text classification pipeline </a:t>
            </a:r>
            <a:endParaRPr lang="en-GB"/>
          </a:p>
        </p:txBody>
      </p:sp>
      <p:sp>
        <p:nvSpPr>
          <p:cNvPr id="72" name="Google Shape;72;p16"/>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1. Data Collection</a:t>
            </a:r>
            <a:endParaRPr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40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Gather text data from various sources (e.g., documents, social media, websites).</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2. Data Preprocessing</a:t>
            </a:r>
            <a:endParaRPr sz="16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40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Text Cleaning: Remove noise such as HTML tags, special characters, and punctuation.</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Tokenization: Split text into individual words or tokens.</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Lowercasing: Convert all text to lowercase to ensure uniformity.</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Stopword Removal: Remove common words that may not contribute to the meaning (e.g., "and", "the").</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7500" algn="l" rtl="0">
              <a:lnSpc>
                <a:spcPct val="150000"/>
              </a:lnSpc>
              <a:spcBef>
                <a:spcPts val="0"/>
              </a:spcBef>
              <a:spcAft>
                <a:spcPts val="0"/>
              </a:spcAft>
              <a:buClr>
                <a:srgbClr val="222222"/>
              </a:buClr>
              <a:buSzPts val="1400"/>
              <a:buFont typeface="Roboto" panose="02000000000000000000"/>
              <a:buChar char="●"/>
            </a:pPr>
            <a:r>
              <a:rPr lang="en-GB" sz="14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Stemming/Lemmatization: Reduce words to their base or root form.</a:t>
            </a:r>
            <a:endParaRPr sz="14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21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Text classification pipeline </a:t>
            </a:r>
            <a:endParaRPr lang="en-GB"/>
          </a:p>
          <a:p>
            <a:pPr marL="0" lvl="0" indent="0" algn="l" rtl="0">
              <a:spcBef>
                <a:spcPts val="0"/>
              </a:spcBef>
              <a:spcAft>
                <a:spcPts val="0"/>
              </a:spcAft>
              <a:buNone/>
            </a:pPr>
          </a:p>
        </p:txBody>
      </p:sp>
      <p:sp>
        <p:nvSpPr>
          <p:cNvPr id="78" name="Google Shape;78;p17"/>
          <p:cNvSpPr txBox="1"/>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140000"/>
              </a:lnSpc>
              <a:spcBef>
                <a:spcPts val="0"/>
              </a:spcBef>
              <a:spcAft>
                <a:spcPts val="0"/>
              </a:spcAft>
              <a:buClr>
                <a:schemeClr val="dk1"/>
              </a:buClr>
              <a:buSzPts val="1100"/>
              <a:buFont typeface="Arial" panose="020B0604020202020204"/>
              <a:buNone/>
            </a:pPr>
            <a:r>
              <a:rPr lang="en-GB"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3. Feature Extraction</a:t>
            </a:r>
            <a:endParaRPr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40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Bag of Words (BoW): Represent text as a collection of word counts.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Term Frequency-Inverse Document Frequency (TF-IDF): Weigh words based on their frequency in a document relative to their frequency in the entire dataset.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Word Embeddings: Use techniques like Word2Vec or GloVe to represent words in a continuous vector space.</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40000"/>
              </a:lnSpc>
              <a:spcBef>
                <a:spcPts val="0"/>
              </a:spcBef>
              <a:spcAft>
                <a:spcPts val="0"/>
              </a:spcAft>
              <a:buClr>
                <a:schemeClr val="dk1"/>
              </a:buClr>
              <a:buSzPts val="1100"/>
              <a:buFont typeface="Arial" panose="020B0604020202020204"/>
              <a:buNone/>
            </a:pPr>
            <a:r>
              <a:rPr lang="en-GB"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4. Model Selection</a:t>
            </a:r>
            <a:endParaRPr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40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Choose a classification algorithm. Common choices include: Logistic Regression, Naive Bayes, Support Vector Machines (SVM), Decision Trees, Random Forests, Neural Networks (e.g., LSTM, BERT)</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40000"/>
              </a:lnSpc>
              <a:spcBef>
                <a:spcPts val="0"/>
              </a:spcBef>
              <a:spcAft>
                <a:spcPts val="0"/>
              </a:spcAft>
              <a:buClr>
                <a:schemeClr val="dk1"/>
              </a:buClr>
              <a:buSzPts val="1100"/>
              <a:buFont typeface="Arial" panose="020B0604020202020204"/>
              <a:buNone/>
            </a:pPr>
            <a:r>
              <a:rPr lang="en-GB"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5. Model Training</a:t>
            </a:r>
            <a:endParaRPr sz="14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40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Split the dataset into training and testing sets.</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04800" algn="l" rtl="0">
              <a:lnSpc>
                <a:spcPct val="140000"/>
              </a:lnSpc>
              <a:spcBef>
                <a:spcPts val="0"/>
              </a:spcBef>
              <a:spcAft>
                <a:spcPts val="0"/>
              </a:spcAft>
              <a:buClr>
                <a:srgbClr val="222222"/>
              </a:buClr>
              <a:buSzPts val="1200"/>
              <a:buFont typeface="Roboto" panose="02000000000000000000"/>
              <a:buChar char="●"/>
            </a:pPr>
            <a:r>
              <a:rPr lang="en-GB" sz="12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Train the selected model on the training data.</a:t>
            </a:r>
            <a:endParaRPr sz="12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05000"/>
              </a:lnSpc>
              <a:spcBef>
                <a:spcPts val="0"/>
              </a:spcBef>
              <a:spcAft>
                <a:spcPts val="1200"/>
              </a:spcAft>
              <a:buNone/>
            </a:pP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000"/>
              <a:buFont typeface="Arial" panose="020B0604020202020204"/>
              <a:buNone/>
            </a:pPr>
            <a:r>
              <a:rPr lang="en-GB"/>
              <a:t>Text classification pipeline </a:t>
            </a:r>
            <a:endParaRPr lang="en-GB"/>
          </a:p>
          <a:p>
            <a:pPr marL="0" lvl="0" indent="0" algn="l" rtl="0">
              <a:spcBef>
                <a:spcPts val="0"/>
              </a:spcBef>
              <a:spcAft>
                <a:spcPts val="0"/>
              </a:spcAft>
              <a:buNone/>
            </a:pPr>
          </a:p>
        </p:txBody>
      </p:sp>
      <p:sp>
        <p:nvSpPr>
          <p:cNvPr id="84" name="Google Shape;84;p18"/>
          <p:cNvSpPr txBox="1"/>
          <p:nvPr>
            <p:ph type="body" idx="1"/>
          </p:nvPr>
        </p:nvSpPr>
        <p:spPr>
          <a:xfrm>
            <a:off x="311700" y="1152475"/>
            <a:ext cx="8520600" cy="38670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panose="020B0604020202020204"/>
              <a:buNone/>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6. Model Evaluation</a:t>
            </a:r>
            <a:endParaRPr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50000"/>
              </a:lnSpc>
              <a:spcBef>
                <a:spcPts val="400"/>
              </a:spcBef>
              <a:spcAft>
                <a:spcPts val="0"/>
              </a:spcAft>
              <a:buClr>
                <a:srgbClr val="222222"/>
              </a:buClr>
              <a:buSzPts val="1300"/>
              <a:buFont typeface="Roboto" panose="02000000000000000000"/>
              <a:buChar char="●"/>
            </a:pPr>
            <a:r>
              <a:rPr lang="en-GB" sz="13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Evaluate the model using metrics such as accuracy, precision, recall, F1-score, and confusion matrix on the test set.</a:t>
            </a:r>
            <a:endParaRPr sz="13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7. Hyperparameter Tuning</a:t>
            </a:r>
            <a:endParaRPr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50000"/>
              </a:lnSpc>
              <a:spcBef>
                <a:spcPts val="400"/>
              </a:spcBef>
              <a:spcAft>
                <a:spcPts val="0"/>
              </a:spcAft>
              <a:buClr>
                <a:srgbClr val="222222"/>
              </a:buClr>
              <a:buSzPts val="1300"/>
              <a:buFont typeface="Roboto" panose="02000000000000000000"/>
              <a:buChar char="●"/>
            </a:pPr>
            <a:r>
              <a:rPr lang="en-GB" sz="13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Optimize model performance by adjusting hyperparameters using techniques like Grid Search or Random Search.</a:t>
            </a:r>
            <a:endParaRPr sz="13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8. Deployment</a:t>
            </a:r>
            <a:endParaRPr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50000"/>
              </a:lnSpc>
              <a:spcBef>
                <a:spcPts val="400"/>
              </a:spcBef>
              <a:spcAft>
                <a:spcPts val="0"/>
              </a:spcAft>
              <a:buClr>
                <a:srgbClr val="222222"/>
              </a:buClr>
              <a:buSzPts val="1300"/>
              <a:buFont typeface="Roboto" panose="02000000000000000000"/>
              <a:buChar char="●"/>
            </a:pPr>
            <a:r>
              <a:rPr lang="en-GB" sz="13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Deploy the trained model to a production environment where it can classify new, unseen text data.</a:t>
            </a:r>
            <a:endParaRPr sz="13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lnSpc>
                <a:spcPct val="150000"/>
              </a:lnSpc>
              <a:spcBef>
                <a:spcPts val="0"/>
              </a:spcBef>
              <a:spcAft>
                <a:spcPts val="0"/>
              </a:spcAft>
              <a:buClr>
                <a:schemeClr val="dk1"/>
              </a:buClr>
              <a:buSzPts val="1100"/>
              <a:buFont typeface="Arial" panose="020B0604020202020204"/>
              <a:buNone/>
            </a:pPr>
            <a:r>
              <a:rPr lang="en-GB"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rPr>
              <a:t>9. Monitoring and Maintenance</a:t>
            </a:r>
            <a:endParaRPr sz="1500" b="1">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11150" algn="l" rtl="0">
              <a:lnSpc>
                <a:spcPct val="150000"/>
              </a:lnSpc>
              <a:spcBef>
                <a:spcPts val="400"/>
              </a:spcBef>
              <a:spcAft>
                <a:spcPts val="0"/>
              </a:spcAft>
              <a:buClr>
                <a:srgbClr val="222222"/>
              </a:buClr>
              <a:buSzPts val="1300"/>
              <a:buFont typeface="Roboto" panose="02000000000000000000"/>
              <a:buChar char="●"/>
            </a:pPr>
            <a:r>
              <a:rPr lang="en-GB" sz="1300">
                <a:solidFill>
                  <a:srgbClr val="222222"/>
                </a:solidFill>
                <a:highlight>
                  <a:srgbClr val="FFFFFF"/>
                </a:highlight>
                <a:latin typeface="Roboto" panose="02000000000000000000"/>
                <a:ea typeface="Roboto" panose="02000000000000000000"/>
                <a:cs typeface="Roboto" panose="02000000000000000000"/>
                <a:sym typeface="Roboto" panose="02000000000000000000"/>
              </a:rPr>
              <a:t>Continuously monitor the model's performance and update it as necessary to handle changes in data distribution or to improve accuracy.</a:t>
            </a:r>
            <a:endParaRPr sz="130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0" lvl="0" indent="0" algn="l" rtl="0">
              <a:spcBef>
                <a:spcPts val="0"/>
              </a:spcBef>
              <a:spcAft>
                <a:spcPts val="1200"/>
              </a:spcAft>
              <a:buNone/>
            </a:pPr>
            <a:endParaRPr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a:t>QA</a:t>
            </a:r>
            <a:endParaRPr 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pic>
        <p:nvPicPr>
          <p:cNvPr id="94" name="Google Shape;94;p20"/>
          <p:cNvPicPr preferRelativeResize="0"/>
          <p:nvPr/>
        </p:nvPicPr>
        <p:blipFill rotWithShape="1">
          <a:blip r:embed="rId1"/>
          <a:srcRect/>
          <a:stretch>
            <a:fillRect/>
          </a:stretch>
        </p:blipFill>
        <p:spPr>
          <a:xfrm>
            <a:off x="3586375" y="1132525"/>
            <a:ext cx="2890624" cy="2890624"/>
          </a:xfrm>
          <a:prstGeom prst="rect">
            <a:avLst/>
          </a:prstGeom>
          <a:noFill/>
          <a:ln>
            <a:noFill/>
          </a:ln>
        </p:spPr>
      </p:pic>
      <p:pic>
        <p:nvPicPr>
          <p:cNvPr id="95" name="Google Shape;95;p20"/>
          <p:cNvPicPr preferRelativeResize="0"/>
          <p:nvPr/>
        </p:nvPicPr>
        <p:blipFill rotWithShape="1">
          <a:blip r:embed="rId2"/>
          <a:srcRect/>
          <a:stretch>
            <a:fillRect/>
          </a:stretch>
        </p:blipFill>
        <p:spPr>
          <a:xfrm>
            <a:off x="476251" y="243527"/>
            <a:ext cx="1908731" cy="1908731"/>
          </a:xfrm>
          <a:prstGeom prst="rect">
            <a:avLst/>
          </a:prstGeom>
          <a:noFill/>
          <a:ln>
            <a:noFill/>
          </a:ln>
        </p:spPr>
      </p:pic>
      <p:pic>
        <p:nvPicPr>
          <p:cNvPr id="96" name="Google Shape;96;p20"/>
          <p:cNvPicPr preferRelativeResize="0"/>
          <p:nvPr/>
        </p:nvPicPr>
        <p:blipFill rotWithShape="1">
          <a:blip r:embed="rId3"/>
          <a:srcRect/>
          <a:stretch>
            <a:fillRect/>
          </a:stretch>
        </p:blipFill>
        <p:spPr>
          <a:xfrm>
            <a:off x="476251" y="2899331"/>
            <a:ext cx="1736101" cy="1736101"/>
          </a:xfrm>
          <a:prstGeom prst="rect">
            <a:avLst/>
          </a:prstGeom>
          <a:noFill/>
          <a:ln>
            <a:noFill/>
          </a:ln>
        </p:spPr>
      </p:pic>
      <p:pic>
        <p:nvPicPr>
          <p:cNvPr id="97" name="Google Shape;97;p20"/>
          <p:cNvPicPr preferRelativeResize="0"/>
          <p:nvPr/>
        </p:nvPicPr>
        <p:blipFill rotWithShape="1">
          <a:blip r:embed="rId4"/>
          <a:srcRect/>
          <a:stretch>
            <a:fillRect/>
          </a:stretch>
        </p:blipFill>
        <p:spPr>
          <a:xfrm>
            <a:off x="4024364" y="2494797"/>
            <a:ext cx="1069615" cy="1069615"/>
          </a:xfrm>
          <a:prstGeom prst="rect">
            <a:avLst/>
          </a:prstGeom>
          <a:noFill/>
          <a:ln>
            <a:noFill/>
          </a:ln>
        </p:spPr>
      </p:pic>
      <p:pic>
        <p:nvPicPr>
          <p:cNvPr id="98" name="Google Shape;98;p20"/>
          <p:cNvPicPr preferRelativeResize="0"/>
          <p:nvPr/>
        </p:nvPicPr>
        <p:blipFill rotWithShape="1">
          <a:blip r:embed="rId5"/>
          <a:srcRect/>
          <a:stretch>
            <a:fillRect/>
          </a:stretch>
        </p:blipFill>
        <p:spPr>
          <a:xfrm>
            <a:off x="7362073" y="1740849"/>
            <a:ext cx="1686676" cy="1686676"/>
          </a:xfrm>
          <a:prstGeom prst="rect">
            <a:avLst/>
          </a:prstGeom>
          <a:noFill/>
          <a:ln>
            <a:noFill/>
          </a:ln>
        </p:spPr>
      </p:pic>
      <p:cxnSp>
        <p:nvCxnSpPr>
          <p:cNvPr id="99" name="Google Shape;99;p20"/>
          <p:cNvCxnSpPr>
            <a:stCxn id="95" idx="3"/>
            <a:endCxn id="94" idx="1"/>
          </p:cNvCxnSpPr>
          <p:nvPr/>
        </p:nvCxnSpPr>
        <p:spPr>
          <a:xfrm>
            <a:off x="2384982" y="1197893"/>
            <a:ext cx="1201500" cy="13800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100" name="Google Shape;100;p20"/>
          <p:cNvCxnSpPr>
            <a:stCxn id="96" idx="3"/>
            <a:endCxn id="94" idx="1"/>
          </p:cNvCxnSpPr>
          <p:nvPr/>
        </p:nvCxnSpPr>
        <p:spPr>
          <a:xfrm rot="10800000" flipH="1">
            <a:off x="2212352" y="2577882"/>
            <a:ext cx="1374000" cy="1189500"/>
          </a:xfrm>
          <a:prstGeom prst="straightConnector1">
            <a:avLst/>
          </a:prstGeom>
          <a:noFill/>
          <a:ln w="38100" cap="flat" cmpd="sng">
            <a:solidFill>
              <a:schemeClr val="accent1"/>
            </a:solidFill>
            <a:prstDash val="solid"/>
            <a:miter lim="800000"/>
            <a:headEnd type="none" w="sm" len="sm"/>
            <a:tailEnd type="triangle" w="med" len="med"/>
          </a:ln>
        </p:spPr>
      </p:cxnSp>
      <p:cxnSp>
        <p:nvCxnSpPr>
          <p:cNvPr id="101" name="Google Shape;101;p20"/>
          <p:cNvCxnSpPr>
            <a:stCxn id="94" idx="3"/>
            <a:endCxn id="98" idx="1"/>
          </p:cNvCxnSpPr>
          <p:nvPr/>
        </p:nvCxnSpPr>
        <p:spPr>
          <a:xfrm>
            <a:off x="6476999" y="2577838"/>
            <a:ext cx="885000" cy="6300"/>
          </a:xfrm>
          <a:prstGeom prst="straightConnector1">
            <a:avLst/>
          </a:prstGeom>
          <a:noFill/>
          <a:ln w="38100" cap="flat" cmpd="sng">
            <a:solidFill>
              <a:schemeClr val="accent1"/>
            </a:solidFill>
            <a:prstDash val="solid"/>
            <a:miter lim="800000"/>
            <a:headEnd type="none" w="sm" len="sm"/>
            <a:tailEnd type="triangle" w="med" len="med"/>
          </a:ln>
        </p:spPr>
      </p:cxnSp>
      <p:sp>
        <p:nvSpPr>
          <p:cNvPr id="102" name="Google Shape;102;p20"/>
          <p:cNvSpPr txBox="1"/>
          <p:nvPr/>
        </p:nvSpPr>
        <p:spPr>
          <a:xfrm>
            <a:off x="146051" y="431801"/>
            <a:ext cx="9906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Question</a:t>
            </a:r>
            <a:endParaRPr sz="1100"/>
          </a:p>
        </p:txBody>
      </p:sp>
      <p:sp>
        <p:nvSpPr>
          <p:cNvPr id="103" name="Google Shape;103;p20"/>
          <p:cNvSpPr txBox="1"/>
          <p:nvPr/>
        </p:nvSpPr>
        <p:spPr>
          <a:xfrm>
            <a:off x="476250" y="4538575"/>
            <a:ext cx="19854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chemeClr val="dk1"/>
                </a:solidFill>
                <a:latin typeface="Calibri" panose="020F0502020204030204"/>
                <a:ea typeface="Calibri" panose="020F0502020204030204"/>
                <a:cs typeface="Calibri" panose="020F0502020204030204"/>
                <a:sym typeface="Calibri" panose="020F0502020204030204"/>
              </a:rPr>
              <a:t>Passage / context</a:t>
            </a:r>
            <a:endParaRPr sz="1100"/>
          </a:p>
        </p:txBody>
      </p:sp>
      <p:sp>
        <p:nvSpPr>
          <p:cNvPr id="104" name="Google Shape;104;p20"/>
          <p:cNvSpPr txBox="1"/>
          <p:nvPr/>
        </p:nvSpPr>
        <p:spPr>
          <a:xfrm>
            <a:off x="7767503" y="1366777"/>
            <a:ext cx="8412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chemeClr val="dk1"/>
                </a:solidFill>
                <a:latin typeface="Calibri" panose="020F0502020204030204"/>
                <a:ea typeface="Calibri" panose="020F0502020204030204"/>
                <a:cs typeface="Calibri" panose="020F0502020204030204"/>
                <a:sym typeface="Calibri" panose="020F0502020204030204"/>
              </a:rPr>
              <a:t>Answer</a:t>
            </a:r>
            <a:endParaRPr sz="1100"/>
          </a:p>
        </p:txBody>
      </p:sp>
      <p:sp>
        <p:nvSpPr>
          <p:cNvPr id="105" name="Google Shape;105;p20"/>
          <p:cNvSpPr txBox="1"/>
          <p:nvPr/>
        </p:nvSpPr>
        <p:spPr>
          <a:xfrm>
            <a:off x="4550440" y="3906270"/>
            <a:ext cx="1086900" cy="346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800">
                <a:solidFill>
                  <a:schemeClr val="dk1"/>
                </a:solidFill>
                <a:latin typeface="Calibri" panose="020F0502020204030204"/>
                <a:ea typeface="Calibri" panose="020F0502020204030204"/>
                <a:cs typeface="Calibri" panose="020F0502020204030204"/>
                <a:sym typeface="Calibri" panose="020F0502020204030204"/>
              </a:rPr>
              <a:t>QA Model</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QA</a:t>
            </a:r>
            <a:endParaRPr lang="en-GB"/>
          </a:p>
        </p:txBody>
      </p:sp>
      <p:sp>
        <p:nvSpPr>
          <p:cNvPr id="111" name="Google Shape;111;p21"/>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58775" algn="l" rtl="0">
              <a:spcBef>
                <a:spcPts val="0"/>
              </a:spcBef>
              <a:spcAft>
                <a:spcPts val="0"/>
              </a:spcAft>
              <a:buClr>
                <a:srgbClr val="222222"/>
              </a:buClr>
              <a:buSzPts val="2050"/>
              <a:buFont typeface="Roboto" panose="02000000000000000000"/>
              <a:buChar char="●"/>
            </a:pP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A QA (Question Answering) system is a type of artificial intelligence designed to automatically answer questions posed by users in natural language. </a:t>
            </a:r>
            <a:endParaRPr sz="2050">
              <a:solidFill>
                <a:srgbClr val="222222"/>
              </a:solidFill>
              <a:highlight>
                <a:srgbClr val="FFFFFF"/>
              </a:highlight>
              <a:latin typeface="Roboto" panose="02000000000000000000"/>
              <a:ea typeface="Roboto" panose="02000000000000000000"/>
              <a:cs typeface="Roboto" panose="02000000000000000000"/>
              <a:sym typeface="Roboto" panose="02000000000000000000"/>
            </a:endParaRPr>
          </a:p>
          <a:p>
            <a:pPr marL="457200" lvl="0" indent="-358775" algn="l" rtl="0">
              <a:spcBef>
                <a:spcPts val="0"/>
              </a:spcBef>
              <a:spcAft>
                <a:spcPts val="0"/>
              </a:spcAft>
              <a:buClr>
                <a:srgbClr val="222222"/>
              </a:buClr>
              <a:buSzPts val="2050"/>
              <a:buFont typeface="Roboto" panose="02000000000000000000"/>
              <a:buChar char="●"/>
            </a:pPr>
            <a:r>
              <a:rPr lang="en-GB" sz="2050">
                <a:solidFill>
                  <a:srgbClr val="222222"/>
                </a:solidFill>
                <a:highlight>
                  <a:srgbClr val="FFFFFF"/>
                </a:highlight>
                <a:latin typeface="Roboto" panose="02000000000000000000"/>
                <a:ea typeface="Roboto" panose="02000000000000000000"/>
                <a:cs typeface="Roboto" panose="02000000000000000000"/>
                <a:sym typeface="Roboto" panose="02000000000000000000"/>
              </a:rPr>
              <a:t>These systems can be used in various applications, such as customer support, information retrieval, and educational tools.</a:t>
            </a:r>
            <a:endParaRPr sz="2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11185</Words>
  <Application>WPS Presentation</Application>
  <PresentationFormat/>
  <Paragraphs>382</Paragraphs>
  <Slides>36</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36</vt:i4>
      </vt:variant>
    </vt:vector>
  </HeadingPairs>
  <TitlesOfParts>
    <vt:vector size="51" baseType="lpstr">
      <vt:lpstr>Arial</vt:lpstr>
      <vt:lpstr>SimSun</vt:lpstr>
      <vt:lpstr>Wingdings</vt:lpstr>
      <vt:lpstr>Arial</vt:lpstr>
      <vt:lpstr>Roboto</vt:lpstr>
      <vt:lpstr>Calibri</vt:lpstr>
      <vt:lpstr>Microsoft YaHei</vt:lpstr>
      <vt:lpstr>Arial Unicode MS</vt:lpstr>
      <vt:lpstr>Franklin Gothic Book</vt:lpstr>
      <vt:lpstr>MS PGothic</vt:lpstr>
      <vt:lpstr>Times New Roman</vt:lpstr>
      <vt:lpstr>Courier</vt:lpstr>
      <vt:lpstr>Courier New</vt:lpstr>
      <vt:lpstr>Symbol</vt:lpstr>
      <vt:lpstr>Simple Light</vt:lpstr>
      <vt:lpstr>QA</vt:lpstr>
      <vt:lpstr>Text Classification </vt:lpstr>
      <vt:lpstr>Applications of Text Classification:</vt:lpstr>
      <vt:lpstr>Text classification pipeline </vt:lpstr>
      <vt:lpstr>Text classification pipeline </vt:lpstr>
      <vt:lpstr>Text classification pipeline </vt:lpstr>
      <vt:lpstr>QA</vt:lpstr>
      <vt:lpstr>PowerPoint 演示文稿</vt:lpstr>
      <vt:lpstr>QA</vt:lpstr>
      <vt:lpstr>QA</vt:lpstr>
      <vt:lpstr>PowerPoint 演示文稿</vt:lpstr>
      <vt:lpstr>NER</vt:lpstr>
      <vt:lpstr>Named Entities Recognition NER</vt:lpstr>
      <vt:lpstr>Example NER</vt:lpstr>
      <vt:lpstr>Named Entities</vt:lpstr>
      <vt:lpstr>NER example </vt:lpstr>
      <vt:lpstr>NER output</vt:lpstr>
      <vt:lpstr>Why NER is hard!?</vt:lpstr>
      <vt:lpstr>An example of dataset annotated with NEs </vt:lpstr>
      <vt:lpstr>NER Modeling Approaches</vt:lpstr>
      <vt:lpstr>NER Modeling Approaches</vt:lpstr>
      <vt:lpstr>Why NER?</vt:lpstr>
      <vt:lpstr>NER Applications </vt:lpstr>
      <vt:lpstr>Sequence Labeling for Part of Speech and Named Entities</vt:lpstr>
      <vt:lpstr>Parts of Speech</vt:lpstr>
      <vt:lpstr>Two classes of words: Open vs. Closed</vt:lpstr>
      <vt:lpstr>PowerPoint 演示文稿</vt:lpstr>
      <vt:lpstr>Part-of-Speech Tagging</vt:lpstr>
      <vt:lpstr>Part-of-Speech Tagging</vt:lpstr>
      <vt:lpstr>"Universal Dependencies" Tagset</vt:lpstr>
      <vt:lpstr>Sample "Tagged" English sentences</vt:lpstr>
      <vt:lpstr>Why Part of Speech Tagging?</vt:lpstr>
      <vt:lpstr>How difficult is POS tagging in English?</vt:lpstr>
      <vt:lpstr>POS tagging performance in English</vt:lpstr>
      <vt:lpstr>Sources of information for POS tagging</vt:lpstr>
      <vt:lpstr>Standard algorithms for POS tagging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Classification NERQA POS</dc:title>
  <dc:creator/>
  <cp:lastModifiedBy>Motaz Saad (‫معتز سعد</cp:lastModifiedBy>
  <cp:revision>1</cp:revision>
  <dcterms:created xsi:type="dcterms:W3CDTF">2025-02-01T15:06:34Z</dcterms:created>
  <dcterms:modified xsi:type="dcterms:W3CDTF">2025-02-01T15:06:36Z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7B14E1B305854D93A2C6D97DD01337E6_12</vt:lpwstr>
  </property>
  <property fmtid="{D5CDD505-2E9C-101B-9397-08002B2CF9AE}" pid="3" name="KSOProductBuildVer">
    <vt:lpwstr>2057-12.2.0.19821</vt:lpwstr>
  </property>
</Properties>
</file>