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9" r:id="rId5"/>
    <p:sldId id="382" r:id="rId6"/>
    <p:sldId id="258" r:id="rId7"/>
    <p:sldId id="261" r:id="rId8"/>
    <p:sldId id="259" r:id="rId9"/>
    <p:sldId id="260" r:id="rId10"/>
    <p:sldId id="262" r:id="rId11"/>
    <p:sldId id="263" r:id="rId12"/>
    <p:sldId id="38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385" r:id="rId31"/>
    <p:sldId id="387" r:id="rId32"/>
    <p:sldId id="388" r:id="rId33"/>
    <p:sldId id="389" r:id="rId34"/>
    <p:sldId id="390" r:id="rId35"/>
    <p:sldId id="391" r:id="rId36"/>
    <p:sldId id="392" r:id="rId37"/>
    <p:sldId id="393"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395" r:id="rId52"/>
    <p:sldId id="394"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7" r:id="rId71"/>
    <p:sldId id="318" r:id="rId72"/>
  </p:sldIdLst>
  <p:sldSz cx="9144000" cy="5143500"/>
  <p:notesSz cx="6858000" cy="9144000"/>
  <p:embeddedFontLst>
    <p:embeddedFont>
      <p:font typeface="Calibri" panose="020F0502020204030204"/>
      <p:regular r:id="rId76"/>
    </p:embeddedFont>
    <p:embeddedFont>
      <p:font typeface="Roboto" panose="02000000000000000000"/>
      <p:regular r:id="rId77"/>
      <p:bold r:id="rId78"/>
      <p:italic r:id="rId79"/>
      <p:boldItalic r:id="rId80"/>
    </p:embeddedFont>
    <p:embeddedFont>
      <p:font typeface="Roboto Mono" panose="00000009000000000000"/>
      <p:regular r:id="rId81"/>
      <p:bold r:id="rId82"/>
      <p:italic r:id="rId83"/>
      <p:boldItalic r:id="rId84"/>
    </p:embeddedFont>
    <p:embeddedFont>
      <p:font typeface="Noto Sans Symbols"/>
      <p:regular r:id="rId85"/>
      <p:bold r:id="rId86"/>
    </p:embeddedFont>
    <p:embeddedFont>
      <p:font typeface="Calibri" panose="020F0502020204030204" charset="0"/>
      <p:regular r:id="rId87"/>
      <p:bold r:id="rId88"/>
      <p:italic r:id="rId89"/>
      <p:boldItalic r:id="rId90"/>
    </p:embeddedFont>
    <p:embeddedFont>
      <p:font typeface="MS PGothic" panose="020B0600070205080204" charset="-128"/>
      <p:regular r:id="rId91"/>
    </p:embeddedFont>
    <p:embeddedFont>
      <p:font typeface="Lucida Sans" panose="020B0602030504020204" charset="0"/>
      <p:regular r:id="rId92"/>
      <p:bold r:id="rId93"/>
      <p: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2"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6E5D529-9ED4-42E7-9572-30476014F62A}"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2"/>
        <p:guide pos="2880"/>
      </p:guideLst>
    </p:cSldViewPr>
  </p:slide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font" Target="fonts/font19.fntdata"/><Relationship Id="rId93" Type="http://schemas.openxmlformats.org/officeDocument/2006/relationships/font" Target="fonts/font18.fntdata"/><Relationship Id="rId92" Type="http://schemas.openxmlformats.org/officeDocument/2006/relationships/font" Target="fonts/font17.fntdata"/><Relationship Id="rId91" Type="http://schemas.openxmlformats.org/officeDocument/2006/relationships/font" Target="fonts/font16.fntdata"/><Relationship Id="rId90" Type="http://schemas.openxmlformats.org/officeDocument/2006/relationships/font" Target="fonts/font15.fntdata"/><Relationship Id="rId9" Type="http://schemas.openxmlformats.org/officeDocument/2006/relationships/slide" Target="slides/slide6.xml"/><Relationship Id="rId89" Type="http://schemas.openxmlformats.org/officeDocument/2006/relationships/font" Target="fonts/font14.fntdata"/><Relationship Id="rId88" Type="http://schemas.openxmlformats.org/officeDocument/2006/relationships/font" Target="fonts/font13.fntdata"/><Relationship Id="rId87" Type="http://schemas.openxmlformats.org/officeDocument/2006/relationships/font" Target="fonts/font12.fntdata"/><Relationship Id="rId86" Type="http://schemas.openxmlformats.org/officeDocument/2006/relationships/font" Target="fonts/font11.fntdata"/><Relationship Id="rId85" Type="http://schemas.openxmlformats.org/officeDocument/2006/relationships/font" Target="fonts/font10.fntdata"/><Relationship Id="rId84" Type="http://schemas.openxmlformats.org/officeDocument/2006/relationships/font" Target="fonts/font9.fntdata"/><Relationship Id="rId83" Type="http://schemas.openxmlformats.org/officeDocument/2006/relationships/font" Target="fonts/font8.fntdata"/><Relationship Id="rId82" Type="http://schemas.openxmlformats.org/officeDocument/2006/relationships/font" Target="fonts/font7.fntdata"/><Relationship Id="rId81" Type="http://schemas.openxmlformats.org/officeDocument/2006/relationships/font" Target="fonts/font6.fntdata"/><Relationship Id="rId80" Type="http://schemas.openxmlformats.org/officeDocument/2006/relationships/font" Target="fonts/font5.fntdata"/><Relationship Id="rId8" Type="http://schemas.openxmlformats.org/officeDocument/2006/relationships/slide" Target="slides/slide5.xml"/><Relationship Id="rId79" Type="http://schemas.openxmlformats.org/officeDocument/2006/relationships/font" Target="fonts/font4.fntdata"/><Relationship Id="rId78" Type="http://schemas.openxmlformats.org/officeDocument/2006/relationships/font" Target="fonts/font3.fntdata"/><Relationship Id="rId77" Type="http://schemas.openxmlformats.org/officeDocument/2006/relationships/font" Target="fonts/font2.fntdata"/><Relationship Id="rId76" Type="http://schemas.openxmlformats.org/officeDocument/2006/relationships/font" Target="fonts/font1.fntdata"/><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0abce0bbc2_0_48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30abce0bbc2_0_4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30abce0bbc2_0_49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g30abce0bbc2_0_4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0abce0bbc2_0_49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g30abce0bbc2_0_4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30abce0bbc2_0_21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g30abce0bbc2_0_2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0abce0bbc2_0_2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g30abce0bbc2_0_2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30abce0bbc2_0_25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30abce0bbc2_0_2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30abce0bbc2_0_27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g30abce0bbc2_0_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30abce0bbc2_0_293: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g30abce0bbc2_0_2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30ad953b3e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0ad953b3e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0ad953b3ee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0ad953b3e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0abce0bbc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bce0bbc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30abce0bbc2_0_581: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72" name="Google Shape;272;g30abce0bbc2_0_581: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30abce0bbc2_0_581: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30abce0bbc2_0_58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0" name="Google Shape;280;g30abce0bbc2_0_58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0abce0bbc2_0_588: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30abce0bbc2_0_59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9" name="Google Shape;289;g30abce0bbc2_0_596: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30abce0bbc2_0_596: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30abce0bbc2_0_603: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97" name="Google Shape;297;g30abce0bbc2_0_603: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30abce0bbc2_0_603: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0abce0bbc2_0_61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05" name="Google Shape;305;g30abce0bbc2_0_61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30abce0bbc2_0_610: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fld>
            <a:endParaRPr lang="en-US"/>
          </a:p>
        </p:txBody>
      </p:sp>
      <p:sp>
        <p:nvSpPr>
          <p:cNvPr id="82947" name="Rectangle 2"/>
          <p:cNvSpPr>
            <a:spLocks noGrp="1" noRot="1" noChangeAspect="1" noChangeArrowheads="1"/>
          </p:cNvSpPr>
          <p:nvPr>
            <p:ph type="sldImg"/>
          </p:nvPr>
        </p:nvSpPr>
        <p:spPr>
          <a:solidFill>
            <a:srgbClr val="FFFFFF"/>
          </a:solidFill>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Regular expression play a very powerful role when they are used to </a:t>
            </a:r>
            <a:r>
              <a:rPr lang="en-US" b="1" dirty="0">
                <a:latin typeface="Arial" panose="020B0604020202020204" pitchFamily="34" charset="0"/>
                <a:ea typeface="MS PGothic" panose="020B0600070205080204" charset="-128"/>
                <a:cs typeface="MS PGothic" panose="020B0600070205080204" charset="-128"/>
              </a:rPr>
              <a:t>change</a:t>
            </a:r>
            <a:r>
              <a:rPr lang="en-US" dirty="0">
                <a:latin typeface="Arial" panose="020B0604020202020204" pitchFamily="34" charset="0"/>
                <a:ea typeface="MS PGothic" panose="020B0600070205080204" charset="-128"/>
                <a:cs typeface="MS PGothic" panose="020B0600070205080204" charset="-128"/>
              </a:rPr>
              <a:t> strings, substituting one string for another.  And this power to easily model string substitutions turns out to play a role in one of the earliest NLP systems, the pioneering 1966 chatbot ELIZA.</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0abce0bbc2_0_396: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30abce0bbc2_0_3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understood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them and their problems, and in very prescient early work,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30ad953b3ee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0ad953b3ee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30abce0bbc2_0_61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24" name="Google Shape;324;g30abce0bbc2_0_61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30abce0bbc2_0_61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30ad953b3ee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0ad953b3ee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30ad953b3ee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0ad953b3ee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30ad953b3ee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0ad953b3ee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30ad953b3ee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0ad953b3ee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30ad953b3ee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0ad953b3ee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30abce0bbc2_0_62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1" name="Google Shape;361;g30abce0bbc2_0_624: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30abce0bbc2_0_62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0abce0bbc2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abce0bbc2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0abce0bbc2_0_63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8" name="Google Shape;368;g30abce0bbc2_0_63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30abce0bbc2_0_63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30abce0bbc2_0_63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6" name="Google Shape;376;g30abce0bbc2_0_6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0abce0bbc2_0_6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2" name="Google Shape;382;g30abce0bbc2_0_6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abce0bbc2_0_6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8" name="Google Shape;388;g30abce0bbc2_0_6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g30abce0bbc2_0_65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94" name="Google Shape;394;g30abce0bbc2_0_652: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30abce0bbc2_0_65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30abce0bbc2_0_65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01" name="Google Shape;401;g30abce0bbc2_0_65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30abce0bbc2_0_65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30abce0bbc2_0_66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8" name="Google Shape;408;g30abce0bbc2_0_6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30abce0bbc2_0_66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4" name="Google Shape;414;g30abce0bbc2_0_6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0abce0bbc2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abce0bbc2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30abce0bbc2_0_67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0" name="Google Shape;420;g30abce0bbc2_0_6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30abce0bbc2_0_679: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26" name="Google Shape;426;g30abce0bbc2_0_679: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30abce0bbc2_0_679: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30abce0bbc2_0_68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3" name="Google Shape;433;g30abce0bbc2_0_6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g30abce0bbc2_0_69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43" name="Google Shape;443;g30abce0bbc2_0_694: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g30abce0bbc2_0_69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30abce0bbc2_0_70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0" name="Google Shape;450;g30abce0bbc2_0_700: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g30abce0bbc2_0_70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30abce0bbc2_0_70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7" name="Google Shape;457;g30abce0bbc2_0_706: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30abce0bbc2_0_706: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g30abce0bbc2_0_71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64" name="Google Shape;464;g30abce0bbc2_0_71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30abce0bbc2_0_71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g30abce0bbc2_0_72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g30abce0bbc2_0_72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g30abce0bbc2_0_72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g30abce0bbc2_0_72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82" name="Google Shape;482;g30abce0bbc2_0_72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30abce0bbc2_0_72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30abce0bbc2_0_735: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90" name="Google Shape;490;g30abce0bbc2_0_735: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30abce0bbc2_0_735: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30abce0bbc2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bce0bbc2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g30abce0bbc2_0_7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8" name="Google Shape;498;g30abce0bbc2_0_7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30abce0bbc2_0_81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06" name="Google Shape;506;g30abce0bbc2_0_81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0abce0bbc2_0_81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g30abce0bbc2_0_8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3" name="Google Shape;513;g30abce0bbc2_0_8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517"/>
        <p:cNvGrpSpPr/>
        <p:nvPr/>
      </p:nvGrpSpPr>
      <p:grpSpPr>
        <a:xfrm>
          <a:off x="0" y="0"/>
          <a:ext cx="0" cy="0"/>
          <a:chOff x="0" y="0"/>
          <a:chExt cx="0" cy="0"/>
        </a:xfrm>
      </p:grpSpPr>
      <p:sp>
        <p:nvSpPr>
          <p:cNvPr id="518" name="Google Shape;518;g30abce0bbc2_0_8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9" name="Google Shape;519;g30abce0bbc2_0_8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30abce0bbc2_0_9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3" name="Google Shape;573;g30abce0bbc2_0_9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30abce0bbc2_0_93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g30abce0bbc2_0_9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0abce0bbc2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abce0bbc2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0abce0bbc2_0_2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bce0bbc2_0_2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0abce0bbc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abce0bbc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4_1_B">
  <p:cSld name="CUSTOM_1_1_1">
    <p:spTree>
      <p:nvGrpSpPr>
        <p:cNvPr id="50" name="Shape 50"/>
        <p:cNvGrpSpPr/>
        <p:nvPr/>
      </p:nvGrpSpPr>
      <p:grpSpPr>
        <a:xfrm>
          <a:off x="0" y="0"/>
          <a:ext cx="0" cy="0"/>
          <a:chOff x="0" y="0"/>
          <a:chExt cx="0" cy="0"/>
        </a:xfrm>
      </p:grpSpPr>
      <p:sp>
        <p:nvSpPr>
          <p:cNvPr id="51" name="Google Shape;51;p13"/>
          <p:cNvSpPr/>
          <p:nvPr>
            <p:ph type="pic" idx="2"/>
          </p:nvPr>
        </p:nvSpPr>
        <p:spPr>
          <a:xfrm>
            <a:off x="228600" y="2587752"/>
            <a:ext cx="2222100" cy="2222100"/>
          </a:xfrm>
          <a:prstGeom prst="teardrop">
            <a:avLst>
              <a:gd name="adj" fmla="val 100000"/>
            </a:avLst>
          </a:prstGeom>
          <a:noFill/>
          <a:ln>
            <a:noFill/>
          </a:ln>
        </p:spPr>
      </p:sp>
      <p:sp>
        <p:nvSpPr>
          <p:cNvPr id="52" name="Google Shape;52;p13"/>
          <p:cNvSpPr txBox="1"/>
          <p:nvPr>
            <p:ph type="title"/>
          </p:nvPr>
        </p:nvSpPr>
        <p:spPr>
          <a:xfrm>
            <a:off x="301752" y="310896"/>
            <a:ext cx="2788800" cy="19659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 name="Google Shape;53;p13"/>
          <p:cNvSpPr txBox="1"/>
          <p:nvPr/>
        </p:nvSpPr>
        <p:spPr>
          <a:xfrm>
            <a:off x="3209544"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01</a:t>
            </a:r>
            <a:endParaRPr>
              <a:solidFill>
                <a:schemeClr val="dk2"/>
              </a:solidFill>
            </a:endParaRPr>
          </a:p>
        </p:txBody>
      </p:sp>
      <p:sp>
        <p:nvSpPr>
          <p:cNvPr id="54" name="Google Shape;54;p13"/>
          <p:cNvSpPr txBox="1"/>
          <p:nvPr/>
        </p:nvSpPr>
        <p:spPr>
          <a:xfrm>
            <a:off x="3209544"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02</a:t>
            </a:r>
            <a:endParaRPr>
              <a:solidFill>
                <a:schemeClr val="dk2"/>
              </a:solidFill>
            </a:endParaRPr>
          </a:p>
        </p:txBody>
      </p:sp>
      <p:sp>
        <p:nvSpPr>
          <p:cNvPr id="55" name="Google Shape;55;p13"/>
          <p:cNvSpPr txBox="1"/>
          <p:nvPr/>
        </p:nvSpPr>
        <p:spPr>
          <a:xfrm>
            <a:off x="6117336"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03</a:t>
            </a:r>
            <a:endParaRPr>
              <a:solidFill>
                <a:schemeClr val="dk2"/>
              </a:solidFill>
            </a:endParaRPr>
          </a:p>
        </p:txBody>
      </p:sp>
      <p:sp>
        <p:nvSpPr>
          <p:cNvPr id="56" name="Google Shape;56;p13"/>
          <p:cNvSpPr txBox="1"/>
          <p:nvPr>
            <p:ph type="body" idx="1"/>
          </p:nvPr>
        </p:nvSpPr>
        <p:spPr>
          <a:xfrm>
            <a:off x="3739896" y="374900"/>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7" name="Google Shape;57;p13"/>
          <p:cNvSpPr txBox="1"/>
          <p:nvPr>
            <p:ph type="body" idx="3"/>
          </p:nvPr>
        </p:nvSpPr>
        <p:spPr>
          <a:xfrm>
            <a:off x="6665976" y="374904"/>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8" name="Google Shape;58;p13"/>
          <p:cNvSpPr txBox="1"/>
          <p:nvPr>
            <p:ph type="body" idx="4"/>
          </p:nvPr>
        </p:nvSpPr>
        <p:spPr>
          <a:xfrm>
            <a:off x="666597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9" name="Google Shape;59;p13"/>
          <p:cNvSpPr txBox="1"/>
          <p:nvPr/>
        </p:nvSpPr>
        <p:spPr>
          <a:xfrm>
            <a:off x="6117336"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04</a:t>
            </a:r>
            <a:endParaRPr>
              <a:solidFill>
                <a:schemeClr val="dk2"/>
              </a:solidFill>
            </a:endParaRPr>
          </a:p>
        </p:txBody>
      </p:sp>
      <p:sp>
        <p:nvSpPr>
          <p:cNvPr id="60" name="Google Shape;60;p13"/>
          <p:cNvSpPr txBox="1"/>
          <p:nvPr>
            <p:ph type="body" idx="5"/>
          </p:nvPr>
        </p:nvSpPr>
        <p:spPr>
          <a:xfrm>
            <a:off x="373989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61" name="Shape 61"/>
        <p:cNvGrpSpPr/>
        <p:nvPr/>
      </p:nvGrpSpPr>
      <p:grpSpPr>
        <a:xfrm>
          <a:off x="0" y="0"/>
          <a:ext cx="0" cy="0"/>
          <a:chOff x="0" y="0"/>
          <a:chExt cx="0" cy="0"/>
        </a:xfrm>
      </p:grpSpPr>
      <p:sp>
        <p:nvSpPr>
          <p:cNvPr id="62" name="Google Shape;62;p14"/>
          <p:cNvSpPr txBox="1"/>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4"/>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200"/>
              </a:spcBef>
              <a:spcAft>
                <a:spcPts val="0"/>
              </a:spcAft>
              <a:buClr>
                <a:srgbClr val="888888"/>
              </a:buClr>
              <a:buSzPts val="1500"/>
              <a:buNone/>
              <a:defRPr sz="1500">
                <a:solidFill>
                  <a:srgbClr val="888888"/>
                </a:solidFill>
              </a:defRPr>
            </a:lvl2pPr>
            <a:lvl3pPr marL="1371600" lvl="2" indent="-228600" algn="l">
              <a:lnSpc>
                <a:spcPct val="90000"/>
              </a:lnSpc>
              <a:spcBef>
                <a:spcPts val="1200"/>
              </a:spcBef>
              <a:spcAft>
                <a:spcPts val="0"/>
              </a:spcAft>
              <a:buClr>
                <a:srgbClr val="888888"/>
              </a:buClr>
              <a:buSzPts val="1400"/>
              <a:buNone/>
              <a:defRPr sz="1400">
                <a:solidFill>
                  <a:srgbClr val="888888"/>
                </a:solidFill>
              </a:defRPr>
            </a:lvl3pPr>
            <a:lvl4pPr marL="1828800" lvl="3" indent="-228600" algn="l">
              <a:lnSpc>
                <a:spcPct val="90000"/>
              </a:lnSpc>
              <a:spcBef>
                <a:spcPts val="1200"/>
              </a:spcBef>
              <a:spcAft>
                <a:spcPts val="0"/>
              </a:spcAft>
              <a:buClr>
                <a:srgbClr val="888888"/>
              </a:buClr>
              <a:buSzPts val="1200"/>
              <a:buNone/>
              <a:defRPr sz="1200">
                <a:solidFill>
                  <a:srgbClr val="888888"/>
                </a:solidFill>
              </a:defRPr>
            </a:lvl4pPr>
            <a:lvl5pPr marL="2286000" lvl="4" indent="-228600" algn="l">
              <a:lnSpc>
                <a:spcPct val="90000"/>
              </a:lnSpc>
              <a:spcBef>
                <a:spcPts val="1200"/>
              </a:spcBef>
              <a:spcAft>
                <a:spcPts val="0"/>
              </a:spcAft>
              <a:buClr>
                <a:srgbClr val="888888"/>
              </a:buClr>
              <a:buSzPts val="1200"/>
              <a:buNone/>
              <a:defRPr sz="1200">
                <a:solidFill>
                  <a:srgbClr val="888888"/>
                </a:solidFill>
              </a:defRPr>
            </a:lvl5pPr>
            <a:lvl6pPr marL="2743200" lvl="5" indent="-228600" algn="l">
              <a:lnSpc>
                <a:spcPct val="90000"/>
              </a:lnSpc>
              <a:spcBef>
                <a:spcPts val="1200"/>
              </a:spcBef>
              <a:spcAft>
                <a:spcPts val="0"/>
              </a:spcAft>
              <a:buClr>
                <a:srgbClr val="888888"/>
              </a:buClr>
              <a:buSzPts val="1200"/>
              <a:buNone/>
              <a:defRPr sz="1200">
                <a:solidFill>
                  <a:srgbClr val="888888"/>
                </a:solidFill>
              </a:defRPr>
            </a:lvl6pPr>
            <a:lvl7pPr marL="3200400" lvl="6" indent="-228600" algn="l">
              <a:lnSpc>
                <a:spcPct val="90000"/>
              </a:lnSpc>
              <a:spcBef>
                <a:spcPts val="1200"/>
              </a:spcBef>
              <a:spcAft>
                <a:spcPts val="0"/>
              </a:spcAft>
              <a:buClr>
                <a:srgbClr val="888888"/>
              </a:buClr>
              <a:buSzPts val="1200"/>
              <a:buNone/>
              <a:defRPr sz="1200">
                <a:solidFill>
                  <a:srgbClr val="888888"/>
                </a:solidFill>
              </a:defRPr>
            </a:lvl7pPr>
            <a:lvl8pPr marL="3657600" lvl="7" indent="-228600" algn="l">
              <a:lnSpc>
                <a:spcPct val="90000"/>
              </a:lnSpc>
              <a:spcBef>
                <a:spcPts val="1200"/>
              </a:spcBef>
              <a:spcAft>
                <a:spcPts val="0"/>
              </a:spcAft>
              <a:buClr>
                <a:srgbClr val="888888"/>
              </a:buClr>
              <a:buSzPts val="1200"/>
              <a:buNone/>
              <a:defRPr sz="1200">
                <a:solidFill>
                  <a:srgbClr val="888888"/>
                </a:solidFill>
              </a:defRPr>
            </a:lvl8pPr>
            <a:lvl9pPr marL="4114800" lvl="8" indent="-22860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64" name="Google Shape;64;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5" name="Google Shape;65;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6" name="Google Shape;66;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 name="Google Shape;69;p1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70" name="Google Shape;70;p1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1" name="Google Shape;71;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2" name="Google Shape;72;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p:cSld name="Title, Content">
    <p:spTree>
      <p:nvGrpSpPr>
        <p:cNvPr id="73" name="Shape 73"/>
        <p:cNvGrpSpPr/>
        <p:nvPr/>
      </p:nvGrpSpPr>
      <p:grpSpPr>
        <a:xfrm>
          <a:off x="0" y="0"/>
          <a:ext cx="0" cy="0"/>
          <a:chOff x="0" y="0"/>
          <a:chExt cx="0" cy="0"/>
        </a:xfrm>
      </p:grpSpPr>
      <p:sp>
        <p:nvSpPr>
          <p:cNvPr id="74" name="Google Shape;74;p16"/>
          <p:cNvSpPr txBox="1"/>
          <p:nvPr>
            <p:ph type="title"/>
          </p:nvPr>
        </p:nvSpPr>
        <p:spPr>
          <a:xfrm>
            <a:off x="4572000" y="855376"/>
            <a:ext cx="3890400" cy="6096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6"/>
          <p:cNvSpPr txBox="1"/>
          <p:nvPr>
            <p:ph type="body" idx="1"/>
          </p:nvPr>
        </p:nvSpPr>
        <p:spPr>
          <a:xfrm>
            <a:off x="457200" y="1203480"/>
            <a:ext cx="8229300" cy="298320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3.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27.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1.xml"/><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4.xml"/><Relationship Id="rId1" Type="http://schemas.openxmlformats.org/officeDocument/2006/relationships/hyperlink" Target="https://web.stanford.edu/~jurafsky/slp3/" TargetMode="Externa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4.xml"/><Relationship Id="rId2" Type="http://schemas.openxmlformats.org/officeDocument/2006/relationships/image" Target="../media/image34.png"/><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a:t>Natrual Language Processing</a:t>
            </a:r>
            <a:endParaRPr lang="en-US" altLang="en-GB"/>
          </a:p>
        </p:txBody>
      </p:sp>
      <p:sp>
        <p:nvSpPr>
          <p:cNvPr id="81" name="Google Shape;81;p17"/>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NLP</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What’s in Watson?</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33" name="Google Shape;133;p25"/>
          <p:cNvSpPr txBox="1"/>
          <p:nvPr>
            <p:ph type="body" idx="1"/>
          </p:nvPr>
        </p:nvSpPr>
        <p:spPr>
          <a:xfrm>
            <a:off x="311700" y="1152475"/>
            <a:ext cx="6255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panose="020B0604020202020204"/>
              <a:buNone/>
            </a:pPr>
            <a:r>
              <a:rPr lang="en-GB" sz="1660">
                <a:solidFill>
                  <a:schemeClr val="dk1"/>
                </a:solidFill>
              </a:rPr>
              <a:t>A question-answering system (IBM, 2011)</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Designed for the game of Jeopardy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How does it work:</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Sophisticated NLP: deep analysis of questions, noisy matching of questions to potential answers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data: onboard storage contains a huge collection of documents (e.g. Wikipedia, etc.), exploits redundancy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computation: 90+ servers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Can beat all of the people all of the time?</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endParaRPr sz="1660">
              <a:solidFill>
                <a:schemeClr val="dk1"/>
              </a:solidFill>
            </a:endParaRPr>
          </a:p>
          <a:p>
            <a:pPr marL="0" lvl="0" indent="0" algn="l" rtl="0">
              <a:lnSpc>
                <a:spcPct val="95000"/>
              </a:lnSpc>
              <a:spcBef>
                <a:spcPts val="1200"/>
              </a:spcBef>
              <a:spcAft>
                <a:spcPts val="1200"/>
              </a:spcAft>
              <a:buSzPts val="770"/>
              <a:buNone/>
            </a:pPr>
            <a:endParaRPr sz="1660">
              <a:solidFill>
                <a:schemeClr val="dk1"/>
              </a:solidFill>
            </a:endParaRPr>
          </a:p>
        </p:txBody>
      </p:sp>
      <p:pic>
        <p:nvPicPr>
          <p:cNvPr id="134" name="Google Shape;134;p25"/>
          <p:cNvPicPr preferRelativeResize="0"/>
          <p:nvPr/>
        </p:nvPicPr>
        <p:blipFill rotWithShape="1">
          <a:blip r:embed="rId1"/>
          <a:srcRect l="64841" b="3269"/>
          <a:stretch>
            <a:fillRect/>
          </a:stretch>
        </p:blipFill>
        <p:spPr>
          <a:xfrm>
            <a:off x="6829023" y="741100"/>
            <a:ext cx="2127350"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NLP Tasks </a:t>
            </a:r>
            <a:endParaRPr lang="en-GB"/>
          </a:p>
        </p:txBody>
      </p:sp>
      <p:sp>
        <p:nvSpPr>
          <p:cNvPr id="140" name="Google Shape;140;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Understanding the structure and meaning of text, including syntax and semantics.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Sentiment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Determining the emotional tone behind a series of words.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Automatically translating text from one language to another.</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Speech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Converting spoken language into text.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Generation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Creating coherent and contextually relevant text based on input data.</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Identifying and classifying key elements in text, such as names, dates, and locations.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647272" y="759003"/>
            <a:ext cx="25620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0000"/>
              </a:buClr>
              <a:buSzPts val="3300"/>
              <a:buFont typeface="Calibri" panose="020F0502020204030204"/>
              <a:buNone/>
            </a:pPr>
            <a:r>
              <a:rPr lang="en-GB">
                <a:solidFill>
                  <a:srgbClr val="FF0000"/>
                </a:solidFill>
              </a:rPr>
              <a:t>Information Extraction	</a:t>
            </a:r>
            <a:endParaRPr lang="en-GB">
              <a:solidFill>
                <a:srgbClr val="FF0000"/>
              </a:solidFill>
            </a:endParaRPr>
          </a:p>
        </p:txBody>
      </p:sp>
      <p:grpSp>
        <p:nvGrpSpPr>
          <p:cNvPr id="146" name="Google Shape;146;p27"/>
          <p:cNvGrpSpPr/>
          <p:nvPr/>
        </p:nvGrpSpPr>
        <p:grpSpPr>
          <a:xfrm>
            <a:off x="3895090" y="554465"/>
            <a:ext cx="4885835" cy="4011525"/>
            <a:chOff x="-847" y="268363"/>
            <a:chExt cx="6514447" cy="5348700"/>
          </a:xfrm>
        </p:grpSpPr>
        <p:sp>
          <p:nvSpPr>
            <p:cNvPr id="147" name="Google Shape;147;p27"/>
            <p:cNvSpPr/>
            <p:nvPr/>
          </p:nvSpPr>
          <p:spPr>
            <a:xfrm>
              <a:off x="0" y="268363"/>
              <a:ext cx="6513600" cy="13923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48" name="Google Shape;148;p27"/>
            <p:cNvSpPr txBox="1"/>
            <p:nvPr/>
          </p:nvSpPr>
          <p:spPr>
            <a:xfrm>
              <a:off x="67966" y="3363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Goal: Map a document collection to structured database</a:t>
              </a:r>
              <a:endParaRPr sz="1100"/>
            </a:p>
          </p:txBody>
        </p:sp>
        <p:sp>
          <p:nvSpPr>
            <p:cNvPr id="149" name="Google Shape;149;p27"/>
            <p:cNvSpPr/>
            <p:nvPr/>
          </p:nvSpPr>
          <p:spPr>
            <a:xfrm>
              <a:off x="0" y="1761463"/>
              <a:ext cx="6513600" cy="139230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0" name="Google Shape;150;p27"/>
            <p:cNvSpPr txBox="1"/>
            <p:nvPr/>
          </p:nvSpPr>
          <p:spPr>
            <a:xfrm>
              <a:off x="67966" y="18294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Motivation:</a:t>
              </a:r>
              <a:endParaRPr sz="1100"/>
            </a:p>
          </p:txBody>
        </p:sp>
        <p:sp>
          <p:nvSpPr>
            <p:cNvPr id="151" name="Google Shape;151;p27"/>
            <p:cNvSpPr/>
            <p:nvPr/>
          </p:nvSpPr>
          <p:spPr>
            <a:xfrm>
              <a:off x="0" y="3153763"/>
              <a:ext cx="6513600" cy="2463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2" name="Google Shape;152;p27"/>
            <p:cNvSpPr txBox="1"/>
            <p:nvPr/>
          </p:nvSpPr>
          <p:spPr>
            <a:xfrm>
              <a:off x="-847" y="3153803"/>
              <a:ext cx="6514253" cy="2462953"/>
            </a:xfrm>
            <a:prstGeom prst="rect">
              <a:avLst/>
            </a:prstGeom>
            <a:noFill/>
            <a:ln>
              <a:noFill/>
            </a:ln>
          </p:spPr>
          <p:txBody>
            <a:bodyPr spcFirstLastPara="1" wrap="square" lIns="155100" tIns="33350" rIns="186675" bIns="33350" anchor="t" anchorCtr="0">
              <a:noAutofit/>
            </a:bodyPr>
            <a:lstStyle/>
            <a:p>
              <a:pPr marL="177800" marR="0" lvl="1" indent="-177800" algn="l" rtl="0">
                <a:lnSpc>
                  <a:spcPct val="90000"/>
                </a:lnSpc>
                <a:spcBef>
                  <a:spcPts val="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Complex searches (“Find me all the jobs in advertising paying at least $50,000 in Boston”)</a:t>
              </a:r>
              <a:endParaRPr sz="1000"/>
            </a:p>
            <a:p>
              <a:pPr marL="177800" marR="0" lvl="1" indent="-177800" algn="l" rtl="0">
                <a:lnSpc>
                  <a:spcPct val="90000"/>
                </a:lnSpc>
                <a:spcBef>
                  <a:spcPts val="40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Statistical queries (“How has the number of jobs in accounting changed over the years?”)</a:t>
              </a:r>
              <a:endPar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p:nvPr>
            <p:ph type="title"/>
          </p:nvPr>
        </p:nvSpPr>
        <p:spPr>
          <a:xfrm>
            <a:off x="95172" y="1555772"/>
            <a:ext cx="2064300" cy="20319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latin typeface="Calibri" panose="020F0502020204030204"/>
                <a:ea typeface="Calibri" panose="020F0502020204030204"/>
                <a:cs typeface="Calibri" panose="020F0502020204030204"/>
                <a:sym typeface="Calibri" panose="020F0502020204030204"/>
              </a:rPr>
              <a:t>Information Extraction  Example</a:t>
            </a:r>
            <a:endParaRPr lang="en-GB" sz="20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28"/>
          <p:cNvSpPr txBox="1"/>
          <p:nvPr/>
        </p:nvSpPr>
        <p:spPr>
          <a:xfrm>
            <a:off x="4347839" y="2240346"/>
            <a:ext cx="15162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  _______________</a:t>
            </a:r>
            <a:endParaRPr sz="1100"/>
          </a:p>
        </p:txBody>
      </p:sp>
      <p:pic>
        <p:nvPicPr>
          <p:cNvPr id="159" name="Google Shape;159;p28"/>
          <p:cNvPicPr preferRelativeResize="0"/>
          <p:nvPr/>
        </p:nvPicPr>
        <p:blipFill rotWithShape="1">
          <a:blip r:embed="rId1"/>
          <a:srcRect/>
          <a:stretch>
            <a:fillRect/>
          </a:stretch>
        </p:blipFill>
        <p:spPr>
          <a:xfrm>
            <a:off x="2272822" y="0"/>
            <a:ext cx="6871177" cy="4527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94555" y="349934"/>
            <a:ext cx="8355000" cy="6978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Text </a:t>
            </a:r>
            <a:r>
              <a:rPr lang="en-GB" sz="4100">
                <a:solidFill>
                  <a:srgbClr val="FF0000"/>
                </a:solidFill>
                <a:latin typeface="Calibri" panose="020F0502020204030204"/>
                <a:ea typeface="Calibri" panose="020F0502020204030204"/>
                <a:cs typeface="Calibri" panose="020F0502020204030204"/>
                <a:sym typeface="Calibri" panose="020F0502020204030204"/>
              </a:rPr>
              <a:t>Summarization</a:t>
            </a:r>
            <a:endParaRPr lang="en-GB" sz="41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65" name="Google Shape;165;p29" descr="ÙØªÙØ¬Ø© Ø¨Ø­Ø« Ø§ÙØµÙØ± Ø¹Ù âªtext summarizationâ¬â"/>
          <p:cNvPicPr preferRelativeResize="0"/>
          <p:nvPr>
            <p:ph type="body" idx="1"/>
          </p:nvPr>
        </p:nvPicPr>
        <p:blipFill rotWithShape="1">
          <a:blip r:embed="rId1"/>
          <a:srcRect/>
          <a:stretch>
            <a:fillRect/>
          </a:stretch>
        </p:blipFill>
        <p:spPr>
          <a:xfrm>
            <a:off x="2151502" y="1935877"/>
            <a:ext cx="5065500" cy="238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9" name="Shape 169"/>
        <p:cNvGrpSpPr/>
        <p:nvPr/>
      </p:nvGrpSpPr>
      <p:grpSpPr>
        <a:xfrm>
          <a:off x="0" y="0"/>
          <a:ext cx="0" cy="0"/>
          <a:chOff x="0" y="0"/>
          <a:chExt cx="0" cy="0"/>
        </a:xfrm>
      </p:grpSpPr>
      <p:sp>
        <p:nvSpPr>
          <p:cNvPr id="170" name="Google Shape;170;p30"/>
          <p:cNvSpPr/>
          <p:nvPr/>
        </p:nvSpPr>
        <p:spPr>
          <a:xfrm>
            <a:off x="1191" y="0"/>
            <a:ext cx="9141600" cy="3182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30"/>
          <p:cNvSpPr txBox="1"/>
          <p:nvPr>
            <p:ph type="title"/>
          </p:nvPr>
        </p:nvSpPr>
        <p:spPr>
          <a:xfrm>
            <a:off x="969770" y="534896"/>
            <a:ext cx="7204500" cy="1739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Why is NLP Hard?</a:t>
            </a:r>
            <a:endParaRPr lang="en-GB" sz="41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30" descr="Head with Gears"/>
          <p:cNvPicPr preferRelativeResize="0"/>
          <p:nvPr/>
        </p:nvPicPr>
        <p:blipFill rotWithShape="1">
          <a:blip r:embed="rId1"/>
          <a:srcRect/>
          <a:stretch>
            <a:fillRect/>
          </a:stretch>
        </p:blipFill>
        <p:spPr>
          <a:xfrm>
            <a:off x="4129567" y="3604022"/>
            <a:ext cx="884868" cy="8848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6" name="Shape 176"/>
        <p:cNvGrpSpPr/>
        <p:nvPr/>
      </p:nvGrpSpPr>
      <p:grpSpPr>
        <a:xfrm>
          <a:off x="0" y="0"/>
          <a:ext cx="0" cy="0"/>
          <a:chOff x="0" y="0"/>
          <a:chExt cx="0" cy="0"/>
        </a:xfrm>
      </p:grpSpPr>
      <p:sp>
        <p:nvSpPr>
          <p:cNvPr id="177" name="Google Shape;177;p31"/>
          <p:cNvSpPr/>
          <p:nvPr/>
        </p:nvSpPr>
        <p:spPr>
          <a:xfrm>
            <a:off x="252663" y="240883"/>
            <a:ext cx="3249300" cy="4634700"/>
          </a:xfrm>
          <a:prstGeom prst="rect">
            <a:avLst/>
          </a:prstGeom>
          <a:solidFill>
            <a:srgbClr val="404040">
              <a:alpha val="89800"/>
            </a:srgbClr>
          </a:solidFill>
          <a:ln w="127000" cap="sq" cmpd="thinThick">
            <a:solidFill>
              <a:srgbClr val="595959">
                <a:alpha val="800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31"/>
          <p:cNvSpPr txBox="1"/>
          <p:nvPr>
            <p:ph type="title"/>
          </p:nvPr>
        </p:nvSpPr>
        <p:spPr>
          <a:xfrm>
            <a:off x="505678" y="685800"/>
            <a:ext cx="2743200" cy="2165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a:t>
            </a:r>
            <a:endParaRPr lang="en-GB" sz="3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9" name="Google Shape;179;p31"/>
          <p:cNvCxnSpPr/>
          <p:nvPr/>
        </p:nvCxnSpPr>
        <p:spPr>
          <a:xfrm>
            <a:off x="893345" y="2932700"/>
            <a:ext cx="1940100" cy="0"/>
          </a:xfrm>
          <a:prstGeom prst="straightConnector1">
            <a:avLst/>
          </a:prstGeom>
          <a:noFill/>
          <a:ln w="22225" cap="flat" cmpd="sng">
            <a:solidFill>
              <a:srgbClr val="D9D9D9"/>
            </a:solidFill>
            <a:prstDash val="solid"/>
            <a:miter lim="800000"/>
            <a:headEnd type="none" w="sm" len="sm"/>
            <a:tailEnd type="none" w="sm" len="sm"/>
          </a:ln>
        </p:spPr>
      </p:cxnSp>
      <p:grpSp>
        <p:nvGrpSpPr>
          <p:cNvPr id="180" name="Google Shape;180;p31"/>
          <p:cNvGrpSpPr/>
          <p:nvPr/>
        </p:nvGrpSpPr>
        <p:grpSpPr>
          <a:xfrm>
            <a:off x="3895725" y="358793"/>
            <a:ext cx="4885200" cy="4402782"/>
            <a:chOff x="0" y="7467"/>
            <a:chExt cx="6513600" cy="5870376"/>
          </a:xfrm>
        </p:grpSpPr>
        <p:sp>
          <p:nvSpPr>
            <p:cNvPr id="181" name="Google Shape;181;p31"/>
            <p:cNvSpPr/>
            <p:nvPr/>
          </p:nvSpPr>
          <p:spPr>
            <a:xfrm>
              <a:off x="0" y="7467"/>
              <a:ext cx="6513600" cy="948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2" name="Google Shape;182;p31"/>
            <p:cNvSpPr/>
            <p:nvPr/>
          </p:nvSpPr>
          <p:spPr>
            <a:xfrm>
              <a:off x="287001" y="220939"/>
              <a:ext cx="522300" cy="5217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3" name="Google Shape;183;p31"/>
            <p:cNvSpPr/>
            <p:nvPr/>
          </p:nvSpPr>
          <p:spPr>
            <a:xfrm>
              <a:off x="1096335" y="7467"/>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4" name="Google Shape;184;p31"/>
            <p:cNvSpPr txBox="1"/>
            <p:nvPr/>
          </p:nvSpPr>
          <p:spPr>
            <a:xfrm>
              <a:off x="1096335" y="7467"/>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last, a computer that understands you like your mother”</a:t>
              </a:r>
              <a:endParaRPr sz="1100">
                <a:solidFill>
                  <a:schemeClr val="lt1"/>
                </a:solidFill>
              </a:endParaRPr>
            </a:p>
          </p:txBody>
        </p:sp>
        <p:sp>
          <p:nvSpPr>
            <p:cNvPr id="185" name="Google Shape;185;p31"/>
            <p:cNvSpPr/>
            <p:nvPr/>
          </p:nvSpPr>
          <p:spPr>
            <a:xfrm>
              <a:off x="0" y="1230486"/>
              <a:ext cx="6513600" cy="948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6" name="Google Shape;186;p31"/>
            <p:cNvSpPr/>
            <p:nvPr/>
          </p:nvSpPr>
          <p:spPr>
            <a:xfrm>
              <a:off x="287001" y="1443958"/>
              <a:ext cx="522300" cy="5217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7" name="Google Shape;187;p31"/>
            <p:cNvSpPr/>
            <p:nvPr/>
          </p:nvSpPr>
          <p:spPr>
            <a:xfrm>
              <a:off x="1096335" y="1230486"/>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8" name="Google Shape;188;p31"/>
            <p:cNvSpPr txBox="1"/>
            <p:nvPr/>
          </p:nvSpPr>
          <p:spPr>
            <a:xfrm>
              <a:off x="1096335" y="1230486"/>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 It understands you as well as your mother understands you</a:t>
              </a:r>
              <a:endParaRPr sz="1100"/>
            </a:p>
          </p:txBody>
        </p:sp>
        <p:sp>
          <p:nvSpPr>
            <p:cNvPr id="189" name="Google Shape;189;p31"/>
            <p:cNvSpPr/>
            <p:nvPr/>
          </p:nvSpPr>
          <p:spPr>
            <a:xfrm>
              <a:off x="0" y="2453505"/>
              <a:ext cx="6513600" cy="948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0" name="Google Shape;190;p31"/>
            <p:cNvSpPr/>
            <p:nvPr/>
          </p:nvSpPr>
          <p:spPr>
            <a:xfrm>
              <a:off x="287001" y="2666977"/>
              <a:ext cx="522300" cy="5217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1" name="Google Shape;191;p31"/>
            <p:cNvSpPr/>
            <p:nvPr/>
          </p:nvSpPr>
          <p:spPr>
            <a:xfrm>
              <a:off x="1096335" y="2453505"/>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2" name="Google Shape;192;p31"/>
            <p:cNvSpPr txBox="1"/>
            <p:nvPr/>
          </p:nvSpPr>
          <p:spPr>
            <a:xfrm>
              <a:off x="1096335" y="2453505"/>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2. It understands (that) you like your mother</a:t>
              </a:r>
              <a:endParaRPr sz="1100"/>
            </a:p>
          </p:txBody>
        </p:sp>
        <p:sp>
          <p:nvSpPr>
            <p:cNvPr id="193" name="Google Shape;193;p31"/>
            <p:cNvSpPr/>
            <p:nvPr/>
          </p:nvSpPr>
          <p:spPr>
            <a:xfrm>
              <a:off x="0" y="3676524"/>
              <a:ext cx="6513600" cy="948900"/>
            </a:xfrm>
            <a:prstGeom prst="roundRect">
              <a:avLst>
                <a:gd name="adj" fmla="val 10000"/>
              </a:avLst>
            </a:prstGeom>
            <a:solidFill>
              <a:srgbClr val="599BD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4" name="Google Shape;194;p31"/>
            <p:cNvSpPr/>
            <p:nvPr/>
          </p:nvSpPr>
          <p:spPr>
            <a:xfrm>
              <a:off x="287001" y="3889996"/>
              <a:ext cx="522300" cy="521700"/>
            </a:xfrm>
            <a:prstGeom prst="rect">
              <a:avLst/>
            </a:prstGeom>
            <a:blipFill rotWithShape="1">
              <a:blip r:embed="rId4"/>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5" name="Google Shape;195;p31"/>
            <p:cNvSpPr/>
            <p:nvPr/>
          </p:nvSpPr>
          <p:spPr>
            <a:xfrm>
              <a:off x="1096335" y="3676524"/>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6" name="Google Shape;196;p31"/>
            <p:cNvSpPr txBox="1"/>
            <p:nvPr/>
          </p:nvSpPr>
          <p:spPr>
            <a:xfrm>
              <a:off x="1096335" y="3676524"/>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3. It understands you as well as it understands your mother</a:t>
              </a:r>
              <a:endParaRPr sz="1100"/>
            </a:p>
          </p:txBody>
        </p:sp>
        <p:sp>
          <p:nvSpPr>
            <p:cNvPr id="197" name="Google Shape;197;p31"/>
            <p:cNvSpPr/>
            <p:nvPr/>
          </p:nvSpPr>
          <p:spPr>
            <a:xfrm>
              <a:off x="0" y="4899543"/>
              <a:ext cx="6513600" cy="948900"/>
            </a:xfrm>
            <a:prstGeom prst="roundRect">
              <a:avLst>
                <a:gd name="adj" fmla="val 10000"/>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8" name="Google Shape;198;p31"/>
            <p:cNvSpPr/>
            <p:nvPr/>
          </p:nvSpPr>
          <p:spPr>
            <a:xfrm>
              <a:off x="287001" y="5113015"/>
              <a:ext cx="522300" cy="521700"/>
            </a:xfrm>
            <a:prstGeom prst="rect">
              <a:avLst/>
            </a:prstGeom>
            <a:blipFill rotWithShape="1">
              <a:blip r:embed="rId5"/>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9" name="Google Shape;199;p31"/>
            <p:cNvSpPr/>
            <p:nvPr/>
          </p:nvSpPr>
          <p:spPr>
            <a:xfrm>
              <a:off x="1096335" y="4899543"/>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00" name="Google Shape;200;p31"/>
            <p:cNvSpPr txBox="1"/>
            <p:nvPr/>
          </p:nvSpPr>
          <p:spPr>
            <a:xfrm>
              <a:off x="1096335" y="4899543"/>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and 3: Does this mean well, or poorly?</a:t>
              </a:r>
              <a:endParaRPr sz="11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4" name="Shape 204"/>
        <p:cNvGrpSpPr/>
        <p:nvPr/>
      </p:nvGrpSpPr>
      <p:grpSpPr>
        <a:xfrm>
          <a:off x="0" y="0"/>
          <a:ext cx="0" cy="0"/>
          <a:chOff x="0" y="0"/>
          <a:chExt cx="0" cy="0"/>
        </a:xfrm>
      </p:grpSpPr>
      <p:sp>
        <p:nvSpPr>
          <p:cNvPr id="205" name="Google Shape;205;p32"/>
          <p:cNvSpPr/>
          <p:nvPr/>
        </p:nvSpPr>
        <p:spPr>
          <a:xfrm>
            <a:off x="-1" y="0"/>
            <a:ext cx="9141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6" name="Google Shape;206;p32"/>
          <p:cNvSpPr txBox="1"/>
          <p:nvPr>
            <p:ph type="title"/>
          </p:nvPr>
        </p:nvSpPr>
        <p:spPr>
          <a:xfrm>
            <a:off x="628650" y="417892"/>
            <a:ext cx="2530500" cy="4176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Calibri" panose="020F0502020204030204"/>
              <a:buNone/>
            </a:pPr>
            <a:r>
              <a:rPr lang="en-GB" sz="3600"/>
              <a:t>Ambiguity At the acoustic level (speech recognition)</a:t>
            </a:r>
            <a:endParaRPr lang="en-GB" sz="3600"/>
          </a:p>
        </p:txBody>
      </p:sp>
      <p:grpSp>
        <p:nvGrpSpPr>
          <p:cNvPr id="207" name="Google Shape;207;p32"/>
          <p:cNvGrpSpPr/>
          <p:nvPr/>
        </p:nvGrpSpPr>
        <p:grpSpPr>
          <a:xfrm>
            <a:off x="3819906" y="467309"/>
            <a:ext cx="4697775" cy="4124446"/>
            <a:chOff x="0" y="2687"/>
            <a:chExt cx="6263700" cy="5499261"/>
          </a:xfrm>
        </p:grpSpPr>
        <p:cxnSp>
          <p:nvCxnSpPr>
            <p:cNvPr id="208" name="Google Shape;208;p32"/>
            <p:cNvCxnSpPr/>
            <p:nvPr/>
          </p:nvCxnSpPr>
          <p:spPr>
            <a:xfrm>
              <a:off x="0" y="2687"/>
              <a:ext cx="62637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09" name="Google Shape;209;p32"/>
            <p:cNvSpPr/>
            <p:nvPr/>
          </p:nvSpPr>
          <p:spPr>
            <a:xfrm>
              <a:off x="0" y="2687"/>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0" name="Google Shape;210;p32"/>
            <p:cNvSpPr txBox="1"/>
            <p:nvPr/>
          </p:nvSpPr>
          <p:spPr>
            <a:xfrm>
              <a:off x="0" y="2687"/>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eight or duck</a:t>
              </a:r>
              <a:endParaRPr sz="1100"/>
            </a:p>
          </p:txBody>
        </p:sp>
        <p:cxnSp>
          <p:nvCxnSpPr>
            <p:cNvPr id="211" name="Google Shape;211;p32"/>
            <p:cNvCxnSpPr/>
            <p:nvPr/>
          </p:nvCxnSpPr>
          <p:spPr>
            <a:xfrm>
              <a:off x="0" y="919239"/>
              <a:ext cx="6263700"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212" name="Google Shape;212;p32"/>
            <p:cNvSpPr/>
            <p:nvPr/>
          </p:nvSpPr>
          <p:spPr>
            <a:xfrm>
              <a:off x="0" y="919239"/>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3" name="Google Shape;213;p32"/>
            <p:cNvSpPr txBox="1"/>
            <p:nvPr/>
          </p:nvSpPr>
          <p:spPr>
            <a:xfrm>
              <a:off x="0" y="919239"/>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Eye maid; her duck</a:t>
              </a:r>
              <a:endParaRPr sz="1100"/>
            </a:p>
          </p:txBody>
        </p:sp>
        <p:cxnSp>
          <p:nvCxnSpPr>
            <p:cNvPr id="214" name="Google Shape;214;p32"/>
            <p:cNvCxnSpPr/>
            <p:nvPr/>
          </p:nvCxnSpPr>
          <p:spPr>
            <a:xfrm>
              <a:off x="0" y="1835791"/>
              <a:ext cx="6263700"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215" name="Google Shape;215;p32"/>
            <p:cNvSpPr/>
            <p:nvPr/>
          </p:nvSpPr>
          <p:spPr>
            <a:xfrm>
              <a:off x="0" y="1835791"/>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6" name="Google Shape;216;p32"/>
            <p:cNvSpPr txBox="1"/>
            <p:nvPr/>
          </p:nvSpPr>
          <p:spPr>
            <a:xfrm>
              <a:off x="0" y="1835791"/>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 maid her duck</a:t>
              </a:r>
              <a:endParaRPr sz="1100"/>
            </a:p>
          </p:txBody>
        </p:sp>
        <p:cxnSp>
          <p:nvCxnSpPr>
            <p:cNvPr id="217" name="Google Shape;217;p32"/>
            <p:cNvCxnSpPr/>
            <p:nvPr/>
          </p:nvCxnSpPr>
          <p:spPr>
            <a:xfrm>
              <a:off x="0" y="2752344"/>
              <a:ext cx="6263700"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218" name="Google Shape;218;p32"/>
            <p:cNvSpPr/>
            <p:nvPr/>
          </p:nvSpPr>
          <p:spPr>
            <a:xfrm>
              <a:off x="0" y="2752344"/>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9" name="Google Shape;219;p32"/>
            <p:cNvSpPr txBox="1"/>
            <p:nvPr/>
          </p:nvSpPr>
          <p:spPr>
            <a:xfrm>
              <a:off x="0" y="2752344"/>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aid her duck</a:t>
              </a:r>
              <a:endParaRPr sz="1100"/>
            </a:p>
          </p:txBody>
        </p:sp>
        <p:cxnSp>
          <p:nvCxnSpPr>
            <p:cNvPr id="220" name="Google Shape;220;p32"/>
            <p:cNvCxnSpPr/>
            <p:nvPr/>
          </p:nvCxnSpPr>
          <p:spPr>
            <a:xfrm>
              <a:off x="0" y="3668896"/>
              <a:ext cx="6263700"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221" name="Google Shape;221;p32"/>
            <p:cNvSpPr/>
            <p:nvPr/>
          </p:nvSpPr>
          <p:spPr>
            <a:xfrm>
              <a:off x="0" y="3668896"/>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2" name="Google Shape;222;p32"/>
            <p:cNvSpPr txBox="1"/>
            <p:nvPr/>
          </p:nvSpPr>
          <p:spPr>
            <a:xfrm>
              <a:off x="0" y="3668896"/>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her duck</a:t>
              </a:r>
              <a:endParaRPr sz="1100"/>
            </a:p>
          </p:txBody>
        </p:sp>
        <p:cxnSp>
          <p:nvCxnSpPr>
            <p:cNvPr id="223" name="Google Shape;223;p32"/>
            <p:cNvCxnSpPr/>
            <p:nvPr/>
          </p:nvCxnSpPr>
          <p:spPr>
            <a:xfrm>
              <a:off x="0" y="4585448"/>
              <a:ext cx="6263700"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224" name="Google Shape;224;p32"/>
            <p:cNvSpPr/>
            <p:nvPr/>
          </p:nvSpPr>
          <p:spPr>
            <a:xfrm>
              <a:off x="0" y="4585448"/>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5" name="Google Shape;225;p32"/>
            <p:cNvSpPr txBox="1"/>
            <p:nvPr/>
          </p:nvSpPr>
          <p:spPr>
            <a:xfrm>
              <a:off x="0" y="4585448"/>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or duck</a:t>
              </a:r>
              <a:endParaRPr sz="11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9" name="Shape 229"/>
        <p:cNvGrpSpPr/>
        <p:nvPr/>
      </p:nvGrpSpPr>
      <p:grpSpPr>
        <a:xfrm>
          <a:off x="0" y="0"/>
          <a:ext cx="0" cy="0"/>
          <a:chOff x="0" y="0"/>
          <a:chExt cx="0" cy="0"/>
        </a:xfrm>
      </p:grpSpPr>
      <p:sp>
        <p:nvSpPr>
          <p:cNvPr id="230" name="Google Shape;230;p33"/>
          <p:cNvSpPr/>
          <p:nvPr/>
        </p:nvSpPr>
        <p:spPr>
          <a:xfrm>
            <a:off x="252663" y="233587"/>
            <a:ext cx="3249300" cy="46347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1" name="Google Shape;231;p33"/>
          <p:cNvSpPr txBox="1"/>
          <p:nvPr>
            <p:ph type="title"/>
          </p:nvPr>
        </p:nvSpPr>
        <p:spPr>
          <a:xfrm>
            <a:off x="557213" y="557213"/>
            <a:ext cx="2607600" cy="3722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 at the semantic (meaning) level</a:t>
            </a:r>
            <a:br>
              <a:rPr lang="en-GB" sz="3600">
                <a:solidFill>
                  <a:srgbClr val="FFFFFF"/>
                </a:solidFill>
                <a:latin typeface="Calibri" panose="020F0502020204030204"/>
                <a:ea typeface="Calibri" panose="020F0502020204030204"/>
                <a:cs typeface="Calibri" panose="020F0502020204030204"/>
                <a:sym typeface="Calibri" panose="020F0502020204030204"/>
              </a:rPr>
            </a:br>
            <a:endParaRPr sz="36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32" name="Google Shape;232;p33"/>
          <p:cNvGrpSpPr/>
          <p:nvPr/>
        </p:nvGrpSpPr>
        <p:grpSpPr>
          <a:xfrm>
            <a:off x="3311622" y="361499"/>
            <a:ext cx="5465377" cy="4397377"/>
            <a:chOff x="-253695" y="11075"/>
            <a:chExt cx="7287169" cy="5863170"/>
          </a:xfrm>
        </p:grpSpPr>
        <p:sp>
          <p:nvSpPr>
            <p:cNvPr id="233" name="Google Shape;233;p33"/>
            <p:cNvSpPr/>
            <p:nvPr/>
          </p:nvSpPr>
          <p:spPr>
            <a:xfrm>
              <a:off x="-253695" y="11075"/>
              <a:ext cx="6780000" cy="1680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4" name="Google Shape;234;p33"/>
            <p:cNvSpPr/>
            <p:nvPr/>
          </p:nvSpPr>
          <p:spPr>
            <a:xfrm>
              <a:off x="254765" y="389269"/>
              <a:ext cx="926400" cy="9246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5" name="Google Shape;235;p33"/>
            <p:cNvSpPr/>
            <p:nvPr/>
          </p:nvSpPr>
          <p:spPr>
            <a:xfrm>
              <a:off x="1305092" y="11075"/>
              <a:ext cx="55272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6" name="Google Shape;236;p33"/>
            <p:cNvSpPr txBox="1"/>
            <p:nvPr/>
          </p:nvSpPr>
          <p:spPr>
            <a:xfrm>
              <a:off x="1305092" y="11075"/>
              <a:ext cx="55272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Two definitions of “mother”</a:t>
              </a:r>
              <a:endParaRPr sz="1100">
                <a:solidFill>
                  <a:schemeClr val="lt1"/>
                </a:solidFill>
              </a:endParaRPr>
            </a:p>
          </p:txBody>
        </p:sp>
        <p:sp>
          <p:nvSpPr>
            <p:cNvPr id="237" name="Google Shape;237;p33"/>
            <p:cNvSpPr/>
            <p:nvPr/>
          </p:nvSpPr>
          <p:spPr>
            <a:xfrm>
              <a:off x="-253695" y="2101460"/>
              <a:ext cx="6780000" cy="1680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8" name="Google Shape;238;p33"/>
            <p:cNvSpPr/>
            <p:nvPr/>
          </p:nvSpPr>
          <p:spPr>
            <a:xfrm>
              <a:off x="254765" y="2479654"/>
              <a:ext cx="926400" cy="9246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9" name="Google Shape;239;p33"/>
            <p:cNvSpPr/>
            <p:nvPr/>
          </p:nvSpPr>
          <p:spPr>
            <a:xfrm>
              <a:off x="1305354" y="2101460"/>
              <a:ext cx="55269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0" name="Google Shape;240;p33"/>
            <p:cNvSpPr txBox="1"/>
            <p:nvPr/>
          </p:nvSpPr>
          <p:spPr>
            <a:xfrm>
              <a:off x="1305354" y="2101460"/>
              <a:ext cx="55269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A woman who has given birth to a child</a:t>
              </a:r>
              <a:endParaRPr sz="1100"/>
            </a:p>
          </p:txBody>
        </p:sp>
        <p:sp>
          <p:nvSpPr>
            <p:cNvPr id="241" name="Google Shape;241;p33"/>
            <p:cNvSpPr/>
            <p:nvPr/>
          </p:nvSpPr>
          <p:spPr>
            <a:xfrm>
              <a:off x="-253695" y="4191845"/>
              <a:ext cx="6780000" cy="1680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2" name="Google Shape;242;p33"/>
            <p:cNvSpPr/>
            <p:nvPr/>
          </p:nvSpPr>
          <p:spPr>
            <a:xfrm>
              <a:off x="254765" y="4570039"/>
              <a:ext cx="926400" cy="9246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3" name="Google Shape;243;p33"/>
            <p:cNvSpPr/>
            <p:nvPr/>
          </p:nvSpPr>
          <p:spPr>
            <a:xfrm>
              <a:off x="1103974" y="4191845"/>
              <a:ext cx="59295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4" name="Google Shape;244;p33"/>
            <p:cNvSpPr txBox="1"/>
            <p:nvPr/>
          </p:nvSpPr>
          <p:spPr>
            <a:xfrm>
              <a:off x="1103974" y="4191845"/>
              <a:ext cx="59295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 stringy slimy substance consisting of yeast cells and bacteria; is added to cider or wine to produce vinegar</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Copyright Notice</a:t>
            </a:r>
            <a:endParaRPr lang="en-US"/>
          </a:p>
        </p:txBody>
      </p:sp>
      <p:sp>
        <p:nvSpPr>
          <p:cNvPr id="3" name="Content Placeholder 2"/>
          <p:cNvSpPr>
            <a:spLocks noGrp="1"/>
          </p:cNvSpPr>
          <p:nvPr>
            <p:ph idx="1"/>
          </p:nvPr>
        </p:nvSpPr>
        <p:spPr/>
        <p:txBody>
          <a:bodyPr>
            <a:normAutofit/>
          </a:bodyPr>
          <a:p>
            <a:pPr marL="0" indent="0">
              <a:buNone/>
            </a:pPr>
            <a:r>
              <a:rPr lang="en-US"/>
              <a:t>These slides are distributed for educational purpose under the Creative Commons License. </a:t>
            </a:r>
            <a:r>
              <a:rPr lang="en-US" sz="1500">
                <a:sym typeface="+mn-ea"/>
              </a:rPr>
              <a:t>https://creativecommons.org/licenses/by-sa/2.0/legalcode</a:t>
            </a:r>
            <a:endParaRPr lang="en-US" sz="1500"/>
          </a:p>
          <a:p>
            <a:pPr marL="0" indent="0">
              <a:buNone/>
            </a:pPr>
            <a:endParaRPr lang="en-US"/>
          </a:p>
          <a:p>
            <a:pPr marL="0" indent="0">
              <a:buNone/>
            </a:pPr>
            <a:r>
              <a:rPr lang="en-US"/>
              <a:t>Source of Slides: </a:t>
            </a:r>
            <a:endParaRPr lang="en-US"/>
          </a:p>
          <a:p>
            <a:r>
              <a:rPr lang="en-US">
                <a:sym typeface="+mn-ea"/>
              </a:rPr>
              <a:t>DeepLearning.AI as the source of the slides.</a:t>
            </a:r>
            <a:endParaRPr lang="en-US"/>
          </a:p>
          <a:p>
            <a:r>
              <a:rPr lang="en-US"/>
              <a:t>Generative AI :) </a:t>
            </a:r>
            <a:endParaRPr lang="en-US"/>
          </a:p>
          <a:p>
            <a:r>
              <a:rPr lang="en-US"/>
              <a:t>Harvard Teaching and Learning Consortium </a:t>
            </a:r>
            <a:endParaRPr lang="en-US"/>
          </a:p>
          <a:p>
            <a:r>
              <a:rPr lang="en-US"/>
              <a:t>Speech and Language Processing Book (3rd ed. draft) by Dan Jurafsky and James H. Martin, August 20, 2024 </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5917406" y="389573"/>
            <a:ext cx="2921794" cy="414338"/>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z="750" smtClean="0"/>
            </a:fld>
            <a:endParaRPr lang="en-US" sz="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647275" y="759000"/>
            <a:ext cx="29265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More Word Sense Ambiguity semantic (meaning) level</a:t>
            </a:r>
            <a:endParaRPr lang="en-GB"/>
          </a:p>
        </p:txBody>
      </p:sp>
      <p:grpSp>
        <p:nvGrpSpPr>
          <p:cNvPr id="250" name="Google Shape;250;p34"/>
          <p:cNvGrpSpPr/>
          <p:nvPr/>
        </p:nvGrpSpPr>
        <p:grpSpPr>
          <a:xfrm>
            <a:off x="3895725" y="1070479"/>
            <a:ext cx="4885200" cy="2979401"/>
            <a:chOff x="0" y="956381"/>
            <a:chExt cx="6513600" cy="3972535"/>
          </a:xfrm>
        </p:grpSpPr>
        <p:sp>
          <p:nvSpPr>
            <p:cNvPr id="251" name="Google Shape;251;p34"/>
            <p:cNvSpPr/>
            <p:nvPr/>
          </p:nvSpPr>
          <p:spPr>
            <a:xfrm>
              <a:off x="0" y="956381"/>
              <a:ext cx="6513600" cy="17655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2" name="Google Shape;252;p34"/>
            <p:cNvSpPr/>
            <p:nvPr/>
          </p:nvSpPr>
          <p:spPr>
            <a:xfrm>
              <a:off x="534102" y="1353647"/>
              <a:ext cx="971100" cy="9711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3" name="Google Shape;253;p34"/>
            <p:cNvSpPr/>
            <p:nvPr/>
          </p:nvSpPr>
          <p:spPr>
            <a:xfrm>
              <a:off x="2039300" y="956381"/>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4" name="Google Shape;254;p34"/>
            <p:cNvSpPr txBox="1"/>
            <p:nvPr/>
          </p:nvSpPr>
          <p:spPr>
            <a:xfrm>
              <a:off x="2039300" y="956381"/>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2400"/>
                <a:buFont typeface="Calibri" panose="020F0502020204030204"/>
                <a:buNone/>
              </a:pPr>
              <a:r>
                <a:rPr lang="en-GB"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They put money in the bank = = buried in mud?</a:t>
              </a:r>
              <a:endParaRPr sz="1100">
                <a:solidFill>
                  <a:schemeClr val="lt1"/>
                </a:solidFill>
              </a:endParaRPr>
            </a:p>
          </p:txBody>
        </p:sp>
        <p:sp>
          <p:nvSpPr>
            <p:cNvPr id="255" name="Google Shape;255;p34"/>
            <p:cNvSpPr/>
            <p:nvPr/>
          </p:nvSpPr>
          <p:spPr>
            <a:xfrm>
              <a:off x="0" y="3163416"/>
              <a:ext cx="6513600" cy="17655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6" name="Google Shape;256;p34"/>
            <p:cNvSpPr/>
            <p:nvPr/>
          </p:nvSpPr>
          <p:spPr>
            <a:xfrm>
              <a:off x="534102" y="3560682"/>
              <a:ext cx="971100" cy="9711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7" name="Google Shape;257;p34"/>
            <p:cNvSpPr/>
            <p:nvPr/>
          </p:nvSpPr>
          <p:spPr>
            <a:xfrm>
              <a:off x="2039300" y="3163416"/>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8" name="Google Shape;258;p34"/>
            <p:cNvSpPr txBox="1"/>
            <p:nvPr/>
          </p:nvSpPr>
          <p:spPr>
            <a:xfrm>
              <a:off x="2039300" y="3163416"/>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GB"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I saw her duck with a telescope</a:t>
              </a:r>
              <a:endParaRPr sz="11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lt1"/>
              </a:buClr>
              <a:buSzPct val="100000"/>
              <a:buFont typeface="Calibri" panose="020F0502020204030204"/>
              <a:buNone/>
            </a:pPr>
            <a:r>
              <a:rPr lang="en-GB" sz="3600">
                <a:latin typeface="Calibri" panose="020F0502020204030204"/>
                <a:ea typeface="Calibri" panose="020F0502020204030204"/>
                <a:cs typeface="Calibri" panose="020F0502020204030204"/>
                <a:sym typeface="Calibri" panose="020F0502020204030204"/>
              </a:rPr>
              <a:t>Ambiguity: classified </a:t>
            </a:r>
            <a:endParaRPr lang="en-GB" sz="3600">
              <a:latin typeface="Calibri" panose="020F0502020204030204"/>
              <a:ea typeface="Calibri" panose="020F0502020204030204"/>
              <a:cs typeface="Calibri" panose="020F0502020204030204"/>
              <a:sym typeface="Calibri" panose="020F0502020204030204"/>
            </a:endParaRPr>
          </a:p>
        </p:txBody>
      </p:sp>
      <p:sp>
        <p:nvSpPr>
          <p:cNvPr id="264" name="Google Shape;264;p35"/>
          <p:cNvSpPr txBox="1"/>
          <p:nvPr>
            <p:ph type="body" idx="1"/>
          </p:nvPr>
        </p:nvSpPr>
        <p:spPr>
          <a:xfrm>
            <a:off x="311700" y="1152475"/>
            <a:ext cx="8520600" cy="3909900"/>
          </a:xfrm>
          <a:prstGeom prst="rect">
            <a:avLst/>
          </a:prstGeom>
        </p:spPr>
        <p:txBody>
          <a:bodyPr spcFirstLastPara="1" wrap="square" lIns="91425" tIns="91425" rIns="91425" bIns="91425" anchor="t" anchorCtr="0">
            <a:noAutofit/>
          </a:bodyPr>
          <a:lstStyle/>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Lexical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"I went to the bank."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"Bank" could refer to a financial institution or the side of a river.</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Syntactic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 saw the man with the telescope."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"with the telescope" describes the man (he has a telescope) or the speaker (the speaker used a telescope to see the man).</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Semantic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"The chicken is ready to eat."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It could mean that the chicken is cooked and ready for someone to eat, or that the chicken is alive and ready to eat something.</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Pragmatic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"Can you pass the salt?"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While it is a request, it could also be interpreted as a question about the listener's ability to pass the salt.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Anaphoric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"John told Bill that he was going to win."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"he" refers to John or Bill.</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Structural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"Flying planes can be dangerous."</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This could mean that the act of flying planes is dangerous, or that planes that are flying can be dangerous. </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Homonymy</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bat flew out of the cave."</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"Bat" could refer to the flying mammal or a piece of sports equipment.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95000"/>
              </a:lnSpc>
              <a:spcBef>
                <a:spcPts val="0"/>
              </a:spcBef>
              <a:spcAft>
                <a:spcPts val="1200"/>
              </a:spcAft>
              <a:buSzPts val="688"/>
              <a:buNone/>
            </a:pPr>
            <a:endParaRPr sz="16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Natural Language </a:t>
            </a:r>
            <a:r>
              <a:rPr lang="en-GB" b="1"/>
              <a:t>Processing</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3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76" name="Google Shape;276;p37"/>
          <p:cNvSpPr/>
          <p:nvPr/>
        </p:nvSpPr>
        <p:spPr>
          <a:xfrm>
            <a:off x="380880" y="1200240"/>
            <a:ext cx="8533800" cy="354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 formal language for specifying text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How can we search for any of these?</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77" name="Google Shape;277;p37"/>
          <p:cNvPicPr preferRelativeResize="0"/>
          <p:nvPr/>
        </p:nvPicPr>
        <p:blipFill rotWithShape="1">
          <a:blip r:embed="rId1"/>
          <a:srcRect/>
          <a:stretch>
            <a:fillRect/>
          </a:stretch>
        </p:blipFill>
        <p:spPr>
          <a:xfrm>
            <a:off x="4343400" y="2190600"/>
            <a:ext cx="3656880" cy="2742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38"/>
          <p:cNvSpPr/>
          <p:nvPr/>
        </p:nvSpPr>
        <p:spPr>
          <a:xfrm>
            <a:off x="1296000" y="-538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Disjunctions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84" name="Google Shape;284;p38"/>
          <p:cNvSpPr/>
          <p:nvPr/>
        </p:nvSpPr>
        <p:spPr>
          <a:xfrm>
            <a:off x="228600" y="854242"/>
            <a:ext cx="7786200" cy="4079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Letters inside square brackets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Ranges</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[A-Z]</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85" name="Google Shape;285;p38"/>
          <p:cNvGraphicFramePr/>
          <p:nvPr/>
        </p:nvGraphicFramePr>
        <p:xfrm>
          <a:off x="1524240" y="1474470"/>
          <a:ext cx="6095500" cy="3000000"/>
        </p:xfrm>
        <a:graphic>
          <a:graphicData uri="http://schemas.openxmlformats.org/drawingml/2006/table">
            <a:tbl>
              <a:tblPr>
                <a:noFill/>
                <a:tableStyleId>{86E5D529-9ED4-42E7-9572-30476014F62A}</a:tableStyleId>
              </a:tblPr>
              <a:tblGrid>
                <a:gridCol w="3047750"/>
                <a:gridCol w="3047750"/>
              </a:tblGrid>
              <a:tr h="36575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[wW]oodchuck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 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[1234567890]	</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Any digit</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graphicFrame>
        <p:nvGraphicFramePr>
          <p:cNvPr id="286" name="Google Shape;286;p38"/>
          <p:cNvGraphicFramePr/>
          <p:nvPr/>
        </p:nvGraphicFramePr>
        <p:xfrm>
          <a:off x="762120" y="3089387"/>
          <a:ext cx="8000650" cy="3000000"/>
        </p:xfrm>
        <a:graphic>
          <a:graphicData uri="http://schemas.openxmlformats.org/drawingml/2006/table">
            <a:tbl>
              <a:tblPr>
                <a:noFill/>
                <a:tableStyleId>{86E5D529-9ED4-42E7-9572-30476014F62A}</a:tableStyleId>
              </a:tblPr>
              <a:tblGrid>
                <a:gridCol w="1306100"/>
                <a:gridCol w="2122550"/>
                <a:gridCol w="4572000"/>
              </a:tblGrid>
              <a:tr h="33450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D</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renched Blossoms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lower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m</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 beans were impatient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345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[0-9]</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single digit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Chapter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1</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Down the Rabbit Hole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9"/>
          <p:cNvSpPr/>
          <p:nvPr/>
        </p:nvSpPr>
        <p:spPr>
          <a:xfrm>
            <a:off x="686160" y="440637"/>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Negation in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93" name="Google Shape;293;p39"/>
          <p:cNvSpPr/>
          <p:nvPr/>
        </p:nvSpPr>
        <p:spPr>
          <a:xfrm>
            <a:off x="609480" y="1428840"/>
            <a:ext cx="7619400" cy="4114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Negations</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[^Ss]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Carat means negation only when first in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94" name="Google Shape;294;p39"/>
          <p:cNvGraphicFramePr/>
          <p:nvPr/>
        </p:nvGraphicFramePr>
        <p:xfrm>
          <a:off x="609480" y="2495520"/>
          <a:ext cx="7924325" cy="3000000"/>
        </p:xfrm>
        <a:graphic>
          <a:graphicData uri="http://schemas.openxmlformats.org/drawingml/2006/table">
            <a:tbl>
              <a:tblPr>
                <a:noFill/>
                <a:tableStyleId>{86E5D529-9ED4-42E7-9572-30476014F62A}</a:tableStyleId>
              </a:tblPr>
              <a:tblGrid>
                <a:gridCol w="1584725"/>
                <a:gridCol w="2453400"/>
                <a:gridCol w="3886200"/>
              </a:tblGrid>
              <a:tr h="326150">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Not 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y</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fn pripetchik</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[^Ss]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‘S’ nor ‘s’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I</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have no exquisite reason”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e nor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1" strike="noStrike">
                          <a:solidFill>
                            <a:srgbClr val="000000"/>
                          </a:solidFill>
                          <a:latin typeface="Courier New" panose="02070309020205020404"/>
                          <a:ea typeface="Courier New" panose="02070309020205020404"/>
                          <a:cs typeface="Courier New" panose="02070309020205020404"/>
                          <a:sym typeface="Courier New" panose="02070309020205020404"/>
                        </a:rPr>
                        <a:t>L</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ook here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The pattern a carat 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Look up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a^b </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now</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40"/>
          <p:cNvSpPr/>
          <p:nvPr/>
        </p:nvSpPr>
        <p:spPr>
          <a:xfrm>
            <a:off x="1371600" y="380880"/>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More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1" name="Google Shape;301;p40"/>
          <p:cNvSpPr/>
          <p:nvPr/>
        </p:nvSpPr>
        <p:spPr>
          <a:xfrm>
            <a:off x="609480" y="1428840"/>
            <a:ext cx="7619400" cy="4114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Woodchucks is another name for groundhog!</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pipe | for disjunction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02" name="Google Shape;302;p40"/>
          <p:cNvGraphicFramePr/>
          <p:nvPr/>
        </p:nvGraphicFramePr>
        <p:xfrm>
          <a:off x="2047585" y="2872307"/>
          <a:ext cx="5544350" cy="3000000"/>
        </p:xfrm>
        <a:graphic>
          <a:graphicData uri="http://schemas.openxmlformats.org/drawingml/2006/table">
            <a:tbl>
              <a:tblPr>
                <a:noFill/>
                <a:tableStyleId>{86E5D529-9ED4-42E7-9572-30476014F62A}</a:tableStyleId>
              </a:tblPr>
              <a:tblGrid>
                <a:gridCol w="2490200"/>
                <a:gridCol w="3054150"/>
              </a:tblGrid>
              <a:tr h="28322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956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yours</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yours   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2832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 </a:t>
                      </a:r>
                      <a:r>
                        <a:rPr lang="en-GB" sz="1800" b="0" strike="noStrike">
                          <a:solidFill>
                            <a:srgbClr val="FF0000"/>
                          </a:solidFill>
                          <a:latin typeface="Calibri" panose="020F0502020204030204"/>
                          <a:ea typeface="Calibri" panose="020F0502020204030204"/>
                          <a:cs typeface="Calibri" panose="020F0502020204030204"/>
                          <a:sym typeface="Calibri" panose="020F0502020204030204"/>
                        </a:rPr>
                        <a:t>[abc]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41"/>
          <p:cNvSpPr/>
          <p:nvPr/>
        </p:nvSpPr>
        <p:spPr>
          <a:xfrm>
            <a:off x="838620" y="19666"/>
            <a:ext cx="7467000" cy="6540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3200" b="1">
                <a:solidFill>
                  <a:srgbClr val="000000"/>
                </a:solidFill>
                <a:latin typeface="Calibri" panose="020F0502020204030204"/>
                <a:ea typeface="Calibri" panose="020F0502020204030204"/>
                <a:cs typeface="Calibri" panose="020F0502020204030204"/>
                <a:sym typeface="Calibri" panose="020F0502020204030204"/>
              </a:rPr>
              <a:t>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  +  .</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9" name="Google Shape;309;p41"/>
          <p:cNvSpPr/>
          <p:nvPr/>
        </p:nvSpPr>
        <p:spPr>
          <a:xfrm>
            <a:off x="1440" y="2445480"/>
            <a:ext cx="91434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310" name="Google Shape;310;p41"/>
          <p:cNvSpPr/>
          <p:nvPr/>
        </p:nvSpPr>
        <p:spPr>
          <a:xfrm>
            <a:off x="1219320" y="3714840"/>
            <a:ext cx="7009800" cy="10851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aphicFrame>
        <p:nvGraphicFramePr>
          <p:cNvPr id="311" name="Google Shape;311;p41"/>
          <p:cNvGraphicFramePr/>
          <p:nvPr/>
        </p:nvGraphicFramePr>
        <p:xfrm>
          <a:off x="479254" y="1392341"/>
          <a:ext cx="8489675" cy="3000000"/>
        </p:xfrm>
        <a:graphic>
          <a:graphicData uri="http://schemas.openxmlformats.org/drawingml/2006/table">
            <a:tbl>
              <a:tblPr>
                <a:noFill/>
                <a:tableStyleId>{86E5D529-9ED4-42E7-9572-30476014F62A}</a:tableStyleId>
              </a:tblPr>
              <a:tblGrid>
                <a:gridCol w="1897450"/>
                <a:gridCol w="2681975"/>
                <a:gridCol w="3910250"/>
              </a:tblGrid>
              <a:tr h="28357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Optional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color</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0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2835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4343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beg.n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latin typeface="Arial" panose="020B0604020202020204"/>
                          <a:ea typeface="Arial" panose="020B0604020202020204"/>
                          <a:cs typeface="Arial" panose="020B0604020202020204"/>
                          <a:sym typeface="Arial" panose="020B0604020202020204"/>
                        </a:rPr>
                        <a:t>1 char (any char) </a:t>
                      </a:r>
                      <a:endParaRPr sz="11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begin begun begun beg3n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28650" y="172879"/>
            <a:ext cx="7886700" cy="994200"/>
          </a:xfrm>
        </p:spPr>
        <p:txBody>
          <a:bodyPr/>
          <a:lstStyle/>
          <a:p>
            <a:pPr eaLnBrk="1" hangingPunct="1"/>
            <a:r>
              <a:rPr lang="en-US" dirty="0"/>
              <a:t>The iterative process of writing regex's</a:t>
            </a:r>
            <a:endParaRPr lang="en-US" dirty="0"/>
          </a:p>
        </p:txBody>
      </p:sp>
      <p:sp>
        <p:nvSpPr>
          <p:cNvPr id="95235" name="Rectangle 3"/>
          <p:cNvSpPr>
            <a:spLocks noGrp="1" noChangeArrowheads="1"/>
          </p:cNvSpPr>
          <p:nvPr>
            <p:ph idx="1"/>
          </p:nvPr>
        </p:nvSpPr>
        <p:spPr>
          <a:xfrm>
            <a:off x="245110" y="971550"/>
            <a:ext cx="8121650" cy="4051935"/>
          </a:xfrm>
        </p:spPr>
        <p:txBody>
          <a:bodyPr>
            <a:normAutofit lnSpcReduction="20000"/>
          </a:bodyPr>
          <a:lstStyle/>
          <a:p>
            <a:pPr eaLnBrk="1" hangingPunct="1"/>
            <a:r>
              <a:rPr lang="en-US" sz="2800" dirty="0"/>
              <a:t>Find me all instances of the word “the” in a text.</a:t>
            </a:r>
            <a:endParaRPr lang="en-US" sz="2800" dirty="0"/>
          </a:p>
          <a:p>
            <a:pPr eaLnBrk="1" hangingPunct="1"/>
            <a:endParaRPr lang="en-US" sz="2800" dirty="0"/>
          </a:p>
          <a:p>
            <a:pPr marL="457200" lvl="1" indent="0" eaLnBrk="1" hangingPunct="1">
              <a:buNone/>
            </a:pPr>
            <a:r>
              <a:rPr lang="en-US" sz="2800" dirty="0">
                <a:solidFill>
                  <a:srgbClr val="A50021"/>
                </a:solidFill>
                <a:latin typeface="Courier"/>
                <a:cs typeface="Courier"/>
              </a:rPr>
              <a:t>the</a:t>
            </a:r>
            <a:endParaRPr lang="en-US" sz="2800" dirty="0">
              <a:solidFill>
                <a:srgbClr val="A50021"/>
              </a:solidFill>
              <a:latin typeface="Courier"/>
              <a:cs typeface="Courier"/>
            </a:endParaRPr>
          </a:p>
          <a:p>
            <a:pPr marL="800100" lvl="2" indent="0" eaLnBrk="1" hangingPunct="1">
              <a:buNone/>
            </a:pPr>
            <a:r>
              <a:rPr lang="en-US" sz="2800" dirty="0">
                <a:solidFill>
                  <a:srgbClr val="000000"/>
                </a:solidFill>
                <a:latin typeface="Calibri" panose="020F0502020204030204"/>
                <a:cs typeface="Calibri" panose="020F0502020204030204"/>
              </a:rPr>
              <a:t>Misses capitalized examples</a:t>
            </a:r>
            <a:endParaRPr lang="en-US" sz="2800" dirty="0">
              <a:solidFill>
                <a:srgbClr val="000000"/>
              </a:solidFill>
              <a:latin typeface="Calibri" panose="020F0502020204030204"/>
              <a:cs typeface="Calibri" panose="020F0502020204030204"/>
            </a:endParaRPr>
          </a:p>
          <a:p>
            <a:pPr marL="800100" lvl="2" indent="0" eaLnBrk="1" hangingPunct="1">
              <a:buNone/>
            </a:pPr>
            <a:endParaRPr lang="en-US" sz="2800" dirty="0">
              <a:solidFill>
                <a:srgbClr val="000000"/>
              </a:solidFill>
              <a:latin typeface="Calibri" panose="020F0502020204030204"/>
              <a:cs typeface="Calibri" panose="020F0502020204030204"/>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endParaRPr lang="en-US" sz="2800" dirty="0">
              <a:solidFill>
                <a:srgbClr val="009900"/>
              </a:solidFill>
              <a:latin typeface="Courier"/>
              <a:cs typeface="Courier"/>
            </a:endParaRPr>
          </a:p>
          <a:p>
            <a:pPr marL="800100" lvl="2" indent="0" eaLnBrk="1" hangingPunct="1">
              <a:buNone/>
            </a:pPr>
            <a:r>
              <a:rPr lang="en-US" sz="2800" dirty="0">
                <a:latin typeface="Calibri" panose="020F0502020204030204"/>
                <a:cs typeface="Calibri" panose="020F0502020204030204"/>
              </a:rPr>
              <a:t>Incorrectly returns </a:t>
            </a:r>
            <a:r>
              <a:rPr lang="en-US" sz="2800" dirty="0">
                <a:latin typeface="Courier"/>
                <a:cs typeface="Courier"/>
              </a:rPr>
              <a:t>other</a:t>
            </a:r>
            <a:r>
              <a:rPr lang="en-US" sz="2800" dirty="0">
                <a:latin typeface="Calibri" panose="020F0502020204030204"/>
                <a:cs typeface="Calibri" panose="020F0502020204030204"/>
              </a:rPr>
              <a:t> or </a:t>
            </a:r>
            <a:r>
              <a:rPr lang="en-US" sz="2800" dirty="0">
                <a:latin typeface="Courier"/>
                <a:cs typeface="Calibri" panose="020F0502020204030204"/>
              </a:rPr>
              <a:t>T</a:t>
            </a:r>
            <a:r>
              <a:rPr lang="en-US" sz="2800" dirty="0">
                <a:latin typeface="Courier"/>
                <a:cs typeface="Courier"/>
              </a:rPr>
              <a:t>heology</a:t>
            </a:r>
            <a:endParaRPr lang="en-US" sz="2800" dirty="0">
              <a:latin typeface="Courier"/>
              <a:cs typeface="Courier"/>
            </a:endParaRP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endParaRPr lang="en-US" sz="2800" dirty="0">
              <a:solidFill>
                <a:srgbClr val="0066FF"/>
              </a:solidFill>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More Regular Expressions: Substitutions and ELIZA</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ltLang="en-GB"/>
              <a:t>Introduction to NLP</a:t>
            </a:r>
            <a:endParaRPr lang="en-US" alt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Substitutions</a:t>
            </a:r>
            <a:endParaRPr lang="en-US" dirty="0"/>
          </a:p>
        </p:txBody>
      </p:sp>
      <p:sp>
        <p:nvSpPr>
          <p:cNvPr id="3" name="Content Placeholder 2"/>
          <p:cNvSpPr>
            <a:spLocks noGrp="1"/>
          </p:cNvSpPr>
          <p:nvPr>
            <p:ph idx="1"/>
          </p:nvPr>
        </p:nvSpPr>
        <p:spPr/>
        <p:txBody>
          <a:bodyPr/>
          <a:lstStyle/>
          <a:p>
            <a:r>
              <a:rPr lang="en-US" dirty="0">
                <a:latin typeface="Calibri" panose="020F0502020204030204" charset="0"/>
                <a:cs typeface="Calibri" panose="020F0502020204030204" charset="0"/>
              </a:rPr>
              <a:t>Substitution in Python and UNIX commands:</a:t>
            </a:r>
            <a:endParaRPr lang="en-US" dirty="0">
              <a:latin typeface="Calibri" panose="020F0502020204030204" charset="0"/>
              <a:cs typeface="Calibri" panose="020F0502020204030204" charset="0"/>
            </a:endParaRPr>
          </a:p>
          <a:p>
            <a:endParaRPr lang="en-US" dirty="0">
              <a:latin typeface="Courier" charset="0"/>
            </a:endParaRPr>
          </a:p>
          <a:p>
            <a:r>
              <a:rPr lang="en-US" dirty="0">
                <a:latin typeface="Courier" charset="0"/>
              </a:rPr>
              <a:t>s/regexp1/pattern/ </a:t>
            </a:r>
            <a:endParaRPr lang="en-US" dirty="0">
              <a:latin typeface="Courier" charset="0"/>
            </a:endParaRPr>
          </a:p>
          <a:p>
            <a:r>
              <a:rPr lang="en-US" dirty="0">
                <a:latin typeface="Calibri" panose="020F0502020204030204" charset="0"/>
                <a:cs typeface="Calibri" panose="020F0502020204030204" charset="0"/>
              </a:rPr>
              <a:t>e.g.:</a:t>
            </a:r>
            <a:endParaRPr lang="en-US" dirty="0">
              <a:latin typeface="Calibri" panose="020F0502020204030204" charset="0"/>
              <a:cs typeface="Calibri" panose="020F0502020204030204" charset="0"/>
            </a:endParaRPr>
          </a:p>
          <a:p>
            <a:r>
              <a:rPr lang="en-US" dirty="0">
                <a:latin typeface="Courier" charset="0"/>
              </a:rPr>
              <a:t>s/</a:t>
            </a:r>
            <a:r>
              <a:rPr lang="en-US" dirty="0" err="1">
                <a:latin typeface="Courier" charset="0"/>
              </a:rPr>
              <a:t>colour</a:t>
            </a:r>
            <a:r>
              <a:rPr lang="en-US" dirty="0">
                <a:latin typeface="Courier" charset="0"/>
              </a:rPr>
              <a:t>/color/ </a:t>
            </a:r>
            <a:endParaRPr lang="en-US" dirty="0">
              <a:latin typeface="Courier"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dirty="0"/>
              <a:t>Early NLP system that imitated a Rogerian psychotherapist </a:t>
            </a:r>
            <a:endParaRPr lang="en-US" dirty="0"/>
          </a:p>
          <a:p>
            <a:pPr lvl="1"/>
            <a:r>
              <a:rPr lang="en-US" dirty="0"/>
              <a:t>Joseph </a:t>
            </a:r>
            <a:r>
              <a:rPr lang="en-US" dirty="0" err="1"/>
              <a:t>Weizenbaum</a:t>
            </a:r>
            <a:r>
              <a:rPr lang="en-US" dirty="0"/>
              <a:t>, 1966. </a:t>
            </a:r>
            <a:endParaRPr lang="en-US" dirty="0"/>
          </a:p>
          <a:p>
            <a:endParaRPr lang="en-US" dirty="0"/>
          </a:p>
          <a:p>
            <a:r>
              <a:rPr lang="en-US" dirty="0"/>
              <a:t>Uses pattern matching to match, e.g.,:</a:t>
            </a:r>
            <a:endParaRPr lang="en-US" dirty="0"/>
          </a:p>
          <a:p>
            <a:pPr lvl="1"/>
            <a:r>
              <a:rPr lang="en-US" dirty="0">
                <a:solidFill>
                  <a:srgbClr val="0070C0"/>
                </a:solidFill>
                <a:latin typeface="Courier" charset="0"/>
              </a:rPr>
              <a:t>“I need X” </a:t>
            </a:r>
            <a:endParaRPr lang="en-US" dirty="0">
              <a:solidFill>
                <a:srgbClr val="0070C0"/>
              </a:solidFill>
              <a:latin typeface="Courier" charset="0"/>
            </a:endParaRPr>
          </a:p>
          <a:p>
            <a:pPr marL="151130" lvl="1" indent="0">
              <a:buNone/>
            </a:pPr>
            <a:r>
              <a:rPr lang="en-US" sz="2800" dirty="0"/>
              <a:t>and translates them into, e.g.</a:t>
            </a:r>
            <a:endParaRPr lang="en-US" sz="2800" dirty="0"/>
          </a:p>
          <a:p>
            <a:pPr lvl="1"/>
            <a:r>
              <a:rPr lang="en-US" dirty="0">
                <a:solidFill>
                  <a:srgbClr val="0070C0"/>
                </a:solidFill>
                <a:latin typeface="Courier" charset="0"/>
              </a:rPr>
              <a:t>“What would it mean to you if you got X? </a:t>
            </a:r>
            <a:endParaRPr lang="en-US" dirty="0">
              <a:solidFill>
                <a:srgbClr val="0070C0"/>
              </a:solidFill>
              <a:latin typeface="Courier"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sz="2400" dirty="0"/>
              <a:t>Early NLP system that imitated a Rogerian psychotherapist </a:t>
            </a:r>
            <a:endParaRPr lang="en-US" sz="2400" dirty="0"/>
          </a:p>
          <a:p>
            <a:pPr lvl="1"/>
            <a:r>
              <a:rPr lang="en-US" sz="1800" dirty="0"/>
              <a:t>Joseph </a:t>
            </a:r>
            <a:r>
              <a:rPr lang="en-US" sz="1800" dirty="0" err="1"/>
              <a:t>Weizenbaum</a:t>
            </a:r>
            <a:r>
              <a:rPr lang="en-US" sz="1800" dirty="0"/>
              <a:t>, 1966. </a:t>
            </a:r>
            <a:endParaRPr lang="en-US" sz="1800" dirty="0"/>
          </a:p>
          <a:p>
            <a:endParaRPr lang="en-US" sz="2400" dirty="0"/>
          </a:p>
          <a:p>
            <a:r>
              <a:rPr lang="en-US" sz="2400" dirty="0"/>
              <a:t>Uses pattern matching to match, e.g.,:</a:t>
            </a:r>
            <a:endParaRPr lang="en-US" sz="2400" dirty="0"/>
          </a:p>
          <a:p>
            <a:pPr lvl="1"/>
            <a:r>
              <a:rPr lang="en-US" sz="1800" dirty="0">
                <a:solidFill>
                  <a:srgbClr val="0070C0"/>
                </a:solidFill>
                <a:latin typeface="Courier" charset="0"/>
              </a:rPr>
              <a:t>“I need X” </a:t>
            </a:r>
            <a:endParaRPr lang="en-US" sz="1800" dirty="0">
              <a:solidFill>
                <a:srgbClr val="0070C0"/>
              </a:solidFill>
              <a:latin typeface="Courier" charset="0"/>
            </a:endParaRPr>
          </a:p>
          <a:p>
            <a:pPr marL="151130" lvl="1" indent="0">
              <a:buNone/>
            </a:pPr>
            <a:r>
              <a:rPr lang="en-US" sz="3600" dirty="0"/>
              <a:t>and translates them into, e.g.</a:t>
            </a:r>
            <a:endParaRPr lang="en-US" sz="3600" dirty="0"/>
          </a:p>
          <a:p>
            <a:pPr lvl="1"/>
            <a:r>
              <a:rPr lang="en-US" sz="1800" dirty="0">
                <a:solidFill>
                  <a:srgbClr val="0070C0"/>
                </a:solidFill>
                <a:latin typeface="Courier" charset="0"/>
              </a:rPr>
              <a:t>“What would it mean to you if you got X? </a:t>
            </a:r>
            <a:endParaRPr lang="en-US" sz="1800" dirty="0">
              <a:solidFill>
                <a:srgbClr val="0070C0"/>
              </a:solidFill>
              <a:latin typeface="Courier"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035290"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endParaRPr lang="en-US" sz="2600" dirty="0">
              <a:solidFill>
                <a:srgbClr val="00B050"/>
              </a:solidFill>
            </a:endParaRPr>
          </a:p>
          <a:p>
            <a:pPr marL="0" indent="0">
              <a:buNone/>
            </a:pPr>
            <a:r>
              <a:rPr lang="en-US" sz="2600" dirty="0"/>
              <a:t>Well, my friend made me come here.</a:t>
            </a:r>
            <a:br>
              <a:rPr lang="en-US" sz="2600" dirty="0"/>
            </a:br>
            <a:r>
              <a:rPr lang="en-US" sz="2600" dirty="0">
                <a:solidFill>
                  <a:srgbClr val="00B050"/>
                </a:solidFill>
              </a:rPr>
              <a:t>YOUR FRIEND MADE YOU COME HERE </a:t>
            </a:r>
            <a:endParaRPr lang="en-US" sz="2600" dirty="0">
              <a:solidFill>
                <a:srgbClr val="00B050"/>
              </a:solidFill>
            </a:endParaRPr>
          </a:p>
          <a:p>
            <a:pPr marL="0" indent="0">
              <a:buNone/>
            </a:pPr>
            <a:r>
              <a:rPr lang="en-US" sz="2600" dirty="0"/>
              <a:t>He says I'm depressed much of the time.</a:t>
            </a:r>
            <a:br>
              <a:rPr lang="en-US" sz="2600" dirty="0"/>
            </a:br>
            <a:r>
              <a:rPr lang="en-US" sz="2600" dirty="0">
                <a:solidFill>
                  <a:srgbClr val="00B050"/>
                </a:solidFill>
              </a:rPr>
              <a:t>I AM SORRY TO HEAR YOU ARE DEPRESSED </a:t>
            </a:r>
            <a:endParaRPr lang="en-US" sz="2600" dirty="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ELIZA works</a:t>
            </a:r>
            <a:endParaRPr lang="en-US" dirty="0"/>
          </a:p>
        </p:txBody>
      </p:sp>
      <p:sp>
        <p:nvSpPr>
          <p:cNvPr id="3" name="Content Placeholder 2"/>
          <p:cNvSpPr>
            <a:spLocks noGrp="1"/>
          </p:cNvSpPr>
          <p:nvPr>
            <p:ph idx="1"/>
          </p:nvPr>
        </p:nvSpPr>
        <p:spPr>
          <a:xfrm>
            <a:off x="222885" y="1200150"/>
            <a:ext cx="8807450" cy="3429000"/>
          </a:xfrm>
        </p:spPr>
        <p:txBody>
          <a:bodyPr/>
          <a:lstStyle/>
          <a:p>
            <a:r>
              <a:rPr lang="en-US" sz="2000" dirty="0"/>
              <a:t>s/.* I’M (</a:t>
            </a:r>
            <a:r>
              <a:rPr lang="en-US" sz="2000" dirty="0" err="1"/>
              <a:t>depressed|sad</a:t>
            </a:r>
            <a:r>
              <a:rPr lang="en-US" sz="2000" dirty="0"/>
              <a:t>) .*/I AM SORRY TO HEAR YOU ARE \1/ </a:t>
            </a:r>
            <a:endParaRPr lang="en-US" sz="2000" dirty="0"/>
          </a:p>
          <a:p>
            <a:r>
              <a:rPr lang="en-US" sz="2000" dirty="0"/>
              <a:t>s/.* I AM (</a:t>
            </a:r>
            <a:r>
              <a:rPr lang="en-US" sz="2000" dirty="0" err="1"/>
              <a:t>depressed|sad</a:t>
            </a:r>
            <a:r>
              <a:rPr lang="en-US" sz="2000" dirty="0"/>
              <a:t>) .*/WHY DO YOU THINK YOU ARE \1/</a:t>
            </a:r>
            <a:endParaRPr lang="en-US" sz="2000" dirty="0"/>
          </a:p>
          <a:p>
            <a:r>
              <a:rPr lang="en-US" sz="2000" dirty="0"/>
              <a:t>s/.* all .*/IN WHAT WAY?/ </a:t>
            </a:r>
            <a:endParaRPr lang="en-US" sz="2000" dirty="0"/>
          </a:p>
          <a:p>
            <a:r>
              <a:rPr lang="en-US" sz="2000" dirty="0"/>
              <a:t>s/.* always .*/CAN YOU THINK OF A SPECIFIC EXAMPLE?/ </a:t>
            </a:r>
            <a:endParaRPr lang="en-US" sz="2000" dirty="0"/>
          </a:p>
          <a:p>
            <a:pPr marL="0" indent="0">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Most common NLP libraries </a:t>
            </a:r>
            <a:endParaRPr lang="en-GB"/>
          </a:p>
        </p:txBody>
      </p:sp>
      <p:sp>
        <p:nvSpPr>
          <p:cNvPr id="317" name="Google Shape;317;p42"/>
          <p:cNvSpPr txBox="1"/>
          <p:nvPr>
            <p:ph type="body" idx="1"/>
          </p:nvPr>
        </p:nvSpPr>
        <p:spPr>
          <a:xfrm>
            <a:off x="311700" y="1152475"/>
            <a:ext cx="8520600" cy="3706500"/>
          </a:xfrm>
          <a:prstGeom prst="rect">
            <a:avLst/>
          </a:prstGeom>
        </p:spPr>
        <p:txBody>
          <a:bodyPr spcFirstLastPara="1" wrap="square" lIns="91425" tIns="91425" rIns="91425" bIns="91425" anchor="t" anchorCtr="0">
            <a:noAutofit/>
          </a:bodyPr>
          <a:lstStyle/>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NLTK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Toolkit): A comprehensive library for Python that provides tools for text processing, including tokenization, stemming, tagging, parsing, and semantic reasoning. It's widely used for educational purposes and research.</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spaCy</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 efficient and user-friendly library designed for production use. It offers pre-trained models for various languages and supports tasks like part-of-speech tagging, named entity recognition, and dependency parsing.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Transformers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(by Hugging Face): A popular library that provides state-of-the-art pre-trained models for various NLP tasks, including text classification, translation, and summarization. It supports models like BERT, GPT, and T5.</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Gensim</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Primarily used for topic modeling and document similarity analysis. It excels in handling large text corpora and provides implementations of algorithms like Word2Vec and LDA (Latent Dirichlet Allocation).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TextBlob</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simple library for processing textual data. It provides a straightforward API for common NLP tasks such as sentiment analysis, noun phrase extraction, and translation.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Stanford NLP</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suite of tools developed by Stanford University that provides robust NLP capabilities, including part-of-speech tagging, named entity recognition, and parsing. It can be used via a Python wrapper called </a:t>
            </a:r>
            <a:r>
              <a:rPr lang="en-GB" sz="1200">
                <a:solidFill>
                  <a:srgbClr val="222222"/>
                </a:solidFill>
                <a:highlight>
                  <a:srgbClr val="FFFFFF"/>
                </a:highlight>
                <a:latin typeface="Roboto Mono" panose="00000009000000000000"/>
                <a:ea typeface="Roboto Mono" panose="00000009000000000000"/>
                <a:cs typeface="Roboto Mono" panose="00000009000000000000"/>
                <a:sym typeface="Roboto Mono" panose="00000009000000000000"/>
              </a:rPr>
              <a:t>stanza</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5000"/>
              </a:lnSpc>
              <a:spcBef>
                <a:spcPts val="0"/>
              </a:spcBef>
              <a:spcAft>
                <a:spcPts val="1200"/>
              </a:spcAft>
              <a:buNone/>
            </a:pPr>
            <a:endParaRPr sz="1900"/>
          </a:p>
        </p:txBody>
      </p:sp>
      <p:pic>
        <p:nvPicPr>
          <p:cNvPr id="318" name="Google Shape;318;p42"/>
          <p:cNvPicPr preferRelativeResize="0"/>
          <p:nvPr/>
        </p:nvPicPr>
        <p:blipFill>
          <a:blip r:embed="rId1"/>
          <a:stretch>
            <a:fillRect/>
          </a:stretch>
        </p:blipFill>
        <p:spPr>
          <a:xfrm>
            <a:off x="7812600" y="-3"/>
            <a:ext cx="1331400" cy="827675"/>
          </a:xfrm>
          <a:prstGeom prst="rect">
            <a:avLst/>
          </a:prstGeom>
          <a:noFill/>
          <a:ln>
            <a:noFill/>
          </a:ln>
        </p:spPr>
      </p:pic>
      <p:pic>
        <p:nvPicPr>
          <p:cNvPr id="319" name="Google Shape;319;p42"/>
          <p:cNvPicPr preferRelativeResize="0"/>
          <p:nvPr/>
        </p:nvPicPr>
        <p:blipFill>
          <a:blip r:embed="rId2"/>
          <a:stretch>
            <a:fillRect/>
          </a:stretch>
        </p:blipFill>
        <p:spPr>
          <a:xfrm>
            <a:off x="6418580" y="34290"/>
            <a:ext cx="1332230" cy="828040"/>
          </a:xfrm>
          <a:prstGeom prst="rect">
            <a:avLst/>
          </a:prstGeom>
          <a:noFill/>
          <a:ln>
            <a:noFill/>
          </a:ln>
        </p:spPr>
      </p:pic>
      <p:pic>
        <p:nvPicPr>
          <p:cNvPr id="320" name="Google Shape;320;p42"/>
          <p:cNvPicPr preferRelativeResize="0"/>
          <p:nvPr/>
        </p:nvPicPr>
        <p:blipFill rotWithShape="1">
          <a:blip r:embed="rId3"/>
          <a:srcRect l="9792" t="9383" r="15172" b="9440"/>
          <a:stretch>
            <a:fillRect/>
          </a:stretch>
        </p:blipFill>
        <p:spPr>
          <a:xfrm>
            <a:off x="5324401" y="34425"/>
            <a:ext cx="1032499" cy="827675"/>
          </a:xfrm>
          <a:prstGeom prst="rect">
            <a:avLst/>
          </a:prstGeom>
          <a:noFill/>
          <a:ln>
            <a:noFill/>
          </a:ln>
        </p:spPr>
      </p:pic>
      <p:pic>
        <p:nvPicPr>
          <p:cNvPr id="321" name="Google Shape;321;p42"/>
          <p:cNvPicPr preferRelativeResize="0"/>
          <p:nvPr/>
        </p:nvPicPr>
        <p:blipFill rotWithShape="1">
          <a:blip r:embed="rId4"/>
          <a:srcRect l="10320" t="26153" r="10352" b="22353"/>
          <a:stretch>
            <a:fillRect/>
          </a:stretch>
        </p:blipFill>
        <p:spPr>
          <a:xfrm>
            <a:off x="3675384" y="280"/>
            <a:ext cx="1792445" cy="4403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43"/>
          <p:cNvSpPr/>
          <p:nvPr/>
        </p:nvSpPr>
        <p:spPr>
          <a:xfrm>
            <a:off x="397800" y="16925"/>
            <a:ext cx="8469000" cy="8565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Text Normalization</a:t>
            </a:r>
            <a:r>
              <a:rPr lang="en-GB" sz="3200" b="1">
                <a:latin typeface="Calibri" panose="020F0502020204030204"/>
                <a:ea typeface="Calibri" panose="020F0502020204030204"/>
                <a:cs typeface="Calibri" panose="020F0502020204030204"/>
                <a:sym typeface="Calibri" panose="020F0502020204030204"/>
              </a:rPr>
              <a:t>: Typical NLP pipeline </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28" name="Google Shape;328;p43"/>
          <p:cNvSpPr/>
          <p:nvPr/>
        </p:nvSpPr>
        <p:spPr>
          <a:xfrm>
            <a:off x="269475" y="971650"/>
            <a:ext cx="8416800" cy="34284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3200"/>
              <a:buFont typeface="Times"/>
              <a:buChar char="•"/>
            </a:pPr>
            <a:r>
              <a:rPr lang="en-GB" sz="3200">
                <a:solidFill>
                  <a:srgbClr val="000000"/>
                </a:solidFill>
                <a:latin typeface="Calibri" panose="020F0502020204030204"/>
                <a:ea typeface="Calibri" panose="020F0502020204030204"/>
                <a:cs typeface="Calibri" panose="020F0502020204030204"/>
                <a:sym typeface="Calibri" panose="020F0502020204030204"/>
              </a:rPr>
              <a:t>Every NLP task needs to do text </a:t>
            </a:r>
            <a:r>
              <a:rPr lang="en-GB" sz="3200">
                <a:solidFill>
                  <a:srgbClr val="000000"/>
                </a:solidFill>
                <a:latin typeface="Calibri" panose="020F0502020204030204"/>
                <a:ea typeface="Calibri" panose="020F0502020204030204"/>
                <a:cs typeface="Calibri" panose="020F0502020204030204"/>
                <a:sym typeface="Calibri" panose="020F0502020204030204"/>
              </a:rPr>
              <a:t> n</a:t>
            </a:r>
            <a:r>
              <a:rPr lang="en-GB" sz="3200">
                <a:solidFill>
                  <a:srgbClr val="000000"/>
                </a:solidFill>
                <a:latin typeface="Calibri" panose="020F0502020204030204"/>
                <a:ea typeface="Calibri" panose="020F0502020204030204"/>
                <a:cs typeface="Calibri" panose="020F0502020204030204"/>
                <a:sym typeface="Calibri" panose="020F0502020204030204"/>
              </a:rPr>
              <a:t>ormalization: </a:t>
            </a:r>
            <a:endParaRPr sz="320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Segmenting/tokenizing words in running text</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Normalizing word formats</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Segmenting sentences in running text</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pipeline </a:t>
            </a:r>
            <a:endParaRPr lang="en-GB"/>
          </a:p>
          <a:p>
            <a:pPr marL="0" lvl="0" indent="0" algn="l" rtl="0">
              <a:spcBef>
                <a:spcPts val="0"/>
              </a:spcBef>
              <a:spcAft>
                <a:spcPts val="0"/>
              </a:spcAft>
              <a:buNone/>
            </a:pPr>
          </a:p>
        </p:txBody>
      </p:sp>
      <p:sp>
        <p:nvSpPr>
          <p:cNvPr id="334" name="Google Shape;334;p4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Processing) pipeline is a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series of processing steps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that transform raw text into a structured format that can be analyzed and understood by machines. </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pipeline typically consists of several stages, each focusing on a specific aspect of text processing.</a:t>
            </a:r>
            <a:endParaRPr sz="23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pipeline </a:t>
            </a:r>
            <a:endParaRPr lang="en-GB"/>
          </a:p>
        </p:txBody>
      </p:sp>
      <p:pic>
        <p:nvPicPr>
          <p:cNvPr id="340" name="Google Shape;340;p45"/>
          <p:cNvPicPr preferRelativeResize="0"/>
          <p:nvPr/>
        </p:nvPicPr>
        <p:blipFill>
          <a:blip r:embed="rId1"/>
          <a:stretch>
            <a:fillRect/>
          </a:stretch>
        </p:blipFill>
        <p:spPr>
          <a:xfrm>
            <a:off x="1222299" y="1232450"/>
            <a:ext cx="5955801" cy="375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definition </a:t>
            </a:r>
            <a:endParaRPr lang="en-GB"/>
          </a:p>
        </p:txBody>
      </p:sp>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Natural Language Processing (NLP) is a field of artificial intelligence (AI) that focuses on the interaction between computers and humans through natural language. </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The goal of NLP is to enable computers to understand, interpret, and generate human language in a way that is both meaningful and useful</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pipeline </a:t>
            </a:r>
            <a:endParaRPr lang="en-GB"/>
          </a:p>
        </p:txBody>
      </p:sp>
      <p:pic>
        <p:nvPicPr>
          <p:cNvPr id="346" name="Google Shape;346;p46"/>
          <p:cNvPicPr preferRelativeResize="0"/>
          <p:nvPr/>
        </p:nvPicPr>
        <p:blipFill>
          <a:blip r:embed="rId1"/>
          <a:stretch>
            <a:fillRect/>
          </a:stretch>
        </p:blipFill>
        <p:spPr>
          <a:xfrm>
            <a:off x="593725" y="1764030"/>
            <a:ext cx="8181340" cy="179578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2" name="Google Shape;352;p47"/>
          <p:cNvSpPr txBox="1"/>
          <p:nvPr>
            <p:ph type="body" idx="1"/>
          </p:nvPr>
        </p:nvSpPr>
        <p:spPr>
          <a:xfrm>
            <a:off x="311700" y="1152475"/>
            <a:ext cx="8520600" cy="3877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Acquisition: The first step involves gathering text data from various sources, such as websites, documents, or databases.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Preprocessing: This stage prepares the raw text for analysis and may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Tokenization: Splitting text into individual words or tokens.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Lowercasing: Converting all text to lowercase to ensure uniformity.</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Removing Punctuation: Eliminating punctuation marks that may not be relevant for analysis.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Stopword Removal: Filtering out common words (e.g., "and," "the") that may not carry significant meaning.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Stemming/Lemmatization: Reducing words to their base or root form to treat different forms of a word as the same.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Feature Extraction: This step involves converting the preprocessed text into a numerical format that can be used for machine learning models. Common techniques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Bag of Words (BoW): Representing text as a collection of word counts.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Word Embeddings: Using techniques like Word2Vec or GloVe to represent words in a continuous vector space.</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8" name="Google Shape;358;p4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Modeling: In this stage, various machine learning or deep learning models are applied to the extracted features for specific NLP tasks, such as:</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classification (e.g., sentiment analysis, spam detection)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 (NER)</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Part-of-speech tagging</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summarization</a:t>
            </a:r>
            <a:endPar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49"/>
          <p:cNvSpPr/>
          <p:nvPr/>
        </p:nvSpPr>
        <p:spPr>
          <a:xfrm>
            <a:off x="1215190" y="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65" name="Google Shape;365;p49"/>
          <p:cNvSpPr/>
          <p:nvPr/>
        </p:nvSpPr>
        <p:spPr>
          <a:xfrm>
            <a:off x="0" y="866274"/>
            <a:ext cx="9144000" cy="41871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I do uh main- mainly business data processing</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Fragments, filled pauses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Seuss’s </a:t>
            </a:r>
            <a:r>
              <a:rPr lang="en-GB" sz="2800">
                <a:solidFill>
                  <a:srgbClr val="FF0000"/>
                </a:solidFill>
                <a:latin typeface="Calibri" panose="020F0502020204030204"/>
                <a:ea typeface="Calibri" panose="020F0502020204030204"/>
                <a:cs typeface="Calibri" panose="020F0502020204030204"/>
                <a:sym typeface="Calibri" panose="020F0502020204030204"/>
              </a:rPr>
              <a:t>cat </a:t>
            </a:r>
            <a:r>
              <a:rPr lang="en-GB" sz="2800">
                <a:solidFill>
                  <a:srgbClr val="000000"/>
                </a:solidFill>
                <a:latin typeface="Calibri" panose="020F0502020204030204"/>
                <a:ea typeface="Calibri" panose="020F0502020204030204"/>
                <a:cs typeface="Calibri" panose="020F0502020204030204"/>
                <a:sym typeface="Calibri" panose="020F0502020204030204"/>
              </a:rPr>
              <a:t>in the hat is different from other</a:t>
            </a:r>
            <a:r>
              <a:rPr lang="en-GB" sz="2800">
                <a:solidFill>
                  <a:srgbClr val="FF0000"/>
                </a:solidFill>
                <a:latin typeface="Calibri" panose="020F0502020204030204"/>
                <a:ea typeface="Calibri" panose="020F0502020204030204"/>
                <a:cs typeface="Calibri" panose="020F0502020204030204"/>
                <a:sym typeface="Calibri" panose="020F0502020204030204"/>
              </a:rPr>
              <a:t> cats! </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Lemma</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stem, part of speech, rough word sense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lemma</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Wordform</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full inflected surface form</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different wordforms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5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2" name="Google Shape;372;p50"/>
          <p:cNvSpPr/>
          <p:nvPr/>
        </p:nvSpPr>
        <p:spPr>
          <a:xfrm>
            <a:off x="457200" y="1428840"/>
            <a:ext cx="8457600" cy="388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N</a:t>
            </a:r>
            <a:r>
              <a:rPr lang="en-GB" sz="2400">
                <a:solidFill>
                  <a:srgbClr val="000000"/>
                </a:solidFill>
                <a:latin typeface="Calibri" panose="020F0502020204030204"/>
                <a:ea typeface="Calibri" panose="020F0502020204030204"/>
                <a:cs typeface="Calibri" panose="020F0502020204030204"/>
                <a:sym typeface="Calibri" panose="020F0502020204030204"/>
              </a:rPr>
              <a:t> = number of tokens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V</a:t>
            </a:r>
            <a:r>
              <a:rPr lang="en-GB" sz="2400">
                <a:solidFill>
                  <a:srgbClr val="000000"/>
                </a:solidFill>
                <a:latin typeface="Calibri" panose="020F0502020204030204"/>
                <a:ea typeface="Calibri" panose="020F0502020204030204"/>
                <a:cs typeface="Calibri" panose="020F0502020204030204"/>
                <a:sym typeface="Calibri" panose="020F0502020204030204"/>
              </a:rPr>
              <a:t> = vocabulary = set of types</a:t>
            </a:r>
            <a:endParaRPr sz="24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V</a:t>
            </a: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 </a:t>
            </a:r>
            <a:r>
              <a:rPr lang="en-GB" sz="1800">
                <a:solidFill>
                  <a:srgbClr val="000000"/>
                </a:solidFill>
                <a:latin typeface="Calibri" panose="020F0502020204030204"/>
                <a:ea typeface="Calibri" panose="020F0502020204030204"/>
                <a:cs typeface="Calibri" panose="020F0502020204030204"/>
                <a:sym typeface="Calibri" panose="020F0502020204030204"/>
              </a:rPr>
              <a:t>is the size of the vocabulary</a:t>
            </a: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73" name="Google Shape;373;p50"/>
          <p:cNvGraphicFramePr/>
          <p:nvPr/>
        </p:nvGraphicFramePr>
        <p:xfrm>
          <a:off x="838080" y="2952720"/>
          <a:ext cx="7010250" cy="3000000"/>
        </p:xfrm>
        <a:graphic>
          <a:graphicData uri="http://schemas.openxmlformats.org/drawingml/2006/table">
            <a:tbl>
              <a:tblPr>
                <a:noFill/>
                <a:tableStyleId>{86E5D529-9ED4-42E7-9572-30476014F62A}</a:tableStyleId>
              </a:tblPr>
              <a:tblGrid>
                <a:gridCol w="2336750"/>
                <a:gridCol w="2336750"/>
                <a:gridCol w="2336750"/>
              </a:tblGrid>
              <a:tr h="370800">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Tokens = 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Types = |V|</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401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Switchboard phone conversations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2.4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20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Shakespeare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884,000</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31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Google N-grams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trillion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13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5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Issues in Tokenization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51"/>
          <p:cNvSpPr/>
          <p:nvPr/>
        </p:nvSpPr>
        <p:spPr>
          <a:xfrm>
            <a:off x="304920" y="1352520"/>
            <a:ext cx="88386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Finland’s capital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 Finlands Finland’s </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000" i="1">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what’re, I’m, isn’t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 are, I am, is not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Hewlett-Packard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Hewlett Packard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state-of-the-art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state of the art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Lowercase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lower-case lowercase lower case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San Francisco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200">
                <a:solidFill>
                  <a:srgbClr val="000000"/>
                </a:solidFill>
                <a:latin typeface="Calibri" panose="020F0502020204030204"/>
                <a:ea typeface="Calibri" panose="020F0502020204030204"/>
                <a:cs typeface="Calibri" panose="020F0502020204030204"/>
                <a:sym typeface="Calibri" panose="020F0502020204030204"/>
              </a:rPr>
              <a:t>one token or two?</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m.p.h., PhD.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52"/>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85" name="Google Shape;385;p52"/>
          <p:cNvSpPr/>
          <p:nvPr/>
        </p:nvSpPr>
        <p:spPr>
          <a:xfrm>
            <a:off x="304920" y="1352520"/>
            <a:ext cx="8533800" cy="35805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French</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0" i="0" u="none" strike="noStrike" cap="none">
                <a:solidFill>
                  <a:srgbClr val="000000"/>
                </a:solidFill>
                <a:latin typeface="Noto Sans Symbols"/>
                <a:ea typeface="Noto Sans Symbols"/>
                <a:cs typeface="Noto Sans Symbols"/>
                <a:sym typeface="Noto Sans Symbols"/>
              </a:rPr>
              <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one token or two?</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Want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to match with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un ensemble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German noun compounds are not segmented</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Lebensversicherungsgesellschaftsangestellter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‘life insurance company employee’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German information retrieval needs </a:t>
            </a:r>
            <a:r>
              <a:rPr lang="en-GB"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compound splitter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p53"/>
          <p:cNvSpPr/>
          <p:nvPr/>
        </p:nvSpPr>
        <p:spPr>
          <a:xfrm>
            <a:off x="1219320" y="-171360"/>
            <a:ext cx="7771800" cy="8565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1" name="Google Shape;391;p53"/>
          <p:cNvSpPr/>
          <p:nvPr/>
        </p:nvSpPr>
        <p:spPr>
          <a:xfrm>
            <a:off x="243840" y="1041400"/>
            <a:ext cx="8434705" cy="3060065"/>
          </a:xfrm>
          <a:prstGeom prst="rect">
            <a:avLst/>
          </a:prstGeom>
          <a:noFill/>
          <a:ln>
            <a:noFill/>
          </a:ln>
        </p:spPr>
        <p:txBody>
          <a:bodyPr spcFirstLastPara="1" wrap="square" lIns="90000" tIns="45000" rIns="90000" bIns="45000" anchor="t" anchorCtr="0">
            <a:noAutofit/>
          </a:bodyPr>
          <a:lstStyle/>
          <a:p>
            <a:pPr marL="342900" marR="0" lvl="0" indent="-342900" algn="l" rtl="0">
              <a:lnSpc>
                <a:spcPct val="20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Chinese and Japanese no spaces between words:</a:t>
            </a: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莎拉波娃现在居住在美国东南部的佛罗里达。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  现在   居住  在    美国   东南部     的    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rPr>
              <a:t>Sharapova now     lives in       US       southeastern     Florida</a:t>
            </a:r>
            <a:endPar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5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Word Tokenization in Chinese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8" name="Google Shape;398;p54"/>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Also called </a:t>
            </a:r>
            <a:r>
              <a:rPr lang="en-GB" sz="2400" b="1">
                <a:solidFill>
                  <a:srgbClr val="000000"/>
                </a:solidFill>
                <a:latin typeface="Calibri" panose="020F0502020204030204"/>
                <a:ea typeface="Calibri" panose="020F0502020204030204"/>
                <a:cs typeface="Calibri" panose="020F0502020204030204"/>
                <a:sym typeface="Calibri" panose="020F0502020204030204"/>
              </a:rPr>
              <a:t>Word Segmentation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Chinese words are composed of characters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Characters are generally 1 syllable and 1 morpheme.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Average word is 2.4 characters long.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Standard baseline segmentation algorithm: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Maximum Matching  (also called Greedy)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Tokenization</a:t>
            </a:r>
            <a:endParaRPr lang="en-US" dirty="0"/>
          </a:p>
        </p:txBody>
      </p:sp>
      <p:sp>
        <p:nvSpPr>
          <p:cNvPr id="3" name="Content Placeholder 2"/>
          <p:cNvSpPr>
            <a:spLocks noGrp="1"/>
          </p:cNvSpPr>
          <p:nvPr>
            <p:ph idx="1"/>
          </p:nvPr>
        </p:nvSpPr>
        <p:spPr>
          <a:xfrm>
            <a:off x="435610" y="971550"/>
            <a:ext cx="8327390" cy="3847465"/>
          </a:xfrm>
        </p:spPr>
        <p:txBody>
          <a:bodyPr>
            <a:normAutofit/>
          </a:bodyPr>
          <a:lstStyle/>
          <a:p>
            <a:r>
              <a:rPr lang="en-US" dirty="0"/>
              <a:t>Can't just blindly remove punctuation:</a:t>
            </a:r>
            <a:endParaRPr lang="en-US" dirty="0"/>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endParaRPr lang="en-US" dirty="0"/>
          </a:p>
          <a:p>
            <a:pPr lvl="1"/>
            <a:r>
              <a:rPr lang="en-US" dirty="0"/>
              <a:t>dates (</a:t>
            </a:r>
            <a:r>
              <a:rPr lang="en-US" dirty="0">
                <a:solidFill>
                  <a:srgbClr val="0070C0"/>
                </a:solidFill>
              </a:rPr>
              <a:t>01/02/06</a:t>
            </a:r>
            <a:r>
              <a:rPr lang="en-US" dirty="0"/>
              <a:t>)</a:t>
            </a:r>
            <a:endParaRPr lang="en-US" dirty="0"/>
          </a:p>
          <a:p>
            <a:pPr lvl="1"/>
            <a:r>
              <a:rPr lang="en-US" dirty="0"/>
              <a:t>URLs (</a:t>
            </a:r>
            <a:r>
              <a:rPr lang="en-US" dirty="0">
                <a:solidFill>
                  <a:srgbClr val="0070C0"/>
                </a:solidFill>
              </a:rPr>
              <a:t>http://</a:t>
            </a:r>
            <a:r>
              <a:rPr lang="en-US" dirty="0" err="1">
                <a:solidFill>
                  <a:srgbClr val="0070C0"/>
                </a:solidFill>
              </a:rPr>
              <a:t>www.stanford.edu</a:t>
            </a:r>
            <a:r>
              <a:rPr lang="en-US" dirty="0"/>
              <a:t>)</a:t>
            </a:r>
            <a:endParaRPr lang="en-US" dirty="0"/>
          </a:p>
          <a:p>
            <a:pPr lvl="1"/>
            <a:r>
              <a:rPr lang="en-US" dirty="0"/>
              <a:t>hashtags (</a:t>
            </a:r>
            <a:r>
              <a:rPr lang="en-US" dirty="0">
                <a:solidFill>
                  <a:srgbClr val="0070C0"/>
                </a:solidFill>
              </a:rPr>
              <a:t>#</a:t>
            </a:r>
            <a:r>
              <a:rPr lang="en-US" dirty="0" err="1">
                <a:solidFill>
                  <a:srgbClr val="0070C0"/>
                </a:solidFill>
              </a:rPr>
              <a:t>nlproc</a:t>
            </a:r>
            <a:r>
              <a:rPr lang="en-US" dirty="0"/>
              <a:t>)</a:t>
            </a:r>
            <a:endParaRPr lang="en-US" dirty="0"/>
          </a:p>
          <a:p>
            <a:pPr lvl="1"/>
            <a:r>
              <a:rPr lang="en-US" dirty="0"/>
              <a:t>email addresses (</a:t>
            </a:r>
            <a:r>
              <a:rPr lang="en-US" dirty="0" err="1">
                <a:solidFill>
                  <a:srgbClr val="0070C0"/>
                </a:solidFill>
              </a:rPr>
              <a:t>someone@cs.colorado.edu</a:t>
            </a:r>
            <a:r>
              <a:rPr lang="en-US" dirty="0"/>
              <a:t>)</a:t>
            </a:r>
            <a:endParaRPr lang="en-US" dirty="0"/>
          </a:p>
          <a:p>
            <a:r>
              <a:rPr lang="en-US" dirty="0"/>
              <a:t>Clitic: a word that doesn't stand on its own</a:t>
            </a:r>
            <a:endParaRPr lang="en-US" dirty="0"/>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anose="05000000000000000000" pitchFamily="2" charset="2"/>
              </a:rPr>
              <a:t>French "</a:t>
            </a:r>
            <a:r>
              <a:rPr lang="en-US" dirty="0">
                <a:solidFill>
                  <a:srgbClr val="0070C0"/>
                </a:solidFill>
                <a:sym typeface="Wingdings" panose="05000000000000000000" pitchFamily="2" charset="2"/>
              </a:rPr>
              <a:t>je</a:t>
            </a:r>
            <a:r>
              <a:rPr lang="en-US" dirty="0">
                <a:sym typeface="Wingdings" panose="05000000000000000000" pitchFamily="2" charset="2"/>
              </a:rPr>
              <a:t>" in </a:t>
            </a:r>
            <a:r>
              <a:rPr lang="en-US" dirty="0" err="1">
                <a:solidFill>
                  <a:srgbClr val="0070C0"/>
                </a:solidFill>
                <a:sym typeface="Wingdings" panose="05000000000000000000" pitchFamily="2" charset="2"/>
              </a:rPr>
              <a:t>j'ai</a:t>
            </a:r>
            <a:r>
              <a:rPr lang="en-US" dirty="0">
                <a:solidFill>
                  <a:srgbClr val="0070C0"/>
                </a:solidFill>
                <a:sym typeface="Wingdings" panose="05000000000000000000" pitchFamily="2" charset="2"/>
              </a:rPr>
              <a:t>,</a:t>
            </a:r>
            <a:r>
              <a:rPr lang="en-US" dirty="0">
                <a:sym typeface="Wingdings" panose="05000000000000000000" pitchFamily="2" charset="2"/>
              </a:rPr>
              <a:t> "</a:t>
            </a:r>
            <a:r>
              <a:rPr lang="en-US" dirty="0">
                <a:solidFill>
                  <a:srgbClr val="0070C0"/>
                </a:solidFill>
                <a:sym typeface="Wingdings" panose="05000000000000000000" pitchFamily="2" charset="2"/>
              </a:rPr>
              <a:t>le</a:t>
            </a:r>
            <a:r>
              <a:rPr lang="en-US" dirty="0">
                <a:sym typeface="Wingdings" panose="05000000000000000000" pitchFamily="2" charset="2"/>
              </a:rPr>
              <a:t>" in </a:t>
            </a:r>
            <a:r>
              <a:rPr lang="en-US" dirty="0" err="1">
                <a:solidFill>
                  <a:srgbClr val="0070C0"/>
                </a:solidFill>
                <a:sym typeface="Wingdings" panose="05000000000000000000" pitchFamily="2" charset="2"/>
              </a:rPr>
              <a:t>l'honneur</a:t>
            </a:r>
            <a:endParaRPr lang="en-US" dirty="0">
              <a:solidFill>
                <a:srgbClr val="0070C0"/>
              </a:solidFill>
              <a:sym typeface="Wingdings" panose="05000000000000000000" pitchFamily="2" charset="2"/>
            </a:endParaRPr>
          </a:p>
          <a:p>
            <a:r>
              <a:rPr lang="en-US" dirty="0">
                <a:solidFill>
                  <a:schemeClr val="tx1"/>
                </a:solidFill>
                <a:sym typeface="Wingdings" panose="05000000000000000000" pitchFamily="2" charset="2"/>
              </a:rPr>
              <a:t>When should multiword expressions (MWE) be words?</a:t>
            </a:r>
            <a:endParaRPr lang="en-US" dirty="0">
              <a:solidFill>
                <a:schemeClr val="tx1"/>
              </a:solidFill>
              <a:sym typeface="Wingdings" panose="05000000000000000000" pitchFamily="2" charset="2"/>
            </a:endParaRPr>
          </a:p>
          <a:p>
            <a:pPr lvl="1"/>
            <a:r>
              <a:rPr lang="en-US" dirty="0">
                <a:solidFill>
                  <a:srgbClr val="0070C0"/>
                </a:solidFill>
              </a:rPr>
              <a:t>New York, rock ’n’ roll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p:nvPr>
            <p:ph type="title"/>
          </p:nvPr>
        </p:nvSpPr>
        <p:spPr>
          <a:xfrm>
            <a:off x="520883" y="1115454"/>
            <a:ext cx="2057400" cy="20574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rPr>
              <a:t>What is Natural Language Processing?</a:t>
            </a:r>
            <a:endParaRPr lang="en-GB" sz="2000">
              <a:solidFill>
                <a:srgbClr val="FFFFFF"/>
              </a:solidFill>
            </a:endParaRPr>
          </a:p>
        </p:txBody>
      </p:sp>
      <p:pic>
        <p:nvPicPr>
          <p:cNvPr id="112" name="Google Shape;112;p22" descr="A screenshot of a cell phone&#10;&#10;Description automatically generated"/>
          <p:cNvPicPr preferRelativeResize="0"/>
          <p:nvPr/>
        </p:nvPicPr>
        <p:blipFill rotWithShape="1">
          <a:blip r:embed="rId1"/>
          <a:srcRect/>
          <a:stretch>
            <a:fillRect/>
          </a:stretch>
        </p:blipFill>
        <p:spPr>
          <a:xfrm>
            <a:off x="3261989" y="707439"/>
            <a:ext cx="5070890" cy="1749456"/>
          </a:xfrm>
          <a:prstGeom prst="rect">
            <a:avLst/>
          </a:prstGeom>
          <a:noFill/>
          <a:ln>
            <a:noFill/>
          </a:ln>
        </p:spPr>
      </p:pic>
      <p:sp>
        <p:nvSpPr>
          <p:cNvPr id="113" name="Google Shape;113;p22"/>
          <p:cNvSpPr txBox="1"/>
          <p:nvPr>
            <p:ph type="body" idx="1"/>
          </p:nvPr>
        </p:nvSpPr>
        <p:spPr>
          <a:xfrm>
            <a:off x="3073774" y="3017804"/>
            <a:ext cx="5740800" cy="4977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36000"/>
              <a:buNone/>
            </a:pPr>
            <a:r>
              <a:rPr lang="en-GB" sz="6680"/>
              <a:t>Computers using natural language as input and/or output</a:t>
            </a:r>
            <a:endParaRPr sz="6080"/>
          </a:p>
          <a:p>
            <a:pPr marL="177800" lvl="0" indent="-114300" algn="l" rtl="0">
              <a:lnSpc>
                <a:spcPct val="90000"/>
              </a:lnSpc>
              <a:spcBef>
                <a:spcPts val="800"/>
              </a:spcBef>
              <a:spcAft>
                <a:spcPts val="0"/>
              </a:spcAft>
              <a:buClr>
                <a:schemeClr val="dk1"/>
              </a:buClr>
              <a:buSzPct val="100000"/>
              <a:buNone/>
            </a:pPr>
            <a:endParaRPr sz="1400"/>
          </a:p>
          <a:p>
            <a:pPr marL="177800" lvl="0" indent="-114300" algn="l" rtl="0">
              <a:lnSpc>
                <a:spcPct val="90000"/>
              </a:lnSpc>
              <a:spcBef>
                <a:spcPts val="800"/>
              </a:spcBef>
              <a:spcAft>
                <a:spcPts val="1200"/>
              </a:spcAft>
              <a:buClr>
                <a:schemeClr val="dk1"/>
              </a:buClr>
              <a:buSzPct val="100000"/>
              <a:buNone/>
            </a:pPr>
            <a:endParaRPr sz="1400"/>
          </a:p>
        </p:txBody>
      </p:sp>
      <p:sp>
        <p:nvSpPr>
          <p:cNvPr id="114" name="Google Shape;114;p22"/>
          <p:cNvSpPr txBox="1"/>
          <p:nvPr/>
        </p:nvSpPr>
        <p:spPr>
          <a:xfrm>
            <a:off x="4514150" y="3881762"/>
            <a:ext cx="2323800" cy="497700"/>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ct val="26000"/>
              <a:buFont typeface="Arial" panose="020B0604020202020204"/>
              <a:buNone/>
            </a:pPr>
            <a:r>
              <a:rPr lang="en-GB" sz="9080" b="0" i="0" u="none" strike="noStrike" cap="none">
                <a:solidFill>
                  <a:schemeClr val="dk1"/>
                </a:solidFill>
                <a:latin typeface="Calibri" panose="020F0502020204030204"/>
                <a:ea typeface="Calibri" panose="020F0502020204030204"/>
                <a:cs typeface="Calibri" panose="020F0502020204030204"/>
                <a:sym typeface="Calibri" panose="020F0502020204030204"/>
              </a:rPr>
              <a:t>NLP = NLU + NLG</a:t>
            </a:r>
            <a:endParaRPr sz="7780"/>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Tokenization in NLTK</a:t>
            </a:r>
            <a:endParaRPr lang="en-US" dirty="0"/>
          </a:p>
        </p:txBody>
      </p:sp>
      <p:pic>
        <p:nvPicPr>
          <p:cNvPr id="5" name="Picture 4"/>
          <p:cNvPicPr>
            <a:picLocks noChangeAspect="1"/>
          </p:cNvPicPr>
          <p:nvPr/>
        </p:nvPicPr>
        <p:blipFill rotWithShape="1">
          <a:blip r:embed="rId1"/>
          <a:srcRect b="724"/>
          <a:stretch>
            <a:fillRect/>
          </a:stretch>
        </p:blipFill>
        <p:spPr>
          <a:xfrm>
            <a:off x="609599" y="1657351"/>
            <a:ext cx="8098625" cy="3048000"/>
          </a:xfrm>
          <a:prstGeom prst="rect">
            <a:avLst/>
          </a:prstGeom>
        </p:spPr>
      </p:pic>
      <p:sp>
        <p:nvSpPr>
          <p:cNvPr id="6" name="TextBox 5"/>
          <p:cNvSpPr txBox="1"/>
          <p:nvPr/>
        </p:nvSpPr>
        <p:spPr>
          <a:xfrm>
            <a:off x="1270001" y="1087925"/>
            <a:ext cx="7086600" cy="338554"/>
          </a:xfrm>
          <a:prstGeom prst="rect">
            <a:avLst/>
          </a:prstGeom>
          <a:noFill/>
        </p:spPr>
        <p:txBody>
          <a:bodyPr wrap="square" rtlCol="0">
            <a:spAutoFit/>
          </a:bodyPr>
          <a:lstStyle/>
          <a:p>
            <a:r>
              <a:rPr lang="en-US" sz="1600" dirty="0">
                <a:latin typeface="Calibri" panose="020F0502020204030204" charset="0"/>
                <a:cs typeface="Calibri" panose="020F0502020204030204" charset="0"/>
              </a:rPr>
              <a:t>Bird, </a:t>
            </a:r>
            <a:r>
              <a:rPr lang="en-US" sz="1600" dirty="0" err="1">
                <a:latin typeface="Calibri" panose="020F0502020204030204" charset="0"/>
                <a:cs typeface="Calibri" panose="020F0502020204030204" charset="0"/>
              </a:rPr>
              <a:t>Loper</a:t>
            </a:r>
            <a:r>
              <a:rPr lang="en-US" sz="1600" dirty="0">
                <a:latin typeface="Calibri" panose="020F0502020204030204" charset="0"/>
                <a:cs typeface="Calibri" panose="020F0502020204030204" charset="0"/>
              </a:rPr>
              <a:t> and Klein (2009), </a:t>
            </a:r>
            <a:r>
              <a:rPr lang="en-US" sz="1600" i="1" dirty="0">
                <a:latin typeface="Calibri" panose="020F0502020204030204" charset="0"/>
                <a:cs typeface="Calibri" panose="020F0502020204030204" charset="0"/>
              </a:rPr>
              <a:t>Natural Language Processing with Python</a:t>
            </a:r>
            <a:r>
              <a:rPr lang="en-US" sz="1600" dirty="0">
                <a:latin typeface="Calibri" panose="020F0502020204030204" charset="0"/>
                <a:cs typeface="Calibri" panose="020F0502020204030204" charset="0"/>
              </a:rPr>
              <a:t>. O’Reilly</a:t>
            </a:r>
            <a:endParaRPr lang="en-US" sz="1600" dirty="0">
              <a:latin typeface="Calibri" panose="020F0502020204030204" charset="0"/>
              <a:cs typeface="Calibri" panose="020F0502020204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p55"/>
          <p:cNvSpPr/>
          <p:nvPr/>
        </p:nvSpPr>
        <p:spPr>
          <a:xfrm>
            <a:off x="661737" y="380880"/>
            <a:ext cx="82656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Maximum Matching</a:t>
            </a:r>
            <a:br>
              <a:rPr lang="en-GB" sz="1800">
                <a:solidFill>
                  <a:schemeClr val="dk1"/>
                </a:solidFill>
                <a:latin typeface="Calibri" panose="020F0502020204030204"/>
                <a:ea typeface="Calibri" panose="020F0502020204030204"/>
                <a:cs typeface="Calibri" panose="020F0502020204030204"/>
                <a:sym typeface="Calibri" panose="020F0502020204030204"/>
              </a:rPr>
            </a:br>
            <a:r>
              <a:rPr lang="en-GB" sz="3200" b="1">
                <a:solidFill>
                  <a:srgbClr val="000000"/>
                </a:solidFill>
                <a:latin typeface="Calibri" panose="020F0502020204030204"/>
                <a:ea typeface="Calibri" panose="020F0502020204030204"/>
                <a:cs typeface="Calibri" panose="020F0502020204030204"/>
                <a:sym typeface="Calibri" panose="020F0502020204030204"/>
              </a:rPr>
              <a:t>Word Segmentation Algorithm</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05" name="Google Shape;405;p55"/>
          <p:cNvSpPr/>
          <p:nvPr/>
        </p:nvSpPr>
        <p:spPr>
          <a:xfrm>
            <a:off x="101600" y="1352550"/>
            <a:ext cx="8736965" cy="3333115"/>
          </a:xfrm>
          <a:prstGeom prst="rect">
            <a:avLst/>
          </a:prstGeom>
          <a:noFill/>
          <a:ln>
            <a:noFill/>
          </a:ln>
        </p:spPr>
        <p:txBody>
          <a:bodyPr spcFirstLastPara="1" wrap="square" lIns="90000" tIns="45000" rIns="90000" bIns="45000" anchor="t" anchorCtr="0">
            <a:noAutofit/>
          </a:bodyPr>
          <a:lstStyle/>
          <a:p>
            <a:pPr marL="533400" marR="0" lvl="0" indent="-533400" algn="l" rtl="0">
              <a:lnSpc>
                <a:spcPct val="15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Given a wordlist of Chinese, and a string.</a:t>
            </a:r>
            <a:endParaRPr sz="2000">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Start a pointer at the beginning of the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Find the longest word in dictionary that matches the string starting at pointer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Move the pointer over the word in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Go to 2</a:t>
            </a:r>
            <a:endPar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56"/>
          <p:cNvSpPr/>
          <p:nvPr/>
        </p:nvSpPr>
        <p:spPr>
          <a:xfrm>
            <a:off x="1371600" y="2095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Normalization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1" name="Google Shape;411;p5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 to “normalize” terms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Information Retrieval: indexed text &amp; query terms must have same form.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1800"/>
              <a:buFont typeface="Times"/>
              <a:buChar char="•"/>
            </a:pP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want to match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and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We implicitly define equivalence classes of terms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deleting periods in a term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Alternative: asymmetric expansion: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 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 windows, window</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Potentially more powerful, but less efficient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5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Case folding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7" name="Google Shape;417;p57"/>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Applications like IR: reduce all letters to lower case</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Since users tend to use lower case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Possible exception: upper case in mid-sentence?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General Motors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For sentiment analysis, MT, Information extraction</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Case is helpful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versus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 </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is important)</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5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Lemmatization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23" name="Google Shape;423;p58"/>
          <p:cNvSpPr/>
          <p:nvPr/>
        </p:nvSpPr>
        <p:spPr>
          <a:xfrm>
            <a:off x="152280" y="1352520"/>
            <a:ext cx="86862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inflections or variant forms to base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am, are,</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is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be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10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 cars, 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the boy's cars are different colors</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000000"/>
                </a:solidFill>
                <a:latin typeface="Noto Sans Symbols"/>
                <a:ea typeface="Noto Sans Symbols"/>
                <a:cs typeface="Noto Sans Symbols"/>
                <a:sym typeface="Noto Sans Symbols"/>
              </a:rPr>
              <a:t>→</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i="1">
                <a:solidFill>
                  <a:srgbClr val="000000"/>
                </a:solidFill>
                <a:latin typeface="Calibri" panose="020F0502020204030204"/>
                <a:ea typeface="Calibri" panose="020F0502020204030204"/>
                <a:cs typeface="Calibri" panose="020F0502020204030204"/>
                <a:sym typeface="Calibri" panose="020F0502020204030204"/>
              </a:rPr>
              <a:t>the boy car be different color</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Lemmatization: have to find correct dictionary headword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90000"/>
              </a:lnSpc>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Machine translation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9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Spanish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quiero</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(‘I want’),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quieres</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(‘you want’) same lemma as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querer</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‘want’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5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Morphology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0" name="Google Shape;430;p5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b="1">
                <a:solidFill>
                  <a:srgbClr val="000000"/>
                </a:solidFill>
                <a:latin typeface="Calibri" panose="020F0502020204030204"/>
                <a:ea typeface="Calibri" panose="020F0502020204030204"/>
                <a:cs typeface="Calibri" panose="020F0502020204030204"/>
                <a:sym typeface="Calibri" panose="020F0502020204030204"/>
              </a:rPr>
              <a:t>Morphemes</a:t>
            </a:r>
            <a:r>
              <a:rPr lang="en-GB" sz="2800">
                <a:solidFill>
                  <a:srgbClr val="000000"/>
                </a:solidFill>
                <a:latin typeface="Calibri" panose="020F0502020204030204"/>
                <a:ea typeface="Calibri" panose="020F0502020204030204"/>
                <a:cs typeface="Calibri" panose="020F0502020204030204"/>
                <a:sym typeface="Calibri" panose="020F0502020204030204"/>
              </a:rPr>
              <a:t>:</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small meaningful units that make up words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Stems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core meaning-bearing units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Affixes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Bits and pieces that adhere to stems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500"/>
              </a:spcBef>
              <a:spcAft>
                <a:spcPts val="0"/>
              </a:spcAft>
              <a:buClr>
                <a:srgbClr val="CC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Often with grammatical functions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Google Shape;435;p6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Stemming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6" name="Google Shape;436;p60"/>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terms to their stems in information retrieval</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Stemming</a:t>
            </a:r>
            <a:r>
              <a:rPr lang="en-GB" sz="2400">
                <a:solidFill>
                  <a:srgbClr val="000000"/>
                </a:solidFill>
                <a:latin typeface="Calibri" panose="020F0502020204030204"/>
                <a:ea typeface="Calibri" panose="020F0502020204030204"/>
                <a:cs typeface="Calibri" panose="020F0502020204030204"/>
                <a:sym typeface="Calibri" panose="020F0502020204030204"/>
              </a:rPr>
              <a:t> is crude chopping of affixes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language dependent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automate(s), automatic, automation</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all reduced to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7" name="Google Shape;437;p60"/>
          <p:cNvSpPr/>
          <p:nvPr/>
        </p:nvSpPr>
        <p:spPr>
          <a:xfrm>
            <a:off x="777960" y="1253880"/>
            <a:ext cx="1842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438" name="Google Shape;438;p60"/>
          <p:cNvSpPr/>
          <p:nvPr/>
        </p:nvSpPr>
        <p:spPr>
          <a:xfrm>
            <a:off x="380880" y="3313231"/>
            <a:ext cx="3580500" cy="13836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for example, compressed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and compression are both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accepted as equivalent to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compress</a:t>
            </a:r>
            <a:r>
              <a:rPr lang="en-GB" sz="2100">
                <a:solidFill>
                  <a:srgbClr val="404040"/>
                </a:solidFill>
                <a:latin typeface="Calibri" panose="020F0502020204030204"/>
                <a:ea typeface="Calibri" panose="020F0502020204030204"/>
                <a:cs typeface="Calibri" panose="020F0502020204030204"/>
                <a:sym typeface="Calibri" panose="020F0502020204030204"/>
              </a:rPr>
              <a:t>.</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39" name="Google Shape;439;p60"/>
          <p:cNvSpPr/>
          <p:nvPr/>
        </p:nvSpPr>
        <p:spPr>
          <a:xfrm>
            <a:off x="5000760" y="3429000"/>
            <a:ext cx="3609600" cy="11424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for exampl compress and</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compress ar both accept</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as equival to compress</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40" name="Google Shape;440;p60"/>
          <p:cNvSpPr/>
          <p:nvPr/>
        </p:nvSpPr>
        <p:spPr>
          <a:xfrm>
            <a:off x="4419720" y="3828960"/>
            <a:ext cx="304200" cy="363600"/>
          </a:xfrm>
          <a:prstGeom prst="rightArrow">
            <a:avLst>
              <a:gd name="adj1" fmla="val 50000"/>
              <a:gd name="adj2" fmla="val 25000"/>
            </a:avLst>
          </a:prstGeom>
          <a:solidFill>
            <a:schemeClr val="accent1"/>
          </a:solid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6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Sentence Segmentation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47" name="Google Shape;447;p61"/>
          <p:cNvSpPr/>
          <p:nvPr/>
        </p:nvSpPr>
        <p:spPr>
          <a:xfrm>
            <a:off x="304920" y="1352520"/>
            <a:ext cx="8533800" cy="3657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 ? are relatively unambiguous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Period “.” is quite 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Sentence boundary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Abbreviations like Inc. or Dr.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Numbers like .02% or 4.3</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Build a binary classifier</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Looks at a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Decides EndOfSentence/NotEndOfSentence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Classifiers: hand-written rules, regular expressions, or machine-learning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62"/>
          <p:cNvSpPr/>
          <p:nvPr/>
        </p:nvSpPr>
        <p:spPr>
          <a:xfrm>
            <a:off x="1447920" y="133200"/>
            <a:ext cx="7238400" cy="856500"/>
          </a:xfrm>
          <a:prstGeom prst="rect">
            <a:avLst/>
          </a:prstGeom>
          <a:noFill/>
          <a:ln>
            <a:noFill/>
          </a:ln>
        </p:spPr>
        <p:txBody>
          <a:bodyPr spcFirstLastPara="1" wrap="square" lIns="90000" tIns="45000" rIns="90000" bIns="45000" anchor="b" anchorCtr="0">
            <a:noAutofit/>
          </a:bodyPr>
          <a:lstStyle/>
          <a:p>
            <a:pPr marL="0" marR="0" lvl="0" indent="0" algn="l" rtl="0">
              <a:lnSpc>
                <a:spcPct val="8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Determining if a word is end-of-sentence: a Decision Tree</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454" name="Google Shape;454;p62"/>
          <p:cNvPicPr preferRelativeResize="0"/>
          <p:nvPr/>
        </p:nvPicPr>
        <p:blipFill rotWithShape="1">
          <a:blip r:embed="rId1"/>
          <a:srcRect/>
          <a:stretch>
            <a:fillRect/>
          </a:stretch>
        </p:blipFill>
        <p:spPr>
          <a:xfrm>
            <a:off x="1905120" y="1123920"/>
            <a:ext cx="4495320" cy="3708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63"/>
          <p:cNvSpPr/>
          <p:nvPr/>
        </p:nvSpPr>
        <p:spPr>
          <a:xfrm>
            <a:off x="3886200" y="510840"/>
            <a:ext cx="4800000" cy="12984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GB" sz="44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461" name="Google Shape;461;p63"/>
          <p:cNvSpPr/>
          <p:nvPr/>
        </p:nvSpPr>
        <p:spPr>
          <a:xfrm>
            <a:off x="4343400" y="2286000"/>
            <a:ext cx="4266600" cy="17142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900"/>
              </a:spcBef>
              <a:spcAft>
                <a:spcPts val="0"/>
              </a:spcAft>
              <a:buNone/>
            </a:pPr>
            <a:r>
              <a:rPr lang="en-GB" sz="3200">
                <a:solidFill>
                  <a:srgbClr val="A50021"/>
                </a:solidFill>
                <a:latin typeface="Calibri" panose="020F0502020204030204"/>
                <a:ea typeface="Calibri" panose="020F0502020204030204"/>
                <a:cs typeface="Calibri" panose="020F0502020204030204"/>
                <a:sym typeface="Calibri" panose="020F0502020204030204"/>
              </a:rPr>
              <a:t>Definition of 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1500"/>
              </a:spcBef>
              <a:spcAft>
                <a:spcPts val="0"/>
              </a:spcAft>
              <a:buNone/>
            </a:pPr>
            <a:endParaRPr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&amp; AI</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99" name="Google Shape;99;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7505" algn="l" rtl="0">
              <a:lnSpc>
                <a:spcPct val="95000"/>
              </a:lnSpc>
              <a:spcBef>
                <a:spcPts val="0"/>
              </a:spcBef>
              <a:spcAft>
                <a:spcPts val="0"/>
              </a:spcAft>
              <a:buClr>
                <a:schemeClr val="dk1"/>
              </a:buClr>
              <a:buSzPts val="2030"/>
              <a:buChar char="●"/>
            </a:pPr>
            <a:r>
              <a:rPr lang="en-GB" sz="2030" b="1">
                <a:solidFill>
                  <a:schemeClr val="dk1"/>
                </a:solidFill>
              </a:rPr>
              <a:t>Computer Science </a:t>
            </a:r>
            <a:endParaRPr sz="2030" b="1">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Programming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Operating Systems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Databases</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b="1">
                <a:solidFill>
                  <a:schemeClr val="dk1"/>
                </a:solidFill>
              </a:rPr>
              <a:t>Artificial Intelligence </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Problem Solving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Optimization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Robotics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Machine Learning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Computer Vision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b="1">
                <a:solidFill>
                  <a:schemeClr val="dk1"/>
                </a:solidFill>
              </a:rPr>
              <a:t>Natural Language Processing</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2030">
              <a:solidFill>
                <a:schemeClr val="dk1"/>
              </a:solidFill>
            </a:endParaRPr>
          </a:p>
          <a:p>
            <a:pPr marL="0" lvl="0" indent="0" algn="l" rtl="0">
              <a:lnSpc>
                <a:spcPct val="95000"/>
              </a:lnSpc>
              <a:spcBef>
                <a:spcPts val="1200"/>
              </a:spcBef>
              <a:spcAft>
                <a:spcPts val="1200"/>
              </a:spcAft>
              <a:buSzPts val="935"/>
              <a:buNone/>
            </a:pPr>
            <a:endParaRPr sz="2030">
              <a:solidFill>
                <a:schemeClr val="dk1"/>
              </a:solidFill>
            </a:endParaRPr>
          </a:p>
        </p:txBody>
      </p:sp>
      <p:pic>
        <p:nvPicPr>
          <p:cNvPr id="100" name="Google Shape;100;p20"/>
          <p:cNvPicPr preferRelativeResize="0"/>
          <p:nvPr/>
        </p:nvPicPr>
        <p:blipFill>
          <a:blip r:embed="rId1"/>
          <a:stretch>
            <a:fillRect/>
          </a:stretch>
        </p:blipFill>
        <p:spPr>
          <a:xfrm>
            <a:off x="3113725" y="139000"/>
            <a:ext cx="6030274" cy="4228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66" name="Shape 466"/>
        <p:cNvGrpSpPr/>
        <p:nvPr/>
      </p:nvGrpSpPr>
      <p:grpSpPr>
        <a:xfrm>
          <a:off x="0" y="0"/>
          <a:ext cx="0" cy="0"/>
          <a:chOff x="0" y="0"/>
          <a:chExt cx="0" cy="0"/>
        </a:xfrm>
      </p:grpSpPr>
      <p:sp>
        <p:nvSpPr>
          <p:cNvPr id="467" name="Google Shape;467;p6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similar are two strings?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64"/>
          <p:cNvSpPr/>
          <p:nvPr/>
        </p:nvSpPr>
        <p:spPr>
          <a:xfrm>
            <a:off x="228600" y="1352520"/>
            <a:ext cx="3885600" cy="3428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Spell correction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user typed “graffe”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2000">
                <a:solidFill>
                  <a:srgbClr val="000000"/>
                </a:solidFill>
                <a:latin typeface="Calibri" panose="020F0502020204030204"/>
                <a:ea typeface="Calibri" panose="020F0502020204030204"/>
                <a:cs typeface="Calibri" panose="020F0502020204030204"/>
                <a:sym typeface="Calibri" panose="020F0502020204030204"/>
              </a:rPr>
              <a:t>Which is closest? </a:t>
            </a:r>
            <a:endParaRPr sz="2000">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giraffe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64"/>
          <p:cNvSpPr/>
          <p:nvPr/>
        </p:nvSpPr>
        <p:spPr>
          <a:xfrm>
            <a:off x="3657600" y="1352520"/>
            <a:ext cx="5257200" cy="27426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Computational Biology</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Align two sequences of nucleotides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Resulting alignment: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0" name="Google Shape;470;p64"/>
          <p:cNvSpPr/>
          <p:nvPr/>
        </p:nvSpPr>
        <p:spPr>
          <a:xfrm>
            <a:off x="380880" y="4248000"/>
            <a:ext cx="8533800" cy="6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Also for Machine Translation, Information Extraction, Speech Recognition</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71" name="Google Shape;471;p64"/>
          <p:cNvSpPr/>
          <p:nvPr/>
        </p:nvSpPr>
        <p:spPr>
          <a:xfrm>
            <a:off x="4495680" y="2374920"/>
            <a:ext cx="4341600" cy="583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472" name="Google Shape;472;p64"/>
          <p:cNvSpPr/>
          <p:nvPr/>
        </p:nvSpPr>
        <p:spPr>
          <a:xfrm>
            <a:off x="4330080" y="3419641"/>
            <a:ext cx="4778100" cy="706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9">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65"/>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79" name="Google Shape;479;p65"/>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minimum edit distance between two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Is the minimum number of editing operations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Insertion (I)</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Deletion (D)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Substitution (S)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Needed to transform one into the other</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66"/>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86" name="Google Shape;486;p6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Two strings and their </a:t>
            </a:r>
            <a:r>
              <a:rPr lang="en-GB" sz="2400" b="1">
                <a:solidFill>
                  <a:srgbClr val="000000"/>
                </a:solidFill>
                <a:latin typeface="Calibri" panose="020F0502020204030204"/>
                <a:ea typeface="Calibri" panose="020F0502020204030204"/>
                <a:cs typeface="Calibri" panose="020F0502020204030204"/>
                <a:sym typeface="Calibri" panose="020F0502020204030204"/>
              </a:rPr>
              <a:t>alignment</a:t>
            </a:r>
            <a:r>
              <a:rPr lang="en-GB" sz="2400">
                <a:solidFill>
                  <a:srgbClr val="000000"/>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Arial" panose="020B0604020202020204"/>
              <a:ea typeface="Arial" panose="020B0604020202020204"/>
              <a:cs typeface="Arial" panose="020B0604020202020204"/>
              <a:sym typeface="Arial" panose="020B0604020202020204"/>
            </a:endParaRPr>
          </a:p>
        </p:txBody>
      </p:sp>
      <p:pic>
        <p:nvPicPr>
          <p:cNvPr id="487" name="Google Shape;487;p66"/>
          <p:cNvPicPr preferRelativeResize="0"/>
          <p:nvPr/>
        </p:nvPicPr>
        <p:blipFill rotWithShape="1">
          <a:blip r:embed="rId1"/>
          <a:srcRect/>
          <a:stretch>
            <a:fillRect/>
          </a:stretch>
        </p:blipFill>
        <p:spPr>
          <a:xfrm>
            <a:off x="1523880" y="2038320"/>
            <a:ext cx="5295240" cy="22089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p6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94" name="Google Shape;494;p67"/>
          <p:cNvSpPr/>
          <p:nvPr/>
        </p:nvSpPr>
        <p:spPr>
          <a:xfrm>
            <a:off x="762120" y="3257640"/>
            <a:ext cx="7924200" cy="18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each operation has cost of 1</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these is 5</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substitutions cost 2 (Levenshtein)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them is 8</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95" name="Google Shape;495;p67"/>
          <p:cNvPicPr preferRelativeResize="0"/>
          <p:nvPr/>
        </p:nvPicPr>
        <p:blipFill rotWithShape="1">
          <a:blip r:embed="rId1"/>
          <a:srcRect/>
          <a:stretch>
            <a:fillRect/>
          </a:stretch>
        </p:blipFill>
        <p:spPr>
          <a:xfrm>
            <a:off x="1828800" y="1200240"/>
            <a:ext cx="3644280" cy="2037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6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Alignment in Computational Biology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01" name="Google Shape;501;p68"/>
          <p:cNvSpPr/>
          <p:nvPr/>
        </p:nvSpPr>
        <p:spPr>
          <a:xfrm>
            <a:off x="304920" y="1352520"/>
            <a:ext cx="8533800" cy="3790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a sequence of bases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An alignment: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two sequences, align each letter to a letter or gap</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2" name="Google Shape;502;p68"/>
          <p:cNvSpPr/>
          <p:nvPr/>
        </p:nvSpPr>
        <p:spPr>
          <a:xfrm>
            <a:off x="1026000" y="3333600"/>
            <a:ext cx="70287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Google Shape;503;p68"/>
          <p:cNvSpPr/>
          <p:nvPr/>
        </p:nvSpPr>
        <p:spPr>
          <a:xfrm>
            <a:off x="1630801" y="1962000"/>
            <a:ext cx="61035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6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Weighted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10" name="Google Shape;510;p6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Why would we add weights to the computation?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Spell Correction: some letters are more likely to be mistyped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Biology: certain kinds of deletions or insertions are more likely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70"/>
          <p:cNvSpPr/>
          <p:nvPr/>
        </p:nvSpPr>
        <p:spPr>
          <a:xfrm>
            <a:off x="457200" y="292320"/>
            <a:ext cx="83814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Confusion matrix for spelling errors</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516" name="Google Shape;516;p70"/>
          <p:cNvPicPr preferRelativeResize="0"/>
          <p:nvPr/>
        </p:nvPicPr>
        <p:blipFill rotWithShape="1">
          <a:blip r:embed="rId1"/>
          <a:srcRect/>
          <a:stretch>
            <a:fillRect/>
          </a:stretch>
        </p:blipFill>
        <p:spPr>
          <a:xfrm>
            <a:off x="1343520" y="971640"/>
            <a:ext cx="6668639" cy="403776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20" name="Shape 520"/>
        <p:cNvGrpSpPr/>
        <p:nvPr/>
      </p:nvGrpSpPr>
      <p:grpSpPr>
        <a:xfrm>
          <a:off x="0" y="0"/>
          <a:ext cx="0" cy="0"/>
          <a:chOff x="0" y="0"/>
          <a:chExt cx="0" cy="0"/>
        </a:xfrm>
      </p:grpSpPr>
      <p:sp>
        <p:nvSpPr>
          <p:cNvPr id="521" name="Google Shape;521;p71"/>
          <p:cNvSpPr/>
          <p:nvPr/>
        </p:nvSpPr>
        <p:spPr>
          <a:xfrm>
            <a:off x="1371600" y="380880"/>
            <a:ext cx="7467000" cy="7422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pic>
        <p:nvPicPr>
          <p:cNvPr id="522" name="Google Shape;522;p71"/>
          <p:cNvPicPr preferRelativeResize="0"/>
          <p:nvPr/>
        </p:nvPicPr>
        <p:blipFill rotWithShape="1">
          <a:blip r:embed="rId1"/>
          <a:srcRect/>
          <a:stretch>
            <a:fillRect/>
          </a:stretch>
        </p:blipFill>
        <p:spPr>
          <a:xfrm>
            <a:off x="622440" y="1613880"/>
            <a:ext cx="7759080" cy="301464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74" name="Shape 574"/>
        <p:cNvGrpSpPr/>
        <p:nvPr/>
      </p:nvGrpSpPr>
      <p:grpSpPr>
        <a:xfrm>
          <a:off x="0" y="0"/>
          <a:ext cx="0" cy="0"/>
          <a:chOff x="0" y="0"/>
          <a:chExt cx="0" cy="0"/>
        </a:xfrm>
      </p:grpSpPr>
      <p:sp>
        <p:nvSpPr>
          <p:cNvPr id="575" name="Google Shape;575;p78"/>
          <p:cNvSpPr/>
          <p:nvPr/>
        </p:nvSpPr>
        <p:spPr>
          <a:xfrm>
            <a:off x="0" y="0"/>
            <a:ext cx="9144000" cy="14334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6" name="Google Shape;576;p78"/>
          <p:cNvSpPr txBox="1"/>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500"/>
              <a:buFont typeface="Calibri" panose="020F0502020204030204"/>
              <a:buNone/>
            </a:pPr>
            <a:r>
              <a:rPr lang="en-GB" sz="3500">
                <a:solidFill>
                  <a:srgbClr val="FFFFFF"/>
                </a:solidFill>
              </a:rPr>
              <a:t>Book Reference 	</a:t>
            </a:r>
            <a:endParaRPr lang="en-GB" sz="3500">
              <a:solidFill>
                <a:srgbClr val="FFFFFF"/>
              </a:solidFill>
            </a:endParaRPr>
          </a:p>
        </p:txBody>
      </p:sp>
      <p:sp>
        <p:nvSpPr>
          <p:cNvPr id="577" name="Google Shape;577;p78"/>
          <p:cNvSpPr txBox="1"/>
          <p:nvPr>
            <p:ph type="body" idx="1"/>
          </p:nvPr>
        </p:nvSpPr>
        <p:spPr>
          <a:xfrm>
            <a:off x="628650" y="1828800"/>
            <a:ext cx="7886700" cy="2804100"/>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000"/>
              <a:buChar char="●"/>
            </a:pPr>
            <a:r>
              <a:rPr lang="en-GB" sz="2000"/>
              <a:t>Jurafsky and Martin:</a:t>
            </a:r>
            <a:endParaRPr lang="en-GB" sz="2000"/>
          </a:p>
          <a:p>
            <a:pPr marL="520700" lvl="1" indent="-177800" algn="l" rtl="0">
              <a:lnSpc>
                <a:spcPct val="90000"/>
              </a:lnSpc>
              <a:spcBef>
                <a:spcPts val="400"/>
              </a:spcBef>
              <a:spcAft>
                <a:spcPts val="0"/>
              </a:spcAft>
              <a:buClr>
                <a:schemeClr val="dk1"/>
              </a:buClr>
              <a:buSzPts val="2000"/>
              <a:buChar char="○"/>
            </a:pPr>
            <a:r>
              <a:rPr lang="en-GB" sz="2000"/>
              <a:t>Speech and Language Processing </a:t>
            </a:r>
            <a:endParaRPr lang="en-GB" sz="2000"/>
          </a:p>
          <a:p>
            <a:pPr marL="520700" lvl="1" indent="-177800" algn="l" rtl="0">
              <a:lnSpc>
                <a:spcPct val="90000"/>
              </a:lnSpc>
              <a:spcBef>
                <a:spcPts val="400"/>
              </a:spcBef>
              <a:spcAft>
                <a:spcPts val="0"/>
              </a:spcAft>
              <a:buClr>
                <a:schemeClr val="dk1"/>
              </a:buClr>
              <a:buSzPts val="2000"/>
              <a:buChar char="○"/>
            </a:pPr>
            <a:r>
              <a:rPr lang="en-GB" sz="2000" u="sng">
                <a:solidFill>
                  <a:schemeClr val="hlink"/>
                </a:solidFill>
                <a:hlinkClick r:id="rId1"/>
              </a:rPr>
              <a:t>https://web.stanford.edu/~jurafsky/slp3/</a:t>
            </a:r>
            <a:r>
              <a:rPr lang="en-GB" sz="2000"/>
              <a:t> </a:t>
            </a:r>
            <a:endParaRPr lang="en-GB" sz="2000"/>
          </a:p>
          <a:p>
            <a:pPr marL="177800" lvl="0" indent="-50800" algn="l" rtl="0">
              <a:lnSpc>
                <a:spcPct val="90000"/>
              </a:lnSpc>
              <a:spcBef>
                <a:spcPts val="800"/>
              </a:spcBef>
              <a:spcAft>
                <a:spcPts val="1200"/>
              </a:spcAft>
              <a:buClr>
                <a:schemeClr val="dk1"/>
              </a:buClr>
              <a:buSzPts val="2000"/>
              <a:buNone/>
            </a:pPr>
            <a:endParaRPr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471505" y="205375"/>
            <a:ext cx="8277900" cy="745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3000"/>
              <a:t>Questions </a:t>
            </a:r>
            <a:r>
              <a:rPr lang="en-GB" sz="4000"/>
              <a:t>☺</a:t>
            </a:r>
            <a:endParaRPr sz="4000"/>
          </a:p>
        </p:txBody>
      </p:sp>
      <p:pic>
        <p:nvPicPr>
          <p:cNvPr id="583" name="Google Shape;583;p79"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584" name="Google Shape;584;p79"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
        <p:nvSpPr>
          <p:cNvPr id="585" name="Google Shape;585;p79"/>
          <p:cNvSpPr txBox="1"/>
          <p:nvPr/>
        </p:nvSpPr>
        <p:spPr>
          <a:xfrm>
            <a:off x="3629" y="1104447"/>
            <a:ext cx="9144000" cy="8574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2600">
                <a:solidFill>
                  <a:schemeClr val="dk2"/>
                </a:solidFill>
                <a:latin typeface="Palatino"/>
                <a:ea typeface="Palatino"/>
                <a:cs typeface="Palatino"/>
                <a:sym typeface="Palatino"/>
              </a:rPr>
              <a:t>Thanks … Grazie … شكرا … Gracias … Merci … 谢谢 (Xièxiè)</a:t>
            </a:r>
            <a:endParaRPr sz="2600">
              <a:solidFill>
                <a:schemeClr val="dk2"/>
              </a:solidFill>
              <a:latin typeface="Palatino"/>
              <a:ea typeface="Palatino"/>
              <a:cs typeface="Palatino"/>
              <a:sym typeface="Palati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fields </a:t>
            </a:r>
            <a:endParaRPr lang="en-GB"/>
          </a:p>
        </p:txBody>
      </p:sp>
      <p:sp>
        <p:nvSpPr>
          <p:cNvPr id="106" name="Google Shape;106;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combines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computational linguistics</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computer science</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and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learning</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to process and analyze large amounts of natural language data.</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From Eliza to Watson! </a:t>
            </a:r>
            <a:endParaRPr lang="en-GB"/>
          </a:p>
        </p:txBody>
      </p:sp>
      <p:pic>
        <p:nvPicPr>
          <p:cNvPr id="120" name="Google Shape;120;p23"/>
          <p:cNvPicPr preferRelativeResize="0"/>
          <p:nvPr/>
        </p:nvPicPr>
        <p:blipFill>
          <a:blip r:embed="rId1"/>
          <a:stretch>
            <a:fillRect/>
          </a:stretch>
        </p:blipFill>
        <p:spPr>
          <a:xfrm>
            <a:off x="1168262" y="892125"/>
            <a:ext cx="6050736"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ELIZA</a:t>
            </a:r>
            <a:endParaRPr lang="en-GB"/>
          </a:p>
        </p:txBody>
      </p:sp>
      <p:pic>
        <p:nvPicPr>
          <p:cNvPr id="126" name="Google Shape;126;p24"/>
          <p:cNvPicPr preferRelativeResize="0"/>
          <p:nvPr/>
        </p:nvPicPr>
        <p:blipFill>
          <a:blip r:embed="rId1"/>
          <a:stretch>
            <a:fillRect/>
          </a:stretch>
        </p:blipFill>
        <p:spPr>
          <a:xfrm>
            <a:off x="5819250" y="0"/>
            <a:ext cx="3324751" cy="3083350"/>
          </a:xfrm>
          <a:prstGeom prst="rect">
            <a:avLst/>
          </a:prstGeom>
          <a:noFill/>
          <a:ln>
            <a:noFill/>
          </a:ln>
        </p:spPr>
      </p:pic>
      <p:sp>
        <p:nvSpPr>
          <p:cNvPr id="127" name="Google Shape;127;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panose="020B0604020202020204"/>
              <a:buNone/>
            </a:pPr>
            <a:r>
              <a:rPr lang="en-GB" sz="1830">
                <a:solidFill>
                  <a:schemeClr val="dk1"/>
                </a:solidFill>
              </a:rPr>
              <a:t>A “psychotherapist” agent (Weizenbaum, ~1964)</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Led to a long line of chatterbots</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How does it work:</a:t>
            </a:r>
            <a:endParaRPr sz="1830">
              <a:solidFill>
                <a:schemeClr val="dk1"/>
              </a:solidFill>
            </a:endParaRPr>
          </a:p>
          <a:p>
            <a:pPr marL="457200" lvl="0" indent="-344805" algn="l" rtl="0">
              <a:lnSpc>
                <a:spcPct val="95000"/>
              </a:lnSpc>
              <a:spcBef>
                <a:spcPts val="1200"/>
              </a:spcBef>
              <a:spcAft>
                <a:spcPts val="0"/>
              </a:spcAft>
              <a:buClr>
                <a:schemeClr val="dk1"/>
              </a:buClr>
              <a:buSzPts val="1830"/>
              <a:buChar char="●"/>
            </a:pPr>
            <a:r>
              <a:rPr lang="en-GB" sz="1830">
                <a:solidFill>
                  <a:schemeClr val="dk1"/>
                </a:solidFill>
              </a:rPr>
              <a:t>Trivial NLP: string match and substitution</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Trivial knowledge: tiny script / response database</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Example:  matching “I remember __” results in “Do you often think of __”?</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Can fool some people some of the time?</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1830">
              <a:solidFill>
                <a:schemeClr val="dk1"/>
              </a:solidFill>
            </a:endParaRPr>
          </a:p>
          <a:p>
            <a:pPr marL="0" lvl="0" indent="0" algn="l" rtl="0">
              <a:lnSpc>
                <a:spcPct val="95000"/>
              </a:lnSpc>
              <a:spcBef>
                <a:spcPts val="1200"/>
              </a:spcBef>
              <a:spcAft>
                <a:spcPts val="1200"/>
              </a:spcAft>
              <a:buSzPts val="935"/>
              <a:buNone/>
            </a:pPr>
            <a:endParaRPr sz="183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16079</Words>
  <Application>WPS Presentation</Application>
  <PresentationFormat/>
  <Paragraphs>697</Paragraphs>
  <Slides>69</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69</vt:i4>
      </vt:variant>
    </vt:vector>
  </HeadingPairs>
  <TitlesOfParts>
    <vt:vector size="97" baseType="lpstr">
      <vt:lpstr>Arial</vt:lpstr>
      <vt:lpstr>SimSun</vt:lpstr>
      <vt:lpstr>Wingdings</vt:lpstr>
      <vt:lpstr>Arial</vt:lpstr>
      <vt:lpstr>Calibri</vt:lpstr>
      <vt:lpstr>Roboto</vt:lpstr>
      <vt:lpstr>Microsoft YaHei</vt:lpstr>
      <vt:lpstr>Arial Unicode MS</vt:lpstr>
      <vt:lpstr>Times</vt:lpstr>
      <vt:lpstr>Times New Roman</vt:lpstr>
      <vt:lpstr>Times New Roman</vt:lpstr>
      <vt:lpstr>Courier New</vt:lpstr>
      <vt:lpstr>Roboto Mono</vt:lpstr>
      <vt:lpstr>Noto Sans Symbols</vt:lpstr>
      <vt:lpstr>STHeiti</vt:lpstr>
      <vt:lpstr>Palatino</vt:lpstr>
      <vt:lpstr>Palatino Linotype</vt:lpstr>
      <vt:lpstr>Courier</vt:lpstr>
      <vt:lpstr>Courier New</vt:lpstr>
      <vt:lpstr>Liberation Mono</vt:lpstr>
      <vt:lpstr>Aldhabi</vt:lpstr>
      <vt:lpstr>Calibri (Headings)</vt:lpstr>
      <vt:lpstr>Calibri</vt:lpstr>
      <vt:lpstr>MS PGothic</vt:lpstr>
      <vt:lpstr>Times</vt:lpstr>
      <vt:lpstr>Lucida Sans</vt:lpstr>
      <vt:lpstr>Courier</vt:lpstr>
      <vt:lpstr>Simple Light</vt:lpstr>
      <vt:lpstr>Introduction to NLP</vt:lpstr>
      <vt:lpstr>Copyright Notice</vt:lpstr>
      <vt:lpstr>PowerPoint 演示文稿</vt:lpstr>
      <vt:lpstr>NLP definition </vt:lpstr>
      <vt:lpstr>What is Natural Language Processing?</vt:lpstr>
      <vt:lpstr>NLP &amp; AI</vt:lpstr>
      <vt:lpstr>NLP fields </vt:lpstr>
      <vt:lpstr>From Eliza to Watson! </vt:lpstr>
      <vt:lpstr>ELIZA</vt:lpstr>
      <vt:lpstr>PowerPoint 演示文稿</vt:lpstr>
      <vt:lpstr>What’s in Watson?</vt:lpstr>
      <vt:lpstr>Some NLP Tasks </vt:lpstr>
      <vt:lpstr>Information Extraction	</vt:lpstr>
      <vt:lpstr>Information Extraction  Example</vt:lpstr>
      <vt:lpstr>Text Summarization</vt:lpstr>
      <vt:lpstr>Why is NLP Hard?</vt:lpstr>
      <vt:lpstr>Ambiguity</vt:lpstr>
      <vt:lpstr>Ambiguity At the acoustic level (speech recognition)</vt:lpstr>
      <vt:lpstr>Ambiguity at the semantic (meaning) level </vt:lpstr>
      <vt:lpstr>More Word Sense Ambiguity semantic (meaning) level</vt:lpstr>
      <vt:lpstr>Ambiguity: classified </vt:lpstr>
      <vt:lpstr>Natural Language Processing</vt:lpstr>
      <vt:lpstr>PowerPoint 演示文稿</vt:lpstr>
      <vt:lpstr>PowerPoint 演示文稿</vt:lpstr>
      <vt:lpstr>PowerPoint 演示文稿</vt:lpstr>
      <vt:lpstr>PowerPoint 演示文稿</vt:lpstr>
      <vt:lpstr>PowerPoint 演示文稿</vt:lpstr>
      <vt:lpstr>The iterative process of writing regex's</vt:lpstr>
      <vt:lpstr>Basic Text Processing</vt:lpstr>
      <vt:lpstr>Substitutions</vt:lpstr>
      <vt:lpstr>Simple Application: ELIZA</vt:lpstr>
      <vt:lpstr>Simple Application: ELIZA</vt:lpstr>
      <vt:lpstr>Simple Application: ELIZA</vt:lpstr>
      <vt:lpstr>How ELIZA works</vt:lpstr>
      <vt:lpstr>Eliza </vt:lpstr>
      <vt:lpstr>Most common NLP libraries </vt:lpstr>
      <vt:lpstr>PowerPoint 演示文稿</vt:lpstr>
      <vt:lpstr>NLP pipeline </vt:lpstr>
      <vt:lpstr>NLP pipeline </vt:lpstr>
      <vt:lpstr>NLP pipeline </vt:lpstr>
      <vt:lpstr>NLP steps </vt:lpstr>
      <vt:lpstr>NLP steps </vt:lpstr>
      <vt:lpstr>PowerPoint 演示文稿</vt:lpstr>
      <vt:lpstr>PowerPoint 演示文稿</vt:lpstr>
      <vt:lpstr>PowerPoint 演示文稿</vt:lpstr>
      <vt:lpstr>PowerPoint 演示文稿</vt:lpstr>
      <vt:lpstr>PowerPoint 演示文稿</vt:lpstr>
      <vt:lpstr>PowerPoint 演示文稿</vt:lpstr>
      <vt:lpstr>Issues in Tokenization</vt:lpstr>
      <vt:lpstr>Tokenization in NLTK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Book Reference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
  <cp:lastModifiedBy>Motaz Saad (‫معتز سعد</cp:lastModifiedBy>
  <cp:revision>2</cp:revision>
  <dcterms:created xsi:type="dcterms:W3CDTF">2024-10-21T05:12:00Z</dcterms:created>
  <dcterms:modified xsi:type="dcterms:W3CDTF">2025-01-11T14:59:42Z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40F4986509324EFDB803C5F3355F1CFB_12</vt:lpwstr>
  </property>
  <property fmtid="{D5CDD505-2E9C-101B-9397-08002B2CF9AE}" pid="3" name="KSOProductBuildVer">
    <vt:lpwstr>2057-12.2.0.18639</vt:lpwstr>
  </property>
</Properties>
</file>