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1"/>
  </p:handoutMasterIdLst>
  <p:sldIdLst>
    <p:sldId id="384" r:id="rId3"/>
    <p:sldId id="562" r:id="rId5"/>
    <p:sldId id="563" r:id="rId6"/>
    <p:sldId id="636" r:id="rId7"/>
    <p:sldId id="385" r:id="rId8"/>
    <p:sldId id="564" r:id="rId9"/>
    <p:sldId id="386" r:id="rId10"/>
    <p:sldId id="390" r:id="rId11"/>
    <p:sldId id="387" r:id="rId12"/>
    <p:sldId id="388" r:id="rId13"/>
    <p:sldId id="389" r:id="rId14"/>
    <p:sldId id="391" r:id="rId15"/>
    <p:sldId id="392" r:id="rId16"/>
    <p:sldId id="395" r:id="rId17"/>
    <p:sldId id="396" r:id="rId18"/>
    <p:sldId id="407" r:id="rId19"/>
    <p:sldId id="637" r:id="rId20"/>
  </p:sldIdLst>
  <p:sldSz cx="9144000" cy="5143500" type="screen16x9"/>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162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200FF"/>
    <a:srgbClr val="3365FF"/>
    <a:srgbClr val="0166FF"/>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7" autoAdjust="0"/>
    <p:restoredTop sz="86918" autoAdjust="0"/>
  </p:normalViewPr>
  <p:slideViewPr>
    <p:cSldViewPr showGuides="1">
      <p:cViewPr varScale="1">
        <p:scale>
          <a:sx n="140" d="100"/>
          <a:sy n="140" d="100"/>
        </p:scale>
        <p:origin x="280" y="192"/>
      </p:cViewPr>
      <p:guideLst>
        <p:guide orient="horz" pos="1620"/>
        <p:guide pos="29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7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8DD14ED-9F17-3C4B-92FE-F8C6D73CA7E0}"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1DC5F2-6B6E-FD48-8039-2DB790B32523}"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78851" name="Rectangle 2"/>
          <p:cNvSpPr>
            <a:spLocks noGrp="1" noRot="1" noChangeAspect="1" noChangeArrowheads="1"/>
          </p:cNvSpPr>
          <p:nvPr>
            <p:ph type="sldImg"/>
          </p:nvPr>
        </p:nvSpPr>
        <p:spPr>
          <a:solidFill>
            <a:srgbClr val="FFFFFF"/>
          </a:solidFill>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fld>
            <a:endParaRPr lang="en-US"/>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en-US" sz="1800" dirty="0">
                <a:effectLst/>
                <a:latin typeface="NimbusRomNo9L"/>
              </a:rPr>
              <a:t>To get an idea of the dependence of a grammar on its training set, let’s look at an n-gram grammar trained on a completely different corpus: the </a:t>
            </a:r>
            <a:r>
              <a:rPr lang="en-US" sz="1800" i="1" dirty="0">
                <a:effectLst/>
                <a:latin typeface="NimbusRomNo9L"/>
              </a:rPr>
              <a:t>Wall Street Journal </a:t>
            </a:r>
            <a:r>
              <a:rPr lang="en-US" sz="1800" dirty="0">
                <a:effectLst/>
                <a:latin typeface="NimbusRomNo9L"/>
              </a:rPr>
              <a:t>(WSJ) newspaper. Shakespeare and the </a:t>
            </a:r>
            <a:r>
              <a:rPr lang="en-US" sz="1800" i="1" dirty="0">
                <a:effectLst/>
                <a:latin typeface="NimbusRomNo9L"/>
              </a:rPr>
              <a:t>Wall Street Journal </a:t>
            </a:r>
            <a:r>
              <a:rPr lang="en-US" sz="1800" dirty="0">
                <a:effectLst/>
                <a:latin typeface="NimbusRomNo9L"/>
              </a:rPr>
              <a:t>are both English, so we might expect some overlap between our n-grams. There is no overlap even in small phrases, let alone entire sentences. Statistical models are use- less as predictors when the training sets and the test sets are as different as Shakespeare and WSJ. </a:t>
            </a:r>
            <a:endParaRPr lang="en-US" sz="4000" dirty="0"/>
          </a:p>
          <a:p>
            <a:pPr marL="0" marR="0" lvl="0" indent="0" algn="l" defTabSz="914400" rtl="0" eaLnBrk="1" fontAlgn="base" latinLnBrk="0" hangingPunct="1">
              <a:lnSpc>
                <a:spcPct val="100000"/>
              </a:lnSpc>
              <a:spcBef>
                <a:spcPct val="30000"/>
              </a:spcBef>
              <a:spcAft>
                <a:spcPct val="0"/>
              </a:spcAft>
              <a:buClrTx/>
              <a:buSzTx/>
              <a:buFontTx/>
              <a:buNone/>
              <a:defRPr/>
            </a:pPr>
            <a:endParaRPr lang="en-US" sz="2800" dirty="0"/>
          </a:p>
          <a:p>
            <a:pPr marL="0" marR="0" lvl="0" indent="0" algn="l" defTabSz="914400" rtl="0" eaLnBrk="1" fontAlgn="base" latinLnBrk="0" hangingPunct="1">
              <a:lnSpc>
                <a:spcPct val="100000"/>
              </a:lnSpc>
              <a:spcBef>
                <a:spcPct val="30000"/>
              </a:spcBef>
              <a:spcAft>
                <a:spcPct val="0"/>
              </a:spcAft>
              <a:buClrTx/>
              <a:buSzTx/>
              <a:buFontTx/>
              <a:buNone/>
              <a:defRPr/>
            </a:pPr>
            <a:endParaRPr lang="en-US" dirty="0"/>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g30abce0bbc2_0_93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0" name="Google Shape;580;g30abce0bbc2_0_9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E1AA-3B5C-7144-BCE2-DB2BE2D704A0}"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64515" name="Rectangle 2"/>
          <p:cNvSpPr>
            <a:spLocks noGrp="1" noRot="1" noChangeAspect="1" noChangeArrowheads="1"/>
          </p:cNvSpPr>
          <p:nvPr>
            <p:ph type="sldImg"/>
          </p:nvPr>
        </p:nvSpPr>
        <p:spPr>
          <a:solidFill>
            <a:srgbClr val="FFFFFF"/>
          </a:solidFill>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DB5D5E7-7ECC-C547-B760-70A49FF3CCB1}"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2223D22-0F96-2447-8062-54A2324D8AD1}"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AAAF750-AC54-8649-86DE-2549480B55BA}"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68611" name="Rectangle 2"/>
          <p:cNvSpPr>
            <a:spLocks noGrp="1" noRot="1" noChangeAspect="1" noChangeArrowheads="1"/>
          </p:cNvSpPr>
          <p:nvPr>
            <p:ph type="sldImg"/>
          </p:nvPr>
        </p:nvSpPr>
        <p:spPr>
          <a:solidFill>
            <a:srgbClr val="FFFFFF"/>
          </a:solidFill>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24D5933-64A4-6347-B6F5-7474C2DA1EC7}"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70659" name="Rectangle 2"/>
          <p:cNvSpPr>
            <a:spLocks noGrp="1" noRot="1" noChangeAspect="1" noChangeArrowheads="1"/>
          </p:cNvSpPr>
          <p:nvPr>
            <p:ph type="sldImg"/>
          </p:nvPr>
        </p:nvSpPr>
        <p:spPr>
          <a:solidFill>
            <a:srgbClr val="FFFFFF"/>
          </a:solidFill>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C90346-8C42-B949-9ED1-59E585D457E3}"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76803" name="Rectangle 2"/>
          <p:cNvSpPr>
            <a:spLocks noGrp="1" noRot="1" noChangeAspect="1" noChangeArrowheads="1"/>
          </p:cNvSpPr>
          <p:nvPr>
            <p:ph type="sldImg"/>
          </p:nvPr>
        </p:nvSpPr>
        <p:spPr>
          <a:solidFill>
            <a:srgbClr val="FFFFFF"/>
          </a:solidFill>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C90346-8C42-B949-9ED1-59E585D457E3}"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76803" name="Rectangle 2"/>
          <p:cNvSpPr>
            <a:spLocks noGrp="1" noRot="1" noChangeAspect="1" noChangeArrowheads="1"/>
          </p:cNvSpPr>
          <p:nvPr>
            <p:ph type="sldImg"/>
          </p:nvPr>
        </p:nvSpPr>
        <p:spPr>
          <a:solidFill>
            <a:srgbClr val="FFFFFF"/>
          </a:solidFill>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1DC5F2-6B6E-FD48-8039-2DB790B32523}"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78851" name="Rectangle 2"/>
          <p:cNvSpPr>
            <a:spLocks noGrp="1" noRot="1" noChangeAspect="1" noChangeArrowheads="1"/>
          </p:cNvSpPr>
          <p:nvPr>
            <p:ph type="sldImg"/>
          </p:nvPr>
        </p:nvSpPr>
        <p:spPr>
          <a:solidFill>
            <a:srgbClr val="FFFFFF"/>
          </a:solidFill>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endParaRPr lang="en-US" dirty="0"/>
          </a:p>
        </p:txBody>
      </p:sp>
      <p:sp>
        <p:nvSpPr>
          <p:cNvPr id="3" name="Content Placeholder 2"/>
          <p:cNvSpPr>
            <a:spLocks noGrp="1"/>
          </p:cNvSpPr>
          <p:nvPr>
            <p:ph idx="1"/>
          </p:nvPr>
        </p:nvSpPr>
        <p:spPr>
          <a:xfrm>
            <a:off x="822960" y="1200150"/>
            <a:ext cx="7543801" cy="3429000"/>
          </a:xfrm>
        </p:spPr>
        <p:txBody>
          <a:bodyPr/>
          <a:lstStyle>
            <a:lvl1pPr marL="8255" indent="-8255">
              <a:defRPr sz="2800" baseline="0"/>
            </a:lvl1pPr>
            <a:lvl2pPr marL="405130" indent="-254000">
              <a:defRPr sz="2400" baseline="0"/>
            </a:lvl2pPr>
            <a:lvl3pPr marL="516255" indent="-228600">
              <a:defRPr sz="2000" baseline="0"/>
            </a:lvl3pPr>
            <a:lvl4pPr marL="690880" indent="-265430">
              <a:defRPr sz="1600" baseline="0"/>
            </a:lvl4pPr>
            <a:lvl5pPr marL="802005" indent="-240030">
              <a:defRPr sz="1400" baseline="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90">
                <a:solidFill>
                  <a:srgbClr val="FFFFFF"/>
                </a:solidFill>
              </a:defRPr>
            </a:lvl1pPr>
          </a:lstStyle>
          <a:p>
            <a:fld id="{D07771B2-D7F7-364E-B6F3-F7FE93606B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5.emf"/></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N-gram Language Modeling</a:t>
            </a:r>
            <a:endParaRPr sz="4400" dirty="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panose="020F0502020204030204" pitchFamily="34" charset="0"/>
            </a:endParaRPr>
          </a:p>
          <a:p>
            <a:pPr eaLnBrk="1" hangingPunct="1">
              <a:spcAft>
                <a:spcPts val="600"/>
              </a:spcAft>
            </a:pPr>
            <a:r>
              <a:rPr lang="en-US" sz="3200" dirty="0">
                <a:solidFill>
                  <a:srgbClr val="A50021"/>
                </a:solidFill>
                <a:latin typeface="Calibri" panose="020F0502020204030204" pitchFamily="34" charset="0"/>
              </a:rPr>
              <a:t>Introduction to N-gram Language Models</a:t>
            </a:r>
            <a:endParaRPr lang="en-US" sz="3200" dirty="0">
              <a:latin typeface="Calibri" panose="020F0502020204030204" pitchFamily="34" charset="0"/>
            </a:endParaRPr>
          </a:p>
          <a:p>
            <a:pPr eaLnBrk="1" hangingPunct="1"/>
            <a:endParaRPr lang="en-US" dirty="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endParaRPr lang="en-US" dirty="0"/>
          </a:p>
        </p:txBody>
      </p:sp>
      <p:sp>
        <p:nvSpPr>
          <p:cNvPr id="67589" name="Rectangle 3"/>
          <p:cNvSpPr>
            <a:spLocks noGrp="1" noChangeArrowheads="1"/>
          </p:cNvSpPr>
          <p:nvPr>
            <p:ph idx="1"/>
          </p:nvPr>
        </p:nvSpPr>
        <p:spPr>
          <a:xfrm>
            <a:off x="822960" y="1200150"/>
            <a:ext cx="8168640" cy="3429000"/>
          </a:xfrm>
        </p:spPr>
        <p:txBody>
          <a:bodyPr>
            <a:normAutofit fontScale="92500"/>
          </a:bodyPr>
          <a:lstStyle/>
          <a:p>
            <a:pPr eaLnBrk="1" hangingPunct="1"/>
            <a:r>
              <a:rPr lang="en-US" sz="2800" dirty="0">
                <a:latin typeface="Calibri" panose="020F0502020204030204" pitchFamily="34" charset="0"/>
              </a:rPr>
              <a:t>Recall the definition of conditional probabilities</a:t>
            </a:r>
            <a:endParaRPr lang="en-US" sz="3600" dirty="0">
              <a:latin typeface="Calibri" panose="020F0502020204030204" pitchFamily="34" charset="0"/>
            </a:endParaRPr>
          </a:p>
          <a:p>
            <a:pPr marL="457200" lvl="1" indent="0">
              <a:buNone/>
            </a:pPr>
            <a:r>
              <a:rPr lang="en-US" dirty="0">
                <a:latin typeface="Times New Roman" panose="02020603050405020304" charset="0"/>
                <a:cs typeface="Times New Roman" panose="02020603050405020304" charset="0"/>
              </a:rPr>
              <a:t>P</a:t>
            </a:r>
            <a:r>
              <a:rPr lang="en-US" sz="2400" dirty="0">
                <a:latin typeface="Times New Roman" panose="02020603050405020304" charset="0"/>
                <a:cs typeface="Times New Roman" panose="02020603050405020304" charset="0"/>
              </a:rPr>
              <a:t>(B|A) = P(A,B)/P(A)</a:t>
            </a:r>
            <a:r>
              <a:rPr lang="en-US" sz="3600" dirty="0">
                <a:latin typeface="Calibri" panose="020F0502020204030204" pitchFamily="34" charset="0"/>
              </a:rPr>
              <a:t>	</a:t>
            </a:r>
            <a:r>
              <a:rPr lang="en-US" dirty="0">
                <a:latin typeface="Calibri" panose="020F0502020204030204" pitchFamily="34" charset="0"/>
              </a:rPr>
              <a:t>Rewriting:   </a:t>
            </a:r>
            <a:r>
              <a:rPr lang="en-US" sz="2400" dirty="0">
                <a:latin typeface="Times New Roman" panose="02020603050405020304" charset="0"/>
                <a:cs typeface="Times New Roman" panose="02020603050405020304" charset="0"/>
              </a:rPr>
              <a:t>P(A,B) = P(A) P(B|A)</a:t>
            </a:r>
            <a:endParaRPr lang="en-US" sz="2400" dirty="0">
              <a:latin typeface="Times New Roman" panose="02020603050405020304" charset="0"/>
              <a:cs typeface="Times New Roman" panose="02020603050405020304" charset="0"/>
            </a:endParaRPr>
          </a:p>
          <a:p>
            <a:pPr marL="457200" lvl="1" indent="0">
              <a:buNone/>
            </a:pPr>
            <a:endParaRPr lang="en-US" dirty="0">
              <a:latin typeface="Calibri" panose="020F0502020204030204" pitchFamily="34" charset="0"/>
            </a:endParaRPr>
          </a:p>
          <a:p>
            <a:r>
              <a:rPr lang="en-US" sz="2800" dirty="0">
                <a:latin typeface="Calibri" panose="020F0502020204030204" pitchFamily="34" charset="0"/>
              </a:rPr>
              <a:t>More variables:</a:t>
            </a:r>
            <a:endParaRPr lang="en-US" sz="2800" dirty="0">
              <a:latin typeface="Calibri" panose="020F0502020204030204" pitchFamily="34" charset="0"/>
            </a:endParaRPr>
          </a:p>
          <a:p>
            <a:pPr marL="457200" lvl="1" indent="0">
              <a:buNone/>
            </a:pPr>
            <a:r>
              <a:rPr lang="en-US" sz="2400" dirty="0">
                <a:latin typeface="Times New Roman" panose="02020603050405020304" charset="0"/>
                <a:cs typeface="Times New Roman" panose="02020603050405020304" charset="0"/>
              </a:rPr>
              <a:t> P(A,B,C,D) = P(A) P(B|A) P(C|A,B) P(D|A,B,C)</a:t>
            </a:r>
            <a:endParaRPr lang="en-US" sz="3200" dirty="0">
              <a:latin typeface="Times New Roman" panose="02020603050405020304" charset="0"/>
              <a:cs typeface="Times New Roman" panose="02020603050405020304" charset="0"/>
            </a:endParaRPr>
          </a:p>
          <a:p>
            <a:pPr eaLnBrk="1" hangingPunct="1"/>
            <a:r>
              <a:rPr lang="en-US" sz="2800" dirty="0">
                <a:latin typeface="Calibri" panose="020F0502020204030204" pitchFamily="34" charset="0"/>
              </a:rPr>
              <a:t>The Chain Rule in General</a:t>
            </a:r>
            <a:endParaRPr lang="en-US" sz="2800" dirty="0">
              <a:latin typeface="Calibri" panose="020F0502020204030204" pitchFamily="34" charset="0"/>
            </a:endParaRPr>
          </a:p>
          <a:p>
            <a:pPr eaLnBrk="1" hangingPunct="1">
              <a:buNone/>
            </a:pPr>
            <a:r>
              <a:rPr lang="en-US" sz="2800" dirty="0">
                <a:latin typeface="Times New Roman" panose="02020603050405020304" charset="0"/>
                <a:cs typeface="Times New Roman" panose="02020603050405020304" charset="0"/>
              </a:rPr>
              <a:t>  P(x</a:t>
            </a:r>
            <a:r>
              <a:rPr lang="en-US" sz="2800" baseline="-25000" dirty="0">
                <a:latin typeface="Times New Roman" panose="02020603050405020304" charset="0"/>
                <a:cs typeface="Times New Roman" panose="02020603050405020304" charset="0"/>
              </a:rPr>
              <a:t>1</a:t>
            </a:r>
            <a:r>
              <a:rPr lang="en-US" sz="2800" dirty="0">
                <a:latin typeface="Times New Roman" panose="02020603050405020304" charset="0"/>
                <a:cs typeface="Times New Roman" panose="02020603050405020304" charset="0"/>
              </a:rPr>
              <a:t>,x</a:t>
            </a:r>
            <a:r>
              <a:rPr lang="en-US" sz="2800" baseline="-25000" dirty="0">
                <a:latin typeface="Times New Roman" panose="02020603050405020304" charset="0"/>
                <a:cs typeface="Times New Roman" panose="02020603050405020304" charset="0"/>
              </a:rPr>
              <a:t>2</a:t>
            </a:r>
            <a:r>
              <a:rPr lang="en-US" sz="2800" dirty="0">
                <a:latin typeface="Times New Roman" panose="02020603050405020304" charset="0"/>
                <a:cs typeface="Times New Roman" panose="02020603050405020304" charset="0"/>
              </a:rPr>
              <a:t>,x</a:t>
            </a:r>
            <a:r>
              <a:rPr lang="en-US" sz="2800" baseline="-25000" dirty="0">
                <a:latin typeface="Times New Roman" panose="02020603050405020304" charset="0"/>
                <a:cs typeface="Times New Roman" panose="02020603050405020304" charset="0"/>
              </a:rPr>
              <a:t>3</a:t>
            </a:r>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x</a:t>
            </a:r>
            <a:r>
              <a:rPr lang="en-US" sz="2800" baseline="-25000" dirty="0" err="1">
                <a:latin typeface="Times New Roman" panose="02020603050405020304" charset="0"/>
                <a:cs typeface="Times New Roman" panose="02020603050405020304" charset="0"/>
              </a:rPr>
              <a:t>n</a:t>
            </a:r>
            <a:r>
              <a:rPr lang="en-US" sz="2800" dirty="0">
                <a:latin typeface="Times New Roman" panose="02020603050405020304" charset="0"/>
                <a:cs typeface="Times New Roman" panose="02020603050405020304" charset="0"/>
              </a:rPr>
              <a:t>) = P(x</a:t>
            </a:r>
            <a:r>
              <a:rPr lang="en-US" sz="2800" baseline="-25000" dirty="0">
                <a:latin typeface="Times New Roman" panose="02020603050405020304" charset="0"/>
                <a:cs typeface="Times New Roman" panose="02020603050405020304" charset="0"/>
              </a:rPr>
              <a:t>1</a:t>
            </a:r>
            <a:r>
              <a:rPr lang="en-US" sz="2800" dirty="0">
                <a:latin typeface="Times New Roman" panose="02020603050405020304" charset="0"/>
                <a:cs typeface="Times New Roman" panose="02020603050405020304" charset="0"/>
              </a:rPr>
              <a:t>)P(x</a:t>
            </a:r>
            <a:r>
              <a:rPr lang="en-US" sz="2800" baseline="-25000" dirty="0">
                <a:latin typeface="Times New Roman" panose="02020603050405020304" charset="0"/>
                <a:cs typeface="Times New Roman" panose="02020603050405020304" charset="0"/>
              </a:rPr>
              <a:t>2</a:t>
            </a:r>
            <a:r>
              <a:rPr lang="en-US" sz="2800" dirty="0">
                <a:latin typeface="Times New Roman" panose="02020603050405020304" charset="0"/>
                <a:cs typeface="Times New Roman" panose="02020603050405020304" charset="0"/>
              </a:rPr>
              <a:t>|x</a:t>
            </a:r>
            <a:r>
              <a:rPr lang="en-US" sz="2800" baseline="-25000" dirty="0">
                <a:latin typeface="Times New Roman" panose="02020603050405020304" charset="0"/>
                <a:cs typeface="Times New Roman" panose="02020603050405020304" charset="0"/>
              </a:rPr>
              <a:t>1</a:t>
            </a:r>
            <a:r>
              <a:rPr lang="en-US" sz="2800" dirty="0">
                <a:latin typeface="Times New Roman" panose="02020603050405020304" charset="0"/>
                <a:cs typeface="Times New Roman" panose="02020603050405020304" charset="0"/>
              </a:rPr>
              <a:t>)P(x</a:t>
            </a:r>
            <a:r>
              <a:rPr lang="en-US" sz="2800" baseline="-25000" dirty="0">
                <a:latin typeface="Times New Roman" panose="02020603050405020304" charset="0"/>
                <a:cs typeface="Times New Roman" panose="02020603050405020304" charset="0"/>
              </a:rPr>
              <a:t>3</a:t>
            </a:r>
            <a:r>
              <a:rPr lang="en-US" sz="2800" dirty="0">
                <a:latin typeface="Times New Roman" panose="02020603050405020304" charset="0"/>
                <a:cs typeface="Times New Roman" panose="02020603050405020304" charset="0"/>
              </a:rPr>
              <a:t>|x</a:t>
            </a:r>
            <a:r>
              <a:rPr lang="en-US" sz="2800" baseline="-25000" dirty="0">
                <a:latin typeface="Times New Roman" panose="02020603050405020304" charset="0"/>
                <a:cs typeface="Times New Roman" panose="02020603050405020304" charset="0"/>
              </a:rPr>
              <a:t>1</a:t>
            </a:r>
            <a:r>
              <a:rPr lang="en-US" sz="2800" dirty="0">
                <a:latin typeface="Times New Roman" panose="02020603050405020304" charset="0"/>
                <a:cs typeface="Times New Roman" panose="02020603050405020304" charset="0"/>
              </a:rPr>
              <a:t>,x</a:t>
            </a:r>
            <a:r>
              <a:rPr lang="en-US" sz="2800" baseline="-25000" dirty="0">
                <a:latin typeface="Times New Roman" panose="02020603050405020304" charset="0"/>
                <a:cs typeface="Times New Roman" panose="02020603050405020304" charset="0"/>
              </a:rPr>
              <a:t>2</a:t>
            </a:r>
            <a:r>
              <a:rPr lang="en-US" sz="2800" dirty="0">
                <a:latin typeface="Times New Roman" panose="02020603050405020304" charset="0"/>
                <a:cs typeface="Times New Roman" panose="02020603050405020304" charset="0"/>
              </a:rPr>
              <a:t>)…P(x</a:t>
            </a:r>
            <a:r>
              <a:rPr lang="en-US" sz="2800" baseline="-25000" dirty="0">
                <a:latin typeface="Times New Roman" panose="02020603050405020304" charset="0"/>
                <a:cs typeface="Times New Roman" panose="02020603050405020304" charset="0"/>
              </a:rPr>
              <a:t>n</a:t>
            </a:r>
            <a:r>
              <a:rPr lang="en-US" sz="2800" dirty="0">
                <a:latin typeface="Times New Roman" panose="02020603050405020304" charset="0"/>
                <a:cs typeface="Times New Roman" panose="02020603050405020304" charset="0"/>
              </a:rPr>
              <a:t>|x</a:t>
            </a:r>
            <a:r>
              <a:rPr lang="en-US" sz="2800" baseline="-25000" dirty="0">
                <a:latin typeface="Times New Roman" panose="02020603050405020304" charset="0"/>
                <a:cs typeface="Times New Roman" panose="02020603050405020304" charset="0"/>
              </a:rPr>
              <a:t>1</a:t>
            </a:r>
            <a:r>
              <a:rPr lang="en-US" sz="2800" dirty="0">
                <a:latin typeface="Times New Roman" panose="02020603050405020304" charset="0"/>
                <a:cs typeface="Times New Roman" panose="02020603050405020304" charset="0"/>
              </a:rPr>
              <a:t>,…,x</a:t>
            </a:r>
            <a:r>
              <a:rPr lang="en-US" sz="2800" baseline="-25000" dirty="0">
                <a:latin typeface="Times New Roman" panose="02020603050405020304" charset="0"/>
                <a:cs typeface="Times New Roman" panose="02020603050405020304" charset="0"/>
              </a:rPr>
              <a:t>n-1</a:t>
            </a:r>
            <a:r>
              <a:rPr lang="en-US" sz="2800" dirty="0">
                <a:latin typeface="Times New Roman" panose="02020603050405020304" charset="0"/>
                <a:cs typeface="Times New Roman" panose="02020603050405020304" charset="0"/>
              </a:rPr>
              <a:t>)</a:t>
            </a:r>
            <a:endParaRPr lang="en-US" sz="2800" dirty="0">
              <a:latin typeface="Times New Roman" panose="02020603050405020304" charset="0"/>
              <a:cs typeface="Times New Roman" panose="02020603050405020304" charset="0"/>
            </a:endParaRPr>
          </a:p>
          <a:p>
            <a:pPr eaLnBrk="1" hangingPunct="1">
              <a:buFont typeface="Wingdings" panose="05000000000000000000" pitchFamily="2" charset="2"/>
              <a:buNone/>
            </a:pPr>
            <a:endParaRPr lang="en-US" dirty="0">
              <a:latin typeface="Calibri" panose="020F0502020204030204" pitchFamily="34" charset="0"/>
              <a:sym typeface="Symbol" panose="05050102010706020507"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484355"/>
            <a:ext cx="7543800" cy="680397"/>
          </a:xfrm>
        </p:spPr>
        <p:txBody>
          <a:bodyPr>
            <a:normAutofit fontScale="90000"/>
          </a:bodyPr>
          <a:lstStyle/>
          <a:p>
            <a:pPr eaLnBrk="1" hangingPunct="1"/>
            <a:r>
              <a:rPr lang="en-US" sz="3600" dirty="0"/>
              <a:t>The Chain Rule applied to compute joint probability of words in sentence</a:t>
            </a:r>
            <a:endParaRPr lang="en-US" sz="3600" dirty="0"/>
          </a:p>
        </p:txBody>
      </p:sp>
      <p:sp>
        <p:nvSpPr>
          <p:cNvPr id="69635" name="Rectangle 3"/>
          <p:cNvSpPr>
            <a:spLocks noGrp="1" noChangeArrowheads="1"/>
          </p:cNvSpPr>
          <p:nvPr>
            <p:ph idx="1"/>
          </p:nvPr>
        </p:nvSpPr>
        <p:spPr>
          <a:xfrm>
            <a:off x="822960" y="1200150"/>
            <a:ext cx="8046085" cy="3691255"/>
          </a:xfrm>
        </p:spPr>
        <p:txBody>
          <a:bodyPr>
            <a:normAutofit/>
          </a:bodyPr>
          <a:lstStyle/>
          <a:p>
            <a:pPr eaLnBrk="1" hangingPunct="1"/>
            <a:endParaRPr lang="en-US" dirty="0">
              <a:latin typeface="Calibri" panose="020F0502020204030204" pitchFamily="34" charset="0"/>
            </a:endParaRPr>
          </a:p>
          <a:p>
            <a:pPr eaLnBrk="1" hangingPunct="1">
              <a:buNone/>
            </a:pPr>
            <a:endParaRPr lang="en-US" dirty="0">
              <a:latin typeface="Calibri" panose="020F0502020204030204" pitchFamily="34" charset="0"/>
            </a:endParaRPr>
          </a:p>
          <a:p>
            <a:pPr eaLnBrk="1" hangingPunct="1">
              <a:buNone/>
            </a:pPr>
            <a:endParaRPr lang="en-US" sz="2800" dirty="0">
              <a:latin typeface="Calibri" panose="020F0502020204030204" pitchFamily="34" charset="0"/>
            </a:endParaRPr>
          </a:p>
          <a:p>
            <a:pPr eaLnBrk="1" hangingPunct="1">
              <a:buNone/>
            </a:pPr>
            <a:endParaRPr lang="en-US" sz="2800" dirty="0">
              <a:latin typeface="Calibri" panose="020F0502020204030204" pitchFamily="34" charset="0"/>
            </a:endParaRPr>
          </a:p>
          <a:p>
            <a:pPr eaLnBrk="1" hangingPunct="1">
              <a:buNone/>
            </a:pPr>
            <a:r>
              <a:rPr lang="en-US" sz="2800" dirty="0">
                <a:latin typeface="Calibri" panose="020F0502020204030204" pitchFamily="34" charset="0"/>
              </a:rPr>
              <a:t>P(“The cat sat on the mat”) =</a:t>
            </a:r>
            <a:endParaRPr lang="en-US" sz="2800" dirty="0">
              <a:latin typeface="Calibri" panose="020F0502020204030204" pitchFamily="34" charset="0"/>
            </a:endParaRPr>
          </a:p>
          <a:p>
            <a:pPr eaLnBrk="1" hangingPunct="1">
              <a:buFont typeface="Times" pitchFamily="-65" charset="0"/>
              <a:buNone/>
            </a:pPr>
            <a:r>
              <a:rPr lang="en-US" dirty="0">
                <a:latin typeface="Calibri" panose="020F0502020204030204" pitchFamily="34" charset="0"/>
              </a:rPr>
              <a:t>	</a:t>
            </a:r>
            <a:r>
              <a:rPr lang="en-US" sz="2800" dirty="0">
                <a:solidFill>
                  <a:srgbClr val="404040"/>
                </a:solidFill>
                <a:latin typeface="Calibri" panose="020F0502020204030204" pitchFamily="34" charset="0"/>
              </a:rPr>
              <a:t>P(The) × P(</a:t>
            </a:r>
            <a:r>
              <a:rPr lang="en-US" sz="2800" dirty="0" err="1">
                <a:solidFill>
                  <a:srgbClr val="404040"/>
                </a:solidFill>
                <a:latin typeface="Calibri" panose="020F0502020204030204" pitchFamily="34" charset="0"/>
              </a:rPr>
              <a:t>cat</a:t>
            </a:r>
            <a:r>
              <a:rPr lang="en-US" sz="2800" dirty="0" err="1">
                <a:solidFill>
                  <a:srgbClr val="404040"/>
                </a:solidFill>
                <a:latin typeface="Calibri" panose="020F0502020204030204" pitchFamily="34" charset="0"/>
              </a:rPr>
              <a:t>|The</a:t>
            </a:r>
            <a:r>
              <a:rPr lang="en-US" sz="2800" dirty="0">
                <a:solidFill>
                  <a:srgbClr val="404040"/>
                </a:solidFill>
                <a:latin typeface="Calibri" panose="020F0502020204030204" pitchFamily="34" charset="0"/>
              </a:rPr>
              <a:t>) ×  P(</a:t>
            </a:r>
            <a:r>
              <a:rPr lang="en-US" sz="2800" dirty="0" err="1">
                <a:solidFill>
                  <a:srgbClr val="404040"/>
                </a:solidFill>
                <a:latin typeface="Calibri" panose="020F0502020204030204" pitchFamily="34" charset="0"/>
              </a:rPr>
              <a:t>sat</a:t>
            </a:r>
            <a:r>
              <a:rPr lang="en-US" sz="2800" dirty="0" err="1">
                <a:solidFill>
                  <a:srgbClr val="404040"/>
                </a:solidFill>
                <a:latin typeface="Calibri" panose="020F0502020204030204" pitchFamily="34" charset="0"/>
              </a:rPr>
              <a:t>|The cat</a:t>
            </a:r>
            <a:r>
              <a:rPr lang="en-US" sz="2800" dirty="0">
                <a:solidFill>
                  <a:srgbClr val="404040"/>
                </a:solidFill>
                <a:latin typeface="Calibri" panose="020F0502020204030204" pitchFamily="34" charset="0"/>
              </a:rPr>
              <a:t>) ×  P(</a:t>
            </a:r>
            <a:r>
              <a:rPr lang="en-US" sz="2800" dirty="0" err="1">
                <a:solidFill>
                  <a:srgbClr val="404040"/>
                </a:solidFill>
                <a:latin typeface="Calibri" panose="020F0502020204030204" pitchFamily="34" charset="0"/>
              </a:rPr>
              <a:t>on</a:t>
            </a:r>
            <a:r>
              <a:rPr lang="en-US" sz="2800" dirty="0" err="1">
                <a:solidFill>
                  <a:srgbClr val="404040"/>
                </a:solidFill>
                <a:latin typeface="Calibri" panose="020F0502020204030204" pitchFamily="34" charset="0"/>
              </a:rPr>
              <a:t>|The</a:t>
            </a:r>
            <a:r>
              <a:rPr lang="en-US" sz="2800" dirty="0">
                <a:solidFill>
                  <a:srgbClr val="404040"/>
                </a:solidFill>
                <a:latin typeface="Calibri" panose="020F0502020204030204" pitchFamily="34" charset="0"/>
              </a:rPr>
              <a:t> cat sat) ×  P(</a:t>
            </a:r>
            <a:r>
              <a:rPr lang="en-US" sz="2800" dirty="0" err="1">
                <a:solidFill>
                  <a:srgbClr val="404040"/>
                </a:solidFill>
                <a:latin typeface="Calibri" panose="020F0502020204030204" pitchFamily="34" charset="0"/>
              </a:rPr>
              <a:t>the</a:t>
            </a:r>
            <a:r>
              <a:rPr lang="en-US" sz="2800" dirty="0" err="1">
                <a:solidFill>
                  <a:srgbClr val="404040"/>
                </a:solidFill>
                <a:latin typeface="Calibri" panose="020F0502020204030204" pitchFamily="34" charset="0"/>
              </a:rPr>
              <a:t>|The</a:t>
            </a:r>
            <a:r>
              <a:rPr lang="en-US" sz="2800" dirty="0">
                <a:solidFill>
                  <a:srgbClr val="404040"/>
                </a:solidFill>
                <a:latin typeface="Calibri" panose="020F0502020204030204" pitchFamily="34" charset="0"/>
              </a:rPr>
              <a:t> cat sat on) </a:t>
            </a:r>
            <a:r>
              <a:rPr lang="en-US" dirty="0">
                <a:solidFill>
                  <a:srgbClr val="404040"/>
                </a:solidFill>
                <a:latin typeface="Calibri" panose="020F0502020204030204" pitchFamily="34" charset="0"/>
                <a:sym typeface="+mn-ea"/>
              </a:rPr>
              <a:t>×  P(</a:t>
            </a:r>
            <a:r>
              <a:rPr lang="en-US" dirty="0" err="1">
                <a:solidFill>
                  <a:srgbClr val="404040"/>
                </a:solidFill>
                <a:latin typeface="Calibri" panose="020F0502020204030204" pitchFamily="34" charset="0"/>
                <a:sym typeface="+mn-ea"/>
              </a:rPr>
              <a:t>mat</a:t>
            </a:r>
            <a:r>
              <a:rPr lang="en-US" dirty="0" err="1">
                <a:solidFill>
                  <a:srgbClr val="404040"/>
                </a:solidFill>
                <a:latin typeface="Calibri" panose="020F0502020204030204" pitchFamily="34" charset="0"/>
                <a:sym typeface="+mn-ea"/>
              </a:rPr>
              <a:t>|The</a:t>
            </a:r>
            <a:r>
              <a:rPr lang="en-US" dirty="0">
                <a:solidFill>
                  <a:srgbClr val="404040"/>
                </a:solidFill>
                <a:latin typeface="Calibri" panose="020F0502020204030204" pitchFamily="34" charset="0"/>
                <a:sym typeface="+mn-ea"/>
              </a:rPr>
              <a:t> cat sat on the)</a:t>
            </a:r>
            <a:r>
              <a:rPr lang="en-US" sz="2800" dirty="0">
                <a:solidFill>
                  <a:srgbClr val="404040"/>
                </a:solidFill>
                <a:latin typeface="Calibri" panose="020F0502020204030204" pitchFamily="34" charset="0"/>
              </a:rPr>
              <a:t> </a:t>
            </a:r>
            <a:endParaRPr lang="en-US" sz="2800" dirty="0">
              <a:solidFill>
                <a:srgbClr val="404040"/>
              </a:solidFill>
              <a:latin typeface="Calibri" panose="020F0502020204030204" pitchFamily="34" charset="0"/>
            </a:endParaRPr>
          </a:p>
        </p:txBody>
      </p:sp>
      <p:pic>
        <p:nvPicPr>
          <p:cNvPr id="3" name="Picture 2"/>
          <p:cNvPicPr>
            <a:picLocks noChangeAspect="1"/>
          </p:cNvPicPr>
          <p:nvPr/>
        </p:nvPicPr>
        <p:blipFill>
          <a:blip r:embed="rId1"/>
          <a:stretch>
            <a:fillRect/>
          </a:stretch>
        </p:blipFill>
        <p:spPr>
          <a:xfrm>
            <a:off x="1075690" y="1422400"/>
            <a:ext cx="7270750" cy="152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t>Markov Assumption</a:t>
            </a:r>
            <a:endParaRPr lang="en-US"/>
          </a:p>
        </p:txBody>
      </p:sp>
      <p:sp>
        <p:nvSpPr>
          <p:cNvPr id="75779" name="Rectangle 3"/>
          <p:cNvSpPr>
            <a:spLocks noGrp="1" noChangeArrowheads="1"/>
          </p:cNvSpPr>
          <p:nvPr>
            <p:ph idx="1"/>
          </p:nvPr>
        </p:nvSpPr>
        <p:spPr/>
        <p:txBody>
          <a:bodyPr>
            <a:normAutofit/>
          </a:bodyPr>
          <a:lstStyle/>
          <a:p>
            <a:pPr eaLnBrk="1" hangingPunct="1"/>
            <a:r>
              <a:rPr lang="en-US" sz="3600" dirty="0">
                <a:latin typeface="Calibri" panose="020F0502020204030204" pitchFamily="34" charset="0"/>
              </a:rPr>
              <a:t>Simplifying assumption:</a:t>
            </a:r>
            <a:endParaRPr lang="en-US" sz="3600" dirty="0">
              <a:latin typeface="Calibri" panose="020F0502020204030204" pitchFamily="34" charset="0"/>
            </a:endParaRPr>
          </a:p>
          <a:p>
            <a:pPr marL="457200" lvl="1" indent="0" eaLnBrk="1" hangingPunct="1">
              <a:buNone/>
            </a:pPr>
            <a:endParaRPr lang="en-US" sz="3600" dirty="0">
              <a:latin typeface="Calibri" panose="020F0502020204030204" pitchFamily="34" charset="0"/>
            </a:endParaRPr>
          </a:p>
          <a:p>
            <a:pPr marL="457200" lvl="1" indent="0" eaLnBrk="1" hangingPunct="1">
              <a:buNone/>
            </a:pPr>
            <a:endParaRPr lang="en-US" sz="3200" dirty="0">
              <a:solidFill>
                <a:srgbClr val="A50021"/>
              </a:solidFill>
              <a:latin typeface="Calibri" panose="020F0502020204030204" pitchFamily="34" charset="0"/>
            </a:endParaRPr>
          </a:p>
          <a:p>
            <a:pPr marL="0" indent="0" eaLnBrk="1" hangingPunct="1">
              <a:buNone/>
            </a:pPr>
            <a:endParaRPr lang="en-US" sz="3600" dirty="0">
              <a:latin typeface="Calibri" panose="020F0502020204030204" pitchFamily="34" charset="0"/>
            </a:endParaRPr>
          </a:p>
          <a:p>
            <a:pPr eaLnBrk="1" hangingPunct="1"/>
            <a:endParaRPr lang="en-US" dirty="0">
              <a:latin typeface="Calibri" panose="020F0502020204030204" pitchFamily="34" charset="0"/>
            </a:endParaRPr>
          </a:p>
          <a:p>
            <a:pPr eaLnBrk="1" hangingPunct="1">
              <a:buFont typeface="Wingdings" panose="05000000000000000000" pitchFamily="2" charset="2"/>
              <a:buNone/>
            </a:pPr>
            <a:endParaRPr lang="en-US" dirty="0">
              <a:latin typeface="Calibri" panose="020F0502020204030204" pitchFamily="34" charset="0"/>
            </a:endParaRPr>
          </a:p>
        </p:txBody>
      </p:sp>
      <p:pic>
        <p:nvPicPr>
          <p:cNvPr id="2" name="Picture 1"/>
          <p:cNvPicPr>
            <a:picLocks noChangeAspect="1"/>
          </p:cNvPicPr>
          <p:nvPr/>
        </p:nvPicPr>
        <p:blipFill>
          <a:blip r:embed="rId1"/>
          <a:srcRect/>
          <a:stretch>
            <a:fillRect/>
          </a:stretch>
        </p:blipFill>
        <p:spPr>
          <a:xfrm>
            <a:off x="7372442" y="150325"/>
            <a:ext cx="1342949" cy="1920875"/>
          </a:xfrm>
          <a:prstGeom prst="rect">
            <a:avLst/>
          </a:prstGeom>
        </p:spPr>
      </p:pic>
      <p:sp>
        <p:nvSpPr>
          <p:cNvPr id="3" name="TextBox 2"/>
          <p:cNvSpPr txBox="1"/>
          <p:nvPr/>
        </p:nvSpPr>
        <p:spPr>
          <a:xfrm>
            <a:off x="7152663" y="2022475"/>
            <a:ext cx="1441420"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Calibri" panose="020F0502020204030204"/>
              </a:rPr>
              <a:t>Andrei Markov</a:t>
            </a:r>
            <a:endParaRPr kumimoji="0" lang="en-US" sz="16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Calibri" panose="020F0502020204030204"/>
            </a:endParaRPr>
          </a:p>
        </p:txBody>
      </p:sp>
      <p:sp>
        <p:nvSpPr>
          <p:cNvPr id="8" name="TextBox 7"/>
          <p:cNvSpPr txBox="1"/>
          <p:nvPr/>
        </p:nvSpPr>
        <p:spPr>
          <a:xfrm>
            <a:off x="600710" y="2800350"/>
            <a:ext cx="8394065" cy="460375"/>
          </a:xfrm>
          <a:prstGeom prst="rect">
            <a:avLst/>
          </a:prstGeom>
          <a:noFill/>
        </p:spPr>
        <p:txBody>
          <a:bodyPr wrap="square" rtlCol="0">
            <a:spAutoFit/>
          </a:bodyPr>
          <a:lstStyle/>
          <a:p>
            <a:r>
              <a:rPr lang="en-US" dirty="0">
                <a:solidFill>
                  <a:srgbClr val="404040"/>
                </a:solidFill>
                <a:latin typeface="Calibri" panose="020F0502020204030204" pitchFamily="34" charset="0"/>
                <a:sym typeface="+mn-ea"/>
              </a:rPr>
              <a:t>P(</a:t>
            </a:r>
            <a:r>
              <a:rPr lang="en-US" dirty="0" err="1">
                <a:solidFill>
                  <a:srgbClr val="404040"/>
                </a:solidFill>
                <a:latin typeface="Calibri" panose="020F0502020204030204" pitchFamily="34" charset="0"/>
                <a:sym typeface="+mn-ea"/>
              </a:rPr>
              <a:t>mat|The</a:t>
            </a:r>
            <a:r>
              <a:rPr lang="en-US" dirty="0">
                <a:solidFill>
                  <a:srgbClr val="404040"/>
                </a:solidFill>
                <a:latin typeface="Calibri" panose="020F0502020204030204" pitchFamily="34" charset="0"/>
                <a:sym typeface="+mn-ea"/>
              </a:rPr>
              <a:t> cat sat on the) </a:t>
            </a:r>
            <a:r>
              <a:rPr lang="en-US" dirty="0"/>
              <a:t>≈ </a:t>
            </a:r>
            <a:r>
              <a:rPr lang="en-US" dirty="0">
                <a:solidFill>
                  <a:srgbClr val="404040"/>
                </a:solidFill>
                <a:latin typeface="Calibri" panose="020F0502020204030204" pitchFamily="34" charset="0"/>
                <a:sym typeface="+mn-ea"/>
              </a:rPr>
              <a:t>P(</a:t>
            </a:r>
            <a:r>
              <a:rPr lang="en-US" dirty="0" err="1">
                <a:solidFill>
                  <a:srgbClr val="404040"/>
                </a:solidFill>
                <a:latin typeface="Calibri" panose="020F0502020204030204" pitchFamily="34" charset="0"/>
                <a:sym typeface="+mn-ea"/>
              </a:rPr>
              <a:t>mat|the</a:t>
            </a:r>
            <a:r>
              <a:rPr lang="en-US" dirty="0">
                <a:solidFill>
                  <a:srgbClr val="404040"/>
                </a:solidFill>
                <a:latin typeface="Calibri" panose="020F0502020204030204" pitchFamily="34" charset="0"/>
                <a:sym typeface="+mn-ea"/>
              </a:rPr>
              <a:t>)</a:t>
            </a:r>
            <a:endParaRPr lang="en-US" dirty="0"/>
          </a:p>
        </p:txBody>
      </p:sp>
      <p:pic>
        <p:nvPicPr>
          <p:cNvPr id="6" name="Picture 5"/>
          <p:cNvPicPr>
            <a:picLocks noChangeAspect="1"/>
          </p:cNvPicPr>
          <p:nvPr/>
        </p:nvPicPr>
        <p:blipFill>
          <a:blip r:embed="rId2"/>
          <a:stretch>
            <a:fillRect/>
          </a:stretch>
        </p:blipFill>
        <p:spPr>
          <a:xfrm>
            <a:off x="1447801" y="4123342"/>
            <a:ext cx="4800599" cy="753813"/>
          </a:xfrm>
          <a:prstGeom prst="rect">
            <a:avLst/>
          </a:prstGeom>
        </p:spPr>
      </p:pic>
      <p:sp>
        <p:nvSpPr>
          <p:cNvPr id="7" name="TextBox 6"/>
          <p:cNvSpPr txBox="1"/>
          <p:nvPr/>
        </p:nvSpPr>
        <p:spPr>
          <a:xfrm>
            <a:off x="7615432" y="4854675"/>
            <a:ext cx="1502655" cy="276999"/>
          </a:xfrm>
          <a:prstGeom prst="rect">
            <a:avLst/>
          </a:prstGeom>
          <a:noFill/>
        </p:spPr>
        <p:txBody>
          <a:bodyPr wrap="none" rtlCol="0">
            <a:spAutoFit/>
          </a:bodyPr>
          <a:lstStyle/>
          <a:p>
            <a:r>
              <a:rPr lang="en-US" sz="1200" dirty="0">
                <a:solidFill>
                  <a:schemeClr val="bg1">
                    <a:lumMod val="50000"/>
                  </a:schemeClr>
                </a:solidFill>
                <a:latin typeface="Calibri" panose="020F0502020204030204" pitchFamily="34" charset="0"/>
                <a:cs typeface="Calibri" panose="020F0502020204030204" pitchFamily="34" charset="0"/>
              </a:rPr>
              <a:t>Wikimedia commons</a:t>
            </a:r>
            <a:endParaRPr lang="en-US" sz="1200" dirty="0">
              <a:solidFill>
                <a:schemeClr val="bg1">
                  <a:lumMod val="50000"/>
                </a:schemeClr>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Bigram Markov Assumption</a:t>
            </a:r>
            <a:endParaRPr lang="en-US" dirty="0"/>
          </a:p>
        </p:txBody>
      </p:sp>
      <p:sp>
        <p:nvSpPr>
          <p:cNvPr id="75779" name="Rectangle 3"/>
          <p:cNvSpPr>
            <a:spLocks noGrp="1" noChangeArrowheads="1"/>
          </p:cNvSpPr>
          <p:nvPr>
            <p:ph idx="1"/>
          </p:nvPr>
        </p:nvSpPr>
        <p:spPr>
          <a:xfrm>
            <a:off x="822960" y="742950"/>
            <a:ext cx="7940040" cy="4185920"/>
          </a:xfrm>
        </p:spPr>
        <p:txBody>
          <a:bodyPr>
            <a:normAutofit/>
          </a:bodyPr>
          <a:lstStyle/>
          <a:p>
            <a:endParaRPr lang="en-US" sz="3600" dirty="0"/>
          </a:p>
          <a:p>
            <a:endParaRPr lang="en-US" sz="3200" dirty="0"/>
          </a:p>
          <a:p>
            <a:endParaRPr lang="en-US" sz="3200" dirty="0"/>
          </a:p>
          <a:p>
            <a:r>
              <a:rPr lang="en-US" sz="3200" dirty="0"/>
              <a:t>Instead of:</a:t>
            </a:r>
            <a:endParaRPr lang="en-US" sz="3200" dirty="0"/>
          </a:p>
          <a:p>
            <a:pPr eaLnBrk="1" hangingPunct="1"/>
            <a:endParaRPr lang="en-US" dirty="0">
              <a:latin typeface="Calibri" panose="020F0502020204030204" pitchFamily="34" charset="0"/>
            </a:endParaRPr>
          </a:p>
          <a:p>
            <a:pPr eaLnBrk="1" hangingPunct="1">
              <a:buFont typeface="Wingdings" panose="05000000000000000000" pitchFamily="2" charset="2"/>
              <a:buNone/>
            </a:pPr>
            <a:endParaRPr lang="en-US" dirty="0">
              <a:latin typeface="Calibri" panose="020F0502020204030204" pitchFamily="34" charset="0"/>
            </a:endParaRPr>
          </a:p>
        </p:txBody>
      </p:sp>
      <p:pic>
        <p:nvPicPr>
          <p:cNvPr id="3" name="Picture 2"/>
          <p:cNvPicPr>
            <a:picLocks noChangeAspect="1"/>
          </p:cNvPicPr>
          <p:nvPr/>
        </p:nvPicPr>
        <p:blipFill>
          <a:blip r:embed="rId1"/>
          <a:stretch>
            <a:fillRect/>
          </a:stretch>
        </p:blipFill>
        <p:spPr>
          <a:xfrm>
            <a:off x="1371600" y="908050"/>
            <a:ext cx="5089338" cy="1587500"/>
          </a:xfrm>
          <a:prstGeom prst="rect">
            <a:avLst/>
          </a:prstGeom>
        </p:spPr>
      </p:pic>
      <p:pic>
        <p:nvPicPr>
          <p:cNvPr id="5" name="Picture 4"/>
          <p:cNvPicPr>
            <a:picLocks noChangeAspect="1"/>
          </p:cNvPicPr>
          <p:nvPr/>
        </p:nvPicPr>
        <p:blipFill>
          <a:blip r:embed="rId2"/>
          <a:stretch>
            <a:fillRect/>
          </a:stretch>
        </p:blipFill>
        <p:spPr>
          <a:xfrm>
            <a:off x="3549650" y="2301875"/>
            <a:ext cx="3169285" cy="1473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
                <a:srgbClr val="605435"/>
              </a:buClr>
              <a:buSzTx/>
              <a:buFontTx/>
              <a:buNone/>
              <a:defRPr/>
            </a:pPr>
            <a:endParaRPr kumimoji="0" lang="en-US" sz="2400" b="0" i="0" u="none" strike="noStrike" kern="1200" cap="none" spc="0" normalizeH="0" baseline="0" noProof="0" dirty="0">
              <a:ln>
                <a:noFill/>
              </a:ln>
              <a:solidFill>
                <a:prstClr val="black"/>
              </a:solidFill>
              <a:effectLst/>
              <a:uLnTx/>
              <a:uFillTx/>
              <a:latin typeface="Tahoma" panose="020B0604030504040204" charset="0"/>
              <a:ea typeface="MS PGothic" panose="020B0600070205080204" charset="-128"/>
            </a:endParaRPr>
          </a:p>
          <a:p>
            <a:pPr marL="342900" marR="0" lvl="0" indent="-342900" algn="l" defTabSz="914400" rtl="0" eaLnBrk="1" fontAlgn="base" latinLnBrk="0" hangingPunct="1">
              <a:lnSpc>
                <a:spcPct val="100000"/>
              </a:lnSpc>
              <a:spcBef>
                <a:spcPct val="20000"/>
              </a:spcBef>
              <a:spcAft>
                <a:spcPct val="0"/>
              </a:spcAft>
              <a:buClr>
                <a:srgbClr val="605435"/>
              </a:buClr>
              <a:buSzTx/>
              <a:buFontTx/>
              <a:buNone/>
              <a:defRPr/>
            </a:pPr>
            <a:endParaRPr kumimoji="0" lang="en-US" sz="2400" b="0" i="0" u="none" strike="noStrike" kern="1200" cap="none" spc="0" normalizeH="0" baseline="0" noProof="0" dirty="0">
              <a:ln>
                <a:noFill/>
              </a:ln>
              <a:solidFill>
                <a:prstClr val="black"/>
              </a:solidFill>
              <a:effectLst/>
              <a:uLnTx/>
              <a:uFillTx/>
              <a:latin typeface="Tahoma" panose="020B0604030504040204" charset="0"/>
              <a:ea typeface="MS PGothic" panose="020B0600070205080204" charset="-128"/>
            </a:endParaRPr>
          </a:p>
          <a:p>
            <a:pPr marL="800100" marR="0" lvl="1" indent="-342900" algn="l" defTabSz="914400" rtl="0" eaLnBrk="1" fontAlgn="base" latinLnBrk="0" hangingPunct="1">
              <a:lnSpc>
                <a:spcPct val="100000"/>
              </a:lnSpc>
              <a:spcBef>
                <a:spcPct val="20000"/>
              </a:spcBef>
              <a:spcAft>
                <a:spcPct val="0"/>
              </a:spcAft>
              <a:buClr>
                <a:srgbClr val="605435"/>
              </a:buClr>
              <a:buSzTx/>
              <a:buFont typeface="Wingdings" panose="05000000000000000000" pitchFamily="2" charset="2"/>
              <a:buBlip>
                <a:blip r:embed="rId1"/>
              </a:buBlip>
              <a:defRPr/>
            </a:pPr>
            <a:endParaRPr kumimoji="0" lang="en-US" sz="2400" b="0" i="0" u="none" strike="noStrike" kern="1200" cap="none" spc="0" normalizeH="0" baseline="0" noProof="0" dirty="0">
              <a:ln>
                <a:noFill/>
              </a:ln>
              <a:solidFill>
                <a:srgbClr val="5400A8"/>
              </a:solidFill>
              <a:effectLst/>
              <a:uLnTx/>
              <a:uFillTx/>
              <a:latin typeface="Tahoma" panose="020B0604030504040204" charset="0"/>
              <a:ea typeface="MS PGothic" panose="020B0600070205080204" charset="-128"/>
            </a:endParaRPr>
          </a:p>
          <a:p>
            <a:pPr marL="342900" marR="0" lvl="0" indent="-342900" algn="l" defTabSz="914400" rtl="0" eaLnBrk="1" fontAlgn="base" latinLnBrk="0" hangingPunct="1">
              <a:lnSpc>
                <a:spcPct val="100000"/>
              </a:lnSpc>
              <a:spcBef>
                <a:spcPct val="20000"/>
              </a:spcBef>
              <a:spcAft>
                <a:spcPct val="0"/>
              </a:spcAft>
              <a:buClr>
                <a:srgbClr val="605435"/>
              </a:buClr>
              <a:buSzTx/>
              <a:buFont typeface="Wingdings" panose="05000000000000000000" pitchFamily="2" charset="2"/>
              <a:buBlip>
                <a:blip r:embed="rId1"/>
              </a:buBlip>
              <a:defRPr/>
            </a:pPr>
            <a:endParaRPr kumimoji="0" lang="en-US" sz="2400" b="0" i="0" u="none" strike="noStrike" kern="1200" cap="none" spc="0" normalizeH="0" baseline="0" noProof="0" dirty="0">
              <a:ln>
                <a:noFill/>
              </a:ln>
              <a:solidFill>
                <a:srgbClr val="5400A8"/>
              </a:solidFill>
              <a:effectLst/>
              <a:uLnTx/>
              <a:uFillTx/>
              <a:latin typeface="Tahoma" panose="020B0604030504040204" charset="0"/>
              <a:ea typeface="MS PGothic" panose="020B0600070205080204" charset="-128"/>
            </a:endParaRPr>
          </a:p>
          <a:p>
            <a:pPr marL="342900" marR="0" lvl="0" indent="-342900" algn="l" defTabSz="914400" rtl="0" eaLnBrk="1" fontAlgn="base" latinLnBrk="0" hangingPunct="1">
              <a:lnSpc>
                <a:spcPct val="100000"/>
              </a:lnSpc>
              <a:spcBef>
                <a:spcPct val="20000"/>
              </a:spcBef>
              <a:spcAft>
                <a:spcPct val="0"/>
              </a:spcAft>
              <a:buClr>
                <a:srgbClr val="605435"/>
              </a:buClr>
              <a:buSzTx/>
              <a:buFont typeface="Wingdings" panose="05000000000000000000" pitchFamily="2" charset="2"/>
              <a:buBlip>
                <a:blip r:embed="rId1"/>
              </a:buBlip>
              <a:defRPr/>
            </a:pPr>
            <a:endParaRPr kumimoji="0" lang="en-US" sz="2400" b="0" i="0" u="none" strike="noStrike" kern="1200" cap="none" spc="0" normalizeH="0" baseline="0" noProof="0" dirty="0">
              <a:ln>
                <a:noFill/>
              </a:ln>
              <a:solidFill>
                <a:srgbClr val="5400A8"/>
              </a:solidFill>
              <a:effectLst/>
              <a:uLnTx/>
              <a:uFillTx/>
              <a:latin typeface="Tahoma" panose="020B0604030504040204" charset="0"/>
              <a:ea typeface="MS PGothic" panose="020B0600070205080204" charset="-128"/>
            </a:endParaRPr>
          </a:p>
        </p:txBody>
      </p:sp>
      <p:sp>
        <p:nvSpPr>
          <p:cNvPr id="77829" name="Rectangle 4"/>
          <p:cNvSpPr>
            <a:spLocks noGrp="1" noChangeArrowheads="1"/>
          </p:cNvSpPr>
          <p:nvPr>
            <p:ph type="title"/>
          </p:nvPr>
        </p:nvSpPr>
        <p:spPr/>
        <p:txBody>
          <a:bodyPr/>
          <a:lstStyle/>
          <a:p>
            <a:pPr eaLnBrk="1" hangingPunct="1"/>
            <a:r>
              <a:rPr lang="en-US"/>
              <a:t>Bigram model</a:t>
            </a:r>
            <a:endParaRPr lang="en-US"/>
          </a:p>
        </p:txBody>
      </p:sp>
      <p:sp>
        <p:nvSpPr>
          <p:cNvPr id="7" name="TextBox 6"/>
          <p:cNvSpPr txBox="1"/>
          <p:nvPr/>
        </p:nvSpPr>
        <p:spPr>
          <a:xfrm>
            <a:off x="304800" y="2120900"/>
            <a:ext cx="8610600" cy="2811780"/>
          </a:xfrm>
          <a:prstGeom prst="rect">
            <a:avLst/>
          </a:prstGeom>
          <a:noFill/>
        </p:spPr>
        <p:txBody>
          <a:bodyPr wrap="square" rtlCol="0">
            <a:noAutofit/>
          </a:bodyPr>
          <a:lstStyle/>
          <a:p>
            <a:r>
              <a:rPr lang="en-US" sz="1600" dirty="0">
                <a:effectLst/>
                <a:latin typeface="Courier New" panose="02070309020205020404" pitchFamily="49" charset="0"/>
                <a:cs typeface="Courier New" panose="02070309020205020404" pitchFamily="49" charset="0"/>
              </a:rPr>
              <a:t>Why dost stand forth thy canopy, forsooth; he is this palpable hit the King Henry. Live king. Follow.</a:t>
            </a:r>
            <a:endParaRPr lang="en-US" sz="1600" dirty="0">
              <a:effectLst/>
              <a:latin typeface="Courier New" panose="02070309020205020404" pitchFamily="49" charset="0"/>
              <a:cs typeface="Courier New" panose="02070309020205020404" pitchFamily="49" charset="0"/>
            </a:endParaRPr>
          </a:p>
          <a:p>
            <a:br>
              <a:rPr lang="en-US" sz="1600" dirty="0">
                <a:effectLst/>
                <a:latin typeface="Courier New" panose="02070309020205020404" pitchFamily="49" charset="0"/>
                <a:cs typeface="Courier New" panose="02070309020205020404" pitchFamily="49" charset="0"/>
              </a:rPr>
            </a:br>
            <a:r>
              <a:rPr lang="en-US" sz="1600" dirty="0">
                <a:effectLst/>
                <a:latin typeface="Courier New" panose="02070309020205020404" pitchFamily="49" charset="0"/>
                <a:cs typeface="Courier New" panose="02070309020205020404" pitchFamily="49" charset="0"/>
              </a:rPr>
              <a:t>What means, sir. I confess she? then all sorts, he is trim, captain. </a:t>
            </a:r>
            <a:endParaRPr lang="en-US" sz="1600" dirty="0">
              <a:effectLst/>
              <a:latin typeface="Courier New" panose="02070309020205020404" pitchFamily="49" charset="0"/>
              <a:cs typeface="Courier New" panose="02070309020205020404" pitchFamily="49" charset="0"/>
            </a:endParaRPr>
          </a:p>
          <a:p>
            <a:endParaRPr lang="en-US" sz="1600" dirty="0">
              <a:effectLst/>
              <a:latin typeface="Courier New" panose="02070309020205020404" pitchFamily="49" charset="0"/>
              <a:cs typeface="Courier New" panose="02070309020205020404" pitchFamily="49" charset="0"/>
            </a:endParaRPr>
          </a:p>
          <a:p>
            <a:r>
              <a:rPr lang="en-US" sz="1600" dirty="0">
                <a:effectLst/>
                <a:latin typeface="Courier New" panose="02070309020205020404" pitchFamily="49" charset="0"/>
                <a:cs typeface="Courier New" panose="02070309020205020404" pitchFamily="49" charset="0"/>
              </a:rPr>
              <a:t>Last December through the way to preserve the Hudson corporation N. B. E. C. Taylor would seem to complete the major central planners one gram point five percent of U. S. E. has already old M. X. corporation of living </a:t>
            </a:r>
            <a:endParaRPr lang="en-US" sz="1600" dirty="0">
              <a:effectLst/>
              <a:latin typeface="Courier New" panose="02070309020205020404" pitchFamily="49" charset="0"/>
              <a:cs typeface="Courier New" panose="02070309020205020404" pitchFamily="49" charset="0"/>
            </a:endParaRPr>
          </a:p>
          <a:p>
            <a:endParaRPr lang="en-US" sz="1600" dirty="0">
              <a:effectLst/>
              <a:latin typeface="Courier New" panose="02070309020205020404" pitchFamily="49" charset="0"/>
              <a:cs typeface="Courier New" panose="02070309020205020404" pitchFamily="49" charset="0"/>
            </a:endParaRPr>
          </a:p>
          <a:p>
            <a:r>
              <a:rPr lang="en-US" sz="1600" dirty="0">
                <a:effectLst/>
                <a:latin typeface="Courier New" panose="02070309020205020404" pitchFamily="49" charset="0"/>
                <a:cs typeface="Courier New" panose="02070309020205020404" pitchFamily="49" charset="0"/>
              </a:rPr>
              <a:t>on information such as more frequently fishing to keep her</a:t>
            </a:r>
            <a:endParaRPr kumimoji="0" lang="en-US" sz="1800" b="0" i="0" u="none" strike="noStrike" kern="1200" cap="none" spc="0" normalizeH="0" baseline="0" noProof="0" dirty="0">
              <a:ln>
                <a:noFill/>
              </a:ln>
              <a:solidFill>
                <a:prstClr val="black"/>
              </a:solidFill>
              <a:effectLst/>
              <a:uLnTx/>
              <a:uFillTx/>
              <a:latin typeface="Courier"/>
              <a:ea typeface="MS PGothic" panose="020B0600070205080204" charset="-128"/>
              <a:cs typeface="Courier"/>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ourier"/>
              <a:ea typeface="MS PGothic" panose="020B0600070205080204" charset="-128"/>
              <a:cs typeface="Courier"/>
            </a:endParaRPr>
          </a:p>
        </p:txBody>
      </p:sp>
      <p:graphicFrame>
        <p:nvGraphicFramePr>
          <p:cNvPr id="6" name="Object 3"/>
          <p:cNvGraphicFramePr>
            <a:graphicFrameLocks noChangeAspect="1"/>
          </p:cNvGraphicFramePr>
          <p:nvPr/>
        </p:nvGraphicFramePr>
        <p:xfrm>
          <a:off x="1371917" y="866631"/>
          <a:ext cx="6400165" cy="783590"/>
        </p:xfrm>
        <a:graphic>
          <a:graphicData uri="http://schemas.openxmlformats.org/presentationml/2006/ole">
            <mc:AlternateContent xmlns:mc="http://schemas.openxmlformats.org/markup-compatibility/2006">
              <mc:Choice xmlns:v="urn:schemas-microsoft-com:vml" Requires="v">
                <p:oleObj spid="_x0000_s2" name="Equation" r:id="rId2" imgW="1917065" imgH="228600" progId="Equation.3">
                  <p:embed/>
                </p:oleObj>
              </mc:Choice>
              <mc:Fallback>
                <p:oleObj name="Equation" r:id="rId2" imgW="1917065" imgH="228600" progId="Equation.3">
                  <p:embed/>
                  <p:pic>
                    <p:nvPicPr>
                      <p:cNvPr id="0" name="Object 3"/>
                      <p:cNvPicPr>
                        <a:picLocks noChangeAspect="1" noChangeArrowheads="1"/>
                      </p:cNvPicPr>
                      <p:nvPr/>
                    </p:nvPicPr>
                    <p:blipFill>
                      <a:blip r:embed="rId3"/>
                      <a:srcRect/>
                      <a:stretch>
                        <a:fillRect/>
                      </a:stretch>
                    </p:blipFill>
                    <p:spPr bwMode="auto">
                      <a:xfrm>
                        <a:off x="1371917" y="866631"/>
                        <a:ext cx="6400165" cy="783590"/>
                      </a:xfrm>
                      <a:prstGeom prst="rect">
                        <a:avLst/>
                      </a:prstGeom>
                      <a:noFill/>
                      <a:effectLst/>
                    </p:spPr>
                  </p:pic>
                </p:oleObj>
              </mc:Fallback>
            </mc:AlternateContent>
          </a:graphicData>
        </a:graphic>
      </p:graphicFrame>
      <p:sp>
        <p:nvSpPr>
          <p:cNvPr id="3" name="Content Placeholder 2"/>
          <p:cNvSpPr txBox="1">
            <a:spLocks noGrp="1"/>
          </p:cNvSpPr>
          <p:nvPr>
            <p:ph idx="1"/>
          </p:nvPr>
        </p:nvSpPr>
        <p:spPr>
          <a:xfrm>
            <a:off x="580528" y="1720539"/>
            <a:ext cx="792550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Calibri" panose="020F0502020204030204"/>
              </a:rPr>
              <a:t>Some automatically generated sentences rom two different unigram models</a:t>
            </a:r>
            <a:endParaRPr kumimoji="0" 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charset="-128"/>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dirty="0"/>
              <a:t>Problems with N-gram models</a:t>
            </a:r>
            <a:endParaRPr lang="en-US" dirty="0"/>
          </a:p>
        </p:txBody>
      </p:sp>
      <p:sp>
        <p:nvSpPr>
          <p:cNvPr id="2" name="Content Placeholder 1"/>
          <p:cNvSpPr>
            <a:spLocks noGrp="1"/>
          </p:cNvSpPr>
          <p:nvPr>
            <p:ph idx="1"/>
          </p:nvPr>
        </p:nvSpPr>
        <p:spPr>
          <a:xfrm>
            <a:off x="822960" y="971550"/>
            <a:ext cx="8321040" cy="4171950"/>
          </a:xfrm>
        </p:spPr>
        <p:txBody>
          <a:bodyPr>
            <a:normAutofit lnSpcReduction="10000"/>
          </a:bodyPr>
          <a:lstStyle/>
          <a:p>
            <a:pPr marL="351155" indent="-288925">
              <a:buFont typeface="Arial" panose="020B0604020202020204" pitchFamily="34" charset="0"/>
              <a:buChar char="•"/>
            </a:pPr>
            <a:r>
              <a:rPr lang="en-US" dirty="0"/>
              <a:t>N-grams can't handle </a:t>
            </a:r>
            <a:r>
              <a:rPr lang="en-US" b="1" dirty="0">
                <a:solidFill>
                  <a:srgbClr val="008000"/>
                </a:solidFill>
              </a:rPr>
              <a:t>long-distance dependencies</a:t>
            </a:r>
            <a:r>
              <a:rPr lang="en-US" dirty="0"/>
              <a:t>:</a:t>
            </a:r>
            <a:endParaRPr lang="en-US" dirty="0"/>
          </a:p>
          <a:p>
            <a:pPr marL="351155" lvl="1" indent="-288925">
              <a:spcBef>
                <a:spcPts val="1350"/>
              </a:spcBef>
              <a:buNone/>
            </a:pPr>
            <a:r>
              <a:rPr lang="en-US" sz="2800" dirty="0">
                <a:solidFill>
                  <a:srgbClr val="0200FF"/>
                </a:solidFill>
                <a:latin typeface="Calibri" panose="020F0502020204030204" pitchFamily="34" charset="0"/>
                <a:cs typeface="Calibri" panose="020F0502020204030204" pitchFamily="34" charset="0"/>
              </a:rPr>
              <a:t>“</a:t>
            </a:r>
            <a:r>
              <a:rPr lang="en-US" sz="2800" b="1" dirty="0">
                <a:solidFill>
                  <a:srgbClr val="0200FF"/>
                </a:solidFill>
                <a:latin typeface="Calibri" panose="020F0502020204030204" pitchFamily="34" charset="0"/>
                <a:cs typeface="Calibri" panose="020F0502020204030204" pitchFamily="34" charset="0"/>
              </a:rPr>
              <a:t>The soups </a:t>
            </a:r>
            <a:r>
              <a:rPr lang="en-US" sz="2800" dirty="0">
                <a:solidFill>
                  <a:srgbClr val="0200FF"/>
                </a:solidFill>
                <a:latin typeface="Calibri" panose="020F0502020204030204" pitchFamily="34" charset="0"/>
                <a:cs typeface="Calibri" panose="020F0502020204030204" pitchFamily="34" charset="0"/>
              </a:rPr>
              <a:t>that I made from that new cookbook I bought yesterday </a:t>
            </a:r>
            <a:r>
              <a:rPr lang="en-US" sz="2800" b="1" dirty="0">
                <a:solidFill>
                  <a:srgbClr val="0200FF"/>
                </a:solidFill>
                <a:latin typeface="Calibri" panose="020F0502020204030204" pitchFamily="34" charset="0"/>
                <a:cs typeface="Calibri" panose="020F0502020204030204" pitchFamily="34" charset="0"/>
              </a:rPr>
              <a:t>were</a:t>
            </a:r>
            <a:r>
              <a:rPr lang="en-US" sz="2800" dirty="0">
                <a:solidFill>
                  <a:srgbClr val="0200FF"/>
                </a:solidFill>
                <a:latin typeface="Calibri" panose="020F0502020204030204" pitchFamily="34" charset="0"/>
                <a:cs typeface="Calibri" panose="020F0502020204030204" pitchFamily="34" charset="0"/>
              </a:rPr>
              <a:t> amazingly delicious."</a:t>
            </a:r>
            <a:endParaRPr lang="en-US" sz="2800" dirty="0">
              <a:solidFill>
                <a:srgbClr val="0200FF"/>
              </a:solidFill>
              <a:latin typeface="Calibri" panose="020F0502020204030204" pitchFamily="34" charset="0"/>
              <a:cs typeface="Calibri" panose="020F0502020204030204" pitchFamily="34" charset="0"/>
            </a:endParaRPr>
          </a:p>
          <a:p>
            <a:pPr marL="351155" indent="-288925">
              <a:buFont typeface="Arial" panose="020B0604020202020204" pitchFamily="34" charset="0"/>
              <a:buChar char="•"/>
            </a:pPr>
            <a:r>
              <a:rPr lang="en-US" dirty="0"/>
              <a:t>N-grams don't do well at modeling new sequences with similar meanings </a:t>
            </a:r>
            <a:endParaRPr lang="en-US" dirty="0"/>
          </a:p>
          <a:p>
            <a:pPr marL="0" indent="0">
              <a:buNone/>
            </a:pPr>
            <a:r>
              <a:rPr lang="en-US" sz="3100" dirty="0"/>
              <a:t>The solution:  </a:t>
            </a:r>
            <a:r>
              <a:rPr lang="en-US" sz="3100" b="1" dirty="0"/>
              <a:t>Large language models</a:t>
            </a:r>
            <a:endParaRPr lang="en-US" sz="3100" b="1" dirty="0"/>
          </a:p>
          <a:p>
            <a:pPr marL="351155" indent="279400">
              <a:buFont typeface="Arial" panose="020B0604020202020204" pitchFamily="34" charset="0"/>
              <a:buChar char="•"/>
            </a:pPr>
            <a:r>
              <a:rPr lang="en-US" sz="2600" dirty="0"/>
              <a:t>can handle much longer contexts </a:t>
            </a:r>
            <a:endParaRPr lang="en-US" sz="2600" dirty="0"/>
          </a:p>
          <a:p>
            <a:pPr marL="351155" indent="279400">
              <a:buFont typeface="Arial" panose="020B0604020202020204" pitchFamily="34" charset="0"/>
              <a:buChar char="•"/>
            </a:pPr>
            <a:r>
              <a:rPr lang="en-US" sz="2600" dirty="0"/>
              <a:t>because of using embedding spaces, can model synonymy better, and generate better novel strings</a:t>
            </a:r>
            <a:endParaRPr 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543800" cy="928048"/>
          </a:xfrm>
        </p:spPr>
        <p:txBody>
          <a:bodyPr>
            <a:normAutofit/>
          </a:bodyPr>
          <a:lstStyle/>
          <a:p>
            <a:pPr eaLnBrk="1" hangingPunct="1"/>
            <a:r>
              <a:rPr lang="en-US" dirty="0"/>
              <a:t>Text Generation: The Wall Street Journal </a:t>
            </a:r>
            <a:endParaRPr lang="en-US" dirty="0"/>
          </a:p>
        </p:txBody>
      </p:sp>
      <p:pic>
        <p:nvPicPr>
          <p:cNvPr id="5" name="Picture 6"/>
          <p:cNvPicPr>
            <a:picLocks noChangeAspect="1"/>
          </p:cNvPicPr>
          <p:nvPr/>
        </p:nvPicPr>
        <p:blipFill>
          <a:blip r:embed="rId1"/>
          <a:srcRect/>
          <a:stretch>
            <a:fillRect/>
          </a:stretch>
        </p:blipFill>
        <p:spPr bwMode="auto">
          <a:xfrm>
            <a:off x="569225" y="1561476"/>
            <a:ext cx="8150351" cy="287946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79"/>
          <p:cNvSpPr txBox="1"/>
          <p:nvPr>
            <p:ph type="title"/>
          </p:nvPr>
        </p:nvSpPr>
        <p:spPr>
          <a:xfrm>
            <a:off x="471505" y="205375"/>
            <a:ext cx="8277900" cy="745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3000"/>
              <a:t>Questions </a:t>
            </a:r>
            <a:r>
              <a:rPr lang="en-GB" sz="4000"/>
              <a:t>☺</a:t>
            </a:r>
            <a:endParaRPr sz="4000"/>
          </a:p>
        </p:txBody>
      </p:sp>
      <p:pic>
        <p:nvPicPr>
          <p:cNvPr id="583" name="Google Shape;583;p79" descr="شخص لديه فكرة خطوط عريضة"/>
          <p:cNvPicPr preferRelativeResize="0"/>
          <p:nvPr>
            <p:ph type="body" idx="1"/>
          </p:nvPr>
        </p:nvPicPr>
        <p:blipFill rotWithShape="1">
          <a:blip r:embed="rId1"/>
          <a:srcRect/>
          <a:stretch>
            <a:fillRect/>
          </a:stretch>
        </p:blipFill>
        <p:spPr>
          <a:xfrm>
            <a:off x="1698701" y="2533650"/>
            <a:ext cx="2476500" cy="2476500"/>
          </a:xfrm>
          <a:prstGeom prst="rect">
            <a:avLst/>
          </a:prstGeom>
          <a:noFill/>
          <a:ln>
            <a:noFill/>
          </a:ln>
        </p:spPr>
      </p:pic>
      <p:pic>
        <p:nvPicPr>
          <p:cNvPr id="584" name="Google Shape;584;p79" descr="روبوت خطوط عريضة"/>
          <p:cNvPicPr preferRelativeResize="0"/>
          <p:nvPr/>
        </p:nvPicPr>
        <p:blipFill rotWithShape="1">
          <a:blip r:embed="rId2"/>
          <a:srcRect/>
          <a:stretch>
            <a:fillRect/>
          </a:stretch>
        </p:blipFill>
        <p:spPr>
          <a:xfrm>
            <a:off x="5136842" y="2400300"/>
            <a:ext cx="2743200" cy="2743200"/>
          </a:xfrm>
          <a:prstGeom prst="rect">
            <a:avLst/>
          </a:prstGeom>
          <a:noFill/>
          <a:ln>
            <a:noFill/>
          </a:ln>
        </p:spPr>
      </p:pic>
      <p:sp>
        <p:nvSpPr>
          <p:cNvPr id="585" name="Google Shape;585;p79"/>
          <p:cNvSpPr txBox="1"/>
          <p:nvPr/>
        </p:nvSpPr>
        <p:spPr>
          <a:xfrm>
            <a:off x="3629" y="1104447"/>
            <a:ext cx="9144000" cy="8574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2600">
                <a:solidFill>
                  <a:schemeClr val="dk2"/>
                </a:solidFill>
                <a:latin typeface="Palatino"/>
                <a:ea typeface="Palatino"/>
                <a:cs typeface="Palatino"/>
                <a:sym typeface="Palatino"/>
              </a:rPr>
              <a:t>Thanks … Grazie … شكرا … Gracias … Merci … 谢谢 (Xièxiè)</a:t>
            </a:r>
            <a:endParaRPr sz="2600">
              <a:solidFill>
                <a:schemeClr val="dk2"/>
              </a:solidFill>
              <a:latin typeface="Palatino"/>
              <a:ea typeface="Palatino"/>
              <a:cs typeface="Palatino"/>
              <a:sym typeface="Palati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Predicting words</a:t>
            </a:r>
            <a:endParaRPr lang="en-US" dirty="0"/>
          </a:p>
        </p:txBody>
      </p:sp>
      <p:sp>
        <p:nvSpPr>
          <p:cNvPr id="7" name="Text Box 6"/>
          <p:cNvSpPr txBox="1"/>
          <p:nvPr/>
        </p:nvSpPr>
        <p:spPr>
          <a:xfrm>
            <a:off x="307340" y="800735"/>
            <a:ext cx="8628380" cy="4095750"/>
          </a:xfrm>
          <a:prstGeom prst="rect">
            <a:avLst/>
          </a:prstGeom>
        </p:spPr>
        <p:txBody>
          <a:bodyPr wrap="square">
            <a:noAutofit/>
          </a:bodyPr>
          <a:p>
            <a:pPr marL="0" indent="0" fontAlgn="base">
              <a:spcBef>
                <a:spcPct val="0"/>
              </a:spcBef>
              <a:spcAft>
                <a:spcPct val="0"/>
              </a:spcAft>
            </a:pPr>
            <a:r>
              <a:rPr sz="1800" b="0" i="0">
                <a:solidFill>
                  <a:srgbClr val="222222"/>
                </a:solidFill>
                <a:latin typeface="var(--sds-font-family-01)"/>
                <a:ea typeface="var(--sds-font-family-01)"/>
              </a:rPr>
              <a:t>Sentence:</a:t>
            </a:r>
            <a:r>
              <a:rPr sz="1800" b="0" i="0">
                <a:solidFill>
                  <a:srgbClr val="222222"/>
                </a:solidFill>
                <a:latin typeface="DDG_ProximaNova"/>
                <a:ea typeface="DDG_ProximaNova"/>
              </a:rPr>
              <a:t> "The cat sat on the ______."</a:t>
            </a:r>
            <a:endParaRPr sz="1800" b="0" i="0">
              <a:solidFill>
                <a:srgbClr val="222222"/>
              </a:solidFill>
              <a:latin typeface="DDG_ProximaNova"/>
              <a:ea typeface="DDG_ProximaNova"/>
            </a:endParaRPr>
          </a:p>
          <a:p>
            <a:pPr marL="0" indent="0" fontAlgn="base">
              <a:spcBef>
                <a:spcPct val="0"/>
              </a:spcBef>
              <a:spcAft>
                <a:spcPct val="0"/>
              </a:spcAft>
            </a:pPr>
            <a:r>
              <a:rPr sz="1800" b="0" i="0">
                <a:solidFill>
                  <a:srgbClr val="222222"/>
                </a:solidFill>
                <a:latin typeface="var(--sds-font-family-01)"/>
                <a:ea typeface="var(--sds-font-family-01)"/>
              </a:rPr>
              <a:t>Prediction:</a:t>
            </a:r>
            <a:r>
              <a:rPr sz="1800" b="0" i="0">
                <a:solidFill>
                  <a:srgbClr val="222222"/>
                </a:solidFill>
                <a:latin typeface="DDG_ProximaNova"/>
                <a:ea typeface="DDG_ProximaNova"/>
              </a:rPr>
              <a:t> "mat."</a:t>
            </a:r>
            <a:endParaRPr sz="1800" b="0" i="0">
              <a:solidFill>
                <a:srgbClr val="222222"/>
              </a:solidFill>
              <a:latin typeface="DDG_ProximaNova"/>
              <a:ea typeface="DDG_ProximaNova"/>
            </a:endParaRPr>
          </a:p>
          <a:p>
            <a:pPr marL="0" indent="0" fontAlgn="base">
              <a:spcBef>
                <a:spcPct val="0"/>
              </a:spcBef>
              <a:spcAft>
                <a:spcPct val="0"/>
              </a:spcAft>
            </a:pPr>
            <a:endParaRPr lang="en-US" altLang="en-GB" sz="1800" b="0" i="0">
              <a:solidFill>
                <a:srgbClr val="222222"/>
              </a:solidFill>
              <a:latin typeface="DDG_ProximaNova"/>
              <a:ea typeface="DDG_ProximaNova"/>
            </a:endParaRPr>
          </a:p>
          <a:p>
            <a:pPr marL="0" indent="0" fontAlgn="base">
              <a:spcBef>
                <a:spcPct val="0"/>
              </a:spcBef>
              <a:spcAft>
                <a:spcPct val="0"/>
              </a:spcAft>
            </a:pPr>
            <a:r>
              <a:rPr lang="en-US" altLang="en-GB" sz="1800" b="0" i="0">
                <a:solidFill>
                  <a:srgbClr val="222222"/>
                </a:solidFill>
                <a:latin typeface="DDG_ProximaNova"/>
                <a:ea typeface="DDG_ProximaNova"/>
              </a:rPr>
              <a:t>Sentence: "She decided to bake a chocolate ______."</a:t>
            </a:r>
            <a:endParaRPr lang="en-US" altLang="en-GB" sz="1800" b="0" i="0">
              <a:solidFill>
                <a:srgbClr val="222222"/>
              </a:solidFill>
              <a:latin typeface="DDG_ProximaNova"/>
              <a:ea typeface="DDG_ProximaNova"/>
            </a:endParaRPr>
          </a:p>
          <a:p>
            <a:pPr marL="0" indent="0" fontAlgn="base">
              <a:spcBef>
                <a:spcPct val="0"/>
              </a:spcBef>
              <a:spcAft>
                <a:spcPct val="0"/>
              </a:spcAft>
            </a:pPr>
            <a:r>
              <a:rPr lang="en-US" altLang="en-GB" sz="1800" b="0" i="0">
                <a:solidFill>
                  <a:srgbClr val="222222"/>
                </a:solidFill>
                <a:latin typeface="DDG_ProximaNova"/>
                <a:ea typeface="DDG_ProximaNova"/>
              </a:rPr>
              <a:t>Prediction: "cake."</a:t>
            </a:r>
            <a:endParaRPr lang="en-US" altLang="en-GB" sz="1800" b="0" i="0">
              <a:solidFill>
                <a:srgbClr val="222222"/>
              </a:solidFill>
              <a:latin typeface="DDG_ProximaNova"/>
              <a:ea typeface="DDG_ProximaNova"/>
            </a:endParaRPr>
          </a:p>
          <a:p>
            <a:pPr marL="0" indent="0" fontAlgn="base">
              <a:spcBef>
                <a:spcPct val="0"/>
              </a:spcBef>
              <a:spcAft>
                <a:spcPct val="0"/>
              </a:spcAft>
            </a:pPr>
            <a:endParaRPr lang="en-US" altLang="en-GB" sz="1800" b="0" i="0">
              <a:solidFill>
                <a:srgbClr val="222222"/>
              </a:solidFill>
              <a:latin typeface="DDG_ProximaNova"/>
              <a:ea typeface="DDG_ProximaNova"/>
            </a:endParaRPr>
          </a:p>
          <a:p>
            <a:pPr marL="0" indent="0" fontAlgn="base">
              <a:spcBef>
                <a:spcPct val="0"/>
              </a:spcBef>
              <a:spcAft>
                <a:spcPct val="0"/>
              </a:spcAft>
            </a:pPr>
            <a:endParaRPr lang="en-US" altLang="en-GB" sz="1800" b="0" i="0">
              <a:solidFill>
                <a:srgbClr val="222222"/>
              </a:solidFill>
              <a:latin typeface="DDG_ProximaNova"/>
              <a:ea typeface="DDG_ProximaNova"/>
            </a:endParaRPr>
          </a:p>
          <a:p>
            <a:pPr marL="0" indent="0" fontAlgn="base">
              <a:spcBef>
                <a:spcPct val="0"/>
              </a:spcBef>
              <a:spcAft>
                <a:spcPct val="0"/>
              </a:spcAft>
            </a:pPr>
            <a:r>
              <a:rPr lang="en-US" altLang="en-GB" sz="1800" b="0" i="0">
                <a:solidFill>
                  <a:srgbClr val="222222"/>
                </a:solidFill>
                <a:latin typeface="DDG_ProximaNova"/>
                <a:ea typeface="DDG_ProximaNova"/>
              </a:rPr>
              <a:t>Sentence: "After a long day at work, he enjoyed a nice cup of ______."</a:t>
            </a:r>
            <a:endParaRPr lang="en-US" altLang="en-GB" sz="1800" b="0" i="0">
              <a:solidFill>
                <a:srgbClr val="222222"/>
              </a:solidFill>
              <a:latin typeface="DDG_ProximaNova"/>
              <a:ea typeface="DDG_ProximaNova"/>
            </a:endParaRPr>
          </a:p>
          <a:p>
            <a:pPr marL="0" indent="0" fontAlgn="base">
              <a:spcBef>
                <a:spcPct val="0"/>
              </a:spcBef>
              <a:spcAft>
                <a:spcPct val="0"/>
              </a:spcAft>
            </a:pPr>
            <a:endParaRPr lang="en-US" altLang="en-GB" sz="1800" b="0" i="0">
              <a:solidFill>
                <a:srgbClr val="222222"/>
              </a:solidFill>
              <a:latin typeface="DDG_ProximaNova"/>
              <a:ea typeface="DDG_ProximaNova"/>
            </a:endParaRPr>
          </a:p>
          <a:p>
            <a:pPr marL="0" indent="0" fontAlgn="base">
              <a:spcBef>
                <a:spcPct val="0"/>
              </a:spcBef>
              <a:spcAft>
                <a:spcPct val="0"/>
              </a:spcAft>
            </a:pPr>
            <a:r>
              <a:rPr lang="en-US" altLang="en-GB" sz="1800" b="0" i="0">
                <a:solidFill>
                  <a:srgbClr val="222222"/>
                </a:solidFill>
                <a:latin typeface="DDG_ProximaNova"/>
                <a:ea typeface="DDG_ProximaNova"/>
              </a:rPr>
              <a:t>Possible Predictions:</a:t>
            </a:r>
            <a:endParaRPr lang="en-US" altLang="en-GB" sz="1800" b="0" i="0">
              <a:solidFill>
                <a:srgbClr val="222222"/>
              </a:solidFill>
              <a:latin typeface="DDG_ProximaNova"/>
              <a:ea typeface="DDG_ProximaNova"/>
            </a:endParaRPr>
          </a:p>
          <a:p>
            <a:pPr marL="0" indent="0" fontAlgn="base">
              <a:spcBef>
                <a:spcPct val="0"/>
              </a:spcBef>
              <a:spcAft>
                <a:spcPct val="0"/>
              </a:spcAft>
            </a:pPr>
            <a:r>
              <a:rPr lang="en-US" altLang="en-GB" sz="1800" b="0" i="0">
                <a:solidFill>
                  <a:srgbClr val="222222"/>
                </a:solidFill>
                <a:latin typeface="DDG_ProximaNova"/>
                <a:ea typeface="DDG_ProximaNova"/>
              </a:rPr>
              <a:t>"coffee."</a:t>
            </a:r>
            <a:endParaRPr lang="en-US" altLang="en-GB" sz="1800" b="0" i="0">
              <a:solidFill>
                <a:srgbClr val="222222"/>
              </a:solidFill>
              <a:latin typeface="DDG_ProximaNova"/>
              <a:ea typeface="DDG_ProximaNova"/>
            </a:endParaRPr>
          </a:p>
          <a:p>
            <a:pPr marL="0" indent="0" fontAlgn="base">
              <a:spcBef>
                <a:spcPct val="0"/>
              </a:spcBef>
              <a:spcAft>
                <a:spcPct val="0"/>
              </a:spcAft>
            </a:pPr>
            <a:r>
              <a:rPr lang="en-US" altLang="en-GB" sz="1800" b="0" i="0">
                <a:solidFill>
                  <a:srgbClr val="222222"/>
                </a:solidFill>
                <a:latin typeface="DDG_ProximaNova"/>
                <a:ea typeface="DDG_ProximaNova"/>
              </a:rPr>
              <a:t>"hot chocolate."</a:t>
            </a:r>
            <a:endParaRPr lang="en-US" altLang="en-GB" sz="1800" b="0" i="0">
              <a:solidFill>
                <a:srgbClr val="222222"/>
              </a:solidFill>
              <a:latin typeface="DDG_ProximaNova"/>
              <a:ea typeface="DDG_ProximaNova"/>
            </a:endParaRPr>
          </a:p>
          <a:p>
            <a:pPr marL="0" indent="0" fontAlgn="base">
              <a:spcBef>
                <a:spcPct val="0"/>
              </a:spcBef>
              <a:spcAft>
                <a:spcPct val="0"/>
              </a:spcAft>
            </a:pPr>
            <a:r>
              <a:rPr lang="en-US" altLang="en-GB" sz="1800" b="0" i="0">
                <a:solidFill>
                  <a:srgbClr val="222222"/>
                </a:solidFill>
                <a:latin typeface="DDG_ProximaNova"/>
                <a:ea typeface="DDG_ProximaNova"/>
              </a:rPr>
              <a:t>"water."</a:t>
            </a:r>
            <a:endParaRPr lang="en-US" altLang="en-GB" sz="1800" b="0" i="0">
              <a:solidFill>
                <a:srgbClr val="222222"/>
              </a:solidFill>
              <a:latin typeface="DDG_ProximaNova"/>
              <a:ea typeface="DDG_Proxima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Models</a:t>
            </a:r>
            <a:endParaRPr lang="en-US" dirty="0"/>
          </a:p>
        </p:txBody>
      </p:sp>
      <p:sp>
        <p:nvSpPr>
          <p:cNvPr id="3" name="Content Placeholder 2"/>
          <p:cNvSpPr>
            <a:spLocks noGrp="1"/>
          </p:cNvSpPr>
          <p:nvPr>
            <p:ph idx="1"/>
          </p:nvPr>
        </p:nvSpPr>
        <p:spPr/>
        <p:txBody>
          <a:bodyPr/>
          <a:lstStyle/>
          <a:p>
            <a:r>
              <a:rPr lang="en-US" sz="2800" dirty="0"/>
              <a:t>Systems that can predict upcoming words</a:t>
            </a:r>
            <a:endParaRPr lang="en-US" sz="2800" dirty="0"/>
          </a:p>
          <a:p>
            <a:pPr lvl="1">
              <a:buFont typeface="Arial" panose="020B0604020202020204" pitchFamily="34" charset="0"/>
              <a:buChar char="•"/>
            </a:pPr>
            <a:r>
              <a:rPr lang="en-US" dirty="0"/>
              <a:t>Can assign a probability to each potential next word</a:t>
            </a:r>
            <a:endParaRPr lang="en-US" dirty="0"/>
          </a:p>
          <a:p>
            <a:pPr lvl="1">
              <a:buFont typeface="Arial" panose="020B0604020202020204" pitchFamily="34" charset="0"/>
              <a:buChar char="•"/>
            </a:pPr>
            <a:r>
              <a:rPr lang="en-US" dirty="0"/>
              <a:t>Can assign a probability to a whole sentence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probability to each potential next word</a:t>
            </a:r>
            <a:endParaRPr lang="en-GB" altLang="en-US"/>
          </a:p>
        </p:txBody>
      </p:sp>
      <p:sp>
        <p:nvSpPr>
          <p:cNvPr id="3" name="Content Placeholder 2"/>
          <p:cNvSpPr>
            <a:spLocks noGrp="1"/>
          </p:cNvSpPr>
          <p:nvPr>
            <p:ph idx="1"/>
          </p:nvPr>
        </p:nvSpPr>
        <p:spPr>
          <a:xfrm>
            <a:off x="609600" y="1123950"/>
            <a:ext cx="8335010" cy="3429000"/>
          </a:xfrm>
        </p:spPr>
        <p:txBody>
          <a:bodyPr>
            <a:noAutofit/>
          </a:bodyPr>
          <a:p>
            <a:r>
              <a:rPr lang="en-US" altLang="en-GB" sz="1600"/>
              <a:t>these words might be ranked in terms of likelihood based on common usage and context:</a:t>
            </a:r>
            <a:endParaRPr lang="en-US" altLang="en-GB" sz="1600"/>
          </a:p>
          <a:p>
            <a:r>
              <a:rPr lang="en-US" altLang="en-GB" sz="1600">
                <a:solidFill>
                  <a:srgbClr val="222222"/>
                </a:solidFill>
                <a:latin typeface="DDG_ProximaNova"/>
                <a:ea typeface="DDG_ProximaNova"/>
                <a:sym typeface="+mn-ea"/>
              </a:rPr>
              <a:t>Sentence: "After a long day at work, he enjoyed a nice cup of ______."</a:t>
            </a:r>
            <a:endParaRPr lang="en-US" altLang="en-GB" sz="1600" b="0" i="0">
              <a:solidFill>
                <a:srgbClr val="222222"/>
              </a:solidFill>
              <a:latin typeface="DDG_ProximaNova"/>
              <a:ea typeface="DDG_ProximaNova"/>
            </a:endParaRPr>
          </a:p>
          <a:p>
            <a:endParaRPr lang="en-US" altLang="en-GB" sz="1600"/>
          </a:p>
          <a:p>
            <a:pPr marL="342900" indent="-342900">
              <a:buAutoNum type="arabicPeriod"/>
            </a:pPr>
            <a:r>
              <a:rPr lang="en-US" altLang="en-GB" sz="1600"/>
              <a:t>"coffee."  0.60 (Most likely, as many people enjoy coffee after work.)</a:t>
            </a:r>
            <a:endParaRPr lang="en-US" altLang="en-GB" sz="1600"/>
          </a:p>
          <a:p>
            <a:pPr marL="342900" indent="-342900">
              <a:buAutoNum type="arabicPeriod"/>
            </a:pPr>
            <a:r>
              <a:rPr lang="en-US" altLang="en-GB" sz="1600"/>
              <a:t>"hot chocolate."  0.25 (A popular choice, especially in colder weather.)</a:t>
            </a:r>
            <a:endParaRPr lang="en-US" altLang="en-GB" sz="1600"/>
          </a:p>
          <a:p>
            <a:pPr marL="342900" indent="-342900">
              <a:buAutoNum type="arabicPeriod"/>
            </a:pPr>
            <a:r>
              <a:rPr lang="en-US" altLang="en-GB" sz="1600"/>
              <a:t>"water."  0.15 (A common beverage, but less likely in the context of a comforting drink after work.)</a:t>
            </a:r>
            <a:endParaRPr lang="en-US" altLang="en-GB" sz="1600"/>
          </a:p>
          <a:p>
            <a:pPr marL="0" indent="0">
              <a:buNone/>
            </a:pPr>
            <a:endParaRPr lang="en-US" altLang="en-GB" sz="1600"/>
          </a:p>
          <a:p>
            <a:pPr marL="0" indent="0">
              <a:buNone/>
            </a:pPr>
            <a:r>
              <a:rPr lang="en-US" altLang="en-GB" sz="1600"/>
              <a:t>These probabilities are illustrative and would vary based on the specific context and the model used for prediction.</a:t>
            </a:r>
            <a:endParaRPr lang="en-US" altLang="en-GB"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word prediction?</a:t>
            </a:r>
            <a:endParaRPr lang="en-US" dirty="0"/>
          </a:p>
        </p:txBody>
      </p:sp>
      <p:sp>
        <p:nvSpPr>
          <p:cNvPr id="3" name="Content Placeholder 2"/>
          <p:cNvSpPr>
            <a:spLocks noGrp="1"/>
          </p:cNvSpPr>
          <p:nvPr>
            <p:ph idx="1"/>
          </p:nvPr>
        </p:nvSpPr>
        <p:spPr>
          <a:xfrm>
            <a:off x="822960" y="1200150"/>
            <a:ext cx="7863840" cy="3209925"/>
          </a:xfrm>
        </p:spPr>
        <p:txBody>
          <a:bodyPr>
            <a:normAutofit lnSpcReduction="20000"/>
          </a:bodyPr>
          <a:lstStyle/>
          <a:p>
            <a:pPr marL="0" indent="0">
              <a:buNone/>
            </a:pPr>
            <a:r>
              <a:rPr lang="en-US" dirty="0"/>
              <a:t>It's a helpful part of language tasks</a:t>
            </a:r>
            <a:endParaRPr lang="en-US" dirty="0"/>
          </a:p>
          <a:p>
            <a:pPr marL="179705" indent="-179705">
              <a:buFont typeface="Arial" panose="020B0604020202020204" pitchFamily="34" charset="0"/>
              <a:buChar char="•"/>
            </a:pPr>
            <a:r>
              <a:rPr lang="en-US" dirty="0"/>
              <a:t>Grammar or spell checking</a:t>
            </a:r>
            <a:endParaRPr lang="en-US" dirty="0"/>
          </a:p>
          <a:p>
            <a:pPr marL="151130" lvl="1" indent="0">
              <a:buNone/>
            </a:pPr>
            <a:r>
              <a:rPr lang="en-US" dirty="0">
                <a:solidFill>
                  <a:srgbClr val="0200FF"/>
                </a:solidFill>
              </a:rPr>
              <a:t>Their are two midterms      </a:t>
            </a:r>
            <a:r>
              <a:rPr lang="en-US" strike="sngStrike" dirty="0">
                <a:solidFill>
                  <a:srgbClr val="0200FF"/>
                </a:solidFill>
              </a:rPr>
              <a:t>Their</a:t>
            </a:r>
            <a:r>
              <a:rPr lang="en-US" dirty="0">
                <a:solidFill>
                  <a:srgbClr val="0200FF"/>
                </a:solidFill>
              </a:rPr>
              <a:t> There are two midterms</a:t>
            </a:r>
            <a:endParaRPr lang="en-US" dirty="0">
              <a:solidFill>
                <a:srgbClr val="0200FF"/>
              </a:solidFill>
            </a:endParaRPr>
          </a:p>
          <a:p>
            <a:pPr marL="151130" lvl="1" indent="0">
              <a:buNone/>
            </a:pPr>
            <a:r>
              <a:rPr lang="en-US" dirty="0">
                <a:solidFill>
                  <a:srgbClr val="0200FF"/>
                </a:solidFill>
              </a:rPr>
              <a:t>Everything has improve	 Everything has </a:t>
            </a:r>
            <a:r>
              <a:rPr lang="en-US" strike="sngStrike" dirty="0">
                <a:solidFill>
                  <a:srgbClr val="0200FF"/>
                </a:solidFill>
              </a:rPr>
              <a:t>improve</a:t>
            </a:r>
            <a:r>
              <a:rPr lang="en-US" dirty="0">
                <a:solidFill>
                  <a:srgbClr val="0200FF"/>
                </a:solidFill>
              </a:rPr>
              <a:t> improved</a:t>
            </a:r>
            <a:endParaRPr lang="en-US" dirty="0">
              <a:solidFill>
                <a:srgbClr val="0200FF"/>
              </a:solidFill>
            </a:endParaRPr>
          </a:p>
          <a:p>
            <a:pPr marL="233680" indent="-233680">
              <a:buFont typeface="Arial" panose="020B0604020202020204" pitchFamily="34" charset="0"/>
              <a:buChar char="•"/>
            </a:pPr>
            <a:endParaRPr lang="en-US" sz="900" dirty="0"/>
          </a:p>
          <a:p>
            <a:pPr marL="233680" indent="-233680">
              <a:buFont typeface="Arial" panose="020B0604020202020204" pitchFamily="34" charset="0"/>
              <a:buChar char="•"/>
            </a:pPr>
            <a:r>
              <a:rPr lang="en-US" dirty="0"/>
              <a:t>Speech recognition</a:t>
            </a:r>
            <a:endParaRPr lang="en-US" dirty="0"/>
          </a:p>
          <a:p>
            <a:r>
              <a:rPr lang="en-US" altLang="en-GB" sz="2000" dirty="0"/>
              <a:t>Sentence: "I scream for ice cream."</a:t>
            </a:r>
            <a:endParaRPr lang="en-US" altLang="en-GB" sz="2000" dirty="0"/>
          </a:p>
          <a:p>
            <a:r>
              <a:rPr lang="en-US" altLang="en-GB" sz="2000" dirty="0"/>
              <a:t>Phonetic Twist: "I scream for I dream."</a:t>
            </a:r>
            <a:endParaRPr lang="en-US" alt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word prediction?</a:t>
            </a:r>
            <a:endParaRPr lang="en-US" dirty="0"/>
          </a:p>
        </p:txBody>
      </p:sp>
      <p:sp>
        <p:nvSpPr>
          <p:cNvPr id="3" name="Content Placeholder 2"/>
          <p:cNvSpPr>
            <a:spLocks noGrp="1"/>
          </p:cNvSpPr>
          <p:nvPr>
            <p:ph idx="1"/>
          </p:nvPr>
        </p:nvSpPr>
        <p:spPr>
          <a:xfrm>
            <a:off x="822960" y="1200150"/>
            <a:ext cx="8016240" cy="3429000"/>
          </a:xfrm>
        </p:spPr>
        <p:txBody>
          <a:bodyPr>
            <a:normAutofit/>
          </a:bodyPr>
          <a:lstStyle/>
          <a:p>
            <a:pPr marL="0" indent="0">
              <a:buNone/>
            </a:pPr>
            <a:r>
              <a:rPr lang="en-US" dirty="0">
                <a:solidFill>
                  <a:schemeClr val="tx1"/>
                </a:solidFill>
              </a:rPr>
              <a:t>It's how </a:t>
            </a:r>
            <a:r>
              <a:rPr lang="en-US" b="1" dirty="0">
                <a:solidFill>
                  <a:schemeClr val="tx1"/>
                </a:solidFill>
              </a:rPr>
              <a:t>large language models (LLMs) </a:t>
            </a:r>
            <a:r>
              <a:rPr lang="en-US" dirty="0">
                <a:solidFill>
                  <a:schemeClr val="tx1"/>
                </a:solidFill>
              </a:rPr>
              <a:t>work!</a:t>
            </a:r>
            <a:endParaRPr lang="en-US" dirty="0">
              <a:solidFill>
                <a:schemeClr val="tx1"/>
              </a:solidFill>
            </a:endParaRPr>
          </a:p>
          <a:p>
            <a:pPr marL="0" indent="0">
              <a:buNone/>
            </a:pPr>
            <a:r>
              <a:rPr lang="en-US" dirty="0">
                <a:solidFill>
                  <a:schemeClr val="tx1"/>
                </a:solidFill>
              </a:rPr>
              <a:t>LLMs are </a:t>
            </a:r>
            <a:r>
              <a:rPr lang="en-US" b="1" dirty="0">
                <a:solidFill>
                  <a:schemeClr val="tx1"/>
                </a:solidFill>
              </a:rPr>
              <a:t>trained</a:t>
            </a:r>
            <a:r>
              <a:rPr lang="en-US" dirty="0">
                <a:solidFill>
                  <a:schemeClr val="tx1"/>
                </a:solidFill>
              </a:rPr>
              <a:t> to predict words</a:t>
            </a:r>
            <a:endParaRPr lang="en-US" dirty="0">
              <a:solidFill>
                <a:schemeClr val="tx1"/>
              </a:solidFill>
            </a:endParaRPr>
          </a:p>
          <a:p>
            <a:pPr marL="0" indent="0">
              <a:buNone/>
            </a:pPr>
            <a:r>
              <a:rPr lang="en-US" dirty="0">
                <a:solidFill>
                  <a:schemeClr val="tx1"/>
                </a:solidFill>
              </a:rPr>
              <a:t>LLMs </a:t>
            </a:r>
            <a:r>
              <a:rPr lang="en-US" b="1" dirty="0">
                <a:solidFill>
                  <a:schemeClr val="tx1"/>
                </a:solidFill>
              </a:rPr>
              <a:t>generate</a:t>
            </a:r>
            <a:r>
              <a:rPr lang="en-US" dirty="0">
                <a:solidFill>
                  <a:schemeClr val="tx1"/>
                </a:solidFill>
              </a:rPr>
              <a:t> text by predicting words</a:t>
            </a:r>
            <a:endParaRPr lang="en-US" dirty="0">
              <a:solidFill>
                <a:schemeClr val="tx1"/>
              </a:solidFill>
            </a:endParaRPr>
          </a:p>
          <a:p>
            <a:pPr lvl="1">
              <a:buFont typeface="Arial" panose="020B0604020202020204" pitchFamily="34" charset="0"/>
              <a:buChar char="•"/>
            </a:pPr>
            <a:r>
              <a:rPr lang="en-US" dirty="0">
                <a:solidFill>
                  <a:schemeClr val="tx1"/>
                </a:solidFill>
              </a:rPr>
              <a:t>By predicting the next word over and over again</a:t>
            </a:r>
            <a:endParaRPr lang="en-US" dirty="0">
              <a:solidFill>
                <a:schemeClr val="tx1"/>
              </a:solidFill>
            </a:endParaRPr>
          </a:p>
          <a:p>
            <a:pPr marL="0"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Language Modeling (LM) more formally</a:t>
            </a:r>
            <a:endParaRPr lang="en-US" dirty="0"/>
          </a:p>
        </p:txBody>
      </p:sp>
      <p:sp>
        <p:nvSpPr>
          <p:cNvPr id="63491" name="Rectangle 3"/>
          <p:cNvSpPr>
            <a:spLocks noGrp="1" noChangeArrowheads="1"/>
          </p:cNvSpPr>
          <p:nvPr>
            <p:ph idx="1"/>
          </p:nvPr>
        </p:nvSpPr>
        <p:spPr/>
        <p:txBody>
          <a:bodyPr>
            <a:normAutofit/>
          </a:bodyPr>
          <a:lstStyle/>
          <a:p>
            <a:pPr eaLnBrk="1" hangingPunct="1"/>
            <a:r>
              <a:rPr lang="en-US" sz="2800" dirty="0">
                <a:latin typeface="Calibri" panose="020F0502020204030204" pitchFamily="34" charset="0"/>
              </a:rPr>
              <a:t>Goal: compute the probability of a sentence or sequence of words W:</a:t>
            </a:r>
            <a:endParaRPr lang="en-US" sz="2800" dirty="0">
              <a:latin typeface="Calibri" panose="020F0502020204030204" pitchFamily="34" charset="0"/>
            </a:endParaRPr>
          </a:p>
          <a:p>
            <a:pPr lvl="1" eaLnBrk="1" hangingPunct="1">
              <a:buNone/>
            </a:pPr>
            <a:r>
              <a:rPr lang="en-US" sz="2800" dirty="0">
                <a:latin typeface="Calibri" panose="020F0502020204030204" pitchFamily="34" charset="0"/>
              </a:rPr>
              <a:t>     </a:t>
            </a:r>
            <a:r>
              <a:rPr lang="en-US" dirty="0">
                <a:latin typeface="Calibri" panose="020F0502020204030204" pitchFamily="34" charset="0"/>
              </a:rPr>
              <a:t>P(W) = P(w</a:t>
            </a:r>
            <a:r>
              <a:rPr lang="en-US" baseline="-25000" dirty="0">
                <a:latin typeface="Calibri" panose="020F0502020204030204" pitchFamily="34" charset="0"/>
              </a:rPr>
              <a:t>1</a:t>
            </a:r>
            <a:r>
              <a:rPr lang="en-US" dirty="0">
                <a:latin typeface="Calibri" panose="020F0502020204030204" pitchFamily="34" charset="0"/>
              </a:rPr>
              <a:t>,w</a:t>
            </a:r>
            <a:r>
              <a:rPr lang="en-US" baseline="-25000" dirty="0">
                <a:latin typeface="Calibri" panose="020F0502020204030204" pitchFamily="34" charset="0"/>
              </a:rPr>
              <a:t>2</a:t>
            </a:r>
            <a:r>
              <a:rPr lang="en-US" dirty="0">
                <a:latin typeface="Calibri" panose="020F0502020204030204" pitchFamily="34" charset="0"/>
              </a:rPr>
              <a:t>,w</a:t>
            </a:r>
            <a:r>
              <a:rPr lang="en-US" baseline="-25000" dirty="0">
                <a:latin typeface="Calibri" panose="020F0502020204030204" pitchFamily="34" charset="0"/>
              </a:rPr>
              <a:t>3</a:t>
            </a:r>
            <a:r>
              <a:rPr lang="en-US" dirty="0">
                <a:latin typeface="Calibri" panose="020F0502020204030204" pitchFamily="34" charset="0"/>
              </a:rPr>
              <a:t>,w</a:t>
            </a:r>
            <a:r>
              <a:rPr lang="en-US" baseline="-25000" dirty="0">
                <a:latin typeface="Calibri" panose="020F0502020204030204" pitchFamily="34" charset="0"/>
              </a:rPr>
              <a:t>4</a:t>
            </a:r>
            <a:r>
              <a:rPr lang="en-US" dirty="0">
                <a:latin typeface="Calibri" panose="020F0502020204030204" pitchFamily="34" charset="0"/>
              </a:rPr>
              <a:t>,w</a:t>
            </a:r>
            <a:r>
              <a:rPr lang="en-US" baseline="-25000" dirty="0">
                <a:latin typeface="Calibri" panose="020F0502020204030204" pitchFamily="34" charset="0"/>
              </a:rPr>
              <a:t>5</a:t>
            </a:r>
            <a:r>
              <a:rPr lang="en-US" dirty="0">
                <a:latin typeface="Calibri" panose="020F0502020204030204" pitchFamily="34" charset="0"/>
              </a:rPr>
              <a:t>…</a:t>
            </a:r>
            <a:r>
              <a:rPr lang="en-US" dirty="0" err="1">
                <a:latin typeface="Calibri" panose="020F0502020204030204" pitchFamily="34" charset="0"/>
              </a:rPr>
              <a:t>w</a:t>
            </a:r>
            <a:r>
              <a:rPr lang="en-US" baseline="-25000" dirty="0" err="1">
                <a:latin typeface="Calibri" panose="020F0502020204030204" pitchFamily="34" charset="0"/>
              </a:rPr>
              <a:t>n</a:t>
            </a:r>
            <a:r>
              <a:rPr lang="en-US" dirty="0">
                <a:latin typeface="Calibri" panose="020F0502020204030204" pitchFamily="34" charset="0"/>
              </a:rPr>
              <a:t>)</a:t>
            </a:r>
            <a:endParaRPr lang="en-US" dirty="0">
              <a:latin typeface="Calibri" panose="020F0502020204030204" pitchFamily="34" charset="0"/>
            </a:endParaRPr>
          </a:p>
          <a:p>
            <a:pPr eaLnBrk="1" hangingPunct="1"/>
            <a:r>
              <a:rPr lang="en-US" sz="2800" dirty="0">
                <a:latin typeface="Calibri" panose="020F0502020204030204" pitchFamily="34" charset="0"/>
              </a:rPr>
              <a:t>Related task: probability of an upcoming word:</a:t>
            </a:r>
            <a:endParaRPr lang="en-US" sz="2800" dirty="0">
              <a:latin typeface="Calibri" panose="020F0502020204030204" pitchFamily="34" charset="0"/>
            </a:endParaRPr>
          </a:p>
          <a:p>
            <a:pPr lvl="1">
              <a:buNone/>
            </a:pPr>
            <a:r>
              <a:rPr lang="en-US" dirty="0">
                <a:latin typeface="Calibri" panose="020F0502020204030204" pitchFamily="34" charset="0"/>
              </a:rPr>
              <a:t>      P(w</a:t>
            </a:r>
            <a:r>
              <a:rPr lang="en-US" baseline="-25000" dirty="0">
                <a:latin typeface="Calibri" panose="020F0502020204030204" pitchFamily="34" charset="0"/>
              </a:rPr>
              <a:t>5</a:t>
            </a:r>
            <a:r>
              <a:rPr lang="en-US" dirty="0">
                <a:latin typeface="Calibri" panose="020F0502020204030204" pitchFamily="34" charset="0"/>
              </a:rPr>
              <a:t>|w</a:t>
            </a:r>
            <a:r>
              <a:rPr lang="en-US" baseline="-25000" dirty="0">
                <a:latin typeface="Calibri" panose="020F0502020204030204" pitchFamily="34" charset="0"/>
              </a:rPr>
              <a:t>1</a:t>
            </a:r>
            <a:r>
              <a:rPr lang="en-US" dirty="0">
                <a:latin typeface="Calibri" panose="020F0502020204030204" pitchFamily="34" charset="0"/>
              </a:rPr>
              <a:t>,w</a:t>
            </a:r>
            <a:r>
              <a:rPr lang="en-US" baseline="-25000" dirty="0">
                <a:latin typeface="Calibri" panose="020F0502020204030204" pitchFamily="34" charset="0"/>
              </a:rPr>
              <a:t>2</a:t>
            </a:r>
            <a:r>
              <a:rPr lang="en-US" dirty="0">
                <a:latin typeface="Calibri" panose="020F0502020204030204" pitchFamily="34" charset="0"/>
              </a:rPr>
              <a:t>,w</a:t>
            </a:r>
            <a:r>
              <a:rPr lang="en-US" baseline="-25000" dirty="0">
                <a:latin typeface="Calibri" panose="020F0502020204030204" pitchFamily="34" charset="0"/>
              </a:rPr>
              <a:t>3</a:t>
            </a:r>
            <a:r>
              <a:rPr lang="en-US" dirty="0">
                <a:latin typeface="Calibri" panose="020F0502020204030204" pitchFamily="34" charset="0"/>
              </a:rPr>
              <a:t>,w</a:t>
            </a:r>
            <a:r>
              <a:rPr lang="en-US" baseline="-25000" dirty="0">
                <a:latin typeface="Calibri" panose="020F0502020204030204" pitchFamily="34" charset="0"/>
              </a:rPr>
              <a:t>4</a:t>
            </a:r>
            <a:r>
              <a:rPr lang="en-US" dirty="0">
                <a:latin typeface="Calibri" panose="020F0502020204030204" pitchFamily="34" charset="0"/>
              </a:rPr>
              <a:t>)  or P(w</a:t>
            </a:r>
            <a:r>
              <a:rPr lang="en-US" baseline="-25000" dirty="0">
                <a:latin typeface="Calibri" panose="020F0502020204030204" pitchFamily="34" charset="0"/>
              </a:rPr>
              <a:t>n</a:t>
            </a:r>
            <a:r>
              <a:rPr lang="en-US" dirty="0">
                <a:latin typeface="Calibri" panose="020F0502020204030204" pitchFamily="34" charset="0"/>
              </a:rPr>
              <a:t>|w</a:t>
            </a:r>
            <a:r>
              <a:rPr lang="en-US" baseline="-25000" dirty="0">
                <a:latin typeface="Calibri" panose="020F0502020204030204" pitchFamily="34" charset="0"/>
              </a:rPr>
              <a:t>1</a:t>
            </a:r>
            <a:r>
              <a:rPr lang="en-US" dirty="0">
                <a:latin typeface="Calibri" panose="020F0502020204030204" pitchFamily="34" charset="0"/>
              </a:rPr>
              <a:t>,w</a:t>
            </a:r>
            <a:r>
              <a:rPr lang="en-US" baseline="-25000" dirty="0">
                <a:latin typeface="Calibri" panose="020F0502020204030204" pitchFamily="34" charset="0"/>
              </a:rPr>
              <a:t>2</a:t>
            </a:r>
            <a:r>
              <a:rPr lang="en-US" dirty="0">
                <a:latin typeface="Calibri" panose="020F0502020204030204" pitchFamily="34" charset="0"/>
              </a:rPr>
              <a:t>…w</a:t>
            </a:r>
            <a:r>
              <a:rPr lang="en-US" baseline="-25000" dirty="0">
                <a:latin typeface="Calibri" panose="020F0502020204030204" pitchFamily="34" charset="0"/>
              </a:rPr>
              <a:t>n-1</a:t>
            </a:r>
            <a:r>
              <a:rPr lang="en-US" dirty="0">
                <a:latin typeface="Calibri" panose="020F0502020204030204" pitchFamily="34" charset="0"/>
              </a:rPr>
              <a:t>)</a:t>
            </a:r>
            <a:endParaRPr lang="en-US" dirty="0">
              <a:latin typeface="Calibri" panose="020F0502020204030204" pitchFamily="34" charset="0"/>
            </a:endParaRPr>
          </a:p>
          <a:p>
            <a:pPr eaLnBrk="1" hangingPunct="1"/>
            <a:r>
              <a:rPr lang="en-US" dirty="0">
                <a:latin typeface="Calibri" panose="020F0502020204030204" pitchFamily="34" charset="0"/>
              </a:rPr>
              <a:t>An LM </a:t>
            </a:r>
            <a:r>
              <a:rPr lang="en-US" sz="2800" dirty="0">
                <a:latin typeface="Calibri" panose="020F0502020204030204" pitchFamily="34" charset="0"/>
              </a:rPr>
              <a:t>computes either of these:</a:t>
            </a:r>
            <a:endParaRPr lang="en-US" sz="2800" dirty="0">
              <a:latin typeface="Calibri" panose="020F0502020204030204" pitchFamily="34" charset="0"/>
            </a:endParaRPr>
          </a:p>
          <a:p>
            <a:pPr lvl="1" eaLnBrk="1" hangingPunct="1">
              <a:buNone/>
            </a:pPr>
            <a:r>
              <a:rPr lang="en-US" dirty="0">
                <a:latin typeface="Calibri" panose="020F0502020204030204" pitchFamily="34" charset="0"/>
              </a:rPr>
              <a:t>          P(W)     or     P(w</a:t>
            </a:r>
            <a:r>
              <a:rPr lang="en-US" baseline="-25000" dirty="0">
                <a:latin typeface="Calibri" panose="020F0502020204030204" pitchFamily="34" charset="0"/>
              </a:rPr>
              <a:t>n</a:t>
            </a:r>
            <a:r>
              <a:rPr lang="en-US" dirty="0">
                <a:latin typeface="Calibri" panose="020F0502020204030204" pitchFamily="34" charset="0"/>
              </a:rPr>
              <a:t>|w</a:t>
            </a:r>
            <a:r>
              <a:rPr lang="en-US" baseline="-25000" dirty="0">
                <a:latin typeface="Calibri" panose="020F0502020204030204" pitchFamily="34" charset="0"/>
              </a:rPr>
              <a:t>1</a:t>
            </a:r>
            <a:r>
              <a:rPr lang="en-US" dirty="0">
                <a:latin typeface="Calibri" panose="020F0502020204030204" pitchFamily="34" charset="0"/>
              </a:rPr>
              <a:t>,w</a:t>
            </a:r>
            <a:r>
              <a:rPr lang="en-US" baseline="-25000" dirty="0">
                <a:latin typeface="Calibri" panose="020F0502020204030204" pitchFamily="34" charset="0"/>
              </a:rPr>
              <a:t>2</a:t>
            </a:r>
            <a:r>
              <a:rPr lang="en-US" dirty="0">
                <a:latin typeface="Calibri" panose="020F0502020204030204" pitchFamily="34" charset="0"/>
              </a:rPr>
              <a:t>…w</a:t>
            </a:r>
            <a:r>
              <a:rPr lang="en-US" baseline="-25000" dirty="0">
                <a:latin typeface="Calibri" panose="020F0502020204030204" pitchFamily="34" charset="0"/>
              </a:rPr>
              <a:t>n-1</a:t>
            </a:r>
            <a:r>
              <a:rPr lang="en-US" dirty="0">
                <a:latin typeface="Calibri" panose="020F0502020204030204" pitchFamily="34" charset="0"/>
              </a:rPr>
              <a:t>)</a:t>
            </a:r>
            <a:endParaRPr lang="en-US" sz="24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endParaRPr lang="en-US"/>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panose="020F0502020204030204" pitchFamily="34" charset="0"/>
              </a:rPr>
              <a:t>Could we just count and divide?</a:t>
            </a:r>
            <a:endParaRPr lang="en-US" dirty="0">
              <a:latin typeface="Calibri" panose="020F0502020204030204" pitchFamily="34" charset="0"/>
            </a:endParaRPr>
          </a:p>
          <a:p>
            <a:pPr eaLnBrk="1" hangingPunct="1"/>
            <a:endParaRPr lang="en-US" dirty="0">
              <a:latin typeface="Calibri" panose="020F0502020204030204" pitchFamily="34" charset="0"/>
            </a:endParaRPr>
          </a:p>
          <a:p>
            <a:pPr eaLnBrk="1" hangingPunct="1"/>
            <a:endParaRPr lang="en-US" dirty="0">
              <a:latin typeface="Calibri" panose="020F0502020204030204" pitchFamily="34" charset="0"/>
            </a:endParaRPr>
          </a:p>
          <a:p>
            <a:pPr eaLnBrk="1" hangingPunct="1"/>
            <a:endParaRPr lang="en-US" dirty="0">
              <a:latin typeface="Calibri" panose="020F0502020204030204" pitchFamily="34" charset="0"/>
            </a:endParaRPr>
          </a:p>
          <a:p>
            <a:pPr eaLnBrk="1" hangingPunct="1"/>
            <a:endParaRPr lang="en-US" dirty="0">
              <a:latin typeface="Calibri" panose="020F0502020204030204" pitchFamily="34" charset="0"/>
            </a:endParaRPr>
          </a:p>
          <a:p>
            <a:pPr eaLnBrk="1" hangingPunct="1"/>
            <a:endParaRPr lang="en-US" dirty="0">
              <a:latin typeface="Calibri" panose="020F0502020204030204" pitchFamily="34" charset="0"/>
            </a:endParaRPr>
          </a:p>
          <a:p>
            <a:pPr eaLnBrk="1" hangingPunct="1"/>
            <a:r>
              <a:rPr lang="en-US" sz="2400" dirty="0">
                <a:latin typeface="Calibri" panose="020F0502020204030204" pitchFamily="34" charset="0"/>
              </a:rPr>
              <a:t>No!  Too many possible sentences!</a:t>
            </a:r>
            <a:endParaRPr lang="en-US" sz="2400" dirty="0">
              <a:latin typeface="Calibri" panose="020F0502020204030204" pitchFamily="34" charset="0"/>
            </a:endParaRPr>
          </a:p>
          <a:p>
            <a:pPr eaLnBrk="1" hangingPunct="1"/>
            <a:r>
              <a:rPr lang="en-US" sz="2400" dirty="0">
                <a:latin typeface="Calibri" panose="020F0502020204030204" pitchFamily="34" charset="0"/>
              </a:rPr>
              <a:t>We’ll never see enough data for estimating these</a:t>
            </a:r>
            <a:endParaRPr lang="en-US" sz="2400" dirty="0">
              <a:latin typeface="Calibri" panose="020F0502020204030204" pitchFamily="34" charset="0"/>
            </a:endParaRPr>
          </a:p>
          <a:p>
            <a:pPr eaLnBrk="1" hangingPunct="1"/>
            <a:endParaRPr lang="en-US" dirty="0">
              <a:latin typeface="Calibri" panose="020F0502020204030204" pitchFamily="34" charset="0"/>
            </a:endParaRPr>
          </a:p>
          <a:p>
            <a:pPr lvl="1" eaLnBrk="1" hangingPunct="1"/>
            <a:endParaRPr lang="en-US" dirty="0">
              <a:latin typeface="Calibri" panose="020F0502020204030204" pitchFamily="34" charset="0"/>
            </a:endParaRPr>
          </a:p>
        </p:txBody>
      </p:sp>
      <p:pic>
        <p:nvPicPr>
          <p:cNvPr id="3" name="Picture 2"/>
          <p:cNvPicPr>
            <a:picLocks noChangeAspect="1"/>
          </p:cNvPicPr>
          <p:nvPr/>
        </p:nvPicPr>
        <p:blipFill>
          <a:blip r:embed="rId1"/>
          <a:stretch>
            <a:fillRect/>
          </a:stretch>
        </p:blipFill>
        <p:spPr>
          <a:xfrm>
            <a:off x="1366520" y="2244090"/>
            <a:ext cx="5613400" cy="763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dirty="0"/>
              <a:t>How to compute P(W)  or P(w</a:t>
            </a:r>
            <a:r>
              <a:rPr lang="en-US" baseline="-25000" dirty="0"/>
              <a:t>n</a:t>
            </a:r>
            <a:r>
              <a:rPr lang="en-US" dirty="0"/>
              <a:t>|w</a:t>
            </a:r>
            <a:r>
              <a:rPr lang="en-US" baseline="-25000" dirty="0"/>
              <a:t>1</a:t>
            </a:r>
            <a:r>
              <a:rPr lang="en-US" dirty="0"/>
              <a:t>, …w</a:t>
            </a:r>
            <a:r>
              <a:rPr lang="en-US" baseline="-25000" dirty="0"/>
              <a:t>n-1</a:t>
            </a:r>
            <a:r>
              <a:rPr lang="en-US" dirty="0"/>
              <a:t>)</a:t>
            </a:r>
            <a:endParaRPr lang="en-US" dirty="0"/>
          </a:p>
        </p:txBody>
      </p:sp>
      <p:sp>
        <p:nvSpPr>
          <p:cNvPr id="65539" name="Rectangle 3"/>
          <p:cNvSpPr>
            <a:spLocks noGrp="1" noChangeArrowheads="1"/>
          </p:cNvSpPr>
          <p:nvPr>
            <p:ph idx="1"/>
          </p:nvPr>
        </p:nvSpPr>
        <p:spPr>
          <a:xfrm>
            <a:off x="822960" y="1200150"/>
            <a:ext cx="8016240" cy="3429000"/>
          </a:xfrm>
        </p:spPr>
        <p:txBody>
          <a:bodyPr/>
          <a:lstStyle/>
          <a:p>
            <a:pPr eaLnBrk="1" hangingPunct="1"/>
            <a:r>
              <a:rPr lang="en-US" dirty="0">
                <a:latin typeface="Calibri" panose="020F0502020204030204" pitchFamily="34" charset="0"/>
              </a:rPr>
              <a:t>How to compute the joint probability P(W):</a:t>
            </a:r>
            <a:endParaRPr lang="en-US" dirty="0">
              <a:latin typeface="Calibri" panose="020F0502020204030204" pitchFamily="34" charset="0"/>
            </a:endParaRPr>
          </a:p>
          <a:p>
            <a:pPr eaLnBrk="1" hangingPunct="1"/>
            <a:endParaRPr lang="en-US" dirty="0">
              <a:latin typeface="Calibri" panose="020F0502020204030204" pitchFamily="34" charset="0"/>
            </a:endParaRPr>
          </a:p>
          <a:p>
            <a:pPr marL="151130" lvl="1" indent="0" eaLnBrk="1" hangingPunct="1">
              <a:buNone/>
            </a:pPr>
            <a:r>
              <a:rPr lang="en-US" dirty="0">
                <a:latin typeface="Calibri" panose="020F0502020204030204" pitchFamily="34" charset="0"/>
              </a:rPr>
              <a:t>P(The, cat, sat, on, the, mat)</a:t>
            </a:r>
            <a:endParaRPr lang="en-US" dirty="0">
              <a:latin typeface="Calibri" panose="020F0502020204030204" pitchFamily="34" charset="0"/>
            </a:endParaRPr>
          </a:p>
          <a:p>
            <a:pPr lvl="1" eaLnBrk="1" hangingPunct="1"/>
            <a:endParaRPr lang="en-US" dirty="0">
              <a:latin typeface="Calibri" panose="020F0502020204030204" pitchFamily="34" charset="0"/>
            </a:endParaRPr>
          </a:p>
          <a:p>
            <a:pPr eaLnBrk="1" hangingPunct="1"/>
            <a:r>
              <a:rPr lang="en-US" dirty="0">
                <a:latin typeface="Calibri" panose="020F0502020204030204" pitchFamily="34" charset="0"/>
              </a:rPr>
              <a:t>Intuition: let’s rely on the Chain Rule of Probability</a:t>
            </a:r>
            <a:endParaRPr lang="en-US"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3778</Words>
  <Application>WPS Presentation</Application>
  <PresentationFormat>On-screen Show (16:9)</PresentationFormat>
  <Paragraphs>161</Paragraphs>
  <Slides>17</Slides>
  <Notes>67</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41" baseType="lpstr">
      <vt:lpstr>Arial</vt:lpstr>
      <vt:lpstr>SimSun</vt:lpstr>
      <vt:lpstr>Wingdings</vt:lpstr>
      <vt:lpstr>Lucida Sans</vt:lpstr>
      <vt:lpstr>MS PGothic</vt:lpstr>
      <vt:lpstr>Calibri</vt:lpstr>
      <vt:lpstr>Times</vt:lpstr>
      <vt:lpstr>Times New Roman</vt:lpstr>
      <vt:lpstr>Tahoma</vt:lpstr>
      <vt:lpstr>var(--sds-font-family-01)</vt:lpstr>
      <vt:lpstr>Liberation Mono</vt:lpstr>
      <vt:lpstr>DDG_ProximaNova</vt:lpstr>
      <vt:lpstr>Symbol</vt:lpstr>
      <vt:lpstr>Calibri</vt:lpstr>
      <vt:lpstr>Courier New</vt:lpstr>
      <vt:lpstr>Courier</vt:lpstr>
      <vt:lpstr>NimbusRomNo9L</vt:lpstr>
      <vt:lpstr>Calibri Light</vt:lpstr>
      <vt:lpstr>Microsoft YaHei</vt:lpstr>
      <vt:lpstr>Arial Unicode MS</vt:lpstr>
      <vt:lpstr>Palatino</vt:lpstr>
      <vt:lpstr>Palatino Linotype</vt:lpstr>
      <vt:lpstr>Retrospect</vt:lpstr>
      <vt:lpstr>Equation.3</vt:lpstr>
      <vt:lpstr> N-gram Language Modeling</vt:lpstr>
      <vt:lpstr>Predicting words</vt:lpstr>
      <vt:lpstr>Language Models</vt:lpstr>
      <vt:lpstr>probability to each potential next word</vt:lpstr>
      <vt:lpstr>Why word prediction?</vt:lpstr>
      <vt:lpstr>Why word prediction?</vt:lpstr>
      <vt:lpstr>Language Modeling (LM) more formally</vt:lpstr>
      <vt:lpstr>How to estimate these probabilities</vt:lpstr>
      <vt:lpstr>How to compute P(W)  or P(wn|w1, …wn-1)</vt:lpstr>
      <vt:lpstr>Reminder: The Chain Rule</vt:lpstr>
      <vt:lpstr>The Chain Rule applied to compute joint probability of words in sentence</vt:lpstr>
      <vt:lpstr>Markov Assumption</vt:lpstr>
      <vt:lpstr>Bigram Markov Assumption</vt:lpstr>
      <vt:lpstr>Bigram model</vt:lpstr>
      <vt:lpstr>Problems with N-gram models</vt:lpstr>
      <vt:lpstr>Text Generation: The Wall Street Journal </vt:lpstr>
      <vt:lpstr>Questions ☺</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N-gram Language Modeling</dc:title>
  <dc:creator>Dan Jurafsky</dc:creator>
  <cp:lastModifiedBy>Motaz Saad (‫معتز سعد</cp:lastModifiedBy>
  <cp:revision>217</cp:revision>
  <cp:lastPrinted>2024-08-20T14:09:00Z</cp:lastPrinted>
  <dcterms:created xsi:type="dcterms:W3CDTF">2010-04-19T15:31:00Z</dcterms:created>
  <dcterms:modified xsi:type="dcterms:W3CDTF">2025-09-13T05:36:53Z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085B660F33C94CD4B0CC90770617E812_12</vt:lpwstr>
  </property>
  <property fmtid="{D5CDD505-2E9C-101B-9397-08002B2CF9AE}" pid="3" name="KSOProductBuildVer">
    <vt:lpwstr>2057-12.2.0.21936</vt:lpwstr>
  </property>
</Properties>
</file>