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Lst>
  <p:notesMasterIdLst>
    <p:notesMasterId r:id="rId5"/>
  </p:notesMasterIdLst>
  <p:handoutMasterIdLst>
    <p:handoutMasterId r:id="rId35"/>
  </p:handoutMasterIdLst>
  <p:sldIdLst>
    <p:sldId id="651" r:id="rId4"/>
    <p:sldId id="386" r:id="rId6"/>
    <p:sldId id="434" r:id="rId7"/>
    <p:sldId id="472" r:id="rId8"/>
    <p:sldId id="387" r:id="rId9"/>
    <p:sldId id="388" r:id="rId10"/>
    <p:sldId id="652" r:id="rId11"/>
    <p:sldId id="653" r:id="rId12"/>
    <p:sldId id="439" r:id="rId13"/>
    <p:sldId id="391" r:id="rId14"/>
    <p:sldId id="544" r:id="rId15"/>
    <p:sldId id="545" r:id="rId16"/>
    <p:sldId id="546" r:id="rId17"/>
    <p:sldId id="548" r:id="rId18"/>
    <p:sldId id="549" r:id="rId19"/>
    <p:sldId id="550" r:id="rId20"/>
    <p:sldId id="555" r:id="rId21"/>
    <p:sldId id="556" r:id="rId22"/>
    <p:sldId id="613" r:id="rId23"/>
    <p:sldId id="614" r:id="rId24"/>
    <p:sldId id="615" r:id="rId25"/>
    <p:sldId id="629" r:id="rId26"/>
    <p:sldId id="630" r:id="rId27"/>
    <p:sldId id="648" r:id="rId28"/>
    <p:sldId id="650" r:id="rId29"/>
    <p:sldId id="632" r:id="rId30"/>
    <p:sldId id="635" r:id="rId31"/>
    <p:sldId id="636" r:id="rId32"/>
    <p:sldId id="637" r:id="rId33"/>
    <p:sldId id="654" r:id="rId34"/>
  </p:sldIdLst>
  <p:sldSz cx="9144000" cy="5143500" type="screen16x9"/>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0FF"/>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6849" autoAdjust="0"/>
  </p:normalViewPr>
  <p:slideViewPr>
    <p:cSldViewPr showGuides="1">
      <p:cViewPr varScale="1">
        <p:scale>
          <a:sx n="140" d="100"/>
          <a:sy n="140" d="100"/>
        </p:scale>
        <p:origin x="1272"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this lecture we define the Naive Bayes classifier, a basic text classifier that will allow us to introduce many of the fundamental issues in text classification.</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But this fabulous ‘no pie’ classifier would be completely useless, since it wouldn’t find a single one of the customer comments we are looking for. In other words, accuracy is not a good metric when the goal is to discover something that is rare, or at least not completely balanced in frequency, which is a very common situation in the world.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is out of the things the system  selected (the set of emails or tweets the </a:t>
            </a:r>
            <a:r>
              <a:rPr lang="en-US" dirty="0" err="1"/>
              <a:t>sytstem</a:t>
            </a:r>
            <a:r>
              <a:rPr lang="en-US" dirty="0"/>
              <a:t> claimed were positive, i.e. spam or pie-related), how many did it get right? how many were true positives, out of what I selected (true positives _ false positives). </a:t>
            </a:r>
            <a:br>
              <a:rPr lang="en-US" dirty="0"/>
            </a:br>
            <a:br>
              <a:rPr lang="en-US" dirty="0"/>
            </a:br>
            <a:r>
              <a:rPr lang="en-US" dirty="0"/>
              <a:t>Recall is out of all the correct items that should have been positive, what % of them did the system select?  So out of  all the things that are gold positive, how many did the system find as true positives?</a:t>
            </a:r>
            <a:br>
              <a:rPr lang="en-US" dirty="0"/>
            </a:br>
            <a:br>
              <a:rPr lang="en-US" dirty="0"/>
            </a:br>
            <a:r>
              <a:rPr lang="en-US" dirty="0"/>
              <a:t>So precision is about how much garbage we included in our findings; recall is more about making sure we didn't miss any treasure.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742950" indent="-285750" eaLnBrk="0" hangingPunct="0">
              <a:defRPr sz="2400">
                <a:solidFill>
                  <a:schemeClr val="tx1"/>
                </a:solidFill>
                <a:latin typeface="Lucida Sans" panose="020B0602030504020204" charset="0"/>
                <a:ea typeface="MS PGothic" panose="020B0600070205080204" charset="-128"/>
              </a:defRPr>
            </a:lvl2pPr>
            <a:lvl3pPr marL="1143000" indent="-228600" eaLnBrk="0" hangingPunct="0">
              <a:defRPr sz="2400">
                <a:solidFill>
                  <a:schemeClr val="tx1"/>
                </a:solidFill>
                <a:latin typeface="Lucida Sans" panose="020B0602030504020204" charset="0"/>
                <a:ea typeface="MS PGothic" panose="020B0600070205080204" charset="-128"/>
              </a:defRPr>
            </a:lvl3pPr>
            <a:lvl4pPr marL="1600200" indent="-228600" eaLnBrk="0" hangingPunct="0">
              <a:defRPr sz="2400">
                <a:solidFill>
                  <a:schemeClr val="tx1"/>
                </a:solidFill>
                <a:latin typeface="Lucida Sans" panose="020B0602030504020204" charset="0"/>
                <a:ea typeface="MS PGothic" panose="020B0600070205080204" charset="-128"/>
              </a:defRPr>
            </a:lvl4pPr>
            <a:lvl5pPr marL="2057400" indent="-228600" eaLnBrk="0" hangingPunct="0">
              <a:defRPr sz="2400">
                <a:solidFill>
                  <a:schemeClr val="tx1"/>
                </a:solidFill>
                <a:latin typeface="Lucida Sans" panose="020B0602030504020204" charset="0"/>
                <a:ea typeface="MS PGothic" panose="020B0600070205080204" charset="-128"/>
              </a:defRPr>
            </a:lvl5pPr>
            <a:lvl6pPr marL="2513965" indent="-228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2971165" indent="-228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3428365" indent="-228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3885565" indent="-228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CE933F43-4F06-6E4C-A88E-635F26D155D2}" type="slidenum">
              <a:rPr lang="en-US" sz="1200"/>
            </a:fld>
            <a:endParaRPr lang="en-US" sz="1200" dirty="0"/>
          </a:p>
        </p:txBody>
      </p:sp>
      <p:sp>
        <p:nvSpPr>
          <p:cNvPr id="68610" name="Rectangle 2"/>
          <p:cNvSpPr>
            <a:spLocks noGrp="1" noRot="1" noChangeAspect="1" noChangeArrowheads="1" noTextEdit="1"/>
          </p:cNvSpPr>
          <p:nvPr>
            <p:ph type="sldImg"/>
          </p:nvPr>
        </p:nvSpPr>
        <p:spPr/>
      </p:sp>
      <p:sp>
        <p:nvSpPr>
          <p:cNvPr id="68611"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a combined measure: F-1: </a:t>
            </a:r>
            <a:endParaRPr lang="en-US" dirty="0">
              <a:latin typeface="Arial" panose="020B0604020202020204" pitchFamily="34" charset="0"/>
              <a:ea typeface="MS PGothic" panose="020B0600070205080204" charset="-128"/>
              <a:cs typeface="MS PGothic" panose="020B0600070205080204" charset="-128"/>
            </a:endParaRPr>
          </a:p>
          <a:p>
            <a:endParaRPr lang="en-US" dirty="0">
              <a:latin typeface="Arial" panose="020B0604020202020204" pitchFamily="34" charset="0"/>
              <a:ea typeface="MS PGothic" panose="020B0600070205080204" charset="-128"/>
              <a:cs typeface="MS PGothic" panose="020B0600070205080204" charset="-128"/>
            </a:endParaRPr>
          </a:p>
          <a:p>
            <a:r>
              <a:rPr lang="en-US" dirty="0">
                <a:latin typeface="Arial" panose="020B0604020202020204" pitchFamily="34" charset="0"/>
                <a:ea typeface="MS PGothic" panose="020B0600070205080204" charset="-128"/>
                <a:cs typeface="MS PGothic" panose="020B0600070205080204" charset="-128"/>
              </a:rPr>
              <a:t>Why this function instead of just the arithmetic or geometric mean?  F1 turns out to be the harmonic mean between precision and recall</a:t>
            </a:r>
            <a:endParaRPr lang="en-US" dirty="0">
              <a:latin typeface="Arial" panose="020B0604020202020204" pitchFamily="34" charset="0"/>
              <a:ea typeface="MS PGothic" panose="020B0600070205080204" charset="-128"/>
              <a:cs typeface="MS PGothic" panose="020B0600070205080204" charset="-128"/>
            </a:endParaRPr>
          </a:p>
          <a:p>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Lots of classification tasks have more than two classes, like sentiment could be 3-way. Consider the confusion matrix for a hypothetical 3-way</a:t>
            </a:r>
            <a:r>
              <a:rPr lang="en-US" sz="1800" i="1" dirty="0">
                <a:effectLst/>
                <a:latin typeface="NimbusRomNo9L"/>
              </a:rPr>
              <a:t> </a:t>
            </a:r>
            <a:r>
              <a:rPr lang="en-US" sz="1800" dirty="0">
                <a:effectLst/>
                <a:latin typeface="NimbusRomNo9L"/>
              </a:rPr>
              <a:t>email categorization decision (urgent, normal, spam). Notice that the system mistakenly labeled one spam document as urgent. We can compute distinct precision and recall values for each class.  For example, the precision of the urgent category is 8 (the true positive </a:t>
            </a:r>
            <a:r>
              <a:rPr lang="en-US" sz="1800" dirty="0" err="1">
                <a:effectLst/>
                <a:latin typeface="NimbusRomNo9L"/>
              </a:rPr>
              <a:t>urgents</a:t>
            </a:r>
            <a:r>
              <a:rPr lang="en-US" sz="1800" dirty="0">
                <a:effectLst/>
                <a:latin typeface="NimbusRomNo9L"/>
              </a:rPr>
              <a:t>) over the true positives + false positives (the 10 normal and that 1 spam).  The result, however, is 3 separate precision values and 3  </a:t>
            </a:r>
            <a:r>
              <a:rPr lang="en-US" sz="1800" dirty="0" err="1">
                <a:effectLst/>
                <a:latin typeface="NimbusRomNo9L"/>
              </a:rPr>
              <a:t>separaterecall</a:t>
            </a:r>
            <a:r>
              <a:rPr lang="en-US" sz="1800" dirty="0">
                <a:effectLst/>
                <a:latin typeface="NimbusRomNo9L"/>
              </a:rPr>
              <a:t> values!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Monaco" pitchFamily="2" charset="77"/>
              </a:rPr>
              <a:t>To derive a single metric from these 3 sets of precisions and recalls, we can combine these in two ways.  In </a:t>
            </a:r>
            <a:r>
              <a:rPr lang="en-US" dirty="0" err="1">
                <a:solidFill>
                  <a:srgbClr val="000000"/>
                </a:solidFill>
                <a:effectLst/>
                <a:latin typeface="Monaco" pitchFamily="2" charset="77"/>
              </a:rPr>
              <a:t>macroaveraging</a:t>
            </a:r>
            <a:r>
              <a:rPr lang="en-US" dirty="0">
                <a:solidFill>
                  <a:srgbClr val="000000"/>
                </a:solidFill>
                <a:effectLst/>
                <a:latin typeface="Monaco" pitchFamily="2" charset="77"/>
              </a:rPr>
              <a:t>, we compute the performance for each class, and then average over classes.  That is, we take the same precisions and recalls we computed on the previsions slide, one set for Urgent, one set for Normal, and one set for spam, and we just average those precisions to get a single macro average.</a:t>
            </a:r>
            <a:endParaRPr lang="en-US" dirty="0">
              <a:solidFill>
                <a:srgbClr val="000000"/>
              </a:solidFill>
              <a:effectLst/>
              <a:latin typeface="Monaco" pitchFamily="2" charset="77"/>
            </a:endParaRPr>
          </a:p>
          <a:p>
            <a:endParaRPr lang="en-US" dirty="0">
              <a:solidFill>
                <a:srgbClr val="000000"/>
              </a:solidFill>
              <a:effectLst/>
              <a:latin typeface="Monaco" pitchFamily="2" charset="77"/>
            </a:endParaRPr>
          </a:p>
          <a:p>
            <a:r>
              <a:rPr lang="en-US" dirty="0">
                <a:solidFill>
                  <a:srgbClr val="000000"/>
                </a:solidFill>
                <a:effectLst/>
                <a:latin typeface="Monaco" pitchFamily="2" charset="77"/>
              </a:rPr>
              <a:t> In </a:t>
            </a:r>
            <a:r>
              <a:rPr lang="en-US" dirty="0" err="1">
                <a:solidFill>
                  <a:srgbClr val="000000"/>
                </a:solidFill>
                <a:effectLst/>
                <a:latin typeface="Monaco" pitchFamily="2" charset="77"/>
              </a:rPr>
              <a:t>microaveraging</a:t>
            </a:r>
            <a:r>
              <a:rPr lang="en-US" dirty="0">
                <a:solidFill>
                  <a:srgbClr val="000000"/>
                </a:solidFill>
                <a:effectLst/>
                <a:latin typeface="Monaco" pitchFamily="2" charset="77"/>
              </a:rPr>
              <a:t>, we instead first combine the decisions for all classes in a single confusion matrix, and then compute precision and recall from that table.</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Note that the </a:t>
            </a:r>
            <a:r>
              <a:rPr lang="en-US" dirty="0" err="1">
                <a:solidFill>
                  <a:srgbClr val="000000"/>
                </a:solidFill>
                <a:effectLst/>
                <a:latin typeface="Monaco" pitchFamily="2" charset="77"/>
              </a:rPr>
              <a:t>microaverage</a:t>
            </a:r>
            <a:r>
              <a:rPr lang="en-US" dirty="0">
                <a:solidFill>
                  <a:srgbClr val="000000"/>
                </a:solidFill>
                <a:effectLst/>
                <a:latin typeface="Monaco" pitchFamily="2" charset="77"/>
              </a:rPr>
              <a:t> is dominated by the more frequent class (in this case spam), since the counts are pooled and F1 is dominated by the count of true positives. The </a:t>
            </a:r>
            <a:r>
              <a:rPr lang="en-US" dirty="0" err="1">
                <a:solidFill>
                  <a:srgbClr val="000000"/>
                </a:solidFill>
                <a:effectLst/>
                <a:latin typeface="Monaco" pitchFamily="2" charset="77"/>
              </a:rPr>
              <a:t>macroaverage</a:t>
            </a:r>
            <a:r>
              <a:rPr lang="en-US" dirty="0">
                <a:solidFill>
                  <a:srgbClr val="000000"/>
                </a:solidFill>
                <a:effectLst/>
                <a:latin typeface="Monaco" pitchFamily="2" charset="77"/>
              </a:rPr>
              <a:t> better reflects the statistics of the smaller classes, and so is more appropriate when performance on all the classes is equally important. </a:t>
            </a:r>
            <a:endParaRPr lang="en-US" dirty="0">
              <a:solidFill>
                <a:srgbClr val="000000"/>
              </a:solidFill>
              <a:effectLst/>
              <a:latin typeface="Monaco" pitchFamily="2" charset="77"/>
            </a:endParaRP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30abce0bbc2_0_93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g30abce0bbc2_0_9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fld>
            <a:endParaRPr lang="en-US"/>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this lecture we define the Naive Bayes classifier, a basic text classifier that will allow us to introduce many of the fundamental issues in text classification.</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
        <p:nvSpPr>
          <p:cNvPr id="4" name="Slide Number Placeholder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this lecture we'll do a worked example of naïve bayes sentiment analysis, and also introduce the binary multinominal naïve bayes algorithm.</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69DF897-5E92-F241-9A21-E64EA536231D}" type="slidenum">
              <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In this lecture we introduce the concepts of precision and recall, and the F1 metric that combines them.  These concepts are central to the evaluation of classifiers, and we'll use them throughout NLP, not just for Naïve Bayes but also for logistic regression and neural models.</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The first step is the confusion matrix a table for visualizing how an algorithm performs with respect to the human gold labels, We use two dimensions (system output and gold labels), and each cell labels a set of possible outcomes. </a:t>
            </a: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In the pie detection case, for example, true positives are posts that are indeed about Delicious Pie (indicated by human-created gold labels) that our system correctly said were about pie. False negatives are posts that are indeed about pie but our system incorrectly labeled as pie.   False positives are posts that aren't about pie but our system incorrectly said they were.  And true negatives are non-pie-posts that are system correctly said were not about pie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 Here is the equation for </a:t>
            </a:r>
            <a:r>
              <a:rPr lang="en-US" sz="1800" i="1" dirty="0">
                <a:effectLst/>
                <a:latin typeface="NimbusRomNo9L"/>
              </a:rPr>
              <a:t>accuracy: what </a:t>
            </a:r>
            <a:r>
              <a:rPr lang="en-US" sz="1800" dirty="0">
                <a:effectLst/>
                <a:latin typeface="NimbusRomNo9L"/>
              </a:rPr>
              <a:t>percentage of all the observations (for the spam or pie examples that means all emails or tweets) our system labeled correctly. Although accuracy might seem a natural metric, we generally don’t use it for text classification tasks.</a:t>
            </a: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800" dirty="0">
              <a:effectLst/>
              <a:latin typeface="NimbusRomNo9L"/>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sz="1800" dirty="0">
                <a:effectLst/>
                <a:latin typeface="NimbusRomNo9L"/>
              </a:rPr>
              <a:t>Although accuracy might seem a natural metric, we generally don’t use it for text classification tasks.</a:t>
            </a:r>
            <a:endParaRPr lang="en-US" sz="18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sz="1800"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EB9031F-EB71-7642-8F3C-6FDC1408CB92}" type="slidenum">
              <a:rPr kumimoji="0" lang="en-US" sz="1200" b="0" i="0" u="none" strike="noStrike" kern="1200" cap="none" spc="0" normalizeH="0" baseline="0" noProof="0" smtClean="0">
                <a:ln>
                  <a:noFill/>
                </a:ln>
                <a:solidFill>
                  <a:srgbClr val="000000"/>
                </a:solidFill>
                <a:effectLst/>
                <a:uLnTx/>
                <a:uFillTx/>
                <a:latin typeface="Lucida Sans" panose="020B0602030504020204" charset="0"/>
                <a:ea typeface="MS PGothic" panose="020B0600070205080204" charset="-128"/>
              </a:rPr>
            </a:fld>
            <a:endParaRPr kumimoji="0" lang="en-US" sz="12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endParaRPr lang="en-US"/>
          </a:p>
        </p:txBody>
      </p:sp>
      <p:sp>
        <p:nvSpPr>
          <p:cNvPr id="4" name="Rectangle 7"/>
          <p:cNvSpPr>
            <a:spLocks noGrp="1" noChangeArrowheads="1"/>
          </p:cNvSpPr>
          <p:nvPr>
            <p:ph type="sldNum" sz="quarter" idx="12"/>
          </p:nvPr>
        </p:nvSpPr>
        <p:spPr/>
        <p:txBody>
          <a:bodyPr/>
          <a:lstStyle>
            <a:lvl1pPr>
              <a:defRPr/>
            </a:lvl1pPr>
          </a:lstStyle>
          <a:p>
            <a:fld id="{B228E5E2-1321-4548-96C8-615581C5A8C2}"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295804"/>
            <a:ext cx="8100000" cy="594000"/>
          </a:xfrm>
        </p:spPr>
        <p:txBody>
          <a:bodyPr lIns="0" tIns="0" rIns="0" bIns="0"/>
          <a:lstStyle>
            <a:lvl1pPr algn="l" fontAlgn="base">
              <a:defRPr sz="24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0" y="1200150"/>
            <a:ext cx="7543801" cy="3429000"/>
          </a:xfrm>
        </p:spPr>
        <p:txBody>
          <a:bodyPr/>
          <a:lstStyle>
            <a:lvl1pPr marL="8255" indent="-8255">
              <a:defRPr sz="2800" baseline="0"/>
            </a:lvl1pPr>
            <a:lvl2pPr marL="405130" indent="-254000">
              <a:defRPr sz="2400" baseline="0"/>
            </a:lvl2pPr>
            <a:lvl3pPr marL="516255" indent="-228600">
              <a:defRPr sz="2000" baseline="0"/>
            </a:lvl3pPr>
            <a:lvl4pPr marL="690880" indent="-265430">
              <a:defRPr sz="1600" baseline="0"/>
            </a:lvl4pPr>
            <a:lvl5pPr marL="802005" indent="-240030">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0" y="1200150"/>
            <a:ext cx="7543801" cy="3429000"/>
          </a:xfrm>
        </p:spPr>
        <p:txBody>
          <a:bodyPr/>
          <a:lstStyle>
            <a:lvl1pPr marL="8255" indent="-8255">
              <a:buNone/>
              <a:defRPr sz="2800" baseline="0"/>
            </a:lvl1pPr>
            <a:lvl2pPr marL="405130" indent="-254000">
              <a:defRPr sz="2400" baseline="0"/>
            </a:lvl2pPr>
            <a:lvl3pPr marL="516255" indent="-228600">
              <a:defRPr sz="2000" baseline="0"/>
            </a:lvl3pPr>
            <a:lvl4pPr marL="690880" indent="-265430">
              <a:defRPr sz="1600" baseline="0"/>
            </a:lvl4pPr>
            <a:lvl5pPr marL="802005" indent="-240030">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a:t>Slides adapted from Jure </a:t>
            </a:r>
            <a:r>
              <a:rPr lang="en-US" err="1"/>
              <a:t>Leskovec</a:t>
            </a:r>
            <a:endParaRPr lang="en-US" sz="525"/>
          </a:p>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Sp="0">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fld>
            <a:r>
              <a:rPr lang="en-US" err="1"/>
              <a:t>sss</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Slides adapted from Jure </a:t>
            </a:r>
            <a:r>
              <a:rPr lang="en-US" err="1"/>
              <a:t>Leskovec</a:t>
            </a:r>
            <a:endParaRPr lang="en-US" sz="60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showMasterSp="0">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90">
                <a:solidFill>
                  <a:srgbClr val="FFFFFF"/>
                </a:solidFill>
              </a:defRPr>
            </a:lvl1pPr>
          </a:lstStyle>
          <a:p>
            <a:fld id="{D07771B2-D7F7-364E-B6F3-F7FE93606B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90">
                <a:solidFill>
                  <a:srgbClr val="FFFFFF"/>
                </a:solidFill>
              </a:defRPr>
            </a:lvl1pPr>
          </a:lstStyle>
          <a:p>
            <a:fld id="{D07771B2-D7F7-364E-B6F3-F7FE93606B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29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350" kern="1200">
          <a:solidFill>
            <a:schemeClr val="tx1">
              <a:lumMod val="75000"/>
              <a:lumOff val="25000"/>
            </a:schemeClr>
          </a:solidFill>
          <a:latin typeface="+mn-lt"/>
          <a:ea typeface="+mn-ea"/>
          <a:cs typeface="+mn-cs"/>
        </a:defRPr>
      </a:lvl2pPr>
      <a:lvl3pPr marL="42545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3pPr>
      <a:lvl4pPr marL="56261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4pPr>
      <a:lvl5pPr marL="699770" indent="-13716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5pPr>
      <a:lvl6pPr marL="82486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6pPr>
      <a:lvl7pPr marL="974725"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7pPr>
      <a:lvl8pPr marL="112522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8pPr>
      <a:lvl9pPr marL="1275080" indent="-171450" algn="l" defTabSz="685800" rtl="0" eaLnBrk="1" latinLnBrk="0" hangingPunct="1">
        <a:lnSpc>
          <a:spcPct val="90000"/>
        </a:lnSpc>
        <a:spcBef>
          <a:spcPts val="150"/>
        </a:spcBef>
        <a:spcAft>
          <a:spcPts val="300"/>
        </a:spcAft>
        <a:buClr>
          <a:schemeClr val="accent1"/>
        </a:buClr>
        <a:buFont typeface="Calibri" panose="020F0502020204030204"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 Id="rId3" Type="http://schemas.openxmlformats.org/officeDocument/2006/relationships/oleObject" Target="../embeddings/oleObject3.bin"/><Relationship Id="rId2" Type="http://schemas.openxmlformats.org/officeDocument/2006/relationships/image" Target="../media/image7.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e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image" Target="../media/image13.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image" Target="../media/image2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image" Target="../media/image22.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Text Classification and 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460238" y="285750"/>
            <a:ext cx="5009393" cy="4206240"/>
          </a:xfrm>
        </p:spPr>
        <p:txBody>
          <a:bodyPr/>
          <a:lstStyle/>
          <a:p>
            <a:pPr eaLnBrk="1" hangingPunct="1">
              <a:buFont typeface="Times" charset="0"/>
              <a:buNone/>
            </a:pPr>
            <a:r>
              <a:rPr lang="en-US" sz="3600" dirty="0">
                <a:solidFill>
                  <a:srgbClr val="A4001D"/>
                </a:solidFill>
                <a:latin typeface="Calibri" panose="020F0502020204030204"/>
                <a:ea typeface="MS PGothic" panose="020B0600070205080204" charset="-128"/>
                <a:cs typeface="Calibri" panose="020F0502020204030204"/>
              </a:rPr>
              <a:t>The Task of Text Classification</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685800" y="285750"/>
            <a:ext cx="7543800" cy="680397"/>
          </a:xfrm>
        </p:spPr>
        <p:txBody>
          <a:bodyPr>
            <a:normAutofit fontScale="90000"/>
          </a:bodyPr>
          <a:lstStyle/>
          <a:p>
            <a:r>
              <a:rPr lang="en-US" sz="3600" dirty="0"/>
              <a:t>Classification Methods:</a:t>
            </a:r>
            <a:br>
              <a:rPr lang="en-US" sz="3600" dirty="0"/>
            </a:br>
            <a:r>
              <a:rPr lang="en-US" sz="3600" dirty="0"/>
              <a:t>Supervised Machine Learning</a:t>
            </a:r>
            <a:endParaRPr lang="en-US" sz="3600" dirty="0"/>
          </a:p>
        </p:txBody>
      </p:sp>
      <p:sp>
        <p:nvSpPr>
          <p:cNvPr id="29699" name="Rectangle 5"/>
          <p:cNvSpPr>
            <a:spLocks noGrp="1" noChangeArrowheads="1"/>
          </p:cNvSpPr>
          <p:nvPr>
            <p:ph idx="1"/>
          </p:nvPr>
        </p:nvSpPr>
        <p:spPr>
          <a:xfrm>
            <a:off x="822960" y="1200150"/>
            <a:ext cx="8016240" cy="3886200"/>
          </a:xfrm>
        </p:spPr>
        <p:txBody>
          <a:bodyPr>
            <a:normAutofit fontScale="92500" lnSpcReduction="10000"/>
          </a:bodyPr>
          <a:lstStyle/>
          <a:p>
            <a:r>
              <a:rPr lang="en-US" sz="3200" dirty="0">
                <a:latin typeface="Calibri" panose="020F0502020204030204" pitchFamily="34" charset="0"/>
              </a:rPr>
              <a:t>Many kinds of classifiers!</a:t>
            </a:r>
            <a:endParaRPr lang="en-US" sz="3200" dirty="0">
              <a:latin typeface="Calibri" panose="020F0502020204030204" pitchFamily="34" charset="0"/>
            </a:endParaRPr>
          </a:p>
          <a:p>
            <a:pPr lvl="1">
              <a:buFont typeface="Arial" panose="020B0604020202020204" pitchFamily="34" charset="0"/>
              <a:buChar char="•"/>
            </a:pPr>
            <a:r>
              <a:rPr lang="en-US" sz="2800" b="1" dirty="0">
                <a:latin typeface="Calibri" panose="020F0502020204030204" pitchFamily="34" charset="0"/>
              </a:rPr>
              <a:t>Na</a:t>
            </a:r>
            <a:r>
              <a:rPr lang="fr-FR" sz="2800" b="1" dirty="0" err="1">
                <a:latin typeface="Calibri" panose="020F0502020204030204" pitchFamily="34" charset="0"/>
              </a:rPr>
              <a:t>ï</a:t>
            </a:r>
            <a:r>
              <a:rPr lang="en-US" sz="2800" b="1" dirty="0" err="1">
                <a:latin typeface="Calibri" panose="020F0502020204030204" pitchFamily="34" charset="0"/>
              </a:rPr>
              <a:t>ve</a:t>
            </a:r>
            <a:r>
              <a:rPr lang="en-US" sz="2800" b="1" dirty="0">
                <a:latin typeface="Calibri" panose="020F0502020204030204" pitchFamily="34" charset="0"/>
              </a:rPr>
              <a:t> Bayes (this lecture)</a:t>
            </a:r>
            <a:endParaRPr lang="en-US" sz="2800" b="1" dirty="0">
              <a:latin typeface="Calibri" panose="020F0502020204030204" pitchFamily="34" charset="0"/>
            </a:endParaRPr>
          </a:p>
          <a:p>
            <a:pPr lvl="1">
              <a:buFont typeface="Arial" panose="020B0604020202020204" pitchFamily="34" charset="0"/>
              <a:buChar char="•"/>
            </a:pPr>
            <a:r>
              <a:rPr lang="en-US" sz="2800" dirty="0">
                <a:latin typeface="Calibri" panose="020F0502020204030204" pitchFamily="34" charset="0"/>
              </a:rPr>
              <a:t>Logistic regression  </a:t>
            </a:r>
            <a:endParaRPr lang="en-US" sz="2800" dirty="0">
              <a:latin typeface="Calibri" panose="020F0502020204030204" pitchFamily="34" charset="0"/>
            </a:endParaRPr>
          </a:p>
          <a:p>
            <a:pPr lvl="1">
              <a:buFont typeface="Arial" panose="020B0604020202020204" pitchFamily="34" charset="0"/>
              <a:buChar char="•"/>
            </a:pPr>
            <a:r>
              <a:rPr lang="en-US" sz="2800" dirty="0">
                <a:latin typeface="Calibri" panose="020F0502020204030204" pitchFamily="34" charset="0"/>
              </a:rPr>
              <a:t>Neural networks</a:t>
            </a:r>
            <a:endParaRPr lang="en-US" sz="2800" dirty="0">
              <a:latin typeface="Calibri" panose="020F0502020204030204" pitchFamily="34" charset="0"/>
            </a:endParaRPr>
          </a:p>
          <a:p>
            <a:pPr lvl="1">
              <a:buFont typeface="Arial" panose="020B0604020202020204" pitchFamily="34" charset="0"/>
              <a:buChar char="•"/>
            </a:pPr>
            <a:r>
              <a:rPr lang="en-US" sz="2800" i="1" dirty="0">
                <a:latin typeface="Calibri" panose="020F0502020204030204" pitchFamily="34" charset="0"/>
              </a:rPr>
              <a:t>k</a:t>
            </a:r>
            <a:r>
              <a:rPr lang="en-US" sz="2800" dirty="0">
                <a:latin typeface="Calibri" panose="020F0502020204030204" pitchFamily="34" charset="0"/>
              </a:rPr>
              <a:t>-nearest neighbors</a:t>
            </a:r>
            <a:endParaRPr lang="en-US" sz="2800" dirty="0">
              <a:latin typeface="Calibri" panose="020F0502020204030204" pitchFamily="34" charset="0"/>
            </a:endParaRPr>
          </a:p>
          <a:p>
            <a:pPr lvl="1">
              <a:buFont typeface="Arial" panose="020B0604020202020204" pitchFamily="34" charset="0"/>
              <a:buChar char="•"/>
            </a:pPr>
            <a:r>
              <a:rPr lang="en-US" sz="2800">
                <a:latin typeface="Calibri" panose="020F0502020204030204" pitchFamily="34" charset="0"/>
              </a:rPr>
              <a:t>…</a:t>
            </a:r>
            <a:endParaRPr lang="en-US" sz="2800" dirty="0">
              <a:latin typeface="Calibri" panose="020F0502020204030204" pitchFamily="34" charset="0"/>
            </a:endParaRPr>
          </a:p>
          <a:p>
            <a:pPr lvl="1">
              <a:buFont typeface="Arial" panose="020B0604020202020204" pitchFamily="34" charset="0"/>
              <a:buChar char="•"/>
            </a:pPr>
            <a:endParaRPr lang="en-US" sz="1700" dirty="0">
              <a:latin typeface="Calibri" panose="020F0502020204030204" pitchFamily="34" charset="0"/>
            </a:endParaRPr>
          </a:p>
          <a:p>
            <a:pPr marL="151130" lvl="1" indent="0">
              <a:buNone/>
            </a:pPr>
            <a:r>
              <a:rPr lang="en-US" sz="3200" dirty="0">
                <a:latin typeface="Calibri" panose="020F0502020204030204" pitchFamily="34" charset="0"/>
              </a:rPr>
              <a:t>We can also use pretrained large language models!</a:t>
            </a:r>
            <a:endParaRPr lang="en-US" sz="3200" dirty="0">
              <a:latin typeface="Calibri" panose="020F0502020204030204" pitchFamily="34" charset="0"/>
            </a:endParaRPr>
          </a:p>
          <a:p>
            <a:pPr lvl="2">
              <a:buFont typeface="Arial" panose="020B0604020202020204" pitchFamily="34" charset="0"/>
              <a:buChar char="•"/>
            </a:pPr>
            <a:r>
              <a:rPr lang="en-US" sz="2800" dirty="0">
                <a:latin typeface="Calibri" panose="020F0502020204030204" pitchFamily="34" charset="0"/>
              </a:rPr>
              <a:t>Fine-tuned as classifiers</a:t>
            </a:r>
            <a:endParaRPr lang="en-US" sz="2800" dirty="0">
              <a:latin typeface="Calibri" panose="020F0502020204030204" pitchFamily="34" charset="0"/>
            </a:endParaRPr>
          </a:p>
          <a:p>
            <a:pPr lvl="2">
              <a:buFont typeface="Arial" panose="020B0604020202020204" pitchFamily="34" charset="0"/>
              <a:buChar char="•"/>
            </a:pPr>
            <a:r>
              <a:rPr lang="en-US" sz="2800" dirty="0">
                <a:latin typeface="Calibri" panose="020F0502020204030204" pitchFamily="34" charset="0"/>
              </a:rPr>
              <a:t>Prompted to give a classification</a:t>
            </a:r>
            <a:endParaRPr lang="en-US" sz="2800" dirty="0">
              <a:latin typeface="Calibri" panose="020F050202020403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Text Classification and 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460238" y="285750"/>
            <a:ext cx="5009393" cy="4206240"/>
          </a:xfrm>
        </p:spPr>
        <p:txBody>
          <a:bodyPr/>
          <a:lstStyle/>
          <a:p>
            <a:pPr eaLnBrk="1" hangingPunct="1">
              <a:buFont typeface="Times" charset="0"/>
              <a:buNone/>
            </a:pPr>
            <a:r>
              <a:rPr lang="en-US" sz="3600">
                <a:solidFill>
                  <a:srgbClr val="A4001D"/>
                </a:solidFill>
                <a:latin typeface="Calibri" panose="020F0502020204030204"/>
                <a:ea typeface="MS PGothic" panose="020B0600070205080204" charset="-128"/>
                <a:cs typeface="Calibri" panose="020F0502020204030204"/>
              </a:rPr>
              <a:t>The Naive Bayes Classifier</a:t>
            </a:r>
            <a:endParaRPr lang="en-US" sz="360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Naive Bayes Intuition</a:t>
            </a:r>
            <a:endParaRPr lang="en-US" dirty="0"/>
          </a:p>
        </p:txBody>
      </p:sp>
      <p:sp>
        <p:nvSpPr>
          <p:cNvPr id="31747" name="Content Placeholder 2"/>
          <p:cNvSpPr>
            <a:spLocks noGrp="1"/>
          </p:cNvSpPr>
          <p:nvPr>
            <p:ph idx="1"/>
          </p:nvPr>
        </p:nvSpPr>
        <p:spPr>
          <a:xfrm>
            <a:off x="822960" y="1352550"/>
            <a:ext cx="7635240" cy="3333750"/>
          </a:xfrm>
        </p:spPr>
        <p:txBody>
          <a:bodyPr/>
          <a:lstStyle/>
          <a:p>
            <a:r>
              <a:rPr lang="en-US" sz="2800" dirty="0">
                <a:latin typeface="Calibri" panose="020F0502020204030204" pitchFamily="34" charset="0"/>
              </a:rPr>
              <a:t>Simple ("naive") classification method based on Bayes rule</a:t>
            </a:r>
            <a:endParaRPr lang="en-US" sz="2800" dirty="0">
              <a:latin typeface="Calibri" panose="020F0502020204030204" pitchFamily="34" charset="0"/>
            </a:endParaRPr>
          </a:p>
          <a:p>
            <a:r>
              <a:rPr lang="en-US" sz="2800" dirty="0">
                <a:latin typeface="Calibri" panose="020F0502020204030204" pitchFamily="34" charset="0"/>
              </a:rPr>
              <a:t>Relies on very simple representation of document</a:t>
            </a:r>
            <a:endParaRPr lang="en-US" sz="2800" dirty="0">
              <a:latin typeface="Calibri" panose="020F0502020204030204" pitchFamily="34" charset="0"/>
            </a:endParaRPr>
          </a:p>
          <a:p>
            <a:pPr lvl="1"/>
            <a:r>
              <a:rPr lang="en-US" sz="2800" b="1" dirty="0">
                <a:latin typeface="Calibri" panose="020F0502020204030204" pitchFamily="34" charset="0"/>
              </a:rPr>
              <a:t>Bag of words</a:t>
            </a:r>
            <a:endParaRPr lang="en-US" sz="2800" b="1" dirty="0">
              <a:latin typeface="Calibri" panose="020F0502020204030204" pitchFamily="34" charset="0"/>
            </a:endParaRPr>
          </a:p>
          <a:p>
            <a:endParaRPr lang="en-US"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150"/>
            <a:ext cx="7467600" cy="742950"/>
          </a:xfrm>
        </p:spPr>
        <p:txBody>
          <a:bodyPr/>
          <a:lstStyle/>
          <a:p>
            <a:r>
              <a:rPr lang="en-US" dirty="0"/>
              <a:t>The Bag of Words Representation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0F35DC5-7E65-8247-99AB-4E984F8A921E}" type="slidenum">
              <a:rPr kumimoji="0" lang="en-US" sz="790" b="0" i="0" u="none" strike="noStrike" kern="1200" cap="none" spc="0" normalizeH="0" baseline="0" noProof="0" smtClean="0">
                <a:ln>
                  <a:noFill/>
                </a:ln>
                <a:solidFill>
                  <a:srgbClr val="FFFFFF"/>
                </a:solidFill>
                <a:effectLst/>
                <a:uLnTx/>
                <a:uFillTx/>
                <a:latin typeface="Lucida Sans" panose="020B0602030504020204" charset="0"/>
                <a:ea typeface="MS PGothic" panose="020B0600070205080204" charset="-128"/>
              </a:rPr>
            </a:fld>
            <a:endParaRPr kumimoji="0" lang="en-US" sz="790" b="0" i="0" u="none" strike="noStrike" kern="1200" cap="none" spc="0" normalizeH="0" baseline="0" noProof="0" dirty="0">
              <a:ln>
                <a:noFill/>
              </a:ln>
              <a:solidFill>
                <a:srgbClr val="FFFFFF"/>
              </a:solidFill>
              <a:effectLst/>
              <a:uLnTx/>
              <a:uFillTx/>
              <a:latin typeface="Lucida Sans" panose="020B0602030504020204" charset="0"/>
              <a:ea typeface="MS PGothic" panose="020B0600070205080204" charset="-128"/>
            </a:endParaRPr>
          </a:p>
        </p:txBody>
      </p:sp>
      <p:pic>
        <p:nvPicPr>
          <p:cNvPr id="5" name="Picture 4" descr="bagofwords.pdf"/>
          <p:cNvPicPr>
            <a:picLocks noChangeAspect="1"/>
          </p:cNvPicPr>
          <p:nvPr/>
        </p:nvPicPr>
        <p:blipFill rotWithShape="1">
          <a:blip r:embed="rId1">
            <a:extLst>
              <a:ext uri="{28A0092B-C50C-407E-A947-70E740481C1C}">
                <a14:useLocalDpi xmlns:a14="http://schemas.microsoft.com/office/drawing/2010/main" val="0"/>
              </a:ext>
            </a:extLst>
          </a:blip>
          <a:srcRect l="1" t="10370" r="72556" b="21481"/>
          <a:stretch>
            <a:fillRect/>
          </a:stretch>
        </p:blipFill>
        <p:spPr>
          <a:xfrm>
            <a:off x="304800" y="1200150"/>
            <a:ext cx="2496185" cy="3505200"/>
          </a:xfrm>
          <a:prstGeom prst="rect">
            <a:avLst/>
          </a:prstGeom>
        </p:spPr>
      </p:pic>
      <p:pic>
        <p:nvPicPr>
          <p:cNvPr id="6" name="Picture 5" descr="bagofwords.pdf"/>
          <p:cNvPicPr>
            <a:picLocks noChangeAspect="1"/>
          </p:cNvPicPr>
          <p:nvPr/>
        </p:nvPicPr>
        <p:blipFill rotWithShape="1">
          <a:blip r:embed="rId1">
            <a:extLst>
              <a:ext uri="{28A0092B-C50C-407E-A947-70E740481C1C}">
                <a14:useLocalDpi xmlns:a14="http://schemas.microsoft.com/office/drawing/2010/main" val="0"/>
              </a:ext>
            </a:extLst>
          </a:blip>
          <a:srcRect l="72368" r="-2024"/>
          <a:stretch>
            <a:fillRect/>
          </a:stretch>
        </p:blipFill>
        <p:spPr>
          <a:xfrm>
            <a:off x="6553200" y="849630"/>
            <a:ext cx="2095500" cy="3995420"/>
          </a:xfrm>
          <a:prstGeom prst="rect">
            <a:avLst/>
          </a:prstGeom>
        </p:spPr>
      </p:pic>
      <p:pic>
        <p:nvPicPr>
          <p:cNvPr id="7" name="Picture 6" descr="bagofwords.pdf"/>
          <p:cNvPicPr>
            <a:picLocks noChangeAspect="1"/>
          </p:cNvPicPr>
          <p:nvPr/>
        </p:nvPicPr>
        <p:blipFill rotWithShape="1">
          <a:blip r:embed="rId1">
            <a:extLst>
              <a:ext uri="{28A0092B-C50C-407E-A947-70E740481C1C}">
                <a14:useLocalDpi xmlns:a14="http://schemas.microsoft.com/office/drawing/2010/main" val="0"/>
              </a:ext>
            </a:extLst>
          </a:blip>
          <a:srcRect l="27128" r="27127"/>
          <a:stretch>
            <a:fillRect/>
          </a:stretch>
        </p:blipFill>
        <p:spPr>
          <a:xfrm>
            <a:off x="2971800" y="971550"/>
            <a:ext cx="3168015" cy="3916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fontScale="90000"/>
          </a:bodyPr>
          <a:lstStyle/>
          <a:p>
            <a:r>
              <a:rPr lang="en-US" dirty="0"/>
              <a:t>Bayes’ Rule Applied to Documents and Classes</a:t>
            </a:r>
            <a:endParaRPr lang="en-US" dirty="0"/>
          </a:p>
        </p:txBody>
      </p:sp>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graphicFrame>
        <p:nvGraphicFramePr>
          <p:cNvPr id="7" name="Object 3"/>
          <p:cNvGraphicFramePr>
            <a:graphicFrameLocks noChangeAspect="1"/>
          </p:cNvGraphicFramePr>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2" name="Equation" r:id="rId1" imgW="1371600" imgH="420370" progId="Equation.3">
                  <p:embed/>
                </p:oleObj>
              </mc:Choice>
              <mc:Fallback>
                <p:oleObj name="Equation" r:id="rId1" imgW="1371600" imgH="420370" progId="Equation.3">
                  <p:embed/>
                  <p:pic>
                    <p:nvPicPr>
                      <p:cNvPr id="0" name="Object 3"/>
                      <p:cNvPicPr>
                        <a:picLocks noChangeAspect="1" noChangeArrowheads="1"/>
                      </p:cNvPicPr>
                      <p:nvPr/>
                    </p:nvPicPr>
                    <p:blipFill>
                      <a:blip r:embed="rId2"/>
                      <a:srcRect/>
                      <a:stretch>
                        <a:fillRect/>
                      </a:stretch>
                    </p:blipFill>
                    <p:spPr bwMode="auto">
                      <a:xfrm>
                        <a:off x="2479675" y="2759075"/>
                        <a:ext cx="4421188" cy="1377950"/>
                      </a:xfrm>
                      <a:prstGeom prst="rect">
                        <a:avLst/>
                      </a:prstGeom>
                      <a:noFill/>
                      <a:ln>
                        <a:noFill/>
                      </a:ln>
                      <a:effec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a:t>i</a:t>
            </a:r>
            <a:r>
              <a:rPr lang="en-US" dirty="0" err="1"/>
              <a:t>ve</a:t>
            </a:r>
            <a:r>
              <a:rPr lang="en-US" dirty="0"/>
              <a:t> Bayes Classifier (I)</a:t>
            </a:r>
            <a:endParaRPr lang="en-US" dirty="0"/>
          </a:p>
        </p:txBody>
      </p:sp>
      <p:graphicFrame>
        <p:nvGraphicFramePr>
          <p:cNvPr id="5" name="Object 3"/>
          <p:cNvGraphicFramePr>
            <a:graphicFrameLocks noChangeAspect="1"/>
          </p:cNvGraphicFramePr>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 name="Equation" r:id="rId1" imgW="1371600" imgH="292735" progId="Equation.3">
                  <p:embed/>
                </p:oleObj>
              </mc:Choice>
              <mc:Fallback>
                <p:oleObj name="Equation" r:id="rId1" imgW="1371600" imgH="292735" progId="Equation.3">
                  <p:embed/>
                  <p:pic>
                    <p:nvPicPr>
                      <p:cNvPr id="0" name="Object 3"/>
                      <p:cNvPicPr>
                        <a:picLocks noChangeAspect="1" noChangeArrowheads="1"/>
                      </p:cNvPicPr>
                      <p:nvPr/>
                    </p:nvPicPr>
                    <p:blipFill>
                      <a:blip r:embed="rId2"/>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3" name="Equation" r:id="rId3" imgW="1371600" imgH="420370" progId="Equation.3">
                  <p:embed/>
                </p:oleObj>
              </mc:Choice>
              <mc:Fallback>
                <p:oleObj name="Equation" r:id="rId3" imgW="1371600" imgH="420370" progId="Equation.3">
                  <p:embed/>
                  <p:pic>
                    <p:nvPicPr>
                      <p:cNvPr id="0" name="Object 3"/>
                      <p:cNvPicPr>
                        <a:picLocks noChangeAspect="1" noChangeArrowheads="1"/>
                      </p:cNvPicPr>
                      <p:nvPr/>
                    </p:nvPicPr>
                    <p:blipFill>
                      <a:blip r:embed="rId4"/>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4" name="Equation" r:id="rId5" imgW="1344295" imgH="292735" progId="Equation.3">
                  <p:embed/>
                </p:oleObj>
              </mc:Choice>
              <mc:Fallback>
                <p:oleObj name="Equation" r:id="rId5" imgW="1344295" imgH="292735" progId="Equation.3">
                  <p:embed/>
                  <p:pic>
                    <p:nvPicPr>
                      <p:cNvPr id="0" name="Object 3"/>
                      <p:cNvPicPr>
                        <a:picLocks noChangeAspect="1" noChangeArrowheads="1"/>
                      </p:cNvPicPr>
                      <p:nvPr/>
                    </p:nvPicPr>
                    <p:blipFill>
                      <a:blip r:embed="rId6"/>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MAP is “maximum a posteriori”  = most likely class</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Bayes Rule</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Dropping the denominator</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t>Na</a:t>
            </a:r>
            <a:r>
              <a:rPr lang="fr-FR"/>
              <a:t>i</a:t>
            </a:r>
            <a:r>
              <a:rPr lang="en-US" err="1"/>
              <a:t>ve</a:t>
            </a:r>
            <a:r>
              <a:rPr lang="en-US"/>
              <a:t> Bayes Classifier (II)</a:t>
            </a:r>
            <a:endParaRPr lang="en-US"/>
          </a:p>
        </p:txBody>
      </p:sp>
      <p:graphicFrame>
        <p:nvGraphicFramePr>
          <p:cNvPr id="5" name="Object 3"/>
          <p:cNvGraphicFramePr>
            <a:graphicFrameLocks noChangeAspect="1"/>
          </p:cNvGraphicFramePr>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 name="Equation" r:id="rId1" imgW="1645920" imgH="292735" progId="Equation.3">
                  <p:embed/>
                </p:oleObj>
              </mc:Choice>
              <mc:Fallback>
                <p:oleObj name="Equation" r:id="rId1" imgW="1645920" imgH="292735" progId="Equation.3">
                  <p:embed/>
                  <p:pic>
                    <p:nvPicPr>
                      <p:cNvPr id="0" name="Object 3"/>
                      <p:cNvPicPr>
                        <a:picLocks noChangeAspect="1" noChangeArrowheads="1"/>
                      </p:cNvPicPr>
                      <p:nvPr/>
                    </p:nvPicPr>
                    <p:blipFill>
                      <a:blip r:embed="rId2"/>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162800" y="2443728"/>
            <a:ext cx="1676400" cy="1077218"/>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Document d represented as features x1..xn</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graphicFrame>
        <p:nvGraphicFramePr>
          <p:cNvPr id="10" name="Object 3"/>
          <p:cNvGraphicFramePr>
            <a:graphicFrameLocks noChangeAspect="1"/>
          </p:cNvGraphicFramePr>
          <p:nvPr/>
        </p:nvGraphicFramePr>
        <p:xfrm>
          <a:off x="1288733" y="2706212"/>
          <a:ext cx="5782310" cy="897890"/>
        </p:xfrm>
        <a:graphic>
          <a:graphicData uri="http://schemas.openxmlformats.org/presentationml/2006/ole">
            <mc:AlternateContent xmlns:mc="http://schemas.openxmlformats.org/markup-compatibility/2006">
              <mc:Choice xmlns:v="urn:schemas-microsoft-com:vml" Requires="v">
                <p:oleObj spid="_x0000_s3" name="Equation" r:id="rId3" imgW="1943100" imgH="304800" progId="Equation.3">
                  <p:embed/>
                </p:oleObj>
              </mc:Choice>
              <mc:Fallback>
                <p:oleObj name="Equation" r:id="rId3" imgW="1943100" imgH="304800" progId="Equation.3">
                  <p:embed/>
                  <p:pic>
                    <p:nvPicPr>
                      <p:cNvPr id="0" name="Object 3"/>
                      <p:cNvPicPr>
                        <a:picLocks noChangeAspect="1" noChangeArrowheads="1"/>
                      </p:cNvPicPr>
                      <p:nvPr/>
                    </p:nvPicPr>
                    <p:blipFill>
                      <a:blip r:embed="rId4"/>
                      <a:srcRect/>
                      <a:stretch>
                        <a:fillRect/>
                      </a:stretch>
                    </p:blipFill>
                    <p:spPr bwMode="auto">
                      <a:xfrm>
                        <a:off x="1288733" y="2706212"/>
                        <a:ext cx="5782310" cy="897890"/>
                      </a:xfrm>
                      <a:prstGeom prst="rect">
                        <a:avLst/>
                      </a:prstGeom>
                      <a:noFill/>
                      <a:ln>
                        <a:noFill/>
                      </a:ln>
                      <a:effectLst/>
                    </p:spPr>
                  </p:pic>
                </p:oleObj>
              </mc:Fallback>
            </mc:AlternateContent>
          </a:graphicData>
        </a:graphic>
      </p:graphicFrame>
      <p:sp>
        <p:nvSpPr>
          <p:cNvPr id="7" name="Text Box 16"/>
          <p:cNvSpPr txBox="1">
            <a:spLocks noChangeArrowheads="1"/>
          </p:cNvSpPr>
          <p:nvPr/>
        </p:nvSpPr>
        <p:spPr bwMode="auto">
          <a:xfrm>
            <a:off x="2971800" y="1130885"/>
            <a:ext cx="1371600" cy="338554"/>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"Likelihood"</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
        <p:nvSpPr>
          <p:cNvPr id="8" name="Text Box 16"/>
          <p:cNvSpPr txBox="1">
            <a:spLocks noChangeArrowheads="1"/>
          </p:cNvSpPr>
          <p:nvPr/>
        </p:nvSpPr>
        <p:spPr bwMode="auto">
          <a:xfrm>
            <a:off x="4443412" y="1141037"/>
            <a:ext cx="838200" cy="338554"/>
          </a:xfrm>
          <a:prstGeom prst="rect">
            <a:avLst/>
          </a:prstGeom>
          <a:solidFill>
            <a:srgbClr val="FFCC66"/>
          </a:solidFill>
          <a:ln w="3175">
            <a:solidFill>
              <a:schemeClr val="tx1"/>
            </a:solidFill>
            <a:miter lim="800000"/>
          </a:ln>
          <a:effectLst>
            <a:outerShdw blurRad="63500" dist="107763" dir="2700000" algn="ctr" rotWithShape="0">
              <a:schemeClr val="bg2">
                <a:alpha val="50000"/>
              </a:schemeClr>
            </a:outerShdw>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rPr>
              <a:t>"Prior"</a:t>
            </a:r>
            <a:endParaRPr kumimoji="0" lang="en-US" altLang="zh-TW" sz="16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Problems with multiplying lots of probs</a:t>
            </a:r>
            <a:endParaRPr lang="en-US" dirty="0"/>
          </a:p>
        </p:txBody>
      </p:sp>
      <p:sp>
        <p:nvSpPr>
          <p:cNvPr id="54276" name="Rectangle 3"/>
          <p:cNvSpPr>
            <a:spLocks noGrp="1" noChangeArrowheads="1"/>
          </p:cNvSpPr>
          <p:nvPr>
            <p:ph idx="1"/>
          </p:nvPr>
        </p:nvSpPr>
        <p:spPr>
          <a:xfrm>
            <a:off x="822960" y="1200150"/>
            <a:ext cx="8168640" cy="3657600"/>
          </a:xfrm>
        </p:spPr>
        <p:txBody>
          <a:bodyPr>
            <a:normAutofit/>
          </a:bodyPr>
          <a:lstStyle/>
          <a:p>
            <a:r>
              <a:rPr lang="en-US" sz="2400">
                <a:latin typeface="Calibri" panose="020F0502020204030204" pitchFamily="34" charset="0"/>
              </a:rPr>
              <a:t>There's a problem with this:</a:t>
            </a:r>
            <a:endParaRPr lang="en-US" sz="2400">
              <a:latin typeface="Calibri" panose="020F0502020204030204" pitchFamily="34" charset="0"/>
            </a:endParaRPr>
          </a:p>
          <a:p>
            <a:endParaRPr lang="en-US" sz="2400">
              <a:latin typeface="Calibri" panose="020F0502020204030204" pitchFamily="34" charset="0"/>
            </a:endParaRPr>
          </a:p>
          <a:p>
            <a:endParaRPr lang="en-US" sz="2400">
              <a:latin typeface="Calibri" panose="020F0502020204030204" pitchFamily="34" charset="0"/>
            </a:endParaRPr>
          </a:p>
          <a:p>
            <a:endParaRPr lang="en-US" sz="2400">
              <a:latin typeface="Calibri" panose="020F0502020204030204" pitchFamily="34" charset="0"/>
            </a:endParaRPr>
          </a:p>
          <a:p>
            <a:r>
              <a:rPr lang="en-US" sz="2200">
                <a:latin typeface="Calibri" panose="020F0502020204030204" pitchFamily="34" charset="0"/>
              </a:rPr>
              <a:t>Multiplying lots of probabilities can result in floating-point underflow!</a:t>
            </a:r>
            <a:endParaRPr lang="en-US" sz="2200">
              <a:latin typeface="Calibri" panose="020F0502020204030204" pitchFamily="34" charset="0"/>
            </a:endParaRPr>
          </a:p>
          <a:p>
            <a:r>
              <a:rPr lang="en-US" sz="2200">
                <a:latin typeface="Calibri" panose="020F0502020204030204" pitchFamily="34" charset="0"/>
              </a:rPr>
              <a:t>		.0006 * .0007 * .0009 * .01 * .5 * .000008….</a:t>
            </a:r>
            <a:endParaRPr lang="en-US" sz="2200">
              <a:latin typeface="Calibri" panose="020F0502020204030204" pitchFamily="34" charset="0"/>
            </a:endParaRPr>
          </a:p>
          <a:p>
            <a:r>
              <a:rPr lang="en-US" sz="2200">
                <a:latin typeface="Calibri" panose="020F0502020204030204" pitchFamily="34" charset="0"/>
              </a:rPr>
              <a:t>Idea:   Use logs, because  log(</a:t>
            </a:r>
            <a:r>
              <a:rPr lang="en-US" sz="2200" i="1">
                <a:latin typeface="Calibri" panose="020F0502020204030204" pitchFamily="34" charset="0"/>
              </a:rPr>
              <a:t>ab</a:t>
            </a:r>
            <a:r>
              <a:rPr lang="en-US" sz="2200">
                <a:latin typeface="Calibri" panose="020F0502020204030204" pitchFamily="34" charset="0"/>
              </a:rPr>
              <a:t>) = log(</a:t>
            </a:r>
            <a:r>
              <a:rPr lang="en-US" sz="2200" i="1">
                <a:latin typeface="Calibri" panose="020F0502020204030204" pitchFamily="34" charset="0"/>
              </a:rPr>
              <a:t>a</a:t>
            </a:r>
            <a:r>
              <a:rPr lang="en-US" sz="2200">
                <a:latin typeface="Calibri" panose="020F0502020204030204" pitchFamily="34" charset="0"/>
              </a:rPr>
              <a:t>) + log(</a:t>
            </a:r>
            <a:r>
              <a:rPr lang="en-US" sz="2200" i="1">
                <a:latin typeface="Calibri" panose="020F0502020204030204" pitchFamily="34" charset="0"/>
              </a:rPr>
              <a:t>b</a:t>
            </a:r>
            <a:r>
              <a:rPr lang="en-US" sz="2200">
                <a:latin typeface="Calibri" panose="020F0502020204030204" pitchFamily="34" charset="0"/>
              </a:rPr>
              <a:t>)</a:t>
            </a:r>
            <a:endParaRPr lang="en-US" sz="2200">
              <a:latin typeface="Calibri" panose="020F0502020204030204" pitchFamily="34" charset="0"/>
            </a:endParaRPr>
          </a:p>
          <a:p>
            <a:r>
              <a:rPr lang="en-US" sz="2200">
                <a:latin typeface="Calibri" panose="020F0502020204030204" pitchFamily="34" charset="0"/>
              </a:rPr>
              <a:t>	We'll sum logs of probabilities instead of multiplying probabilities!</a:t>
            </a:r>
            <a:endParaRPr lang="en-US" sz="2000">
              <a:latin typeface="Calibri" panose="020F0502020204030204" pitchFamily="34" charset="0"/>
            </a:endParaRPr>
          </a:p>
        </p:txBody>
      </p:sp>
      <p:graphicFrame>
        <p:nvGraphicFramePr>
          <p:cNvPr id="5" name="Object 2"/>
          <p:cNvGraphicFramePr>
            <a:graphicFrameLocks noChangeAspect="1"/>
          </p:cNvGraphicFramePr>
          <p:nvPr/>
        </p:nvGraphicFramePr>
        <p:xfrm>
          <a:off x="1943100" y="1809750"/>
          <a:ext cx="5257800" cy="959605"/>
        </p:xfrm>
        <a:graphic>
          <a:graphicData uri="http://schemas.openxmlformats.org/presentationml/2006/ole">
            <mc:AlternateContent xmlns:mc="http://schemas.openxmlformats.org/markup-compatibility/2006">
              <mc:Choice xmlns:v="urn:schemas-microsoft-com:vml" Requires="v">
                <p:oleObj spid="_x0000_s2" name="Equation" r:id="rId1" imgW="2139950" imgH="393065" progId="Equation.3">
                  <p:embed/>
                </p:oleObj>
              </mc:Choice>
              <mc:Fallback>
                <p:oleObj name="Equation" r:id="rId1" imgW="2139950" imgH="393065" progId="Equation.3">
                  <p:embed/>
                  <p:pic>
                    <p:nvPicPr>
                      <p:cNvPr id="0" name="Object 2"/>
                      <p:cNvPicPr>
                        <a:picLocks noChangeAspect="1" noChangeArrowheads="1"/>
                      </p:cNvPicPr>
                      <p:nvPr/>
                    </p:nvPicPr>
                    <p:blipFill>
                      <a:blip r:embed="rId2"/>
                      <a:srcRect/>
                      <a:stretch>
                        <a:fillRect/>
                      </a:stretch>
                    </p:blipFill>
                    <p:spPr bwMode="auto">
                      <a:xfrm>
                        <a:off x="1943100" y="1809750"/>
                        <a:ext cx="5257800" cy="95960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We actually do everything in log space</a:t>
            </a:r>
            <a:endParaRPr lang="en-US"/>
          </a:p>
        </p:txBody>
      </p:sp>
      <p:sp>
        <p:nvSpPr>
          <p:cNvPr id="54276" name="Rectangle 3"/>
          <p:cNvSpPr>
            <a:spLocks noGrp="1" noChangeArrowheads="1"/>
          </p:cNvSpPr>
          <p:nvPr>
            <p:ph idx="1"/>
          </p:nvPr>
        </p:nvSpPr>
        <p:spPr>
          <a:xfrm>
            <a:off x="822960" y="1047750"/>
            <a:ext cx="8244840" cy="3386455"/>
          </a:xfrm>
        </p:spPr>
        <p:txBody>
          <a:bodyPr>
            <a:normAutofit/>
          </a:bodyPr>
          <a:lstStyle/>
          <a:p>
            <a:pPr marL="0" indent="0">
              <a:buNone/>
            </a:pPr>
            <a:r>
              <a:rPr lang="en-US" sz="2000">
                <a:latin typeface="Calibri" panose="020F0502020204030204" pitchFamily="34" charset="0"/>
              </a:rPr>
              <a:t>Instead of this:</a:t>
            </a:r>
            <a:endParaRPr lang="en-US" sz="2000">
              <a:latin typeface="Calibri" panose="020F0502020204030204" pitchFamily="34" charset="0"/>
            </a:endParaRPr>
          </a:p>
          <a:p>
            <a:endParaRPr lang="en-US" sz="2000">
              <a:latin typeface="Calibri" panose="020F0502020204030204" pitchFamily="34" charset="0"/>
            </a:endParaRPr>
          </a:p>
          <a:p>
            <a:pPr marL="0" indent="0">
              <a:buNone/>
            </a:pPr>
            <a:endParaRPr lang="en-US" sz="600">
              <a:latin typeface="Calibri" panose="020F0502020204030204" pitchFamily="34" charset="0"/>
            </a:endParaRPr>
          </a:p>
          <a:p>
            <a:pPr marL="0" indent="0">
              <a:buNone/>
            </a:pPr>
            <a:r>
              <a:rPr lang="en-US" sz="2000">
                <a:latin typeface="Calibri" panose="020F0502020204030204" pitchFamily="34" charset="0"/>
              </a:rPr>
              <a:t>This:</a:t>
            </a:r>
            <a:endParaRPr lang="en-US" sz="2000">
              <a:latin typeface="Calibri" panose="020F0502020204030204" pitchFamily="34" charset="0"/>
            </a:endParaRPr>
          </a:p>
          <a:p>
            <a:pPr marL="0" indent="0">
              <a:buNone/>
            </a:pPr>
            <a:endParaRPr lang="en-US" sz="1100">
              <a:latin typeface="Calibri" panose="020F0502020204030204" pitchFamily="34" charset="0"/>
            </a:endParaRPr>
          </a:p>
          <a:p>
            <a:pPr marL="0" indent="0">
              <a:buNone/>
            </a:pPr>
            <a:endParaRPr lang="en-US" sz="2000">
              <a:latin typeface="Calibri" panose="020F0502020204030204" pitchFamily="34" charset="0"/>
            </a:endParaRPr>
          </a:p>
          <a:p>
            <a:pPr marL="0" indent="0">
              <a:buNone/>
            </a:pPr>
            <a:endParaRPr lang="en-US" sz="2000">
              <a:latin typeface="Calibri" panose="020F0502020204030204" pitchFamily="34" charset="0"/>
            </a:endParaRPr>
          </a:p>
          <a:p>
            <a:pPr marL="0" indent="0">
              <a:buNone/>
            </a:pPr>
            <a:r>
              <a:rPr lang="en-US" sz="2000">
                <a:latin typeface="Calibri" panose="020F0502020204030204" pitchFamily="34" charset="0"/>
              </a:rPr>
              <a:t>Note: Taking log doesn't change the ranking of classes!</a:t>
            </a:r>
            <a:endParaRPr lang="en-US" sz="2000">
              <a:latin typeface="Calibri" panose="020F0502020204030204" pitchFamily="34" charset="0"/>
            </a:endParaRPr>
          </a:p>
          <a:p>
            <a:pPr marL="396875" lvl="1" indent="0">
              <a:buNone/>
            </a:pPr>
            <a:r>
              <a:rPr lang="en-US" sz="2000">
                <a:latin typeface="Calibri" panose="020F0502020204030204" pitchFamily="34" charset="0"/>
              </a:rPr>
              <a:t>	The class with highest probability also has highest log probability!</a:t>
            </a:r>
            <a:endParaRPr lang="en-US" sz="2000">
              <a:latin typeface="Calibri" panose="020F0502020204030204" pitchFamily="34" charset="0"/>
            </a:endParaRPr>
          </a:p>
          <a:p>
            <a:pPr marL="396875" lvl="1" indent="0">
              <a:buNone/>
            </a:pPr>
            <a:endParaRPr lang="en-US" sz="2000" b="1">
              <a:latin typeface="Calibri" panose="020F0502020204030204" pitchFamily="34" charset="0"/>
            </a:endParaRPr>
          </a:p>
        </p:txBody>
      </p:sp>
      <p:pic>
        <p:nvPicPr>
          <p:cNvPr id="6" name="Picture 5"/>
          <p:cNvPicPr>
            <a:picLocks noChangeAspect="1"/>
          </p:cNvPicPr>
          <p:nvPr/>
        </p:nvPicPr>
        <p:blipFill>
          <a:blip r:embed="rId1"/>
          <a:stretch>
            <a:fillRect/>
          </a:stretch>
        </p:blipFill>
        <p:spPr>
          <a:xfrm>
            <a:off x="2057400" y="1789669"/>
            <a:ext cx="5740399" cy="937646"/>
          </a:xfrm>
          <a:prstGeom prst="rect">
            <a:avLst/>
          </a:prstGeom>
        </p:spPr>
      </p:pic>
      <p:graphicFrame>
        <p:nvGraphicFramePr>
          <p:cNvPr id="5" name="Object 2"/>
          <p:cNvGraphicFramePr>
            <a:graphicFrameLocks noChangeAspect="1"/>
          </p:cNvGraphicFramePr>
          <p:nvPr/>
        </p:nvGraphicFramePr>
        <p:xfrm>
          <a:off x="2853834" y="981748"/>
          <a:ext cx="3954492" cy="721737"/>
        </p:xfrm>
        <a:graphic>
          <a:graphicData uri="http://schemas.openxmlformats.org/presentationml/2006/ole">
            <mc:AlternateContent xmlns:mc="http://schemas.openxmlformats.org/markup-compatibility/2006">
              <mc:Choice xmlns:v="urn:schemas-microsoft-com:vml" Requires="v">
                <p:oleObj spid="_x0000_s2" name="Equation" r:id="rId2" imgW="2139950" imgH="393065" progId="Equation.3">
                  <p:embed/>
                </p:oleObj>
              </mc:Choice>
              <mc:Fallback>
                <p:oleObj name="Equation" r:id="rId2" imgW="2139950" imgH="393065" progId="Equation.3">
                  <p:embed/>
                  <p:pic>
                    <p:nvPicPr>
                      <p:cNvPr id="0" name="Object 2"/>
                      <p:cNvPicPr>
                        <a:picLocks noChangeAspect="1" noChangeArrowheads="1"/>
                      </p:cNvPicPr>
                      <p:nvPr/>
                    </p:nvPicPr>
                    <p:blipFill>
                      <a:blip r:embed="rId3"/>
                      <a:srcRect/>
                      <a:stretch>
                        <a:fillRect/>
                      </a:stretch>
                    </p:blipFill>
                    <p:spPr bwMode="auto">
                      <a:xfrm>
                        <a:off x="2853834" y="981748"/>
                        <a:ext cx="3954492" cy="721737"/>
                      </a:xfrm>
                      <a:prstGeom prst="rect">
                        <a:avLst/>
                      </a:prstGeom>
                      <a:noFill/>
                      <a:ln>
                        <a:noFill/>
                      </a:ln>
                      <a:effectLst/>
                    </p:spPr>
                  </p:pic>
                </p:oleObj>
              </mc:Fallback>
            </mc:AlternateContent>
          </a:graphicData>
        </a:graphic>
      </p:graphicFrame>
      <p:sp>
        <p:nvSpPr>
          <p:cNvPr id="3" name="TextBox 1"/>
          <p:cNvSpPr txBox="1"/>
          <p:nvPr/>
        </p:nvSpPr>
        <p:spPr>
          <a:xfrm>
            <a:off x="325925" y="4246075"/>
            <a:ext cx="184731"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rgbClr val="000000"/>
              </a:solidFill>
              <a:effectLst/>
              <a:uLnTx/>
              <a:uFillTx/>
              <a:latin typeface="Lucida Sans" panose="020B0602030504020204" charset="0"/>
              <a:ea typeface="MS PGothic" panose="020B060007020508020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Text Classification and 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581400" y="222885"/>
            <a:ext cx="5009393" cy="3943350"/>
          </a:xfrm>
        </p:spPr>
        <p:txBody>
          <a:bodyPr>
            <a:normAutofit/>
          </a:bodyPr>
          <a:lstStyle/>
          <a:p>
            <a:pPr eaLnBrk="1" hangingPunct="1">
              <a:buFont typeface="Times" charset="0"/>
              <a:buNone/>
            </a:pPr>
            <a:r>
              <a:rPr lang="en-US" sz="3600" dirty="0">
                <a:solidFill>
                  <a:srgbClr val="A4001D"/>
                </a:solidFill>
                <a:latin typeface="Calibri" panose="020F0502020204030204"/>
                <a:ea typeface="MS PGothic" panose="020B0600070205080204" charset="-128"/>
                <a:cs typeface="Calibri" panose="020F0502020204030204"/>
              </a:rPr>
              <a:t>Sentiment and Binary Naive Bayes</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endParaRPr lang="en-US" dirty="0"/>
          </a:p>
        </p:txBody>
      </p:sp>
      <p:sp>
        <p:nvSpPr>
          <p:cNvPr id="3" name="Content Placeholder 2"/>
          <p:cNvSpPr>
            <a:spLocks noGrp="1"/>
          </p:cNvSpPr>
          <p:nvPr>
            <p:ph idx="1"/>
          </p:nvPr>
        </p:nvSpPr>
        <p:spPr/>
        <p:txBody>
          <a:bodyPr/>
          <a:lstStyle/>
          <a:p>
            <a:endParaRPr lang="en-US"/>
          </a:p>
        </p:txBody>
      </p:sp>
      <p:pic>
        <p:nvPicPr>
          <p:cNvPr id="5" name="Content Placeholder 5"/>
          <p:cNvPicPr>
            <a:picLocks noChangeAspect="1"/>
          </p:cNvPicPr>
          <p:nvPr/>
        </p:nvPicPr>
        <p:blipFill>
          <a:blip r:embed="rId1"/>
          <a:srcRect/>
          <a:stretch>
            <a:fillRect/>
          </a:stretch>
        </p:blipFill>
        <p:spPr bwMode="auto">
          <a:xfrm>
            <a:off x="609600" y="666456"/>
            <a:ext cx="8335986" cy="4155734"/>
          </a:xfrm>
          <a:prstGeom prst="rect">
            <a:avLst/>
          </a:prstGeom>
          <a:noFill/>
          <a:ln>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Let's do a worked sentiment example!</a:t>
            </a:r>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stretch>
            <a:fillRect/>
          </a:stretch>
        </p:blipFill>
        <p:spPr>
          <a:xfrm>
            <a:off x="609600" y="1186180"/>
            <a:ext cx="8362278" cy="3352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77"/>
            <a:ext cx="8458200" cy="680397"/>
          </a:xfrm>
        </p:spPr>
        <p:txBody>
          <a:bodyPr>
            <a:normAutofit fontScale="90000"/>
          </a:bodyPr>
          <a:lstStyle/>
          <a:p>
            <a:r>
              <a:rPr lang="en-US" dirty="0"/>
              <a:t>A worked sentiment example with add-1 smoothing</a:t>
            </a:r>
            <a:endParaRPr lang="en-US" dirty="0"/>
          </a:p>
        </p:txBody>
      </p:sp>
      <p:pic>
        <p:nvPicPr>
          <p:cNvPr id="5" name="Picture 4"/>
          <p:cNvPicPr>
            <a:picLocks noChangeAspect="1"/>
          </p:cNvPicPr>
          <p:nvPr/>
        </p:nvPicPr>
        <p:blipFill>
          <a:blip r:embed="rId1"/>
          <a:stretch>
            <a:fillRect/>
          </a:stretch>
        </p:blipFill>
        <p:spPr>
          <a:xfrm>
            <a:off x="457200" y="819150"/>
            <a:ext cx="4411210" cy="1768645"/>
          </a:xfrm>
          <a:prstGeom prst="rect">
            <a:avLst/>
          </a:prstGeom>
        </p:spPr>
      </p:pic>
      <p:sp>
        <p:nvSpPr>
          <p:cNvPr id="4" name="TextBox 3"/>
          <p:cNvSpPr txBox="1"/>
          <p:nvPr/>
        </p:nvSpPr>
        <p:spPr>
          <a:xfrm>
            <a:off x="5186713" y="742950"/>
            <a:ext cx="3451586"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1. Prior from training:</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p:sp>
        <p:nvSpPr>
          <p:cNvPr id="7" name="TextBox 6"/>
          <p:cNvSpPr txBox="1"/>
          <p:nvPr/>
        </p:nvSpPr>
        <p:spPr>
          <a:xfrm>
            <a:off x="7314538" y="1219638"/>
            <a:ext cx="1677062" cy="83099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P(-) = 3/5</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P(+) = 2/5</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p:sp>
        <p:nvSpPr>
          <p:cNvPr id="8" name="TextBox 7"/>
          <p:cNvSpPr txBox="1"/>
          <p:nvPr/>
        </p:nvSpPr>
        <p:spPr>
          <a:xfrm>
            <a:off x="5258364" y="2142498"/>
            <a:ext cx="2276585"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2. Drop "with"</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p:cxnSp>
        <p:nvCxnSpPr>
          <p:cNvPr id="10" name="Straight Connector 9"/>
          <p:cNvCxnSpPr/>
          <p:nvPr/>
        </p:nvCxnSpPr>
        <p:spPr>
          <a:xfrm>
            <a:off x="2748280" y="2449830"/>
            <a:ext cx="381000" cy="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stretch>
            <a:fillRect/>
          </a:stretch>
        </p:blipFill>
        <p:spPr>
          <a:xfrm>
            <a:off x="154097" y="3685541"/>
            <a:ext cx="4957061" cy="1457959"/>
          </a:xfrm>
          <a:prstGeom prst="rect">
            <a:avLst/>
          </a:prstGeom>
        </p:spPr>
      </p:pic>
      <p:pic>
        <p:nvPicPr>
          <p:cNvPr id="16" name="Picture 15"/>
          <p:cNvPicPr>
            <a:picLocks noChangeAspect="1"/>
          </p:cNvPicPr>
          <p:nvPr/>
        </p:nvPicPr>
        <p:blipFill>
          <a:blip r:embed="rId3"/>
          <a:stretch>
            <a:fillRect/>
          </a:stretch>
        </p:blipFill>
        <p:spPr>
          <a:xfrm>
            <a:off x="5345676" y="3762346"/>
            <a:ext cx="3849123" cy="1085125"/>
          </a:xfrm>
          <a:prstGeom prst="rect">
            <a:avLst/>
          </a:prstGeom>
        </p:spPr>
      </p:pic>
      <p:sp>
        <p:nvSpPr>
          <p:cNvPr id="17" name="TextBox 16"/>
          <p:cNvSpPr txBox="1"/>
          <p:nvPr/>
        </p:nvSpPr>
        <p:spPr>
          <a:xfrm>
            <a:off x="118537" y="2647950"/>
            <a:ext cx="445346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3. Likelihoods from training:</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p:sp>
        <p:nvSpPr>
          <p:cNvPr id="18" name="TextBox 17"/>
          <p:cNvSpPr txBox="1"/>
          <p:nvPr/>
        </p:nvSpPr>
        <p:spPr>
          <a:xfrm>
            <a:off x="5516950" y="3203244"/>
            <a:ext cx="3557384"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rPr>
              <a:t>4. Scoring the test set:</a:t>
            </a:r>
            <a:endParaRPr kumimoji="0" lang="en-US" sz="24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p:sp>
        <p:nvSpPr>
          <p:cNvPr id="19" name="Rectangle 18"/>
          <p:cNvSpPr/>
          <p:nvPr/>
        </p:nvSpPr>
        <p:spPr>
          <a:xfrm>
            <a:off x="5410200" y="3756206"/>
            <a:ext cx="3733800" cy="548702"/>
          </a:xfrm>
          <a:prstGeom prst="rect">
            <a:avLst/>
          </a:prstGeom>
          <a:solidFill>
            <a:srgbClr val="FFFF0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5" name="TextBox 14"/>
              <p:cNvSpPr txBox="1"/>
              <p:nvPr/>
            </p:nvSpPr>
            <p:spPr>
              <a:xfrm>
                <a:off x="536743" y="3085627"/>
                <a:ext cx="3265638" cy="53027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𝑝</m:t>
                      </m:r>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𝑤</m:t>
                              </m:r>
                            </m:e>
                            <m:sub>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𝑖</m:t>
                              </m:r>
                            </m:sub>
                          </m:sSub>
                        </m:e>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𝑐</m:t>
                          </m:r>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 </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𝑐𝑜𝑢𝑛𝑡</m:t>
                          </m:r>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𝑤</m:t>
                                  </m:r>
                                </m:e>
                                <m: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𝑖</m:t>
                                  </m:r>
                                </m:sub>
                              </m:s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𝑐</m:t>
                              </m:r>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1</m:t>
                          </m:r>
                        </m:num>
                        <m:den>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dPr>
                            <m:e>
                              <m:nary>
                                <m:naryPr>
                                  <m:chr m:val="∑"/>
                                  <m:supHide m:val="on"/>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ctrlPr>
                                </m:naryPr>
                                <m:sub>
                                  <m:r>
                                    <m:rPr>
                                      <m:brk m:alnAt="7"/>
                                    </m:rP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𝑤</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𝑉</m:t>
                                  </m:r>
                                </m:sub>
                                <m:sup/>
                                <m:e>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𝑐𝑜𝑢𝑛𝑡</m:t>
                                  </m:r>
                                  <m:d>
                                    <m:dPr>
                                      <m:ctrlP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ctrlPr>
                                    </m:dPr>
                                    <m:e>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𝑤</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𝑐</m:t>
                                      </m:r>
                                    </m:e>
                                  </m:d>
                                </m:e>
                              </m:nary>
                            </m:e>
                          </m:d>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𝑉</m:t>
                          </m:r>
                          <m:r>
                            <a:rPr kumimoji="0" lang="en-US" sz="1600" b="0" i="1" u="none" strike="noStrike" kern="1200" cap="none" spc="0" normalizeH="0" baseline="0" noProof="0">
                              <a:ln>
                                <a:noFill/>
                              </a:ln>
                              <a:solidFill>
                                <a:srgbClr val="000000"/>
                              </a:solidFill>
                              <a:effectLst/>
                              <a:uLnTx/>
                              <a:uFillTx/>
                              <a:latin typeface="Cambria Math" panose="02040503050406030204" pitchFamily="18" charset="0"/>
                            </a:rPr>
                            <m:t>|</m:t>
                          </m:r>
                        </m:den>
                      </m:f>
                    </m:oMath>
                  </m:oMathPara>
                </a14:m>
                <a:endParaRPr kumimoji="0" lang="en-US" sz="16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mc:Choice>
        <mc:Fallback>
          <p:sp>
            <p:nvSpPr>
              <p:cNvPr id="15" name="TextBox 14"/>
              <p:cNvSpPr txBox="1">
                <a:spLocks noRot="1" noChangeAspect="1" noMove="1" noResize="1" noEditPoints="1" noAdjustHandles="1" noChangeArrowheads="1" noChangeShapeType="1" noTextEdit="1"/>
              </p:cNvSpPr>
              <p:nvPr/>
            </p:nvSpPr>
            <p:spPr>
              <a:xfrm>
                <a:off x="536743" y="3085627"/>
                <a:ext cx="3265638" cy="530273"/>
              </a:xfrm>
              <a:prstGeom prst="rect">
                <a:avLst/>
              </a:prstGeom>
              <a:blipFill rotWithShape="1">
                <a:blip r:embed="rId4"/>
                <a:stretch>
                  <a:fillRect l="-5" t="-31" b="-5948"/>
                </a:stretch>
              </a:blipFill>
            </p:spPr>
            <p:txBody>
              <a:bodyPr/>
              <a:lstStyle/>
              <a:p>
                <a:r>
                  <a:rPr lang="en-GB" alt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5315196" y="1316246"/>
                <a:ext cx="1317989" cy="538737"/>
              </a:xfrm>
              <a:prstGeom prst="rect">
                <a:avLst/>
              </a:prstGeom>
              <a:noFill/>
            </p:spPr>
            <p:txBody>
              <a:bodyPr wrap="non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14:m>
                  <m:oMathPara xmlns:m="http://schemas.openxmlformats.org/officeDocument/2006/math">
                    <m:oMathParaPr>
                      <m:jc m:val="centerGroup"/>
                    </m:oMathParaPr>
                    <m:oMath xmlns:m="http://schemas.openxmlformats.org/officeDocument/2006/math">
                      <m:acc>
                        <m:acc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acc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𝑃</m:t>
                          </m:r>
                        </m:e>
                      </m:acc>
                      <m:d>
                        <m:d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dPr>
                        <m:e>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𝑐</m:t>
                              </m:r>
                            </m:e>
                            <m: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𝑗</m:t>
                              </m:r>
                            </m:sub>
                          </m:sSub>
                        </m:e>
                      </m:d>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m:t>
                      </m:r>
                      <m:f>
                        <m:f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fPr>
                        <m:num>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𝑁</m:t>
                              </m:r>
                            </m:e>
                            <m:sub>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𝑐</m:t>
                                  </m:r>
                                </m:e>
                                <m: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𝑗</m:t>
                                  </m:r>
                                </m:sub>
                              </m:sSub>
                            </m:sub>
                          </m:sSub>
                        </m:num>
                        <m:den>
                          <m:sSub>
                            <m:sSubPr>
                              <m:ctrlP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𝑁</m:t>
                              </m:r>
                            </m:e>
                            <m:sub>
                              <m:r>
                                <a:rPr kumimoji="0" lang="en-US" sz="1600" b="0" i="1" u="none" strike="noStrike" kern="1200" cap="none" spc="0" normalizeH="0" baseline="0" noProof="0" smtClean="0">
                                  <a:ln>
                                    <a:noFill/>
                                  </a:ln>
                                  <a:solidFill>
                                    <a:srgbClr val="000000"/>
                                  </a:solidFill>
                                  <a:effectLst/>
                                  <a:uLnTx/>
                                  <a:uFillTx/>
                                  <a:latin typeface="Cambria Math" panose="02040503050406030204" pitchFamily="18" charset="0"/>
                                </a:rPr>
                                <m:t>𝑡𝑜𝑡𝑎𝑙</m:t>
                              </m:r>
                            </m:sub>
                          </m:sSub>
                        </m:den>
                      </m:f>
                    </m:oMath>
                  </m:oMathPara>
                </a14:m>
                <a:endParaRPr kumimoji="0" lang="en-US" sz="1600" b="0" i="0" u="none" strike="noStrike" kern="1200" cap="none" spc="0" normalizeH="0" baseline="0" noProof="0" dirty="0">
                  <a:ln>
                    <a:noFill/>
                  </a:ln>
                  <a:solidFill>
                    <a:srgbClr val="000000"/>
                  </a:solidFill>
                  <a:effectLst/>
                  <a:uLnTx/>
                  <a:uFillTx/>
                  <a:latin typeface="Lucida Sans" panose="020B0602030504020204" charset="0"/>
                  <a:ea typeface="MS PGothic" panose="020B0600070205080204" charset="-128"/>
                </a:endParaRPr>
              </a:p>
            </p:txBody>
          </p:sp>
        </mc:Choice>
        <mc:Fallback>
          <p:sp>
            <p:nvSpPr>
              <p:cNvPr id="21" name="TextBox 20"/>
              <p:cNvSpPr txBox="1">
                <a:spLocks noRot="1" noChangeAspect="1" noMove="1" noResize="1" noEditPoints="1" noAdjustHandles="1" noChangeArrowheads="1" noChangeShapeType="1" noTextEdit="1"/>
              </p:cNvSpPr>
              <p:nvPr/>
            </p:nvSpPr>
            <p:spPr>
              <a:xfrm>
                <a:off x="5315196" y="1316246"/>
                <a:ext cx="1317989" cy="538737"/>
              </a:xfrm>
              <a:prstGeom prst="rect">
                <a:avLst/>
              </a:prstGeom>
              <a:blipFill rotWithShape="1">
                <a:blip r:embed="rId5"/>
                <a:stretch>
                  <a:fillRect l="-19" t="-98" r="-2025" b="27"/>
                </a:stretch>
              </a:blipFill>
            </p:spPr>
            <p:txBody>
              <a:bodyPr/>
              <a:lstStyle/>
              <a:p>
                <a:r>
                  <a:rPr lang="en-GB"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7" grpId="0"/>
      <p:bldP spid="18" grpId="0"/>
      <p:bldP spid="19" grpId="0" animBg="1"/>
      <p:bldP spid="1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Autofit/>
          </a:bodyPr>
          <a:lstStyle/>
          <a:p>
            <a:r>
              <a:rPr lang="en-US" sz="3400">
                <a:latin typeface="Calibri (Headings)"/>
                <a:cs typeface="Calibri (Headings)"/>
              </a:rPr>
              <a:t>Text Classification and Na</a:t>
            </a:r>
            <a:r>
              <a:rPr lang="fr-FR" sz="3400">
                <a:latin typeface="Calibri (Headings)"/>
                <a:cs typeface="Calibri (Headings)"/>
              </a:rPr>
              <a:t>i</a:t>
            </a:r>
            <a:r>
              <a:rPr lang="en-US" sz="3400" err="1">
                <a:latin typeface="Calibri (Headings)"/>
                <a:cs typeface="Calibri (Headings)"/>
              </a:rPr>
              <a:t>ve</a:t>
            </a:r>
            <a:r>
              <a:rPr lang="en-US" sz="3400">
                <a:latin typeface="Calibri (Headings)"/>
                <a:cs typeface="Calibri (Headings)"/>
              </a:rPr>
              <a:t> Bayes</a:t>
            </a:r>
            <a:endParaRPr lang="en-US" sz="340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505200" y="188594"/>
            <a:ext cx="5009393" cy="3943350"/>
          </a:xfrm>
        </p:spPr>
        <p:txBody>
          <a:bodyPr>
            <a:normAutofit/>
          </a:bodyPr>
          <a:lstStyle/>
          <a:p>
            <a:pPr eaLnBrk="1" hangingPunct="1">
              <a:buFont typeface="Times" charset="0"/>
              <a:buNone/>
            </a:pPr>
            <a:r>
              <a:rPr lang="en-US" sz="3600" dirty="0">
                <a:solidFill>
                  <a:srgbClr val="A4001D"/>
                </a:solidFill>
                <a:latin typeface="Calibri" panose="020F0502020204030204"/>
                <a:ea typeface="MS PGothic" panose="020B0600070205080204" charset="-128"/>
                <a:cs typeface="Calibri" panose="020F0502020204030204"/>
              </a:rPr>
              <a:t>Precision, Recall, and F1</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1950"/>
            <a:ext cx="7962900" cy="680397"/>
          </a:xfrm>
        </p:spPr>
        <p:txBody>
          <a:bodyPr>
            <a:normAutofit fontScale="90000"/>
          </a:bodyPr>
          <a:lstStyle/>
          <a:p>
            <a:r>
              <a:rPr lang="en-US" dirty="0"/>
              <a:t>First step in evaluation: The confusion matrix</a:t>
            </a:r>
            <a:endParaRPr lang="en-US" dirty="0"/>
          </a:p>
        </p:txBody>
      </p:sp>
      <p:sp>
        <p:nvSpPr>
          <p:cNvPr id="3" name="Content Placeholder 2"/>
          <p:cNvSpPr>
            <a:spLocks noGrp="1"/>
          </p:cNvSpPr>
          <p:nvPr>
            <p:ph idx="1"/>
          </p:nvPr>
        </p:nvSpPr>
        <p:spPr>
          <a:xfrm>
            <a:off x="659130" y="1276350"/>
            <a:ext cx="8244840" cy="3505200"/>
          </a:xfrm>
        </p:spPr>
        <p:txBody>
          <a:bodyPr>
            <a:normAutofit/>
          </a:bodyPr>
          <a:lstStyle/>
          <a:p>
            <a:endParaRPr lang="en-US" dirty="0"/>
          </a:p>
          <a:p>
            <a:endParaRPr lang="en-US" dirty="0"/>
          </a:p>
        </p:txBody>
      </p:sp>
      <p:pic>
        <p:nvPicPr>
          <p:cNvPr id="5" name="Picture 4"/>
          <p:cNvPicPr>
            <a:picLocks noChangeAspect="1"/>
          </p:cNvPicPr>
          <p:nvPr/>
        </p:nvPicPr>
        <p:blipFill>
          <a:blip r:embed="rId1"/>
          <a:srcRect/>
          <a:stretch>
            <a:fillRect/>
          </a:stretch>
        </p:blipFill>
        <p:spPr>
          <a:xfrm>
            <a:off x="533400" y="1434948"/>
            <a:ext cx="7772400" cy="2776742"/>
          </a:xfrm>
          <a:prstGeom prst="rect">
            <a:avLst/>
          </a:prstGeom>
        </p:spPr>
      </p:pic>
      <p:sp>
        <p:nvSpPr>
          <p:cNvPr id="4" name="Rectangle 3"/>
          <p:cNvSpPr/>
          <p:nvPr/>
        </p:nvSpPr>
        <p:spPr>
          <a:xfrm>
            <a:off x="2204085" y="3419856"/>
            <a:ext cx="64008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05856" y="1948399"/>
            <a:ext cx="3021330" cy="1749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1950"/>
            <a:ext cx="7962900" cy="680397"/>
          </a:xfrm>
        </p:spPr>
        <p:txBody>
          <a:bodyPr>
            <a:normAutofit/>
          </a:bodyPr>
          <a:lstStyle/>
          <a:p>
            <a:r>
              <a:rPr lang="en-US" dirty="0"/>
              <a:t>Accuracy on the confusion matrix</a:t>
            </a:r>
            <a:endParaRPr lang="en-US" dirty="0"/>
          </a:p>
        </p:txBody>
      </p:sp>
      <p:sp>
        <p:nvSpPr>
          <p:cNvPr id="3" name="Content Placeholder 2"/>
          <p:cNvSpPr>
            <a:spLocks noGrp="1"/>
          </p:cNvSpPr>
          <p:nvPr>
            <p:ph idx="1"/>
          </p:nvPr>
        </p:nvSpPr>
        <p:spPr>
          <a:xfrm>
            <a:off x="659130" y="1276350"/>
            <a:ext cx="8244840" cy="3505200"/>
          </a:xfrm>
        </p:spPr>
        <p:txBody>
          <a:bodyPr>
            <a:normAutofit/>
          </a:bodyPr>
          <a:lstStyle/>
          <a:p>
            <a:endParaRPr lang="en-US" dirty="0"/>
          </a:p>
          <a:p>
            <a:endParaRPr lang="en-US" dirty="0"/>
          </a:p>
        </p:txBody>
      </p:sp>
      <p:pic>
        <p:nvPicPr>
          <p:cNvPr id="5" name="Picture 4"/>
          <p:cNvPicPr>
            <a:picLocks noChangeAspect="1"/>
          </p:cNvPicPr>
          <p:nvPr/>
        </p:nvPicPr>
        <p:blipFill>
          <a:blip r:embed="rId1"/>
          <a:srcRect/>
          <a:stretch>
            <a:fillRect/>
          </a:stretch>
        </p:blipFill>
        <p:spPr>
          <a:xfrm>
            <a:off x="533400" y="1434948"/>
            <a:ext cx="7772400" cy="2776742"/>
          </a:xfrm>
          <a:prstGeom prst="rect">
            <a:avLst/>
          </a:prstGeom>
        </p:spPr>
      </p:pic>
      <p:sp>
        <p:nvSpPr>
          <p:cNvPr id="4" name="Rectangle 3"/>
          <p:cNvSpPr/>
          <p:nvPr/>
        </p:nvSpPr>
        <p:spPr>
          <a:xfrm>
            <a:off x="2204085" y="3419856"/>
            <a:ext cx="3501771"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05856" y="1948399"/>
            <a:ext cx="3021330" cy="14714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1950"/>
            <a:ext cx="7962900" cy="680397"/>
          </a:xfrm>
        </p:spPr>
        <p:txBody>
          <a:bodyPr>
            <a:normAutofit/>
          </a:bodyPr>
          <a:lstStyle/>
          <a:p>
            <a:r>
              <a:rPr lang="en-US" dirty="0"/>
              <a:t>Why don't we use accuracy?</a:t>
            </a:r>
            <a:endParaRPr lang="en-US" dirty="0"/>
          </a:p>
        </p:txBody>
      </p:sp>
      <p:sp>
        <p:nvSpPr>
          <p:cNvPr id="3" name="Content Placeholder 2"/>
          <p:cNvSpPr>
            <a:spLocks noGrp="1"/>
          </p:cNvSpPr>
          <p:nvPr>
            <p:ph idx="1"/>
          </p:nvPr>
        </p:nvSpPr>
        <p:spPr>
          <a:xfrm>
            <a:off x="659130" y="1200150"/>
            <a:ext cx="8244840" cy="3622675"/>
          </a:xfrm>
        </p:spPr>
        <p:txBody>
          <a:bodyPr>
            <a:normAutofit/>
          </a:bodyPr>
          <a:lstStyle/>
          <a:p>
            <a:pPr marL="0" indent="0">
              <a:buNone/>
            </a:pPr>
            <a:r>
              <a:rPr lang="en-US" sz="2600" dirty="0">
                <a:latin typeface="Calibri" panose="020F0502020204030204" pitchFamily="34" charset="0"/>
                <a:cs typeface="Calibri" panose="020F0502020204030204" pitchFamily="34" charset="0"/>
              </a:rPr>
              <a:t>Accuracy doesn't work well for </a:t>
            </a:r>
            <a:r>
              <a:rPr lang="en-US" sz="2600" b="1" dirty="0">
                <a:latin typeface="Calibri" panose="020F0502020204030204" pitchFamily="34" charset="0"/>
                <a:cs typeface="Calibri" panose="020F0502020204030204" pitchFamily="34" charset="0"/>
              </a:rPr>
              <a:t>unbalanced </a:t>
            </a:r>
            <a:r>
              <a:rPr lang="en-US" sz="2600" dirty="0">
                <a:latin typeface="Calibri" panose="020F0502020204030204" pitchFamily="34" charset="0"/>
                <a:cs typeface="Calibri" panose="020F0502020204030204" pitchFamily="34" charset="0"/>
              </a:rPr>
              <a:t>classes </a:t>
            </a:r>
            <a:endParaRPr lang="en-US" sz="2600" dirty="0">
              <a:latin typeface="Calibri" panose="020F0502020204030204" pitchFamily="34" charset="0"/>
              <a:cs typeface="Calibri" panose="020F0502020204030204" pitchFamily="34" charset="0"/>
            </a:endParaRPr>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61950"/>
            <a:ext cx="7962900" cy="680397"/>
          </a:xfrm>
        </p:spPr>
        <p:txBody>
          <a:bodyPr>
            <a:normAutofit fontScale="90000"/>
          </a:bodyPr>
          <a:lstStyle/>
          <a:p>
            <a:r>
              <a:rPr lang="en-US" dirty="0"/>
              <a:t>Instead of accuracy we use precision and recall</a:t>
            </a:r>
            <a:endParaRPr lang="en-US" dirty="0"/>
          </a:p>
        </p:txBody>
      </p:sp>
      <p:pic>
        <p:nvPicPr>
          <p:cNvPr id="5" name="Picture 4"/>
          <p:cNvPicPr>
            <a:picLocks noChangeAspect="1"/>
          </p:cNvPicPr>
          <p:nvPr/>
        </p:nvPicPr>
        <p:blipFill>
          <a:blip r:embed="rId1"/>
          <a:srcRect/>
          <a:stretch>
            <a:fillRect/>
          </a:stretch>
        </p:blipFill>
        <p:spPr>
          <a:xfrm>
            <a:off x="1676399" y="1047652"/>
            <a:ext cx="6652411" cy="2376618"/>
          </a:xfrm>
          <a:prstGeom prst="rect">
            <a:avLst/>
          </a:prstGeom>
        </p:spPr>
      </p:pic>
      <p:sp>
        <p:nvSpPr>
          <p:cNvPr id="10" name="Content Placeholder 2"/>
          <p:cNvSpPr>
            <a:spLocks noGrp="1"/>
          </p:cNvSpPr>
          <p:nvPr>
            <p:ph idx="1"/>
          </p:nvPr>
        </p:nvSpPr>
        <p:spPr>
          <a:xfrm>
            <a:off x="659130" y="3638550"/>
            <a:ext cx="8244840" cy="990600"/>
          </a:xfrm>
        </p:spPr>
        <p:txBody>
          <a:bodyPr>
            <a:normAutofit/>
          </a:bodyPr>
          <a:lstStyle/>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of selected items that are correct</a:t>
            </a:r>
            <a:endParaRPr lang="en-US" sz="2400"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of correct items that are selected</a:t>
            </a:r>
            <a:endParaRPr lang="en-US" sz="2400" dirty="0">
              <a:latin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F1</a:t>
            </a:r>
            <a:endParaRPr lang="en-US" dirty="0"/>
          </a:p>
        </p:txBody>
      </p:sp>
      <p:sp>
        <p:nvSpPr>
          <p:cNvPr id="67586" name="Rectangle 3"/>
          <p:cNvSpPr>
            <a:spLocks noGrp="1" noChangeArrowheads="1"/>
          </p:cNvSpPr>
          <p:nvPr>
            <p:ph type="body" idx="1"/>
          </p:nvPr>
        </p:nvSpPr>
        <p:spPr/>
        <p:txBody>
          <a:bodyPr>
            <a:normAutofit/>
          </a:bodyPr>
          <a:lstStyle/>
          <a:p>
            <a:r>
              <a:rPr lang="en-US" dirty="0"/>
              <a:t>F1 is a  combination of precision and recall.</a:t>
            </a:r>
            <a:endParaRPr lang="en-US" dirty="0"/>
          </a:p>
          <a:p>
            <a:endParaRPr lang="en-US" dirty="0"/>
          </a:p>
          <a:p>
            <a:endParaRPr lang="en-US" dirty="0"/>
          </a:p>
          <a:p>
            <a:endParaRPr lang="en-US" dirty="0"/>
          </a:p>
        </p:txBody>
      </p:sp>
      <p:pic>
        <p:nvPicPr>
          <p:cNvPr id="3" name="Picture 2"/>
          <p:cNvPicPr>
            <a:picLocks noChangeAspect="1"/>
          </p:cNvPicPr>
          <p:nvPr/>
        </p:nvPicPr>
        <p:blipFill>
          <a:blip r:embed="rId1"/>
          <a:stretch>
            <a:fillRect/>
          </a:stretch>
        </p:blipFill>
        <p:spPr>
          <a:xfrm>
            <a:off x="2819400" y="2190750"/>
            <a:ext cx="2650434" cy="1219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Suppose we have more than 2 classes?</a:t>
            </a:r>
            <a:endParaRPr lang="en-US" dirty="0"/>
          </a:p>
        </p:txBody>
      </p:sp>
      <p:sp>
        <p:nvSpPr>
          <p:cNvPr id="3" name="Content Placeholder 2"/>
          <p:cNvSpPr>
            <a:spLocks noGrp="1"/>
          </p:cNvSpPr>
          <p:nvPr>
            <p:ph idx="1"/>
          </p:nvPr>
        </p:nvSpPr>
        <p:spPr>
          <a:xfrm>
            <a:off x="382905" y="1200150"/>
            <a:ext cx="8380095" cy="1525270"/>
          </a:xfrm>
        </p:spPr>
        <p:txBody>
          <a:bodyPr>
            <a:normAutofit/>
          </a:bodyPr>
          <a:lstStyle/>
          <a:p>
            <a:r>
              <a:rPr lang="en-US" sz="1800" dirty="0">
                <a:latin typeface="NimbusRomNo9L"/>
              </a:rPr>
              <a:t>Lots of </a:t>
            </a:r>
            <a:r>
              <a:rPr lang="en-US" sz="1800" dirty="0">
                <a:effectLst/>
                <a:latin typeface="NimbusRomNo9L"/>
              </a:rPr>
              <a:t>text classification tasks have more than two classes.</a:t>
            </a:r>
            <a:endParaRPr lang="en-US" sz="1800" dirty="0">
              <a:effectLst/>
              <a:latin typeface="NimbusRomNo9L"/>
            </a:endParaRPr>
          </a:p>
          <a:p>
            <a:pPr lvl="1"/>
            <a:r>
              <a:rPr lang="en-US" sz="1400" dirty="0">
                <a:effectLst/>
                <a:latin typeface="NimbusRomNo9L"/>
              </a:rPr>
              <a:t>Sentiment analysis (positive, negative, neutral) , named entities (person, location, organization)</a:t>
            </a:r>
            <a:endParaRPr lang="en-US" sz="1400" dirty="0">
              <a:effectLst/>
              <a:latin typeface="NimbusRomNo9L"/>
            </a:endParaRPr>
          </a:p>
          <a:p>
            <a:r>
              <a:rPr lang="en-US" sz="1800" dirty="0">
                <a:latin typeface="NimbusRomNo9L"/>
              </a:rPr>
              <a:t>We can define precision and recall for multiple classes like this 3-way email task:</a:t>
            </a:r>
            <a:endParaRPr lang="en-US" sz="1800" dirty="0">
              <a:latin typeface="NimbusRomNo9L"/>
            </a:endParaRPr>
          </a:p>
          <a:p>
            <a:endParaRPr lang="en-US" dirty="0"/>
          </a:p>
        </p:txBody>
      </p:sp>
      <p:pic>
        <p:nvPicPr>
          <p:cNvPr id="5" name="Picture 4"/>
          <p:cNvPicPr>
            <a:picLocks noChangeAspect="1"/>
          </p:cNvPicPr>
          <p:nvPr/>
        </p:nvPicPr>
        <p:blipFill>
          <a:blip r:embed="rId1"/>
          <a:stretch>
            <a:fillRect/>
          </a:stretch>
        </p:blipFill>
        <p:spPr>
          <a:xfrm>
            <a:off x="609600" y="2764155"/>
            <a:ext cx="4800600" cy="237913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1950"/>
            <a:ext cx="8092440" cy="680397"/>
          </a:xfrm>
        </p:spPr>
        <p:txBody>
          <a:bodyPr>
            <a:normAutofit fontScale="90000"/>
          </a:bodyPr>
          <a:lstStyle/>
          <a:p>
            <a:r>
              <a:rPr lang="en-US" dirty="0"/>
              <a:t>How to combine P/R values for different classes:</a:t>
            </a:r>
            <a:br>
              <a:rPr lang="en-US" dirty="0"/>
            </a:br>
            <a:r>
              <a:rPr lang="en-US" dirty="0" err="1"/>
              <a:t>Microaveraging</a:t>
            </a:r>
            <a:r>
              <a:rPr lang="en-US" dirty="0"/>
              <a:t> vs </a:t>
            </a:r>
            <a:r>
              <a:rPr lang="en-US" dirty="0" err="1"/>
              <a:t>Macroaveraging</a:t>
            </a:r>
            <a:endParaRPr lang="en-US" dirty="0"/>
          </a:p>
        </p:txBody>
      </p:sp>
      <p:pic>
        <p:nvPicPr>
          <p:cNvPr id="5" name="Content Placeholder 4"/>
          <p:cNvPicPr>
            <a:picLocks noGrp="1" noChangeAspect="1"/>
          </p:cNvPicPr>
          <p:nvPr>
            <p:ph idx="1"/>
          </p:nvPr>
        </p:nvPicPr>
        <p:blipFill>
          <a:blip r:embed="rId1"/>
          <a:stretch>
            <a:fillRect/>
          </a:stretch>
        </p:blipFill>
        <p:spPr>
          <a:xfrm>
            <a:off x="822325" y="1609441"/>
            <a:ext cx="7543800" cy="261041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endParaRPr lang="en-US" dirty="0"/>
          </a:p>
        </p:txBody>
      </p:sp>
      <p:sp>
        <p:nvSpPr>
          <p:cNvPr id="3" name="Content Placeholder 2"/>
          <p:cNvSpPr>
            <a:spLocks noGrp="1"/>
          </p:cNvSpPr>
          <p:nvPr>
            <p:ph idx="1"/>
          </p:nvPr>
        </p:nvSpPr>
        <p:spPr>
          <a:xfrm>
            <a:off x="1219199" y="1200150"/>
            <a:ext cx="7543801" cy="3429000"/>
          </a:xfrm>
        </p:spPr>
        <p:txBody>
          <a:bodyPr>
            <a:normAutofit lnSpcReduction="10000"/>
          </a:bodyPr>
          <a:lstStyle/>
          <a:p>
            <a:pPr indent="0">
              <a:lnSpc>
                <a:spcPct val="100000"/>
              </a:lnSpc>
              <a:spcAft>
                <a:spcPts val="900"/>
              </a:spcAft>
            </a:pPr>
            <a:r>
              <a:rPr lang="en-US" dirty="0"/>
              <a:t>unbelievably disappointing </a:t>
            </a:r>
            <a:endParaRPr lang="en-US" dirty="0"/>
          </a:p>
          <a:p>
            <a:pPr indent="0">
              <a:lnSpc>
                <a:spcPct val="100000"/>
              </a:lnSpc>
              <a:spcAft>
                <a:spcPts val="900"/>
              </a:spcAft>
            </a:pPr>
            <a:r>
              <a:rPr lang="en-US" dirty="0"/>
              <a:t>Full of zany characters and richly applied satire, and some great plot twists</a:t>
            </a:r>
            <a:endParaRPr lang="en-US" dirty="0"/>
          </a:p>
          <a:p>
            <a:pPr indent="0">
              <a:lnSpc>
                <a:spcPct val="100000"/>
              </a:lnSpc>
              <a:spcAft>
                <a:spcPts val="900"/>
              </a:spcAft>
            </a:pPr>
            <a:r>
              <a:rPr lang="en-US" dirty="0"/>
              <a:t>this is the greatest screwball comedy ever filmed</a:t>
            </a:r>
            <a:endParaRPr lang="en-US" dirty="0"/>
          </a:p>
          <a:p>
            <a:pPr indent="0">
              <a:lnSpc>
                <a:spcPct val="100000"/>
              </a:lnSpc>
              <a:spcAft>
                <a:spcPts val="900"/>
              </a:spcAft>
            </a:pPr>
            <a:r>
              <a:rPr lang="en-US" dirty="0"/>
              <a:t>It was pathetic. The worst part about it was the boxing scenes.</a:t>
            </a: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dirty="0"/>
          </a:p>
        </p:txBody>
      </p:sp>
      <p:pic>
        <p:nvPicPr>
          <p:cNvPr id="5" name="Picture 4" descr="Thumbs-down-icon.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7534" y="3592118"/>
            <a:ext cx="558800" cy="503632"/>
          </a:xfrm>
          <a:prstGeom prst="rect">
            <a:avLst/>
          </a:prstGeom>
        </p:spPr>
      </p:pic>
      <p:pic>
        <p:nvPicPr>
          <p:cNvPr id="6" name="Picture 5" descr="Thumbs-up-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 y="1885951"/>
            <a:ext cx="591828" cy="533399"/>
          </a:xfrm>
          <a:prstGeom prst="rect">
            <a:avLst/>
          </a:prstGeom>
        </p:spPr>
      </p:pic>
      <p:pic>
        <p:nvPicPr>
          <p:cNvPr id="7" name="Picture 6" descr="Thumbs-down-icon.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7534" y="1200150"/>
            <a:ext cx="558800" cy="503632"/>
          </a:xfrm>
          <a:prstGeom prst="rect">
            <a:avLst/>
          </a:prstGeom>
        </p:spPr>
      </p:pic>
      <p:pic>
        <p:nvPicPr>
          <p:cNvPr id="8" name="Picture 7" descr="Thumbs-up-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 y="2724151"/>
            <a:ext cx="591828" cy="5333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471505" y="205375"/>
            <a:ext cx="8277900" cy="745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3000"/>
              <a:t>Questions </a:t>
            </a:r>
            <a:r>
              <a:rPr lang="en-GB" sz="4000"/>
              <a:t>☺</a:t>
            </a:r>
            <a:endParaRPr sz="4000"/>
          </a:p>
        </p:txBody>
      </p:sp>
      <p:pic>
        <p:nvPicPr>
          <p:cNvPr id="583" name="Google Shape;583;p79"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584" name="Google Shape;584;p79"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
        <p:nvSpPr>
          <p:cNvPr id="585" name="Google Shape;585;p79"/>
          <p:cNvSpPr txBox="1"/>
          <p:nvPr/>
        </p:nvSpPr>
        <p:spPr>
          <a:xfrm>
            <a:off x="3629" y="1104447"/>
            <a:ext cx="9144000" cy="8574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2600">
                <a:solidFill>
                  <a:schemeClr val="dk2"/>
                </a:solidFill>
                <a:latin typeface="Palatino"/>
                <a:ea typeface="Palatino"/>
                <a:cs typeface="Palatino"/>
                <a:sym typeface="Palatino"/>
              </a:rPr>
              <a:t>Thanks … Grazie … شكرا … Gracias … Merci … 谢谢 (Xièxiè)</a:t>
            </a:r>
            <a:endParaRPr sz="2600">
              <a:solidFill>
                <a:schemeClr val="dk2"/>
              </a:solidFill>
              <a:latin typeface="Palatino"/>
              <a:ea typeface="Palatino"/>
              <a:cs typeface="Palatino"/>
              <a:sym typeface="Palati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ched Right Arrow 4"/>
          <p:cNvSpPr/>
          <p:nvPr/>
        </p:nvSpPr>
        <p:spPr>
          <a:xfrm>
            <a:off x="3127249" y="2668639"/>
            <a:ext cx="1136903" cy="893711"/>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What is the subject of this article?</a:t>
            </a:r>
            <a:endParaRPr lang="en-US" dirty="0"/>
          </a:p>
        </p:txBody>
      </p:sp>
      <p:sp>
        <p:nvSpPr>
          <p:cNvPr id="3" name="Content Placeholder 2"/>
          <p:cNvSpPr>
            <a:spLocks noGrp="1"/>
          </p:cNvSpPr>
          <p:nvPr>
            <p:ph idx="1"/>
          </p:nvPr>
        </p:nvSpPr>
        <p:spPr>
          <a:xfrm>
            <a:off x="4572000" y="1506855"/>
            <a:ext cx="3977640" cy="3055620"/>
          </a:xfrm>
        </p:spPr>
        <p:txBody>
          <a:bodyPr>
            <a:normAutofit fontScale="90000" lnSpcReduction="20000"/>
          </a:bodyPr>
          <a:lstStyle/>
          <a:p>
            <a:r>
              <a:rPr lang="en-US" dirty="0" err="1"/>
              <a:t>Antogonists</a:t>
            </a:r>
            <a:r>
              <a:rPr lang="en-US" dirty="0"/>
              <a:t> and Inhibitors</a:t>
            </a:r>
            <a:endParaRPr lang="en-US" dirty="0"/>
          </a:p>
          <a:p>
            <a:r>
              <a:rPr lang="en-US" dirty="0"/>
              <a:t>Blood Supply</a:t>
            </a:r>
            <a:endParaRPr lang="en-US" dirty="0"/>
          </a:p>
          <a:p>
            <a:r>
              <a:rPr lang="en-US" dirty="0"/>
              <a:t>Chemistry</a:t>
            </a:r>
            <a:endParaRPr lang="en-US" dirty="0"/>
          </a:p>
          <a:p>
            <a:r>
              <a:rPr lang="en-US" dirty="0"/>
              <a:t>Drug Therapy</a:t>
            </a:r>
            <a:endParaRPr lang="en-US" dirty="0"/>
          </a:p>
          <a:p>
            <a:r>
              <a:rPr lang="en-US" dirty="0"/>
              <a:t>Embryology</a:t>
            </a:r>
            <a:endParaRPr lang="en-US" dirty="0"/>
          </a:p>
          <a:p>
            <a:r>
              <a:rPr lang="en-US" dirty="0"/>
              <a:t>Epidemiology</a:t>
            </a:r>
            <a:endParaRPr lang="en-US" dirty="0"/>
          </a:p>
          <a:p>
            <a:r>
              <a:rPr lang="en-US" dirty="0"/>
              <a:t>…</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a:p>
        </p:txBody>
      </p:sp>
      <p:sp>
        <p:nvSpPr>
          <p:cNvPr id="6" name="TextBox 5"/>
          <p:cNvSpPr txBox="1"/>
          <p:nvPr/>
        </p:nvSpPr>
        <p:spPr>
          <a:xfrm>
            <a:off x="3988321" y="80010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endParaRPr lang="en-US" sz="2800" b="1" dirty="0">
              <a:latin typeface="+mn-lt"/>
            </a:endParaRPr>
          </a:p>
        </p:txBody>
      </p:sp>
      <p:sp>
        <p:nvSpPr>
          <p:cNvPr id="7" name="TextBox 6"/>
          <p:cNvSpPr txBox="1"/>
          <p:nvPr/>
        </p:nvSpPr>
        <p:spPr>
          <a:xfrm>
            <a:off x="3454838" y="2792328"/>
            <a:ext cx="533400" cy="646331"/>
          </a:xfrm>
          <a:prstGeom prst="rect">
            <a:avLst/>
          </a:prstGeom>
          <a:noFill/>
        </p:spPr>
        <p:txBody>
          <a:bodyPr wrap="square" rtlCol="0">
            <a:spAutoFit/>
          </a:bodyPr>
          <a:lstStyle/>
          <a:p>
            <a:r>
              <a:rPr lang="en-US" sz="3600" dirty="0">
                <a:latin typeface="+mn-lt"/>
              </a:rPr>
              <a:t>?</a:t>
            </a:r>
            <a:endParaRPr lang="en-US" sz="3600" dirty="0">
              <a:latin typeface="+mn-lt"/>
            </a:endParaRP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anose="020B0602030504020204" charset="0"/>
              </a:rPr>
              <a:t>MEDLINE Article</a:t>
            </a:r>
            <a:endParaRPr lang="en-US" sz="1800" dirty="0">
              <a:latin typeface="Lucida Sans" panose="020B0602030504020204" charset="0"/>
            </a:endParaRPr>
          </a:p>
          <a:p>
            <a:endParaRPr lang="en-US" sz="1800" dirty="0">
              <a:latin typeface="+mn-lt"/>
            </a:endParaRPr>
          </a:p>
        </p:txBody>
      </p:sp>
      <p:pic>
        <p:nvPicPr>
          <p:cNvPr id="10" name="Picture 9" descr="medline.tif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endParaRPr lang="en-US" sz="3600" dirty="0"/>
          </a:p>
        </p:txBody>
      </p:sp>
      <p:sp>
        <p:nvSpPr>
          <p:cNvPr id="23555" name="Rectangle 3"/>
          <p:cNvSpPr>
            <a:spLocks noGrp="1" noChangeArrowheads="1"/>
          </p:cNvSpPr>
          <p:nvPr>
            <p:ph idx="1"/>
          </p:nvPr>
        </p:nvSpPr>
        <p:spPr/>
        <p:txBody>
          <a:bodyPr>
            <a:normAutofit/>
          </a:bodyPr>
          <a:lstStyle/>
          <a:p>
            <a:r>
              <a:rPr lang="en-US" sz="2800" dirty="0">
                <a:latin typeface="Calibri" panose="020F0502020204030204" pitchFamily="34" charset="0"/>
              </a:rPr>
              <a:t>Assigning subject categories, topics, or genres</a:t>
            </a:r>
            <a:endParaRPr lang="en-US" sz="2800" dirty="0">
              <a:latin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rPr>
              <a:t>Spam detection</a:t>
            </a:r>
            <a:endParaRPr lang="en-US" sz="2800" dirty="0">
              <a:latin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rPr>
              <a:t>Authorship identification (who wrote this?)</a:t>
            </a:r>
            <a:endParaRPr lang="en-US" sz="2800" dirty="0">
              <a:latin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rPr>
              <a:t>Language Identification (is this Portuguese?)</a:t>
            </a:r>
            <a:endParaRPr lang="en-US" sz="2800" dirty="0">
              <a:latin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rPr>
              <a:t>Sentiment analysis</a:t>
            </a:r>
            <a:endParaRPr lang="en-US" sz="2800" dirty="0">
              <a:latin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rPr>
              <a:t>…</a:t>
            </a:r>
            <a:endParaRPr lang="en-US" sz="2800" dirty="0">
              <a:latin typeface="Calibri" panose="020F050202020403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endParaRPr lang="en-US"/>
          </a:p>
        </p:txBody>
      </p:sp>
      <p:sp>
        <p:nvSpPr>
          <p:cNvPr id="24579" name="Rectangle 3"/>
          <p:cNvSpPr>
            <a:spLocks noGrp="1" noChangeArrowheads="1"/>
          </p:cNvSpPr>
          <p:nvPr>
            <p:ph idx="1"/>
          </p:nvPr>
        </p:nvSpPr>
        <p:spPr/>
        <p:txBody>
          <a:bodyPr/>
          <a:lstStyle/>
          <a:p>
            <a:r>
              <a:rPr lang="en-US" sz="3200" i="1" dirty="0">
                <a:latin typeface="Calibri" panose="020F0502020204030204" pitchFamily="34" charset="0"/>
              </a:rPr>
              <a:t>Input</a:t>
            </a:r>
            <a:r>
              <a:rPr lang="en-US" sz="3200" dirty="0">
                <a:latin typeface="Calibri" panose="020F0502020204030204" pitchFamily="34" charset="0"/>
              </a:rPr>
              <a:t>:</a:t>
            </a:r>
            <a:endParaRPr lang="en-US" sz="3200" dirty="0">
              <a:latin typeface="Calibri" panose="020F0502020204030204" pitchFamily="34" charset="0"/>
            </a:endParaRPr>
          </a:p>
          <a:p>
            <a:pPr lvl="1"/>
            <a:r>
              <a:rPr lang="en-US" sz="2800" dirty="0">
                <a:latin typeface="Calibri" panose="020F0502020204030204" pitchFamily="34" charset="0"/>
              </a:rPr>
              <a:t> a document </a:t>
            </a:r>
            <a:r>
              <a:rPr lang="en-US" sz="2800" i="1" dirty="0">
                <a:solidFill>
                  <a:srgbClr val="FF0000"/>
                </a:solidFill>
                <a:latin typeface="Calibri" panose="020F0502020204030204" pitchFamily="34" charset="0"/>
              </a:rPr>
              <a:t>d</a:t>
            </a:r>
            <a:endParaRPr lang="en-US" sz="2800" i="1" dirty="0">
              <a:solidFill>
                <a:srgbClr val="FF0000"/>
              </a:solidFill>
              <a:latin typeface="Calibri" panose="020F0502020204030204" pitchFamily="34" charset="0"/>
            </a:endParaRPr>
          </a:p>
          <a:p>
            <a:pPr lvl="1"/>
            <a:r>
              <a:rPr lang="en-US" sz="2800" i="1" dirty="0">
                <a:latin typeface="Calibri" panose="020F0502020204030204" pitchFamily="34" charset="0"/>
              </a:rPr>
              <a:t> </a:t>
            </a:r>
            <a:r>
              <a:rPr lang="en-US" sz="2800" dirty="0">
                <a:latin typeface="Calibri" panose="020F0502020204030204" pitchFamily="34" charset="0"/>
                <a:ea typeface="MS PGothic" panose="020B0600070205080204" charset="-128"/>
              </a:rPr>
              <a:t>a fixed set of classes  </a:t>
            </a:r>
            <a:r>
              <a:rPr lang="en-US" sz="2800" i="1" dirty="0">
                <a:solidFill>
                  <a:srgbClr val="FF0000"/>
                </a:solidFill>
                <a:latin typeface="Calibri" panose="020F0502020204030204" pitchFamily="34" charset="0"/>
                <a:ea typeface="MS PGothic" panose="020B0600070205080204" charset="-128"/>
              </a:rPr>
              <a:t>C </a:t>
            </a:r>
            <a:r>
              <a:rPr lang="en-US" sz="2800" dirty="0">
                <a:solidFill>
                  <a:srgbClr val="FF0000"/>
                </a:solidFill>
                <a:latin typeface="Calibri" panose="020F0502020204030204" pitchFamily="34" charset="0"/>
                <a:ea typeface="MS PGothic" panose="020B0600070205080204" charset="-128"/>
              </a:rPr>
              <a:t>=</a:t>
            </a:r>
            <a:r>
              <a:rPr lang="en-US" sz="2800" i="1" dirty="0">
                <a:solidFill>
                  <a:srgbClr val="FF0000"/>
                </a:solidFill>
                <a:latin typeface="Calibri" panose="020F0502020204030204" pitchFamily="34" charset="0"/>
                <a:ea typeface="MS PGothic" panose="020B0600070205080204" charset="-128"/>
              </a:rPr>
              <a:t> </a:t>
            </a:r>
            <a:r>
              <a:rPr lang="en-US" sz="2800" dirty="0">
                <a:solidFill>
                  <a:srgbClr val="FF0000"/>
                </a:solidFill>
                <a:latin typeface="Calibri" panose="020F0502020204030204" pitchFamily="34" charset="0"/>
                <a:ea typeface="MS PGothic" panose="020B0600070205080204" charset="-128"/>
                <a:sym typeface="Symbol" panose="05050102010706020507" charset="0"/>
              </a:rPr>
              <a:t>{</a:t>
            </a:r>
            <a:r>
              <a:rPr lang="en-US" sz="2800" i="1" dirty="0">
                <a:solidFill>
                  <a:srgbClr val="FF0000"/>
                </a:solidFill>
                <a:latin typeface="Calibri" panose="020F0502020204030204" pitchFamily="34" charset="0"/>
                <a:ea typeface="MS PGothic" panose="020B0600070205080204" charset="-128"/>
                <a:sym typeface="Symbol" panose="05050102010706020507" charset="0"/>
              </a:rPr>
              <a:t>c</a:t>
            </a:r>
            <a:r>
              <a:rPr lang="en-US" sz="2800" baseline="-25000" dirty="0">
                <a:solidFill>
                  <a:srgbClr val="FF0000"/>
                </a:solidFill>
                <a:latin typeface="Calibri" panose="020F0502020204030204" pitchFamily="34" charset="0"/>
                <a:ea typeface="MS PGothic" panose="020B0600070205080204" charset="-128"/>
                <a:sym typeface="Symbol" panose="05050102010706020507" charset="0"/>
              </a:rPr>
              <a:t>1</a:t>
            </a:r>
            <a:r>
              <a:rPr lang="en-US" sz="2800" dirty="0">
                <a:solidFill>
                  <a:srgbClr val="FF0000"/>
                </a:solidFill>
                <a:latin typeface="Calibri" panose="020F0502020204030204" pitchFamily="34" charset="0"/>
                <a:ea typeface="MS PGothic" panose="020B0600070205080204" charset="-128"/>
                <a:sym typeface="Symbol" panose="05050102010706020507" charset="0"/>
              </a:rPr>
              <a:t>, </a:t>
            </a:r>
            <a:r>
              <a:rPr lang="en-US" sz="2800" i="1" dirty="0">
                <a:solidFill>
                  <a:srgbClr val="FF0000"/>
                </a:solidFill>
                <a:latin typeface="Calibri" panose="020F0502020204030204" pitchFamily="34" charset="0"/>
                <a:ea typeface="MS PGothic" panose="020B0600070205080204" charset="-128"/>
                <a:sym typeface="Symbol" panose="05050102010706020507" charset="0"/>
              </a:rPr>
              <a:t>c</a:t>
            </a:r>
            <a:r>
              <a:rPr lang="en-US" sz="2800" baseline="-25000" dirty="0">
                <a:solidFill>
                  <a:srgbClr val="FF0000"/>
                </a:solidFill>
                <a:latin typeface="Calibri" panose="020F0502020204030204" pitchFamily="34" charset="0"/>
                <a:ea typeface="MS PGothic" panose="020B0600070205080204" charset="-128"/>
                <a:sym typeface="Symbol" panose="05050102010706020507" charset="0"/>
              </a:rPr>
              <a:t>2</a:t>
            </a:r>
            <a:r>
              <a:rPr lang="en-US" sz="2800" dirty="0">
                <a:solidFill>
                  <a:srgbClr val="FF0000"/>
                </a:solidFill>
                <a:latin typeface="Calibri" panose="020F0502020204030204" pitchFamily="34" charset="0"/>
                <a:ea typeface="MS PGothic" panose="020B0600070205080204" charset="-128"/>
                <a:sym typeface="Symbol" panose="05050102010706020507" charset="0"/>
              </a:rPr>
              <a:t>,…, </a:t>
            </a:r>
            <a:r>
              <a:rPr lang="en-US" sz="2800" i="1" dirty="0" err="1">
                <a:solidFill>
                  <a:srgbClr val="FF0000"/>
                </a:solidFill>
                <a:latin typeface="Calibri" panose="020F0502020204030204" pitchFamily="34" charset="0"/>
                <a:ea typeface="MS PGothic" panose="020B0600070205080204" charset="-128"/>
                <a:sym typeface="Symbol" panose="05050102010706020507" charset="0"/>
              </a:rPr>
              <a:t>c</a:t>
            </a:r>
            <a:r>
              <a:rPr lang="en-US" sz="2800" i="1" baseline="-25000" dirty="0" err="1">
                <a:solidFill>
                  <a:srgbClr val="FF0000"/>
                </a:solidFill>
                <a:latin typeface="Calibri" panose="020F0502020204030204" pitchFamily="34" charset="0"/>
                <a:ea typeface="MS PGothic" panose="020B0600070205080204" charset="-128"/>
                <a:sym typeface="Symbol" panose="05050102010706020507" charset="0"/>
              </a:rPr>
              <a:t>J</a:t>
            </a:r>
            <a:r>
              <a:rPr lang="en-US" sz="2800" dirty="0">
                <a:solidFill>
                  <a:srgbClr val="FF0000"/>
                </a:solidFill>
                <a:latin typeface="Calibri" panose="020F0502020204030204" pitchFamily="34" charset="0"/>
                <a:ea typeface="MS PGothic" panose="020B0600070205080204" charset="-128"/>
                <a:sym typeface="Symbol" panose="05050102010706020507" charset="0"/>
              </a:rPr>
              <a:t>}</a:t>
            </a:r>
            <a:endParaRPr lang="en-US" sz="2800" dirty="0">
              <a:solidFill>
                <a:srgbClr val="FF0000"/>
              </a:solidFill>
              <a:latin typeface="Calibri" panose="020F0502020204030204" pitchFamily="34" charset="0"/>
              <a:ea typeface="MS PGothic" panose="020B0600070205080204" charset="-128"/>
              <a:sym typeface="Symbol" panose="05050102010706020507" charset="0"/>
            </a:endParaRPr>
          </a:p>
          <a:p>
            <a:pPr lvl="1"/>
            <a:endParaRPr lang="en-US" sz="2800" i="1" dirty="0">
              <a:latin typeface="Calibri" panose="020F0502020204030204" pitchFamily="34" charset="0"/>
            </a:endParaRPr>
          </a:p>
          <a:p>
            <a:r>
              <a:rPr lang="en-US" sz="3200" i="1" dirty="0">
                <a:latin typeface="Calibri" panose="020F0502020204030204" pitchFamily="34" charset="0"/>
              </a:rPr>
              <a:t>Output</a:t>
            </a:r>
            <a:r>
              <a:rPr lang="en-US" sz="3200" dirty="0">
                <a:latin typeface="Calibri" panose="020F0502020204030204" pitchFamily="34" charset="0"/>
              </a:rPr>
              <a:t>: a predicted class </a:t>
            </a:r>
            <a:r>
              <a:rPr lang="en-US" sz="3200" i="1" dirty="0">
                <a:solidFill>
                  <a:srgbClr val="FF0000"/>
                </a:solidFill>
                <a:latin typeface="Calibri" panose="020F0502020204030204" pitchFamily="34" charset="0"/>
              </a:rPr>
              <a:t>c</a:t>
            </a:r>
            <a:r>
              <a:rPr lang="en-US" sz="3200" dirty="0">
                <a:solidFill>
                  <a:srgbClr val="FF0000"/>
                </a:solidFill>
                <a:latin typeface="Calibri" panose="020F0502020204030204" pitchFamily="34" charset="0"/>
              </a:rPr>
              <a:t> </a:t>
            </a:r>
            <a:r>
              <a:rPr lang="en-US" sz="3200" dirty="0">
                <a:solidFill>
                  <a:srgbClr val="FF0000"/>
                </a:solidFill>
                <a:latin typeface="Calibri" panose="020F0502020204030204" pitchFamily="34" charset="0"/>
                <a:ea typeface="MS PGothic" panose="020B0600070205080204" charset="-128"/>
                <a:sym typeface="Symbol" panose="05050102010706020507" charset="0"/>
              </a:rPr>
              <a:t> </a:t>
            </a:r>
            <a:r>
              <a:rPr lang="en-US" sz="3200" i="1" dirty="0">
                <a:solidFill>
                  <a:srgbClr val="FF0000"/>
                </a:solidFill>
                <a:latin typeface="Calibri" panose="020F0502020204030204" pitchFamily="34" charset="0"/>
                <a:ea typeface="MS PGothic" panose="020B0600070205080204" charset="-128"/>
                <a:sym typeface="Symbol" panose="05050102010706020507" charset="0"/>
              </a:rPr>
              <a:t>C</a:t>
            </a:r>
            <a:endParaRPr lang="en-US" sz="3200" i="1" baseline="-25000" dirty="0">
              <a:solidFill>
                <a:srgbClr val="FF0000"/>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Supervised machine learning </a:t>
            </a:r>
            <a:endParaRPr lang="en-US" altLang="en-GB"/>
          </a:p>
        </p:txBody>
      </p:sp>
      <p:sp>
        <p:nvSpPr>
          <p:cNvPr id="3" name="Content Placeholder 2"/>
          <p:cNvSpPr>
            <a:spLocks noGrp="1"/>
          </p:cNvSpPr>
          <p:nvPr>
            <p:ph idx="1"/>
          </p:nvPr>
        </p:nvSpPr>
        <p:spPr/>
        <p:txBody>
          <a:bodyPr>
            <a:normAutofit fontScale="70000"/>
          </a:bodyPr>
          <a:p>
            <a:r>
              <a:rPr lang="en-US" altLang="en-GB"/>
              <a:t>Machine Learning (ML) is a way of teaching computers to learn from examples instead of programming them with strict instructions.</a:t>
            </a:r>
            <a:endParaRPr lang="en-US" altLang="en-GB"/>
          </a:p>
          <a:p>
            <a:r>
              <a:rPr lang="en-US" altLang="en-GB"/>
              <a:t> Imagine you’re teaching a child how to recognize fruits:</a:t>
            </a:r>
            <a:endParaRPr lang="en-US" altLang="en-GB"/>
          </a:p>
          <a:p>
            <a:pPr lvl="1"/>
            <a:r>
              <a:rPr lang="en-US" altLang="en-GB"/>
              <a:t>If you show them many apples and bananas, they’ll eventually figure out that apples are usually round and red/green, while bananas are long and yellow.</a:t>
            </a:r>
            <a:endParaRPr lang="en-US" altLang="en-GB"/>
          </a:p>
          <a:p>
            <a:pPr lvl="1"/>
            <a:r>
              <a:rPr lang="en-US" altLang="en-GB"/>
              <a:t>Next time they see a new fruit, they can guess whether it’s an apple or banana based on what they’ve learned.</a:t>
            </a:r>
            <a:endParaRPr lang="en-US" altLang="en-GB"/>
          </a:p>
          <a:p>
            <a:endParaRPr lang="en-US" altLang="en-GB"/>
          </a:p>
          <a:p>
            <a:r>
              <a:rPr lang="en-US" altLang="en-GB"/>
              <a:t>That’s exactly what ML does, but with computers.</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Supervised machine learning </a:t>
            </a:r>
            <a:endParaRPr lang="en-GB" altLang="en-US"/>
          </a:p>
        </p:txBody>
      </p:sp>
      <p:sp>
        <p:nvSpPr>
          <p:cNvPr id="3" name="Content Placeholder 2"/>
          <p:cNvSpPr>
            <a:spLocks noGrp="1"/>
          </p:cNvSpPr>
          <p:nvPr>
            <p:ph idx="1"/>
          </p:nvPr>
        </p:nvSpPr>
        <p:spPr/>
        <p:txBody>
          <a:bodyPr>
            <a:normAutofit fontScale="90000" lnSpcReduction="20000"/>
          </a:bodyPr>
          <a:p>
            <a:r>
              <a:rPr lang="en-US" altLang="en-GB"/>
              <a:t>A simple breakdown:</a:t>
            </a:r>
            <a:endParaRPr lang="en-US" altLang="en-GB"/>
          </a:p>
          <a:p>
            <a:endParaRPr lang="en-US" altLang="en-GB"/>
          </a:p>
          <a:p>
            <a:r>
              <a:rPr lang="en-US" altLang="en-GB"/>
              <a:t>Traditional programming: You tell the computer step by step what to do.</a:t>
            </a:r>
            <a:endParaRPr lang="en-US" altLang="en-GB"/>
          </a:p>
          <a:p>
            <a:r>
              <a:rPr lang="en-US" altLang="en-GB"/>
              <a:t>Example: “If the fruit is yellow and long </a:t>
            </a:r>
            <a:r>
              <a:rPr lang="en-US" altLang="en-US"/>
              <a:t>→</a:t>
            </a:r>
            <a:r>
              <a:rPr lang="en-US" altLang="en-GB"/>
              <a:t> it’s a banana.”</a:t>
            </a:r>
            <a:endParaRPr lang="en-US" altLang="en-GB"/>
          </a:p>
          <a:p>
            <a:endParaRPr lang="en-US" altLang="en-GB"/>
          </a:p>
          <a:p>
            <a:r>
              <a:rPr lang="en-US" altLang="en-GB"/>
              <a:t>Machine learning: You give the computer lots of examples (pictures of apples and bananas), and the computer figures out the rules by itself.</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1908"/>
            <a:ext cx="7543800" cy="680397"/>
          </a:xfrm>
        </p:spPr>
        <p:txBody>
          <a:bodyPr>
            <a:normAutofit fontScale="90000"/>
          </a:bodyPr>
          <a:lstStyle/>
          <a:p>
            <a:r>
              <a:rPr lang="en-US" sz="3600" dirty="0"/>
              <a:t>Classification Method:</a:t>
            </a:r>
            <a:br>
              <a:rPr lang="en-US" sz="3600" dirty="0"/>
            </a:br>
            <a:r>
              <a:rPr lang="en-US" sz="3600" dirty="0"/>
              <a:t>Supervised Machine Learning</a:t>
            </a:r>
            <a:endParaRPr lang="en-US" sz="3600" dirty="0"/>
          </a:p>
        </p:txBody>
      </p:sp>
      <p:sp>
        <p:nvSpPr>
          <p:cNvPr id="3" name="Content Placeholder 2"/>
          <p:cNvSpPr>
            <a:spLocks noGrp="1"/>
          </p:cNvSpPr>
          <p:nvPr>
            <p:ph idx="1"/>
          </p:nvPr>
        </p:nvSpPr>
        <p:spPr>
          <a:xfrm>
            <a:off x="822960" y="1200150"/>
            <a:ext cx="8092440" cy="3429000"/>
          </a:xfrm>
        </p:spPr>
        <p:txBody>
          <a:bodyPr/>
          <a:lstStyle/>
          <a:p>
            <a:r>
              <a:rPr lang="en-US" sz="2800" i="1" dirty="0">
                <a:latin typeface="Calibri" panose="020F0502020204030204" pitchFamily="34" charset="0"/>
              </a:rPr>
              <a:t>Input: </a:t>
            </a:r>
            <a:endParaRPr lang="en-US" sz="2800" i="1" dirty="0">
              <a:latin typeface="Calibri" panose="020F0502020204030204" pitchFamily="34" charset="0"/>
            </a:endParaRPr>
          </a:p>
          <a:p>
            <a:pPr lvl="1"/>
            <a:r>
              <a:rPr lang="en-US" sz="2400" dirty="0">
                <a:latin typeface="Calibri" panose="020F0502020204030204" pitchFamily="34" charset="0"/>
              </a:rPr>
              <a:t>a document </a:t>
            </a:r>
            <a:r>
              <a:rPr lang="en-US" sz="2400" i="1" dirty="0">
                <a:solidFill>
                  <a:srgbClr val="FF0000"/>
                </a:solidFill>
                <a:latin typeface="Calibri" panose="020F0502020204030204" pitchFamily="34" charset="0"/>
              </a:rPr>
              <a:t>d</a:t>
            </a:r>
            <a:endParaRPr lang="en-US" sz="2400" i="1" dirty="0">
              <a:solidFill>
                <a:srgbClr val="FF0000"/>
              </a:solidFill>
              <a:latin typeface="Calibri" panose="020F0502020204030204" pitchFamily="34" charset="0"/>
            </a:endParaRPr>
          </a:p>
          <a:p>
            <a:pPr lvl="1"/>
            <a:r>
              <a:rPr lang="en-US" sz="2400" i="1" dirty="0">
                <a:latin typeface="Calibri" panose="020F0502020204030204" pitchFamily="34" charset="0"/>
              </a:rPr>
              <a:t> </a:t>
            </a:r>
            <a:r>
              <a:rPr lang="en-US" sz="2400" dirty="0">
                <a:latin typeface="Calibri" panose="020F0502020204030204" pitchFamily="34" charset="0"/>
                <a:ea typeface="MS PGothic" panose="020B0600070205080204" charset="-128"/>
              </a:rPr>
              <a:t>a fixed set of classes  </a:t>
            </a:r>
            <a:r>
              <a:rPr lang="en-US" sz="2400" i="1" dirty="0">
                <a:solidFill>
                  <a:srgbClr val="FF0000"/>
                </a:solidFill>
                <a:latin typeface="Calibri" panose="020F0502020204030204" pitchFamily="34" charset="0"/>
                <a:ea typeface="MS PGothic" panose="020B0600070205080204" charset="-128"/>
              </a:rPr>
              <a:t>C </a:t>
            </a:r>
            <a:r>
              <a:rPr lang="en-US" sz="2400" dirty="0">
                <a:solidFill>
                  <a:srgbClr val="FF0000"/>
                </a:solidFill>
                <a:latin typeface="Calibri" panose="020F0502020204030204" pitchFamily="34" charset="0"/>
                <a:ea typeface="MS PGothic" panose="020B0600070205080204" charset="-128"/>
              </a:rPr>
              <a:t>=</a:t>
            </a:r>
            <a:r>
              <a:rPr lang="en-US" sz="2400" i="1" dirty="0">
                <a:solidFill>
                  <a:srgbClr val="FF0000"/>
                </a:solidFill>
                <a:latin typeface="Calibri" panose="020F0502020204030204" pitchFamily="34" charset="0"/>
                <a:ea typeface="MS PGothic" panose="020B0600070205080204" charset="-128"/>
              </a:rPr>
              <a:t> </a:t>
            </a:r>
            <a:r>
              <a:rPr lang="en-US" sz="2400" dirty="0">
                <a:solidFill>
                  <a:srgbClr val="FF0000"/>
                </a:solidFill>
                <a:latin typeface="Calibri" panose="020F0502020204030204" pitchFamily="34" charset="0"/>
                <a:ea typeface="MS PGothic" panose="020B0600070205080204" charset="-128"/>
                <a:sym typeface="Symbol" panose="05050102010706020507" charset="0"/>
              </a:rPr>
              <a:t>{</a:t>
            </a:r>
            <a:r>
              <a:rPr lang="en-US" sz="2400" i="1" dirty="0">
                <a:solidFill>
                  <a:srgbClr val="FF0000"/>
                </a:solidFill>
                <a:latin typeface="Calibri" panose="020F0502020204030204" pitchFamily="34" charset="0"/>
                <a:ea typeface="MS PGothic" panose="020B0600070205080204" charset="-128"/>
                <a:sym typeface="Symbol" panose="05050102010706020507" charset="0"/>
              </a:rPr>
              <a:t>c</a:t>
            </a:r>
            <a:r>
              <a:rPr lang="en-US" sz="2400" baseline="-25000" dirty="0">
                <a:solidFill>
                  <a:srgbClr val="FF0000"/>
                </a:solidFill>
                <a:latin typeface="Calibri" panose="020F0502020204030204" pitchFamily="34" charset="0"/>
                <a:ea typeface="MS PGothic" panose="020B0600070205080204" charset="-128"/>
                <a:sym typeface="Symbol" panose="05050102010706020507" charset="0"/>
              </a:rPr>
              <a:t>1</a:t>
            </a:r>
            <a:r>
              <a:rPr lang="en-US" sz="2400" dirty="0">
                <a:solidFill>
                  <a:srgbClr val="FF0000"/>
                </a:solidFill>
                <a:latin typeface="Calibri" panose="020F0502020204030204" pitchFamily="34" charset="0"/>
                <a:ea typeface="MS PGothic" panose="020B0600070205080204" charset="-128"/>
                <a:sym typeface="Symbol" panose="05050102010706020507" charset="0"/>
              </a:rPr>
              <a:t>, </a:t>
            </a:r>
            <a:r>
              <a:rPr lang="en-US" sz="2400" i="1" dirty="0">
                <a:solidFill>
                  <a:srgbClr val="FF0000"/>
                </a:solidFill>
                <a:latin typeface="Calibri" panose="020F0502020204030204" pitchFamily="34" charset="0"/>
                <a:ea typeface="MS PGothic" panose="020B0600070205080204" charset="-128"/>
                <a:sym typeface="Symbol" panose="05050102010706020507" charset="0"/>
              </a:rPr>
              <a:t>c</a:t>
            </a:r>
            <a:r>
              <a:rPr lang="en-US" sz="2400" baseline="-25000" dirty="0">
                <a:solidFill>
                  <a:srgbClr val="FF0000"/>
                </a:solidFill>
                <a:latin typeface="Calibri" panose="020F0502020204030204" pitchFamily="34" charset="0"/>
                <a:ea typeface="MS PGothic" panose="020B0600070205080204" charset="-128"/>
                <a:sym typeface="Symbol" panose="05050102010706020507" charset="0"/>
              </a:rPr>
              <a:t>2</a:t>
            </a:r>
            <a:r>
              <a:rPr lang="en-US" sz="2400" dirty="0">
                <a:solidFill>
                  <a:srgbClr val="FF0000"/>
                </a:solidFill>
                <a:latin typeface="Calibri" panose="020F0502020204030204" pitchFamily="34" charset="0"/>
                <a:ea typeface="MS PGothic" panose="020B0600070205080204" charset="-128"/>
                <a:sym typeface="Symbol" panose="05050102010706020507" charset="0"/>
              </a:rPr>
              <a:t>,…, </a:t>
            </a:r>
            <a:r>
              <a:rPr lang="en-US" sz="2400" i="1" dirty="0" err="1">
                <a:solidFill>
                  <a:srgbClr val="FF0000"/>
                </a:solidFill>
                <a:latin typeface="Calibri" panose="020F0502020204030204" pitchFamily="34" charset="0"/>
                <a:ea typeface="MS PGothic" panose="020B0600070205080204" charset="-128"/>
                <a:sym typeface="Symbol" panose="05050102010706020507" charset="0"/>
              </a:rPr>
              <a:t>c</a:t>
            </a:r>
            <a:r>
              <a:rPr lang="en-US" sz="2400" i="1" baseline="-25000" dirty="0" err="1">
                <a:solidFill>
                  <a:srgbClr val="FF0000"/>
                </a:solidFill>
                <a:latin typeface="Calibri" panose="020F0502020204030204" pitchFamily="34" charset="0"/>
                <a:ea typeface="MS PGothic" panose="020B0600070205080204" charset="-128"/>
                <a:sym typeface="Symbol" panose="05050102010706020507" charset="0"/>
              </a:rPr>
              <a:t>J</a:t>
            </a:r>
            <a:r>
              <a:rPr lang="en-US" sz="2400" dirty="0">
                <a:solidFill>
                  <a:srgbClr val="FF0000"/>
                </a:solidFill>
                <a:latin typeface="Calibri" panose="020F0502020204030204" pitchFamily="34" charset="0"/>
                <a:ea typeface="MS PGothic" panose="020B0600070205080204" charset="-128"/>
                <a:sym typeface="Symbol" panose="05050102010706020507" charset="0"/>
              </a:rPr>
              <a:t>}</a:t>
            </a:r>
            <a:endParaRPr lang="en-US" sz="1800" i="1" dirty="0">
              <a:solidFill>
                <a:srgbClr val="FF0000"/>
              </a:solidFill>
              <a:latin typeface="Calibri" panose="020F0502020204030204" pitchFamily="34" charset="0"/>
            </a:endParaRPr>
          </a:p>
          <a:p>
            <a:pPr lvl="1"/>
            <a:r>
              <a:rPr lang="en-US" sz="2400" dirty="0">
                <a:latin typeface="Calibri" panose="020F0502020204030204" pitchFamily="34" charset="0"/>
              </a:rPr>
              <a:t>A training set of </a:t>
            </a:r>
            <a:r>
              <a:rPr lang="en-US" sz="2400" i="1" dirty="0">
                <a:solidFill>
                  <a:srgbClr val="FF0000"/>
                </a:solidFill>
                <a:latin typeface="Calibri" panose="020F0502020204030204" pitchFamily="34" charset="0"/>
              </a:rPr>
              <a:t>m</a:t>
            </a:r>
            <a:r>
              <a:rPr lang="en-US" sz="2400" i="1" dirty="0">
                <a:latin typeface="Calibri" panose="020F0502020204030204" pitchFamily="34" charset="0"/>
              </a:rPr>
              <a:t> </a:t>
            </a:r>
            <a:r>
              <a:rPr lang="en-US" sz="2400" dirty="0">
                <a:latin typeface="Calibri" panose="020F0502020204030204" pitchFamily="34" charset="0"/>
              </a:rPr>
              <a:t>hand-labeled documents </a:t>
            </a:r>
            <a:r>
              <a:rPr lang="en-US" sz="2400" i="1" dirty="0">
                <a:solidFill>
                  <a:srgbClr val="FF0000"/>
                </a:solidFill>
                <a:latin typeface="Calibri" panose="020F0502020204030204" pitchFamily="34" charset="0"/>
              </a:rPr>
              <a:t>(d</a:t>
            </a:r>
            <a:r>
              <a:rPr lang="en-US" sz="2400" i="1" baseline="-25000" dirty="0">
                <a:solidFill>
                  <a:srgbClr val="FF0000"/>
                </a:solidFill>
                <a:latin typeface="Calibri" panose="020F0502020204030204" pitchFamily="34" charset="0"/>
              </a:rPr>
              <a:t>1</a:t>
            </a:r>
            <a:r>
              <a:rPr lang="en-US" sz="2400" i="1" dirty="0">
                <a:solidFill>
                  <a:srgbClr val="FF0000"/>
                </a:solidFill>
                <a:latin typeface="Calibri" panose="020F0502020204030204" pitchFamily="34" charset="0"/>
              </a:rPr>
              <a:t>,c</a:t>
            </a:r>
            <a:r>
              <a:rPr lang="en-US" sz="2400" i="1" baseline="-25000" dirty="0">
                <a:solidFill>
                  <a:srgbClr val="FF0000"/>
                </a:solidFill>
                <a:latin typeface="Calibri" panose="020F0502020204030204" pitchFamily="34" charset="0"/>
              </a:rPr>
              <a:t>1</a:t>
            </a:r>
            <a:r>
              <a:rPr lang="en-US" sz="2400" i="1" dirty="0">
                <a:solidFill>
                  <a:srgbClr val="FF0000"/>
                </a:solidFill>
                <a:latin typeface="Calibri" panose="020F0502020204030204" pitchFamily="34" charset="0"/>
              </a:rPr>
              <a:t>),....,(</a:t>
            </a:r>
            <a:r>
              <a:rPr lang="en-US" sz="2400" i="1" dirty="0" err="1">
                <a:solidFill>
                  <a:srgbClr val="FF0000"/>
                </a:solidFill>
                <a:latin typeface="Calibri" panose="020F0502020204030204" pitchFamily="34" charset="0"/>
              </a:rPr>
              <a:t>d</a:t>
            </a:r>
            <a:r>
              <a:rPr lang="en-US" sz="2400" i="1" baseline="-25000" dirty="0" err="1">
                <a:solidFill>
                  <a:srgbClr val="FF0000"/>
                </a:solidFill>
                <a:latin typeface="Calibri" panose="020F0502020204030204" pitchFamily="34" charset="0"/>
              </a:rPr>
              <a:t>m</a:t>
            </a:r>
            <a:r>
              <a:rPr lang="en-US" sz="2400" i="1" dirty="0" err="1">
                <a:solidFill>
                  <a:srgbClr val="FF0000"/>
                </a:solidFill>
                <a:latin typeface="Calibri" panose="020F0502020204030204" pitchFamily="34" charset="0"/>
              </a:rPr>
              <a:t>,c</a:t>
            </a:r>
            <a:r>
              <a:rPr lang="en-US" sz="2400" i="1" baseline="-25000" dirty="0" err="1">
                <a:solidFill>
                  <a:srgbClr val="FF0000"/>
                </a:solidFill>
                <a:latin typeface="Calibri" panose="020F0502020204030204" pitchFamily="34" charset="0"/>
              </a:rPr>
              <a:t>m</a:t>
            </a:r>
            <a:r>
              <a:rPr lang="en-US" sz="2400" i="1" dirty="0">
                <a:solidFill>
                  <a:srgbClr val="FF0000"/>
                </a:solidFill>
                <a:latin typeface="Calibri" panose="020F0502020204030204" pitchFamily="34" charset="0"/>
              </a:rPr>
              <a:t>)</a:t>
            </a:r>
            <a:endParaRPr lang="en-US" sz="2400" i="1" dirty="0">
              <a:solidFill>
                <a:srgbClr val="FF0000"/>
              </a:solidFill>
              <a:latin typeface="Calibri" panose="020F0502020204030204" pitchFamily="34" charset="0"/>
            </a:endParaRPr>
          </a:p>
          <a:p>
            <a:r>
              <a:rPr lang="en-US" sz="2800" i="1" dirty="0">
                <a:latin typeface="Calibri" panose="020F0502020204030204" pitchFamily="34" charset="0"/>
              </a:rPr>
              <a:t>Output: </a:t>
            </a:r>
            <a:endParaRPr lang="en-US" sz="2800" i="1" dirty="0">
              <a:latin typeface="Calibri" panose="020F0502020204030204" pitchFamily="34" charset="0"/>
            </a:endParaRPr>
          </a:p>
          <a:p>
            <a:pPr lvl="1"/>
            <a:r>
              <a:rPr lang="en-US" sz="2400" dirty="0">
                <a:latin typeface="Calibri" panose="020F0502020204030204" pitchFamily="34" charset="0"/>
              </a:rPr>
              <a:t>a learned classifier </a:t>
            </a:r>
            <a:r>
              <a:rPr lang="en-US" sz="2400" i="1" dirty="0" err="1">
                <a:solidFill>
                  <a:srgbClr val="FF0000"/>
                </a:solidFill>
                <a:latin typeface="Calibri" panose="020F0502020204030204" pitchFamily="34" charset="0"/>
              </a:rPr>
              <a:t>γ:d</a:t>
            </a:r>
            <a:r>
              <a:rPr lang="en-US" sz="2400" i="1" dirty="0">
                <a:solidFill>
                  <a:srgbClr val="FF0000"/>
                </a:solidFill>
                <a:latin typeface="Calibri" panose="020F0502020204030204" pitchFamily="34" charset="0"/>
              </a:rPr>
              <a:t> </a:t>
            </a:r>
            <a:r>
              <a:rPr lang="en-US" sz="2400" i="1" dirty="0">
                <a:solidFill>
                  <a:srgbClr val="FF0000"/>
                </a:solidFill>
                <a:latin typeface="Calibri" panose="020F0502020204030204" pitchFamily="34" charset="0"/>
                <a:sym typeface="Wingdings" panose="05000000000000000000" pitchFamily="2" charset="2"/>
              </a:rPr>
              <a:t> c</a:t>
            </a:r>
            <a:endParaRPr lang="en-US" sz="2400" i="1" dirty="0">
              <a:solidFill>
                <a:srgbClr val="FF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fld>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NLP-jurafsky.potx</Template>
  <TotalTime>0</TotalTime>
  <Words>4343</Words>
  <Application>WPS Presentation</Application>
  <PresentationFormat>On-screen Show (16:9)</PresentationFormat>
  <Paragraphs>219</Paragraphs>
  <Slides>30</Slides>
  <Notes>33</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8</vt:i4>
      </vt:variant>
      <vt:variant>
        <vt:lpstr>幻灯片标题</vt:lpstr>
      </vt:variant>
      <vt:variant>
        <vt:i4>30</vt:i4>
      </vt:variant>
    </vt:vector>
  </HeadingPairs>
  <TitlesOfParts>
    <vt:vector size="61" baseType="lpstr">
      <vt:lpstr>Arial</vt:lpstr>
      <vt:lpstr>SimSun</vt:lpstr>
      <vt:lpstr>Wingdings</vt:lpstr>
      <vt:lpstr>Lucida Sans</vt:lpstr>
      <vt:lpstr>MS PGothic</vt:lpstr>
      <vt:lpstr>Calibri</vt:lpstr>
      <vt:lpstr>Times</vt:lpstr>
      <vt:lpstr>Times New Roman</vt:lpstr>
      <vt:lpstr>Tahoma</vt:lpstr>
      <vt:lpstr>Calibri (Headings)</vt:lpstr>
      <vt:lpstr>Calibri</vt:lpstr>
      <vt:lpstr>Symbol</vt:lpstr>
      <vt:lpstr>Microsoft YaHei</vt:lpstr>
      <vt:lpstr>Arial Unicode MS</vt:lpstr>
      <vt:lpstr>Calibri Light</vt:lpstr>
      <vt:lpstr>Cambria Math</vt:lpstr>
      <vt:lpstr>NimbusRomNo9L</vt:lpstr>
      <vt:lpstr>Liberation Mono</vt:lpstr>
      <vt:lpstr>Monaco</vt:lpstr>
      <vt:lpstr>Palatino</vt:lpstr>
      <vt:lpstr>Palatino Linotype</vt:lpstr>
      <vt:lpstr>Retrospect</vt:lpstr>
      <vt:lpstr>1_Retrospect</vt:lpstr>
      <vt:lpstr>Equation.3</vt:lpstr>
      <vt:lpstr>Equation.3</vt:lpstr>
      <vt:lpstr>Equation.3</vt:lpstr>
      <vt:lpstr>Equation.3</vt:lpstr>
      <vt:lpstr>Equation.3</vt:lpstr>
      <vt:lpstr>Equation.3</vt:lpstr>
      <vt:lpstr>Equation.3</vt:lpstr>
      <vt:lpstr>Equation.3</vt:lpstr>
      <vt:lpstr>Text Classification and Naive Bayes</vt:lpstr>
      <vt:lpstr>Is this spam?</vt:lpstr>
      <vt:lpstr>Positive or negative movie review?</vt:lpstr>
      <vt:lpstr>What is the subject of this article?</vt:lpstr>
      <vt:lpstr>Text Classification</vt:lpstr>
      <vt:lpstr>Text Classification: definition</vt:lpstr>
      <vt:lpstr>PowerPoint 演示文稿</vt:lpstr>
      <vt:lpstr>PowerPoint 演示文稿</vt:lpstr>
      <vt:lpstr>Classification Method: Supervised Machine Learning</vt:lpstr>
      <vt:lpstr>Classification Methods: Supervised Machine Learning</vt:lpstr>
      <vt:lpstr>Text Classification and Naive Bayes</vt:lpstr>
      <vt:lpstr>Naive Bayes Intuition</vt:lpstr>
      <vt:lpstr>The Bag of Words Representation</vt:lpstr>
      <vt:lpstr>Bayes’ Rule Applied to Documents and Classes</vt:lpstr>
      <vt:lpstr>Naive Bayes Classifier (I)</vt:lpstr>
      <vt:lpstr>Naive Bayes Classifier (II)</vt:lpstr>
      <vt:lpstr>Problems with multiplying lots of probs</vt:lpstr>
      <vt:lpstr>We actually do everything in log space</vt:lpstr>
      <vt:lpstr>Text Classification and Naive Bayes</vt:lpstr>
      <vt:lpstr>Let's do a worked sentiment example!</vt:lpstr>
      <vt:lpstr>A worked sentiment example with add-1 smoothing</vt:lpstr>
      <vt:lpstr>Text Classification and Naive Bayes</vt:lpstr>
      <vt:lpstr>First step in evaluation: The confusion matrix</vt:lpstr>
      <vt:lpstr>Accuracy on the confusion matrix</vt:lpstr>
      <vt:lpstr>Why don't we use accuracy?</vt:lpstr>
      <vt:lpstr>Instead of accuracy we use precision and recall</vt:lpstr>
      <vt:lpstr>A combined measure: F1</vt:lpstr>
      <vt:lpstr>Suppose we have more than 2 classes?</vt:lpstr>
      <vt:lpstr>How to combine P/R values for different classes: Microaveraging vs Macroaveraging</vt:lpstr>
      <vt:lpstr>Questions ☺</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Naive Bayes</dc:title>
  <dc:creator>Dan Jurafsky</dc:creator>
  <cp:lastModifiedBy>Motaz Saad (‫معتز سعد</cp:lastModifiedBy>
  <cp:revision>245</cp:revision>
  <cp:lastPrinted>2024-08-20T14:10:00Z</cp:lastPrinted>
  <dcterms:created xsi:type="dcterms:W3CDTF">2010-04-19T15:31:00Z</dcterms:created>
  <dcterms:modified xsi:type="dcterms:W3CDTF">2025-09-13T05:36:50Z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508103B5396341CAA5AE68D3B8617C7C_12</vt:lpwstr>
  </property>
  <property fmtid="{D5CDD505-2E9C-101B-9397-08002B2CF9AE}" pid="3" name="KSOProductBuildVer">
    <vt:lpwstr>2057-12.2.0.21936</vt:lpwstr>
  </property>
</Properties>
</file>