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2caeeb34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2caeeb34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2caeeb34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2caeeb34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2caeeb34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2caeeb34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2caeeb34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2caeeb34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2caeeb34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2caeeb34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2caeeb345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2caeeb345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2caeeb34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2caeeb34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391162a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391162a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391162a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391162a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391162a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391162a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2caeeb3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2caeeb3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391162aa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391162aa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391162a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391162a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391162a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391162a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391162a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391162a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391162aa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391162aa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391162a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391162a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391162aa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391162aa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391162aa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391162aa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2caeeb3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2caeeb3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2caeeb34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2caeeb34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2caeeb3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2caeeb3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2caeeb3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2caeeb3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2caeeb345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2caeeb345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2caeeb3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02caeeb3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2caeeb34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2caeeb34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2caeeb34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2caeeb34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2caeeb34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2caeeb34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2caeeb34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2caeeb34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2caeeb34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2caeeb34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2caeeb34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2caeeb34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2caeeb34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2caeeb34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2caeeb3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2caeeb3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43783159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43783159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2caeeb34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2caeeb34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2caeeb34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2caeeb34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2caeeb34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2caeeb34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2caeeb34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2caeeb34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Text Vectorization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From texts to numbers!</a:t>
            </a:r>
            <a:endParaRPr/>
          </a:p>
        </p:txBody>
      </p:sp>
      <p:pic>
        <p:nvPicPr>
          <p:cNvPr id="56" name="Google Shape;56;p13"/>
          <p:cNvPicPr preferRelativeResize="0"/>
          <p:nvPr/>
        </p:nvPicPr>
        <p:blipFill rotWithShape="1">
          <a:blip r:embed="rId3">
            <a:alphaModFix/>
          </a:blip>
          <a:srcRect b="0" l="0" r="0" t="0"/>
          <a:stretch/>
        </p:blipFill>
        <p:spPr>
          <a:xfrm>
            <a:off x="1468474" y="3970300"/>
            <a:ext cx="6446750" cy="492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 Frequency-Inverse Document Frequency (TF-IDF)</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222222"/>
              </a:buClr>
              <a:buSzPts val="1800"/>
              <a:buChar char="●"/>
            </a:pPr>
            <a:r>
              <a:rPr lang="en">
                <a:solidFill>
                  <a:srgbClr val="222222"/>
                </a:solidFill>
                <a:highlight>
                  <a:srgbClr val="FFFFFF"/>
                </a:highlight>
              </a:rPr>
              <a:t>Concept: This method not only considers the frequency of words in a document but also how common or rare they are across all documents. It helps to highlight important words.</a:t>
            </a:r>
            <a:endParaRPr>
              <a:solidFill>
                <a:srgbClr val="222222"/>
              </a:solidFill>
              <a:highlight>
                <a:srgbClr val="FFFFFF"/>
              </a:highlight>
            </a:endParaRPr>
          </a:p>
          <a:p>
            <a:pPr indent="-342900" lvl="0" marL="457200" rtl="0" algn="l">
              <a:lnSpc>
                <a:spcPct val="150000"/>
              </a:lnSpc>
              <a:spcBef>
                <a:spcPts val="0"/>
              </a:spcBef>
              <a:spcAft>
                <a:spcPts val="0"/>
              </a:spcAft>
              <a:buClr>
                <a:srgbClr val="222222"/>
              </a:buClr>
              <a:buSzPts val="1800"/>
              <a:buChar char="●"/>
            </a:pPr>
            <a:r>
              <a:rPr lang="en">
                <a:solidFill>
                  <a:srgbClr val="222222"/>
                </a:solidFill>
                <a:highlight>
                  <a:srgbClr val="FFFFFF"/>
                </a:highlight>
              </a:rPr>
              <a:t>Formula: TF-IDF = (Term Frequency) * (Inverse Document Frequency)</a:t>
            </a:r>
            <a:endParaRPr>
              <a:solidFill>
                <a:srgbClr val="222222"/>
              </a:solidFill>
              <a:highlight>
                <a:srgbClr val="FFFFFF"/>
              </a:highlight>
            </a:endParaRPr>
          </a:p>
          <a:p>
            <a:pPr indent="-342900" lvl="0" marL="457200" rtl="0" algn="l">
              <a:lnSpc>
                <a:spcPct val="150000"/>
              </a:lnSpc>
              <a:spcBef>
                <a:spcPts val="0"/>
              </a:spcBef>
              <a:spcAft>
                <a:spcPts val="0"/>
              </a:spcAft>
              <a:buClr>
                <a:srgbClr val="222222"/>
              </a:buClr>
              <a:buSzPts val="1800"/>
              <a:buChar char="●"/>
            </a:pPr>
            <a:r>
              <a:rPr lang="en">
                <a:solidFill>
                  <a:srgbClr val="222222"/>
                </a:solidFill>
                <a:highlight>
                  <a:srgbClr val="FFFFFF"/>
                </a:highlight>
              </a:rPr>
              <a:t>Use Case: It’s useful for identifying the importance of words in a document relative to a collection of documents.</a:t>
            </a:r>
            <a:endParaRPr>
              <a:solidFill>
                <a:srgbClr val="222222"/>
              </a:solidFill>
              <a:highlight>
                <a:srgbClr val="FFFFFF"/>
              </a:highlight>
            </a:endParaRPr>
          </a:p>
          <a:p>
            <a:pPr indent="0" lvl="0" marL="0" rtl="0" algn="l">
              <a:spcBef>
                <a:spcPts val="0"/>
              </a:spcBef>
              <a:spcAft>
                <a:spcPts val="1200"/>
              </a:spcAft>
              <a:buNone/>
            </a:pPr>
            <a:r>
              <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 IDF example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2000">
                <a:solidFill>
                  <a:srgbClr val="222222"/>
                </a:solidFill>
                <a:highlight>
                  <a:srgbClr val="FFFFFF"/>
                </a:highlight>
              </a:rPr>
              <a:t>Example Documents</a:t>
            </a:r>
            <a:endParaRPr b="1" sz="2000">
              <a:solidFill>
                <a:srgbClr val="222222"/>
              </a:solidFill>
              <a:highlight>
                <a:srgbClr val="FFFFFF"/>
              </a:highlight>
            </a:endParaRPr>
          </a:p>
          <a:p>
            <a:pPr indent="0" lvl="0" marL="0" rtl="0" algn="l">
              <a:lnSpc>
                <a:spcPct val="150000"/>
              </a:lnSpc>
              <a:spcBef>
                <a:spcPts val="400"/>
              </a:spcBef>
              <a:spcAft>
                <a:spcPts val="0"/>
              </a:spcAft>
              <a:buClr>
                <a:schemeClr val="dk1"/>
              </a:buClr>
              <a:buSzPts val="1100"/>
              <a:buFont typeface="Arial"/>
              <a:buNone/>
            </a:pPr>
            <a:r>
              <a:rPr lang="en">
                <a:solidFill>
                  <a:srgbClr val="222222"/>
                </a:solidFill>
                <a:highlight>
                  <a:srgbClr val="FFFFFF"/>
                </a:highlight>
              </a:rPr>
              <a:t>Let's consider the following three documents:</a:t>
            </a:r>
            <a:endParaRPr>
              <a:solidFill>
                <a:srgbClr val="222222"/>
              </a:solidFill>
              <a:highlight>
                <a:srgbClr val="FFFFFF"/>
              </a:highlight>
            </a:endParaRPr>
          </a:p>
          <a:p>
            <a:pPr indent="-342900" lvl="0" marL="457200" rtl="0" algn="l">
              <a:lnSpc>
                <a:spcPct val="150000"/>
              </a:lnSpc>
              <a:spcBef>
                <a:spcPts val="0"/>
              </a:spcBef>
              <a:spcAft>
                <a:spcPts val="0"/>
              </a:spcAft>
              <a:buClr>
                <a:srgbClr val="222222"/>
              </a:buClr>
              <a:buSzPts val="1800"/>
              <a:buAutoNum type="arabicPeriod"/>
            </a:pPr>
            <a:r>
              <a:rPr lang="en">
                <a:solidFill>
                  <a:srgbClr val="222222"/>
                </a:solidFill>
                <a:highlight>
                  <a:srgbClr val="FFFFFF"/>
                </a:highlight>
              </a:rPr>
              <a:t>Document 1: "The cat sat on the mat."</a:t>
            </a:r>
            <a:endParaRPr>
              <a:solidFill>
                <a:srgbClr val="222222"/>
              </a:solidFill>
              <a:highlight>
                <a:srgbClr val="FFFFFF"/>
              </a:highlight>
            </a:endParaRPr>
          </a:p>
          <a:p>
            <a:pPr indent="-342900" lvl="0" marL="457200" rtl="0" algn="l">
              <a:lnSpc>
                <a:spcPct val="150000"/>
              </a:lnSpc>
              <a:spcBef>
                <a:spcPts val="0"/>
              </a:spcBef>
              <a:spcAft>
                <a:spcPts val="0"/>
              </a:spcAft>
              <a:buClr>
                <a:srgbClr val="222222"/>
              </a:buClr>
              <a:buSzPts val="1800"/>
              <a:buAutoNum type="arabicPeriod"/>
            </a:pPr>
            <a:r>
              <a:rPr lang="en">
                <a:solidFill>
                  <a:srgbClr val="222222"/>
                </a:solidFill>
                <a:highlight>
                  <a:srgbClr val="FFFFFF"/>
                </a:highlight>
              </a:rPr>
              <a:t>Document 2: "The dog barked at the cat."</a:t>
            </a:r>
            <a:endParaRPr>
              <a:solidFill>
                <a:srgbClr val="222222"/>
              </a:solidFill>
              <a:highlight>
                <a:srgbClr val="FFFFFF"/>
              </a:highlight>
            </a:endParaRPr>
          </a:p>
          <a:p>
            <a:pPr indent="-342900" lvl="0" marL="457200" rtl="0" algn="l">
              <a:lnSpc>
                <a:spcPct val="150000"/>
              </a:lnSpc>
              <a:spcBef>
                <a:spcPts val="0"/>
              </a:spcBef>
              <a:spcAft>
                <a:spcPts val="0"/>
              </a:spcAft>
              <a:buClr>
                <a:srgbClr val="222222"/>
              </a:buClr>
              <a:buSzPts val="1800"/>
              <a:buAutoNum type="arabicPeriod"/>
            </a:pPr>
            <a:r>
              <a:rPr lang="en">
                <a:solidFill>
                  <a:srgbClr val="222222"/>
                </a:solidFill>
                <a:highlight>
                  <a:srgbClr val="FFFFFF"/>
                </a:highlight>
              </a:rPr>
              <a:t>Document 3: "Cats and dogs are great pets."</a:t>
            </a:r>
            <a:endParaRPr>
              <a:solidFill>
                <a:srgbClr val="222222"/>
              </a:solidFill>
              <a:highlight>
                <a:srgbClr val="FFFFFF"/>
              </a:highlight>
            </a:endParaRPr>
          </a:p>
          <a:p>
            <a:pPr indent="0" lvl="0" marL="0" rtl="0" algn="l">
              <a:spcBef>
                <a:spcPts val="0"/>
              </a:spcBef>
              <a:spcAft>
                <a:spcPts val="1200"/>
              </a:spcAft>
              <a:buNone/>
            </a:pPr>
            <a:r>
              <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TF IDF example </a:t>
            </a:r>
            <a:endParaRPr/>
          </a:p>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400">
                <a:solidFill>
                  <a:srgbClr val="222222"/>
                </a:solidFill>
                <a:highlight>
                  <a:srgbClr val="FFFFFF"/>
                </a:highlight>
              </a:rPr>
              <a:t>Step 1: Calculate Term Frequency (TF)</a:t>
            </a:r>
            <a:endParaRPr b="1" sz="1400">
              <a:solidFill>
                <a:srgbClr val="222222"/>
              </a:solidFill>
              <a:highlight>
                <a:srgbClr val="FFFFFF"/>
              </a:highlight>
            </a:endParaRPr>
          </a:p>
          <a:p>
            <a:pPr indent="0" lvl="0" marL="0" rtl="0" algn="l">
              <a:lnSpc>
                <a:spcPct val="150000"/>
              </a:lnSpc>
              <a:spcBef>
                <a:spcPts val="400"/>
              </a:spcBef>
              <a:spcAft>
                <a:spcPts val="0"/>
              </a:spcAft>
              <a:buClr>
                <a:schemeClr val="dk1"/>
              </a:buClr>
              <a:buSzPts val="1100"/>
              <a:buFont typeface="Arial"/>
              <a:buNone/>
            </a:pPr>
            <a:r>
              <a:rPr lang="en" sz="1200">
                <a:solidFill>
                  <a:srgbClr val="222222"/>
                </a:solidFill>
                <a:highlight>
                  <a:srgbClr val="FFFFFF"/>
                </a:highlight>
              </a:rPr>
              <a:t>Term Frequency (TF) is the number of times a term appears in a document divided by the total number of terms in that document.</a:t>
            </a:r>
            <a:endParaRPr sz="1200">
              <a:solidFill>
                <a:srgbClr val="222222"/>
              </a:solidFill>
              <a:highlight>
                <a:srgbClr val="FFFFFF"/>
              </a:highlight>
            </a:endParaRPr>
          </a:p>
          <a:p>
            <a:pPr indent="0" lvl="0" marL="0" rtl="0" algn="l">
              <a:spcBef>
                <a:spcPts val="0"/>
              </a:spcBef>
              <a:spcAft>
                <a:spcPts val="1200"/>
              </a:spcAft>
              <a:buNone/>
            </a:pPr>
            <a:r>
              <a:t/>
            </a:r>
            <a:endParaRPr/>
          </a:p>
        </p:txBody>
      </p:sp>
      <p:sp>
        <p:nvSpPr>
          <p:cNvPr id="125" name="Google Shape;125;p24"/>
          <p:cNvSpPr txBox="1"/>
          <p:nvPr/>
        </p:nvSpPr>
        <p:spPr>
          <a:xfrm>
            <a:off x="267325" y="2437075"/>
            <a:ext cx="2536500" cy="2308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Document 1:</a:t>
            </a:r>
            <a:endParaRPr sz="1200">
              <a:solidFill>
                <a:srgbClr val="222222"/>
              </a:solidFill>
              <a:highlight>
                <a:srgbClr val="FFFFFF"/>
              </a:highlight>
            </a:endParaRPr>
          </a:p>
          <a:p>
            <a:pPr indent="-304800" lvl="1" marL="9144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Total words = 7</a:t>
            </a:r>
            <a:endParaRPr sz="1200">
              <a:solidFill>
                <a:srgbClr val="222222"/>
              </a:solidFill>
              <a:highlight>
                <a:srgbClr val="FFFFFF"/>
              </a:highlight>
            </a:endParaRPr>
          </a:p>
          <a:p>
            <a:pPr indent="-304800" lvl="1" marL="9144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TF for each word:</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the: 2/7</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cat: 1/7</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sat: 1/7</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on: 1/7</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mat: 1/7</a:t>
            </a:r>
            <a:endParaRPr sz="1200">
              <a:solidFill>
                <a:srgbClr val="222222"/>
              </a:solidFill>
              <a:highlight>
                <a:srgbClr val="FFFFFF"/>
              </a:highlight>
            </a:endParaRPr>
          </a:p>
        </p:txBody>
      </p:sp>
      <p:sp>
        <p:nvSpPr>
          <p:cNvPr id="126" name="Google Shape;126;p24"/>
          <p:cNvSpPr txBox="1"/>
          <p:nvPr/>
        </p:nvSpPr>
        <p:spPr>
          <a:xfrm>
            <a:off x="3445400" y="2437075"/>
            <a:ext cx="2473800" cy="2308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Document 2:</a:t>
            </a:r>
            <a:endParaRPr sz="1200">
              <a:solidFill>
                <a:srgbClr val="222222"/>
              </a:solidFill>
              <a:highlight>
                <a:srgbClr val="FFFFFF"/>
              </a:highlight>
            </a:endParaRPr>
          </a:p>
          <a:p>
            <a:pPr indent="-304800" lvl="1" marL="9144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Total words = 7</a:t>
            </a:r>
            <a:endParaRPr sz="1200">
              <a:solidFill>
                <a:srgbClr val="222222"/>
              </a:solidFill>
              <a:highlight>
                <a:srgbClr val="FFFFFF"/>
              </a:highlight>
            </a:endParaRPr>
          </a:p>
          <a:p>
            <a:pPr indent="-304800" lvl="1" marL="9144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TF for each word:</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the: 2/7</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dog: 1/7</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barked: 1/7</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at: 1/7</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cat: 1/7</a:t>
            </a:r>
            <a:endParaRPr sz="1200">
              <a:solidFill>
                <a:srgbClr val="222222"/>
              </a:solidFill>
              <a:highlight>
                <a:srgbClr val="FFFFFF"/>
              </a:highlight>
            </a:endParaRPr>
          </a:p>
        </p:txBody>
      </p:sp>
      <p:sp>
        <p:nvSpPr>
          <p:cNvPr id="127" name="Google Shape;127;p24"/>
          <p:cNvSpPr txBox="1"/>
          <p:nvPr/>
        </p:nvSpPr>
        <p:spPr>
          <a:xfrm>
            <a:off x="6268450" y="2437075"/>
            <a:ext cx="2650800" cy="2586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Document 3:</a:t>
            </a:r>
            <a:endParaRPr sz="1200">
              <a:solidFill>
                <a:srgbClr val="222222"/>
              </a:solidFill>
              <a:highlight>
                <a:srgbClr val="FFFFFF"/>
              </a:highlight>
            </a:endParaRPr>
          </a:p>
          <a:p>
            <a:pPr indent="-304800" lvl="1" marL="9144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Total words = 6</a:t>
            </a:r>
            <a:endParaRPr sz="1200">
              <a:solidFill>
                <a:srgbClr val="222222"/>
              </a:solidFill>
              <a:highlight>
                <a:srgbClr val="FFFFFF"/>
              </a:highlight>
            </a:endParaRPr>
          </a:p>
          <a:p>
            <a:pPr indent="-304800" lvl="1" marL="9144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TF for each word:</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cats: 1/6</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and: 1/6</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dogs: 1/6</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are: 1/6</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great: 1/6</a:t>
            </a:r>
            <a:endParaRPr sz="1200">
              <a:solidFill>
                <a:srgbClr val="222222"/>
              </a:solidFill>
              <a:highlight>
                <a:srgbClr val="FFFFFF"/>
              </a:highlight>
            </a:endParaRPr>
          </a:p>
          <a:p>
            <a:pPr indent="-304800" lvl="2" marL="1371600" rtl="0" algn="l">
              <a:lnSpc>
                <a:spcPct val="150000"/>
              </a:lnSpc>
              <a:spcBef>
                <a:spcPts val="0"/>
              </a:spcBef>
              <a:spcAft>
                <a:spcPts val="0"/>
              </a:spcAft>
              <a:buClr>
                <a:srgbClr val="222222"/>
              </a:buClr>
              <a:buSzPts val="1200"/>
              <a:buChar char="●"/>
            </a:pPr>
            <a:r>
              <a:rPr lang="en" sz="1200">
                <a:solidFill>
                  <a:srgbClr val="222222"/>
                </a:solidFill>
                <a:highlight>
                  <a:srgbClr val="FFFFFF"/>
                </a:highlight>
              </a:rPr>
              <a:t>pets: 1/6</a:t>
            </a:r>
            <a:endParaRPr sz="120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TF IDF example </a:t>
            </a:r>
            <a:endParaRPr/>
          </a:p>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rgbClr val="222222"/>
                </a:solidFill>
                <a:highlight>
                  <a:srgbClr val="FFFFFF"/>
                </a:highlight>
              </a:rPr>
              <a:t>Step 2: Calculate Inverse Document Frequency (IDF)</a:t>
            </a:r>
            <a:endParaRPr b="1" sz="1600">
              <a:solidFill>
                <a:srgbClr val="222222"/>
              </a:solidFill>
              <a:highlight>
                <a:srgbClr val="FFFFFF"/>
              </a:highlight>
            </a:endParaRPr>
          </a:p>
          <a:p>
            <a:pPr indent="0" lvl="0" marL="0" rtl="0" algn="l">
              <a:lnSpc>
                <a:spcPct val="150000"/>
              </a:lnSpc>
              <a:spcBef>
                <a:spcPts val="400"/>
              </a:spcBef>
              <a:spcAft>
                <a:spcPts val="0"/>
              </a:spcAft>
              <a:buClr>
                <a:schemeClr val="dk1"/>
              </a:buClr>
              <a:buSzPts val="1100"/>
              <a:buFont typeface="Arial"/>
              <a:buNone/>
            </a:pPr>
            <a:r>
              <a:rPr lang="en" sz="1400">
                <a:solidFill>
                  <a:srgbClr val="222222"/>
                </a:solidFill>
                <a:highlight>
                  <a:srgbClr val="FFFFFF"/>
                </a:highlight>
              </a:rPr>
              <a:t>Inverse Document Frequency (IDF) measures how important a term is across all documents. It is calculated as:</a:t>
            </a:r>
            <a:endParaRPr sz="1400">
              <a:solidFill>
                <a:srgbClr val="222222"/>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t/>
            </a:r>
            <a:endParaRPr>
              <a:solidFill>
                <a:srgbClr val="222222"/>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400">
                <a:solidFill>
                  <a:srgbClr val="222222"/>
                </a:solidFill>
                <a:highlight>
                  <a:srgbClr val="FFFFFF"/>
                </a:highlight>
              </a:rPr>
              <a:t>Where:</a:t>
            </a:r>
            <a:endParaRPr sz="1400">
              <a:solidFill>
                <a:srgbClr val="222222"/>
              </a:solidFill>
              <a:highlight>
                <a:srgbClr val="FFFFFF"/>
              </a:highlight>
            </a:endParaRPr>
          </a:p>
          <a:p>
            <a:pPr indent="-298450" lvl="0" marL="457200" rtl="0" algn="l">
              <a:lnSpc>
                <a:spcPct val="150000"/>
              </a:lnSpc>
              <a:spcBef>
                <a:spcPts val="0"/>
              </a:spcBef>
              <a:spcAft>
                <a:spcPts val="0"/>
              </a:spcAft>
              <a:buClr>
                <a:srgbClr val="222222"/>
              </a:buClr>
              <a:buSzPts val="1100"/>
              <a:buChar char="●"/>
            </a:pPr>
            <a:r>
              <a:rPr i="1" lang="en">
                <a:solidFill>
                  <a:srgbClr val="222222"/>
                </a:solidFill>
                <a:highlight>
                  <a:srgbClr val="FFFFFF"/>
                </a:highlight>
                <a:latin typeface="Times New Roman"/>
                <a:ea typeface="Times New Roman"/>
                <a:cs typeface="Times New Roman"/>
                <a:sym typeface="Times New Roman"/>
              </a:rPr>
              <a:t>N</a:t>
            </a:r>
            <a:r>
              <a:rPr lang="en" sz="1400">
                <a:solidFill>
                  <a:srgbClr val="222222"/>
                </a:solidFill>
                <a:highlight>
                  <a:srgbClr val="FFFFFF"/>
                </a:highlight>
              </a:rPr>
              <a:t> = total number of documents</a:t>
            </a:r>
            <a:endParaRPr sz="1400">
              <a:solidFill>
                <a:srgbClr val="222222"/>
              </a:solidFill>
              <a:highlight>
                <a:srgbClr val="FFFFFF"/>
              </a:highlight>
            </a:endParaRPr>
          </a:p>
          <a:p>
            <a:pPr indent="-298450" lvl="0" marL="457200" rtl="0" algn="l">
              <a:lnSpc>
                <a:spcPct val="150000"/>
              </a:lnSpc>
              <a:spcBef>
                <a:spcPts val="0"/>
              </a:spcBef>
              <a:spcAft>
                <a:spcPts val="0"/>
              </a:spcAft>
              <a:buClr>
                <a:srgbClr val="222222"/>
              </a:buClr>
              <a:buSzPts val="1100"/>
              <a:buChar char="●"/>
            </a:pPr>
            <a:r>
              <a:rPr lang="en" sz="1400">
                <a:solidFill>
                  <a:srgbClr val="222222"/>
                </a:solidFill>
                <a:highlight>
                  <a:srgbClr val="FFFFFF"/>
                </a:highlight>
              </a:rPr>
              <a:t>Nt= number of documents containing the term </a:t>
            </a:r>
            <a:r>
              <a:rPr i="1" lang="en">
                <a:solidFill>
                  <a:srgbClr val="222222"/>
                </a:solidFill>
                <a:highlight>
                  <a:srgbClr val="FFFFFF"/>
                </a:highlight>
                <a:latin typeface="Times New Roman"/>
                <a:ea typeface="Times New Roman"/>
                <a:cs typeface="Times New Roman"/>
                <a:sym typeface="Times New Roman"/>
              </a:rPr>
              <a:t>t</a:t>
            </a:r>
            <a:endParaRPr i="1">
              <a:solidFill>
                <a:srgbClr val="222222"/>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i="1">
              <a:solidFill>
                <a:srgbClr val="222222"/>
              </a:solidFill>
              <a:highlight>
                <a:srgbClr val="FFFFFF"/>
              </a:highlight>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222222"/>
              </a:buClr>
              <a:buSzPts val="1100"/>
              <a:buChar char="●"/>
            </a:pPr>
            <a:r>
              <a:rPr lang="en" sz="1400">
                <a:solidFill>
                  <a:srgbClr val="222222"/>
                </a:solidFill>
                <a:highlight>
                  <a:srgbClr val="FFFFFF"/>
                </a:highlight>
              </a:rPr>
              <a:t>Total documents </a:t>
            </a:r>
            <a:r>
              <a:rPr i="1" lang="en">
                <a:solidFill>
                  <a:srgbClr val="222222"/>
                </a:solidFill>
                <a:highlight>
                  <a:srgbClr val="FFFFFF"/>
                </a:highlight>
                <a:latin typeface="Times New Roman"/>
                <a:ea typeface="Times New Roman"/>
                <a:cs typeface="Times New Roman"/>
                <a:sym typeface="Times New Roman"/>
              </a:rPr>
              <a:t>N</a:t>
            </a:r>
            <a:r>
              <a:rPr lang="en">
                <a:solidFill>
                  <a:srgbClr val="222222"/>
                </a:solidFill>
                <a:highlight>
                  <a:srgbClr val="FFFFFF"/>
                </a:highlight>
                <a:latin typeface="Times New Roman"/>
                <a:ea typeface="Times New Roman"/>
                <a:cs typeface="Times New Roman"/>
                <a:sym typeface="Times New Roman"/>
              </a:rPr>
              <a:t>=3</a:t>
            </a:r>
            <a:endParaRPr>
              <a:solidFill>
                <a:srgbClr val="222222"/>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i="1">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2100"/>
          </a:p>
        </p:txBody>
      </p:sp>
      <p:pic>
        <p:nvPicPr>
          <p:cNvPr id="134" name="Google Shape;134;p25"/>
          <p:cNvPicPr preferRelativeResize="0"/>
          <p:nvPr/>
        </p:nvPicPr>
        <p:blipFill>
          <a:blip r:embed="rId3">
            <a:alphaModFix/>
          </a:blip>
          <a:stretch>
            <a:fillRect/>
          </a:stretch>
        </p:blipFill>
        <p:spPr>
          <a:xfrm>
            <a:off x="2311901" y="2015101"/>
            <a:ext cx="2208400" cy="64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 idf calculation </a:t>
            </a:r>
            <a:endParaRPr/>
          </a:p>
        </p:txBody>
      </p:sp>
      <p:sp>
        <p:nvSpPr>
          <p:cNvPr id="140" name="Google Shape;140;p26"/>
          <p:cNvSpPr txBox="1"/>
          <p:nvPr>
            <p:ph idx="1" type="body"/>
          </p:nvPr>
        </p:nvSpPr>
        <p:spPr>
          <a:xfrm>
            <a:off x="311700" y="1152475"/>
            <a:ext cx="8520600" cy="3717300"/>
          </a:xfrm>
          <a:prstGeom prst="rect">
            <a:avLst/>
          </a:prstGeom>
        </p:spPr>
        <p:txBody>
          <a:bodyPr anchorCtr="0" anchor="t" bIns="91425" lIns="91425" spcFirstLastPara="1" rIns="91425" wrap="square" tIns="91425">
            <a:noAutofit/>
          </a:bodyPr>
          <a:lstStyle/>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the: Appears in 2 documents → IDF = </a:t>
            </a:r>
            <a:r>
              <a:rPr lang="en" sz="1250">
                <a:solidFill>
                  <a:srgbClr val="222222"/>
                </a:solidFill>
                <a:highlight>
                  <a:srgbClr val="FFFFFF"/>
                </a:highlight>
                <a:latin typeface="Times New Roman"/>
                <a:ea typeface="Times New Roman"/>
                <a:cs typeface="Times New Roman"/>
                <a:sym typeface="Times New Roman"/>
              </a:rPr>
              <a:t>log(3/2)≈0.176</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cat: Appears in 2 documents → IDF = </a:t>
            </a:r>
            <a:r>
              <a:rPr lang="en" sz="1250">
                <a:solidFill>
                  <a:srgbClr val="222222"/>
                </a:solidFill>
                <a:highlight>
                  <a:srgbClr val="FFFFFF"/>
                </a:highlight>
                <a:latin typeface="Times New Roman"/>
                <a:ea typeface="Times New Roman"/>
                <a:cs typeface="Times New Roman"/>
                <a:sym typeface="Times New Roman"/>
              </a:rPr>
              <a:t>log(3/2)≈0.176</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sat: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on: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mat: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dog: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barked: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at: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cats: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and: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dogs: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are: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great: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284162" lvl="0" marL="457200" rtl="0" algn="l">
              <a:lnSpc>
                <a:spcPct val="130000"/>
              </a:lnSpc>
              <a:spcBef>
                <a:spcPts val="0"/>
              </a:spcBef>
              <a:spcAft>
                <a:spcPts val="0"/>
              </a:spcAft>
              <a:buClr>
                <a:srgbClr val="222222"/>
              </a:buClr>
              <a:buSzPts val="875"/>
              <a:buChar char="●"/>
            </a:pPr>
            <a:r>
              <a:rPr lang="en" sz="1075">
                <a:solidFill>
                  <a:srgbClr val="222222"/>
                </a:solidFill>
                <a:highlight>
                  <a:srgbClr val="FFFFFF"/>
                </a:highlight>
              </a:rPr>
              <a:t>pets: Appears in 1 document → IDF = </a:t>
            </a:r>
            <a:r>
              <a:rPr lang="en" sz="1250">
                <a:solidFill>
                  <a:srgbClr val="222222"/>
                </a:solidFill>
                <a:highlight>
                  <a:srgbClr val="FFFFFF"/>
                </a:highlight>
                <a:latin typeface="Times New Roman"/>
                <a:ea typeface="Times New Roman"/>
                <a:cs typeface="Times New Roman"/>
                <a:sym typeface="Times New Roman"/>
              </a:rPr>
              <a:t>log(3/1)≈1.099</a:t>
            </a:r>
            <a:endParaRPr sz="1250">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770"/>
              <a:buNone/>
            </a:pPr>
            <a:r>
              <a:t/>
            </a:r>
            <a:endParaRPr sz="14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400"/>
              </a:spcAft>
              <a:buClr>
                <a:schemeClr val="dk1"/>
              </a:buClr>
              <a:buSzPts val="1100"/>
              <a:buFont typeface="Arial"/>
              <a:buNone/>
            </a:pPr>
            <a:r>
              <a:rPr b="1" lang="en" sz="1300">
                <a:solidFill>
                  <a:srgbClr val="222222"/>
                </a:solidFill>
                <a:highlight>
                  <a:srgbClr val="FFFFFF"/>
                </a:highlight>
              </a:rPr>
              <a:t> Calculate TF-IDF</a:t>
            </a:r>
            <a:endParaRPr/>
          </a:p>
        </p:txBody>
      </p:sp>
      <p:sp>
        <p:nvSpPr>
          <p:cNvPr id="146" name="Google Shape;146;p27"/>
          <p:cNvSpPr txBox="1"/>
          <p:nvPr>
            <p:ph idx="1" type="body"/>
          </p:nvPr>
        </p:nvSpPr>
        <p:spPr>
          <a:xfrm>
            <a:off x="311700" y="1152475"/>
            <a:ext cx="32298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700">
                <a:solidFill>
                  <a:srgbClr val="222222"/>
                </a:solidFill>
                <a:highlight>
                  <a:srgbClr val="FFFFFF"/>
                </a:highlight>
              </a:rPr>
              <a:t>Step 3: Calculate TF-IDF</a:t>
            </a:r>
            <a:endParaRPr b="1" sz="1700">
              <a:solidFill>
                <a:srgbClr val="222222"/>
              </a:solidFill>
              <a:highlight>
                <a:srgbClr val="FFFFFF"/>
              </a:highlight>
            </a:endParaRPr>
          </a:p>
          <a:p>
            <a:pPr indent="0" lvl="0" marL="0" rtl="0" algn="l">
              <a:lnSpc>
                <a:spcPct val="150000"/>
              </a:lnSpc>
              <a:spcBef>
                <a:spcPts val="400"/>
              </a:spcBef>
              <a:spcAft>
                <a:spcPts val="0"/>
              </a:spcAft>
              <a:buClr>
                <a:schemeClr val="dk1"/>
              </a:buClr>
              <a:buSzPts val="1100"/>
              <a:buFont typeface="Arial"/>
              <a:buNone/>
            </a:pPr>
            <a:r>
              <a:rPr lang="en" sz="1500">
                <a:solidFill>
                  <a:srgbClr val="222222"/>
                </a:solidFill>
                <a:highlight>
                  <a:srgbClr val="FFFFFF"/>
                </a:highlight>
              </a:rPr>
              <a:t>Now, we can calculate the TF-IDF for each term in each document by multiplying the TF and IDF values.</a:t>
            </a:r>
            <a:endParaRPr sz="1500">
              <a:solidFill>
                <a:srgbClr val="222222"/>
              </a:solidFill>
              <a:highlight>
                <a:srgbClr val="FFFFFF"/>
              </a:highlight>
            </a:endParaRPr>
          </a:p>
          <a:p>
            <a:pPr indent="0" lvl="0" marL="0" rtl="0" algn="l">
              <a:spcBef>
                <a:spcPts val="0"/>
              </a:spcBef>
              <a:spcAft>
                <a:spcPts val="1200"/>
              </a:spcAft>
              <a:buNone/>
            </a:pPr>
            <a:r>
              <a:t/>
            </a:r>
            <a:endParaRPr sz="2200"/>
          </a:p>
        </p:txBody>
      </p:sp>
      <p:pic>
        <p:nvPicPr>
          <p:cNvPr id="147" name="Google Shape;147;p27"/>
          <p:cNvPicPr preferRelativeResize="0"/>
          <p:nvPr/>
        </p:nvPicPr>
        <p:blipFill>
          <a:blip r:embed="rId3">
            <a:alphaModFix/>
          </a:blip>
          <a:stretch>
            <a:fillRect/>
          </a:stretch>
        </p:blipFill>
        <p:spPr>
          <a:xfrm>
            <a:off x="4311548" y="171575"/>
            <a:ext cx="4392650" cy="4851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TF-IDF Matrix</a:t>
            </a:r>
            <a:endParaRPr/>
          </a:p>
        </p:txBody>
      </p:sp>
      <p:pic>
        <p:nvPicPr>
          <p:cNvPr id="153" name="Google Shape;153;p28"/>
          <p:cNvPicPr preferRelativeResize="0"/>
          <p:nvPr/>
        </p:nvPicPr>
        <p:blipFill>
          <a:blip r:embed="rId3">
            <a:alphaModFix/>
          </a:blip>
          <a:stretch>
            <a:fillRect/>
          </a:stretch>
        </p:blipFill>
        <p:spPr>
          <a:xfrm>
            <a:off x="42863" y="1995488"/>
            <a:ext cx="9058275" cy="115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N-Gram representation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50">
                <a:solidFill>
                  <a:srgbClr val="222222"/>
                </a:solidFill>
                <a:highlight>
                  <a:srgbClr val="FFFFFF"/>
                </a:highlight>
              </a:rPr>
              <a:t>N-gram representation is a technique used in natural language processing (NLP) and text analysis to break down text into smaller, contiguous sequences of items, typically words or characters. The "N" in "N-gram" refers to the number of items in each sequence. </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165" name="Google Shape;165;p30"/>
          <p:cNvSpPr txBox="1"/>
          <p:nvPr>
            <p:ph idx="1" type="body"/>
          </p:nvPr>
        </p:nvSpPr>
        <p:spPr>
          <a:xfrm>
            <a:off x="311700" y="1152475"/>
            <a:ext cx="8520600" cy="38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50">
                <a:solidFill>
                  <a:srgbClr val="222222"/>
                </a:solidFill>
                <a:highlight>
                  <a:srgbClr val="FFFFFF"/>
                </a:highlight>
              </a:rPr>
              <a:t>"I love natural language processing because it allows computers to understand human language better."</a:t>
            </a:r>
            <a:endParaRPr b="1" sz="1550">
              <a:solidFill>
                <a:srgbClr val="222222"/>
              </a:solidFill>
              <a:highlight>
                <a:srgbClr val="FFFFFF"/>
              </a:highlight>
            </a:endParaRPr>
          </a:p>
          <a:p>
            <a:pPr indent="-323850" lvl="0" marL="457200" rtl="0" algn="l">
              <a:lnSpc>
                <a:spcPct val="150000"/>
              </a:lnSpc>
              <a:spcBef>
                <a:spcPts val="1200"/>
              </a:spcBef>
              <a:spcAft>
                <a:spcPts val="0"/>
              </a:spcAft>
              <a:buClr>
                <a:srgbClr val="222222"/>
              </a:buClr>
              <a:buSzPts val="1500"/>
              <a:buAutoNum type="arabicPeriod"/>
            </a:pPr>
            <a:r>
              <a:rPr b="1" lang="en" sz="1500">
                <a:solidFill>
                  <a:srgbClr val="222222"/>
                </a:solidFill>
                <a:highlight>
                  <a:srgbClr val="FFFFFF"/>
                </a:highlight>
              </a:rPr>
              <a:t>Unigrams </a:t>
            </a:r>
            <a:r>
              <a:rPr lang="en" sz="1500">
                <a:solidFill>
                  <a:srgbClr val="222222"/>
                </a:solidFill>
                <a:highlight>
                  <a:srgbClr val="FFFFFF"/>
                </a:highlight>
              </a:rPr>
              <a:t>(1-grams): ["I", "love", "natural", "language", "processing", "because", "it", "allows", "computers", "to", "understand", "human", "language", "better"]</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b="1" lang="en" sz="1500">
                <a:solidFill>
                  <a:srgbClr val="222222"/>
                </a:solidFill>
                <a:highlight>
                  <a:srgbClr val="FFFFFF"/>
                </a:highlight>
              </a:rPr>
              <a:t>Bigrams </a:t>
            </a:r>
            <a:r>
              <a:rPr lang="en" sz="1500">
                <a:solidFill>
                  <a:srgbClr val="222222"/>
                </a:solidFill>
                <a:highlight>
                  <a:srgbClr val="FFFFFF"/>
                </a:highlight>
              </a:rPr>
              <a:t>(2-grams): ["I love", "love natural", "natural language", "language processing", "processing because", "because it", "it allows", "allows computers", "computers to", "to understand", "understand human", "human language", "language better"]</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b="1" lang="en" sz="1500">
                <a:solidFill>
                  <a:srgbClr val="222222"/>
                </a:solidFill>
                <a:highlight>
                  <a:srgbClr val="FFFFFF"/>
                </a:highlight>
              </a:rPr>
              <a:t>Trigrams </a:t>
            </a:r>
            <a:r>
              <a:rPr lang="en" sz="1500">
                <a:solidFill>
                  <a:srgbClr val="222222"/>
                </a:solidFill>
                <a:highlight>
                  <a:srgbClr val="FFFFFF"/>
                </a:highlight>
              </a:rPr>
              <a:t>(3-grams): ["I love natural", "love natural language", "natural language processing", "language processing because", "processing because it", "because it allows", "it allows computers", "allows computers to", "computers to understand", "to understand human", "understand human language", "human language better"]</a:t>
            </a:r>
            <a:endParaRPr sz="1500">
              <a:solidFill>
                <a:srgbClr val="222222"/>
              </a:solidFill>
              <a:highlight>
                <a:srgbClr val="FFFFFF"/>
              </a:highlight>
            </a:endParaRPr>
          </a:p>
          <a:p>
            <a:pPr indent="0" lvl="0" marL="0" rtl="0" algn="l">
              <a:spcBef>
                <a:spcPts val="0"/>
              </a:spcBef>
              <a:spcAft>
                <a:spcPts val="1200"/>
              </a:spcAft>
              <a:buNone/>
            </a:pPr>
            <a:r>
              <a:t/>
            </a:r>
            <a:endParaRPr sz="1650">
              <a:solidFill>
                <a:srgbClr val="222222"/>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Ngram adv vs </a:t>
            </a:r>
            <a:r>
              <a:rPr lang="en"/>
              <a:t>Disadvantages</a:t>
            </a:r>
            <a:r>
              <a:rPr lang="en"/>
              <a:t> </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Advantages</a:t>
            </a:r>
            <a:r>
              <a:rPr lang="en" sz="1600">
                <a:solidFill>
                  <a:srgbClr val="222222"/>
                </a:solidFill>
                <a:highlight>
                  <a:srgbClr val="FFFFFF"/>
                </a:highlight>
              </a:rPr>
              <a:t>:</a:t>
            </a:r>
            <a:endParaRPr sz="1600">
              <a:solidFill>
                <a:srgbClr val="222222"/>
              </a:solidFill>
              <a:highlight>
                <a:srgbClr val="FFFFFF"/>
              </a:highlight>
            </a:endParaRPr>
          </a:p>
          <a:p>
            <a:pPr indent="-330200" lvl="1" marL="9144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Captures local context</a:t>
            </a:r>
            <a:r>
              <a:rPr lang="en" sz="1600">
                <a:solidFill>
                  <a:srgbClr val="222222"/>
                </a:solidFill>
                <a:highlight>
                  <a:srgbClr val="FFFFFF"/>
                </a:highlight>
              </a:rPr>
              <a:t>: N-grams can capture the context of words in a sentence, which is important for understanding meaning.</a:t>
            </a:r>
            <a:endParaRPr sz="1600">
              <a:solidFill>
                <a:srgbClr val="222222"/>
              </a:solidFill>
              <a:highlight>
                <a:srgbClr val="FFFFFF"/>
              </a:highlight>
            </a:endParaRPr>
          </a:p>
          <a:p>
            <a:pPr indent="-330200" lvl="1" marL="9144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Simplicity</a:t>
            </a:r>
            <a:r>
              <a:rPr lang="en" sz="1600">
                <a:solidFill>
                  <a:srgbClr val="222222"/>
                </a:solidFill>
                <a:highlight>
                  <a:srgbClr val="FFFFFF"/>
                </a:highlight>
              </a:rPr>
              <a:t>: The concept is straightforward and easy to implement.</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Disadvantages</a:t>
            </a:r>
            <a:r>
              <a:rPr lang="en" sz="1600">
                <a:solidFill>
                  <a:srgbClr val="222222"/>
                </a:solidFill>
                <a:highlight>
                  <a:srgbClr val="FFFFFF"/>
                </a:highlight>
              </a:rPr>
              <a:t>:</a:t>
            </a:r>
            <a:endParaRPr sz="1600">
              <a:solidFill>
                <a:srgbClr val="222222"/>
              </a:solidFill>
              <a:highlight>
                <a:srgbClr val="FFFFFF"/>
              </a:highlight>
            </a:endParaRPr>
          </a:p>
          <a:p>
            <a:pPr indent="-330200" lvl="1" marL="9144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Sparsity</a:t>
            </a:r>
            <a:r>
              <a:rPr lang="en" sz="1600">
                <a:solidFill>
                  <a:srgbClr val="222222"/>
                </a:solidFill>
                <a:highlight>
                  <a:srgbClr val="FFFFFF"/>
                </a:highlight>
              </a:rPr>
              <a:t>: As N increases, the number of possible N-grams grows exponentially, leading to sparsity in the data.</a:t>
            </a:r>
            <a:endParaRPr sz="1600">
              <a:solidFill>
                <a:srgbClr val="222222"/>
              </a:solidFill>
              <a:highlight>
                <a:srgbClr val="FFFFFF"/>
              </a:highlight>
            </a:endParaRPr>
          </a:p>
          <a:p>
            <a:pPr indent="-298450" lvl="1" marL="914400" rtl="0" algn="l">
              <a:lnSpc>
                <a:spcPct val="150000"/>
              </a:lnSpc>
              <a:spcBef>
                <a:spcPts val="0"/>
              </a:spcBef>
              <a:spcAft>
                <a:spcPts val="0"/>
              </a:spcAft>
              <a:buClr>
                <a:srgbClr val="222222"/>
              </a:buClr>
              <a:buSzPts val="1100"/>
              <a:buChar char="○"/>
            </a:pPr>
            <a:r>
              <a:rPr b="1" lang="en" sz="1600">
                <a:solidFill>
                  <a:srgbClr val="222222"/>
                </a:solidFill>
                <a:highlight>
                  <a:srgbClr val="FFFFFF"/>
                </a:highlight>
              </a:rPr>
              <a:t>Loss of long-range dependencies</a:t>
            </a:r>
            <a:r>
              <a:rPr lang="en" sz="1600">
                <a:solidFill>
                  <a:srgbClr val="222222"/>
                </a:solidFill>
                <a:highlight>
                  <a:srgbClr val="FFFFFF"/>
                </a:highlight>
              </a:rPr>
              <a:t>: N-grams only consider local context, which may miss relationships between words that are far apart in the text</a:t>
            </a:r>
            <a:r>
              <a:rPr lang="en" sz="1100">
                <a:solidFill>
                  <a:srgbClr val="222222"/>
                </a:solidFill>
                <a:highlight>
                  <a:srgbClr val="FFFFFF"/>
                </a:highlight>
              </a:rPr>
              <a:t>.</a:t>
            </a:r>
            <a:endParaRPr sz="1100">
              <a:solidFill>
                <a:srgbClr val="222222"/>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vectorization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222222"/>
              </a:buClr>
              <a:buSzPts val="1550"/>
              <a:buChar char="●"/>
            </a:pPr>
            <a:r>
              <a:rPr lang="en" sz="1550">
                <a:solidFill>
                  <a:srgbClr val="222222"/>
                </a:solidFill>
                <a:highlight>
                  <a:srgbClr val="FFFFFF"/>
                </a:highlight>
              </a:rPr>
              <a:t>Text vectorization is a crucial concept in Natural Language Processing (NLP) that involves converting text data into numerical representations, or vectors, so that machine learning algorithms can process and analyze it. </a:t>
            </a:r>
            <a:endParaRPr sz="1550">
              <a:solidFill>
                <a:srgbClr val="222222"/>
              </a:solidFill>
              <a:highlight>
                <a:srgbClr val="FFFFFF"/>
              </a:highlight>
            </a:endParaRPr>
          </a:p>
          <a:p>
            <a:pPr indent="-327025" lvl="0" marL="457200" rtl="0" algn="l">
              <a:lnSpc>
                <a:spcPct val="150000"/>
              </a:lnSpc>
              <a:spcBef>
                <a:spcPts val="0"/>
              </a:spcBef>
              <a:spcAft>
                <a:spcPts val="0"/>
              </a:spcAft>
              <a:buClr>
                <a:srgbClr val="222222"/>
              </a:buClr>
              <a:buSzPts val="1550"/>
              <a:buChar char="●"/>
            </a:pPr>
            <a:r>
              <a:rPr b="1" lang="en" sz="1600">
                <a:solidFill>
                  <a:srgbClr val="222222"/>
                </a:solidFill>
                <a:highlight>
                  <a:srgbClr val="FFFFFF"/>
                </a:highlight>
              </a:rPr>
              <a:t>Why Vectorization</a:t>
            </a:r>
            <a:endParaRPr b="1" sz="1600">
              <a:solidFill>
                <a:srgbClr val="222222"/>
              </a:solidFill>
              <a:highlight>
                <a:srgbClr val="FFFFFF"/>
              </a:highlight>
            </a:endParaRPr>
          </a:p>
          <a:p>
            <a:pPr indent="-317500" lvl="1" marL="914400" rtl="0" algn="l">
              <a:lnSpc>
                <a:spcPct val="150000"/>
              </a:lnSpc>
              <a:spcBef>
                <a:spcPts val="0"/>
              </a:spcBef>
              <a:spcAft>
                <a:spcPts val="0"/>
              </a:spcAft>
              <a:buClr>
                <a:srgbClr val="222222"/>
              </a:buClr>
              <a:buSzPts val="1400"/>
              <a:buChar char="○"/>
            </a:pPr>
            <a:r>
              <a:rPr b="1" lang="en">
                <a:solidFill>
                  <a:srgbClr val="222222"/>
                </a:solidFill>
                <a:highlight>
                  <a:srgbClr val="FFFFFF"/>
                </a:highlight>
              </a:rPr>
              <a:t>Machine Learning Compatibility</a:t>
            </a:r>
            <a:r>
              <a:rPr lang="en">
                <a:solidFill>
                  <a:srgbClr val="222222"/>
                </a:solidFill>
                <a:highlight>
                  <a:srgbClr val="FFFFFF"/>
                </a:highlight>
              </a:rPr>
              <a:t>: Most machine learning algorithms work with numerical data. Text, being inherently non-numeric, needs to be transformed into a format that these algorithms can understand.</a:t>
            </a:r>
            <a:endParaRPr>
              <a:solidFill>
                <a:srgbClr val="222222"/>
              </a:solidFill>
              <a:highlight>
                <a:srgbClr val="FFFFFF"/>
              </a:highlight>
            </a:endParaRPr>
          </a:p>
          <a:p>
            <a:pPr indent="-317500" lvl="1" marL="914400" rtl="0" algn="l">
              <a:lnSpc>
                <a:spcPct val="150000"/>
              </a:lnSpc>
              <a:spcBef>
                <a:spcPts val="0"/>
              </a:spcBef>
              <a:spcAft>
                <a:spcPts val="0"/>
              </a:spcAft>
              <a:buClr>
                <a:srgbClr val="222222"/>
              </a:buClr>
              <a:buSzPts val="1400"/>
              <a:buChar char="○"/>
            </a:pPr>
            <a:r>
              <a:rPr b="1" lang="en">
                <a:solidFill>
                  <a:srgbClr val="222222"/>
                </a:solidFill>
                <a:highlight>
                  <a:srgbClr val="FFFFFF"/>
                </a:highlight>
              </a:rPr>
              <a:t>Capturing Meaning</a:t>
            </a:r>
            <a:r>
              <a:rPr lang="en">
                <a:solidFill>
                  <a:srgbClr val="222222"/>
                </a:solidFill>
                <a:highlight>
                  <a:srgbClr val="FFFFFF"/>
                </a:highlight>
              </a:rPr>
              <a:t>: Vectorization helps in capturing the semantic meaning of words and phrases, allowing models to understand relationships and context.</a:t>
            </a:r>
            <a:endParaRPr>
              <a:solidFill>
                <a:srgbClr val="222222"/>
              </a:solidFill>
              <a:highlight>
                <a:srgbClr val="FFFFFF"/>
              </a:highlight>
            </a:endParaRPr>
          </a:p>
          <a:p>
            <a:pPr indent="0" lvl="0" marL="0" rtl="0" algn="l">
              <a:spcBef>
                <a:spcPts val="0"/>
              </a:spcBef>
              <a:spcAft>
                <a:spcPts val="1200"/>
              </a:spcAft>
              <a:buNone/>
            </a:pPr>
            <a:r>
              <a:t/>
            </a:r>
            <a:endParaRPr sz="1550">
              <a:solidFill>
                <a:srgbClr val="222222"/>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Combining N-grams with TF-IDF</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7" name="Google Shape;177;p32"/>
          <p:cNvSpPr txBox="1"/>
          <p:nvPr>
            <p:ph idx="1" type="body"/>
          </p:nvPr>
        </p:nvSpPr>
        <p:spPr>
          <a:xfrm>
            <a:off x="311700" y="1152475"/>
            <a:ext cx="8520600" cy="3749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rgbClr val="222222"/>
                </a:solidFill>
                <a:highlight>
                  <a:srgbClr val="FFFFFF"/>
                </a:highlight>
              </a:rPr>
              <a:t>When you combine N-grams with TF-IDF, you can create a more informative feature representation for text data. Here’s how it works:</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AutoNum type="arabicPeriod"/>
            </a:pPr>
            <a:r>
              <a:rPr lang="en" sz="1600">
                <a:solidFill>
                  <a:srgbClr val="222222"/>
                </a:solidFill>
                <a:highlight>
                  <a:srgbClr val="FFFFFF"/>
                </a:highlight>
              </a:rPr>
              <a:t>Generate N-grams: First, you extract N-grams (unigrams, bigrams, trigrams, etc.) from your text documents.</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AutoNum type="arabicPeriod"/>
            </a:pPr>
            <a:r>
              <a:rPr lang="en" sz="1600">
                <a:solidFill>
                  <a:srgbClr val="222222"/>
                </a:solidFill>
                <a:highlight>
                  <a:srgbClr val="FFFFFF"/>
                </a:highlight>
              </a:rPr>
              <a:t>Calculate TF-IDF: For each N-gram, calculate the TF-IDF score across the documents in your corpus. This will give you a numerical representation of how important each N-gram is in the context of the entire dataset.</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AutoNum type="arabicPeriod"/>
            </a:pPr>
            <a:r>
              <a:rPr lang="en" sz="1600">
                <a:solidFill>
                  <a:srgbClr val="222222"/>
                </a:solidFill>
                <a:highlight>
                  <a:srgbClr val="FFFFFF"/>
                </a:highlight>
              </a:rPr>
              <a:t>Feature Representation: The resulting TF-IDF scores for the N-grams can be used as features in machine learning models. This representation captures both the local context (through N-grams) and the importance of terms (through TF-IDF).</a:t>
            </a:r>
            <a:endParaRPr sz="1600">
              <a:solidFill>
                <a:srgbClr val="222222"/>
              </a:solidFill>
              <a:highlight>
                <a:srgbClr val="FFFFFF"/>
              </a:highlight>
            </a:endParaRPr>
          </a:p>
          <a:p>
            <a:pPr indent="0" lvl="0" marL="0" rtl="0" algn="l">
              <a:spcBef>
                <a:spcPts val="0"/>
              </a:spcBef>
              <a:spcAft>
                <a:spcPts val="1200"/>
              </a:spcAft>
              <a:buNone/>
            </a:pPr>
            <a:r>
              <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Bigrams TF IDF example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83" name="Google Shape;183;p33"/>
          <p:cNvSpPr txBox="1"/>
          <p:nvPr>
            <p:ph idx="1" type="body"/>
          </p:nvPr>
        </p:nvSpPr>
        <p:spPr>
          <a:xfrm>
            <a:off x="311700" y="1152475"/>
            <a:ext cx="8520600" cy="3854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222222"/>
              </a:buClr>
              <a:buSzPts val="1300"/>
              <a:buAutoNum type="arabicPeriod"/>
            </a:pPr>
            <a:r>
              <a:rPr lang="en" sz="1300">
                <a:solidFill>
                  <a:srgbClr val="222222"/>
                </a:solidFill>
                <a:highlight>
                  <a:srgbClr val="FFFFFF"/>
                </a:highlight>
              </a:rPr>
              <a:t>Sentence 1: "I love natural language processing because it allows computers to understand human language better."</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AutoNum type="arabicPeriod"/>
            </a:pPr>
            <a:r>
              <a:rPr lang="en" sz="1300">
                <a:solidFill>
                  <a:srgbClr val="222222"/>
                </a:solidFill>
                <a:highlight>
                  <a:srgbClr val="FFFFFF"/>
                </a:highlight>
              </a:rPr>
              <a:t>Sentence 2: "Natural language processing is essential for developing intelligent systems that can understand human communication."</a:t>
            </a:r>
            <a:endParaRPr sz="1300">
              <a:solidFill>
                <a:srgbClr val="222222"/>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b="1" lang="en" sz="1500">
                <a:solidFill>
                  <a:srgbClr val="222222"/>
                </a:solidFill>
                <a:highlight>
                  <a:srgbClr val="FFFFFF"/>
                </a:highlight>
              </a:rPr>
              <a:t>Step 1: Extract Bigrams</a:t>
            </a:r>
            <a:endParaRPr b="1" sz="1500">
              <a:solidFill>
                <a:srgbClr val="222222"/>
              </a:solidFill>
              <a:highlight>
                <a:srgbClr val="FFFFFF"/>
              </a:highlight>
            </a:endParaRPr>
          </a:p>
          <a:p>
            <a:pPr indent="0" lvl="0" marL="0" rtl="0" algn="l">
              <a:lnSpc>
                <a:spcPct val="150000"/>
              </a:lnSpc>
              <a:spcBef>
                <a:spcPts val="400"/>
              </a:spcBef>
              <a:spcAft>
                <a:spcPts val="0"/>
              </a:spcAft>
              <a:buClr>
                <a:schemeClr val="dk1"/>
              </a:buClr>
              <a:buSzPts val="1100"/>
              <a:buFont typeface="Arial"/>
              <a:buNone/>
            </a:pPr>
            <a:r>
              <a:rPr lang="en" sz="1300">
                <a:solidFill>
                  <a:srgbClr val="222222"/>
                </a:solidFill>
                <a:highlight>
                  <a:srgbClr val="FFFFFF"/>
                </a:highlight>
              </a:rPr>
              <a:t>From both sentences, we can extract the bigrams.</a:t>
            </a:r>
            <a:endParaRPr sz="1300">
              <a:solidFill>
                <a:srgbClr val="222222"/>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300">
                <a:solidFill>
                  <a:srgbClr val="222222"/>
                </a:solidFill>
                <a:highlight>
                  <a:srgbClr val="FFFFFF"/>
                </a:highlight>
              </a:rPr>
              <a:t>Bigrams from Sentence 1:  ["I love", "love natural", "natural language", "language processing", "processing because", "because it", "it allows", "allows computers", "computers to", "to understand", "understand human", "human language", "language better"]</a:t>
            </a:r>
            <a:endParaRPr sz="1300">
              <a:solidFill>
                <a:srgbClr val="222222"/>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300">
                <a:solidFill>
                  <a:srgbClr val="222222"/>
                </a:solidFill>
                <a:highlight>
                  <a:srgbClr val="FFFFFF"/>
                </a:highlight>
              </a:rPr>
              <a:t>Bigrams from Sentence 2: ["Natural language", "language processing", "processing is", "is essential", "essential for", "for developing", "developing intelligent", "intelligent systems", "systems that", "that can", "can understand", "understand human", "human communication"]</a:t>
            </a:r>
            <a:endParaRPr sz="1300">
              <a:solidFill>
                <a:srgbClr val="222222"/>
              </a:solidFill>
              <a:highlight>
                <a:srgbClr val="FFFFFF"/>
              </a:highlight>
            </a:endParaRPr>
          </a:p>
          <a:p>
            <a:pPr indent="0" lvl="0" marL="457200" rtl="0" algn="l">
              <a:lnSpc>
                <a:spcPct val="150000"/>
              </a:lnSpc>
              <a:spcBef>
                <a:spcPts val="0"/>
              </a:spcBef>
              <a:spcAft>
                <a:spcPts val="0"/>
              </a:spcAft>
              <a:buNone/>
            </a:pPr>
            <a:r>
              <a:t/>
            </a:r>
            <a:endParaRPr b="1">
              <a:solidFill>
                <a:srgbClr val="222222"/>
              </a:solidFill>
              <a:highlight>
                <a:srgbClr val="FFFFFF"/>
              </a:highlight>
            </a:endParaRPr>
          </a:p>
          <a:p>
            <a:pPr indent="0" lvl="0" marL="0" rtl="0" algn="l">
              <a:spcBef>
                <a:spcPts val="0"/>
              </a:spcBef>
              <a:spcAft>
                <a:spcPts val="1200"/>
              </a:spcAft>
              <a:buNone/>
            </a:pPr>
            <a:r>
              <a:t/>
            </a:r>
            <a:endParaRPr b="1" sz="2200">
              <a:solidFill>
                <a:srgbClr val="222222"/>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Bigrams TF IDF example</a:t>
            </a:r>
            <a:endParaRPr/>
          </a:p>
          <a:p>
            <a:pPr indent="0" lvl="0" marL="0" rtl="0" algn="l">
              <a:spcBef>
                <a:spcPts val="0"/>
              </a:spcBef>
              <a:spcAft>
                <a:spcPts val="0"/>
              </a:spcAft>
              <a:buNone/>
            </a:pPr>
            <a:r>
              <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222222"/>
                </a:solidFill>
                <a:highlight>
                  <a:srgbClr val="FFFFFF"/>
                </a:highlight>
              </a:rPr>
              <a:t>Combined Bigrams</a:t>
            </a:r>
            <a:endParaRPr b="1">
              <a:solidFill>
                <a:srgbClr val="222222"/>
              </a:solidFill>
              <a:highlight>
                <a:srgbClr val="FFFFFF"/>
              </a:highlight>
            </a:endParaRPr>
          </a:p>
          <a:p>
            <a:pPr indent="0" lvl="0" marL="0" rtl="0" algn="l">
              <a:lnSpc>
                <a:spcPct val="150000"/>
              </a:lnSpc>
              <a:spcBef>
                <a:spcPts val="400"/>
              </a:spcBef>
              <a:spcAft>
                <a:spcPts val="0"/>
              </a:spcAft>
              <a:buClr>
                <a:schemeClr val="dk1"/>
              </a:buClr>
              <a:buSzPts val="1100"/>
              <a:buFont typeface="Arial"/>
              <a:buNone/>
            </a:pPr>
            <a:r>
              <a:rPr lang="en" sz="1600">
                <a:solidFill>
                  <a:srgbClr val="222222"/>
                </a:solidFill>
                <a:highlight>
                  <a:srgbClr val="FFFFFF"/>
                </a:highlight>
              </a:rPr>
              <a:t>Now, let's combine the bigrams from both sentences and remove duplicates:</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Char char="●"/>
            </a:pPr>
            <a:r>
              <a:rPr lang="en" sz="1600">
                <a:solidFill>
                  <a:srgbClr val="222222"/>
                </a:solidFill>
                <a:highlight>
                  <a:srgbClr val="FFFFFF"/>
                </a:highlight>
              </a:rPr>
              <a:t>["I love", "love natural", "natural language", "language processing", "processing because", "because it", "it allows", "allows computers", "computers to", "to understand", "understand human", "human language", "language better", "processing is", "is essential", "essential for", "for developing", "developing intelligent", "intelligent systems", "systems that", "that can", "can understand", "understand human", "human communication"]</a:t>
            </a:r>
            <a:endParaRPr sz="1600">
              <a:solidFill>
                <a:srgbClr val="222222"/>
              </a:solidFill>
              <a:highlight>
                <a:srgbClr val="FFFFFF"/>
              </a:highlight>
            </a:endParaRPr>
          </a:p>
          <a:p>
            <a:pPr indent="0" lvl="0" marL="0" rtl="0" algn="l">
              <a:spcBef>
                <a:spcPts val="0"/>
              </a:spcBef>
              <a:spcAft>
                <a:spcPts val="1200"/>
              </a:spcAft>
              <a:buNone/>
            </a:pPr>
            <a:r>
              <a:t/>
            </a:r>
            <a:endParaRPr sz="2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Bigrams TF </a:t>
            </a:r>
            <a:endParaRPr/>
          </a:p>
        </p:txBody>
      </p:sp>
      <p:sp>
        <p:nvSpPr>
          <p:cNvPr id="195" name="Google Shape;195;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"I love": 1/23 ≈ 0.043</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"love natural": 1/23 ≈ 0.043</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"natural language": 2/23 ≈ 0.087</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"language processing": 2/23 ≈ 0.087</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"processing because": 1/23 ≈ 0.043</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"because it": 1/23 ≈ 0.043</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"it allows": 1/23 ≈ 0.043</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"allows computers": 1/23 ≈ 0.043</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"computers to": 1/23 ≈ 0.043</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"to understand": 1/23 ≈ 0.043</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"understand human": 2/23 ≈ 0.087</a:t>
            </a:r>
            <a:endParaRPr sz="1356">
              <a:solidFill>
                <a:srgbClr val="222222"/>
              </a:solidFill>
              <a:highlight>
                <a:srgbClr val="FFFFFF"/>
              </a:highlight>
            </a:endParaRPr>
          </a:p>
          <a:p>
            <a:pPr indent="-314721" lvl="0" marL="457200" rtl="0" algn="l">
              <a:lnSpc>
                <a:spcPct val="130000"/>
              </a:lnSpc>
              <a:spcBef>
                <a:spcPts val="0"/>
              </a:spcBef>
              <a:spcAft>
                <a:spcPts val="0"/>
              </a:spcAft>
              <a:buClr>
                <a:srgbClr val="222222"/>
              </a:buClr>
              <a:buSzPts val="1356"/>
              <a:buChar char="●"/>
            </a:pPr>
            <a:r>
              <a:rPr lang="en" sz="1356">
                <a:solidFill>
                  <a:srgbClr val="222222"/>
                </a:solidFill>
                <a:highlight>
                  <a:srgbClr val="FFFFFF"/>
                </a:highlight>
              </a:rPr>
              <a:t>"human language": 2/23 ≈ 0.087</a:t>
            </a:r>
            <a:endParaRPr sz="1356">
              <a:solidFill>
                <a:srgbClr val="222222"/>
              </a:solidFill>
              <a:highlight>
                <a:srgbClr val="FFFFFF"/>
              </a:highlight>
            </a:endParaRPr>
          </a:p>
          <a:p>
            <a:pPr indent="0" lvl="0" marL="0" rtl="0" algn="l">
              <a:lnSpc>
                <a:spcPct val="130000"/>
              </a:lnSpc>
              <a:spcBef>
                <a:spcPts val="0"/>
              </a:spcBef>
              <a:spcAft>
                <a:spcPts val="0"/>
              </a:spcAft>
              <a:buNone/>
            </a:pPr>
            <a:r>
              <a:t/>
            </a:r>
            <a:endParaRPr sz="1356">
              <a:solidFill>
                <a:srgbClr val="222222"/>
              </a:solidFill>
              <a:highlight>
                <a:srgbClr val="FFFFFF"/>
              </a:highlight>
            </a:endParaRPr>
          </a:p>
          <a:p>
            <a:pPr indent="0" lvl="0" marL="0" rtl="0" algn="l">
              <a:lnSpc>
                <a:spcPct val="95000"/>
              </a:lnSpc>
              <a:spcBef>
                <a:spcPts val="0"/>
              </a:spcBef>
              <a:spcAft>
                <a:spcPts val="1200"/>
              </a:spcAft>
              <a:buSzPts val="1018"/>
              <a:buNone/>
            </a:pPr>
            <a:r>
              <a:t/>
            </a:r>
            <a:endParaRPr sz="1679">
              <a:solidFill>
                <a:srgbClr val="222222"/>
              </a:solidFill>
              <a:highlight>
                <a:srgbClr val="FFFFFF"/>
              </a:highlight>
            </a:endParaRPr>
          </a:p>
        </p:txBody>
      </p:sp>
      <p:sp>
        <p:nvSpPr>
          <p:cNvPr id="196" name="Google Shape;196;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"language better":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"processing is":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"is essential":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"essential for":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"for developing":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"developing intelligent":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"intelligent systems":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"systems that":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"that can":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"can understand": 1/23 ≈ 0.043</a:t>
            </a:r>
            <a:endParaRPr sz="1250">
              <a:solidFill>
                <a:srgbClr val="222222"/>
              </a:solidFill>
              <a:highlight>
                <a:srgbClr val="FFFFFF"/>
              </a:highlight>
            </a:endParaRPr>
          </a:p>
          <a:p>
            <a:pPr indent="-307975" lvl="0" marL="457200" rtl="0" algn="l">
              <a:lnSpc>
                <a:spcPct val="150000"/>
              </a:lnSpc>
              <a:spcBef>
                <a:spcPts val="0"/>
              </a:spcBef>
              <a:spcAft>
                <a:spcPts val="0"/>
              </a:spcAft>
              <a:buClr>
                <a:srgbClr val="222222"/>
              </a:buClr>
              <a:buSzPts val="1250"/>
              <a:buChar char="●"/>
            </a:pPr>
            <a:r>
              <a:rPr lang="en" sz="1250">
                <a:solidFill>
                  <a:srgbClr val="222222"/>
                </a:solidFill>
                <a:highlight>
                  <a:srgbClr val="FFFFFF"/>
                </a:highlight>
              </a:rPr>
              <a:t>"human communication": 1/23 ≈ 0.043</a:t>
            </a:r>
            <a:endParaRPr sz="1500">
              <a:solidFill>
                <a:srgbClr val="222222"/>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matrix </a:t>
            </a:r>
            <a:endParaRPr/>
          </a:p>
        </p:txBody>
      </p:sp>
      <p:pic>
        <p:nvPicPr>
          <p:cNvPr id="202" name="Google Shape;202;p36"/>
          <p:cNvPicPr preferRelativeResize="0"/>
          <p:nvPr/>
        </p:nvPicPr>
        <p:blipFill>
          <a:blip r:embed="rId3">
            <a:alphaModFix/>
          </a:blip>
          <a:stretch>
            <a:fillRect/>
          </a:stretch>
        </p:blipFill>
        <p:spPr>
          <a:xfrm>
            <a:off x="51770" y="1159450"/>
            <a:ext cx="9040467" cy="57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combination of unigrams and bigrams from the two sentences</a:t>
            </a:r>
            <a:endParaRPr sz="2320"/>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222222"/>
              </a:buClr>
              <a:buSzPts val="1300"/>
              <a:buAutoNum type="arabicPeriod"/>
            </a:pPr>
            <a:r>
              <a:rPr lang="en" sz="1300">
                <a:solidFill>
                  <a:srgbClr val="222222"/>
                </a:solidFill>
                <a:highlight>
                  <a:srgbClr val="FFFFFF"/>
                </a:highlight>
              </a:rPr>
              <a:t>Sentence 1: "I love natural language processing because it allows computers to understand human language better."</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AutoNum type="arabicPeriod"/>
            </a:pPr>
            <a:r>
              <a:rPr lang="en" sz="1300">
                <a:solidFill>
                  <a:srgbClr val="222222"/>
                </a:solidFill>
                <a:highlight>
                  <a:srgbClr val="FFFFFF"/>
                </a:highlight>
              </a:rPr>
              <a:t>Sentence 2: "Natural language processing is essential for developing intelligent systems that can understand human communication."</a:t>
            </a:r>
            <a:endParaRPr sz="1300">
              <a:solidFill>
                <a:srgbClr val="222222"/>
              </a:solidFill>
              <a:highlight>
                <a:srgbClr val="FFFFFF"/>
              </a:highlight>
            </a:endParaRPr>
          </a:p>
          <a:p>
            <a:pPr indent="0" lvl="0" marL="0" rtl="0" algn="l">
              <a:lnSpc>
                <a:spcPct val="150000"/>
              </a:lnSpc>
              <a:spcBef>
                <a:spcPts val="0"/>
              </a:spcBef>
              <a:spcAft>
                <a:spcPts val="0"/>
              </a:spcAft>
              <a:buNone/>
            </a:pPr>
            <a:r>
              <a:rPr b="1" lang="en" sz="1500">
                <a:solidFill>
                  <a:srgbClr val="222222"/>
                </a:solidFill>
                <a:highlight>
                  <a:srgbClr val="FFFFFF"/>
                </a:highlight>
              </a:rPr>
              <a:t>Step 1: Extract Unigrams</a:t>
            </a:r>
            <a:endParaRPr b="1" sz="1500">
              <a:solidFill>
                <a:srgbClr val="222222"/>
              </a:solidFill>
              <a:highlight>
                <a:srgbClr val="FFFFFF"/>
              </a:highlight>
            </a:endParaRPr>
          </a:p>
          <a:p>
            <a:pPr indent="0" lvl="0" marL="0" rtl="0" algn="l">
              <a:lnSpc>
                <a:spcPct val="150000"/>
              </a:lnSpc>
              <a:spcBef>
                <a:spcPts val="400"/>
              </a:spcBef>
              <a:spcAft>
                <a:spcPts val="0"/>
              </a:spcAft>
              <a:buNone/>
            </a:pPr>
            <a:r>
              <a:rPr lang="en" sz="1300">
                <a:solidFill>
                  <a:srgbClr val="222222"/>
                </a:solidFill>
                <a:highlight>
                  <a:srgbClr val="FFFFFF"/>
                </a:highlight>
              </a:rPr>
              <a:t>Unigrams from Sentence 1:</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["I", "love", "natural", "language", "processing", "because", "it", "allows", "computers", "to", "understand", "human", "language", "better"]</a:t>
            </a:r>
            <a:endParaRPr sz="1300">
              <a:solidFill>
                <a:srgbClr val="222222"/>
              </a:solidFill>
              <a:highlight>
                <a:srgbClr val="FFFFFF"/>
              </a:highlight>
            </a:endParaRPr>
          </a:p>
          <a:p>
            <a:pPr indent="0" lvl="0" marL="0" rtl="0" algn="l">
              <a:lnSpc>
                <a:spcPct val="150000"/>
              </a:lnSpc>
              <a:spcBef>
                <a:spcPts val="0"/>
              </a:spcBef>
              <a:spcAft>
                <a:spcPts val="0"/>
              </a:spcAft>
              <a:buNone/>
            </a:pPr>
            <a:r>
              <a:rPr lang="en" sz="1300">
                <a:solidFill>
                  <a:srgbClr val="222222"/>
                </a:solidFill>
                <a:highlight>
                  <a:srgbClr val="FFFFFF"/>
                </a:highlight>
              </a:rPr>
              <a:t>Unigrams from Sentence 2:</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["Natural", "language", "processing", "is", "essential", "for", "developing", "intelligent", "systems", "that", "can", "understand", "human", "communication"]</a:t>
            </a:r>
            <a:endParaRPr sz="1300">
              <a:solidFill>
                <a:srgbClr val="222222"/>
              </a:solidFill>
              <a:highlight>
                <a:srgbClr val="FFFFFF"/>
              </a:highlight>
            </a:endParaRPr>
          </a:p>
          <a:p>
            <a:pPr indent="0" lvl="0" marL="0" rtl="0" algn="l">
              <a:spcBef>
                <a:spcPts val="0"/>
              </a:spcBef>
              <a:spcAft>
                <a:spcPts val="1200"/>
              </a:spcAft>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320"/>
              <a:t>combination of unigrams and bigrams from the two sentences</a:t>
            </a:r>
            <a:endParaRPr sz="2320"/>
          </a:p>
          <a:p>
            <a:pPr indent="0" lvl="0" marL="0" rtl="0" algn="l">
              <a:spcBef>
                <a:spcPts val="0"/>
              </a:spcBef>
              <a:spcAft>
                <a:spcPts val="0"/>
              </a:spcAft>
              <a:buNone/>
            </a:pPr>
            <a:r>
              <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a:solidFill>
                  <a:srgbClr val="222222"/>
                </a:solidFill>
                <a:highlight>
                  <a:srgbClr val="FFFFFF"/>
                </a:highlight>
              </a:rPr>
              <a:t>Step 2: Extract Bigrams</a:t>
            </a:r>
            <a:endParaRPr b="1" sz="1600">
              <a:solidFill>
                <a:srgbClr val="222222"/>
              </a:solidFill>
              <a:highlight>
                <a:srgbClr val="FFFFFF"/>
              </a:highlight>
            </a:endParaRPr>
          </a:p>
          <a:p>
            <a:pPr indent="0" lvl="0" marL="0" rtl="0" algn="l">
              <a:lnSpc>
                <a:spcPct val="150000"/>
              </a:lnSpc>
              <a:spcBef>
                <a:spcPts val="400"/>
              </a:spcBef>
              <a:spcAft>
                <a:spcPts val="0"/>
              </a:spcAft>
              <a:buClr>
                <a:schemeClr val="dk1"/>
              </a:buClr>
              <a:buSzPts val="1100"/>
              <a:buFont typeface="Arial"/>
              <a:buNone/>
            </a:pPr>
            <a:r>
              <a:rPr lang="en" sz="1400">
                <a:solidFill>
                  <a:srgbClr val="222222"/>
                </a:solidFill>
                <a:highlight>
                  <a:srgbClr val="FFFFFF"/>
                </a:highlight>
              </a:rPr>
              <a:t>Bigrams from Sentence 1:</a:t>
            </a:r>
            <a:endParaRPr sz="1400">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Char char="●"/>
            </a:pPr>
            <a:r>
              <a:rPr lang="en" sz="1400">
                <a:solidFill>
                  <a:srgbClr val="222222"/>
                </a:solidFill>
                <a:highlight>
                  <a:srgbClr val="FFFFFF"/>
                </a:highlight>
              </a:rPr>
              <a:t>["I love", "love natural", "natural language", "language processing", "processing because", "because it", "it allows", "allows computers", "computers to", "to understand", "understand human", "human language", "language better"]</a:t>
            </a:r>
            <a:endParaRPr sz="1400">
              <a:solidFill>
                <a:srgbClr val="222222"/>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400">
                <a:solidFill>
                  <a:srgbClr val="222222"/>
                </a:solidFill>
                <a:highlight>
                  <a:srgbClr val="FFFFFF"/>
                </a:highlight>
              </a:rPr>
              <a:t>Bigrams from Sentence 2:</a:t>
            </a:r>
            <a:endParaRPr sz="1400">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Char char="●"/>
            </a:pPr>
            <a:r>
              <a:rPr lang="en" sz="1400">
                <a:solidFill>
                  <a:srgbClr val="222222"/>
                </a:solidFill>
                <a:highlight>
                  <a:srgbClr val="FFFFFF"/>
                </a:highlight>
              </a:rPr>
              <a:t>["Natural language", "language processing", "processing is", "is essential", "essential for", "for developing", "developing intelligent", "intelligent systems", "systems that", "that can", "can understand", "understand human", "human communication"]</a:t>
            </a:r>
            <a:endParaRPr sz="1400">
              <a:solidFill>
                <a:srgbClr val="222222"/>
              </a:solidFill>
              <a:highlight>
                <a:srgbClr val="FFFFFF"/>
              </a:highlight>
            </a:endParaRPr>
          </a:p>
          <a:p>
            <a:pPr indent="0" lvl="0" marL="0" rtl="0" algn="l">
              <a:spcBef>
                <a:spcPts val="0"/>
              </a:spcBef>
              <a:spcAft>
                <a:spcPts val="1200"/>
              </a:spcAft>
              <a:buNone/>
            </a:pPr>
            <a:r>
              <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t>combination of unigrams and bigrams from the two sentences</a:t>
            </a:r>
            <a:endParaRPr sz="2320"/>
          </a:p>
          <a:p>
            <a:pPr indent="0" lvl="0" marL="0" rtl="0" algn="l">
              <a:spcBef>
                <a:spcPts val="0"/>
              </a:spcBef>
              <a:spcAft>
                <a:spcPts val="0"/>
              </a:spcAft>
              <a:buNone/>
            </a:pPr>
            <a:r>
              <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dk1"/>
                </a:solidFill>
              </a:rPr>
              <a:t>Step 3: combine unigrams and bigrams </a:t>
            </a:r>
            <a:endParaRPr sz="2300">
              <a:solidFill>
                <a:schemeClr val="dk1"/>
              </a:solidFill>
            </a:endParaRPr>
          </a:p>
          <a:p>
            <a:pPr indent="0" lvl="0" marL="0" rtl="0" algn="l">
              <a:spcBef>
                <a:spcPts val="1200"/>
              </a:spcBef>
              <a:spcAft>
                <a:spcPts val="1200"/>
              </a:spcAft>
              <a:buNone/>
            </a:pPr>
            <a:r>
              <a:rPr lang="en" sz="1450">
                <a:solidFill>
                  <a:schemeClr val="dk1"/>
                </a:solidFill>
                <a:latin typeface="Roboto Mono"/>
                <a:ea typeface="Roboto Mono"/>
                <a:cs typeface="Roboto Mono"/>
                <a:sym typeface="Roboto Mono"/>
              </a:rPr>
              <a:t>combined_list </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393A34"/>
                </a:solidFill>
                <a:latin typeface="Roboto Mono"/>
                <a:ea typeface="Roboto Mono"/>
                <a:cs typeface="Roboto Mono"/>
                <a:sym typeface="Roboto Mono"/>
              </a:rPr>
              <a:t>[</a:t>
            </a:r>
            <a:r>
              <a:rPr lang="en" sz="1450">
                <a:solidFill>
                  <a:srgbClr val="A31515"/>
                </a:solidFill>
                <a:latin typeface="Roboto Mono"/>
                <a:ea typeface="Roboto Mono"/>
                <a:cs typeface="Roboto Mono"/>
                <a:sym typeface="Roboto Mono"/>
              </a:rPr>
              <a:t>"I"</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"love"</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"natural"</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"language"</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"processing"</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"because"</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"it"</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"allows"</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"computers"</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"to"</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"understand"</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"human"</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"better"</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"is"</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"essential"</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"for"</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"developing"</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"intelligent"</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"systems"</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"that"</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"can"</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"communication"</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"I love"</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"love natural"</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"natural language"</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"language processing"</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"processing because"</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"because it"</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"it allows"</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"allows computers"</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"computers to"</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"to understand"</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"understand human"</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"human language"</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"language better"</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"processing is"</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"is essential"</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"essential for"</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"for developing"</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"developing intelligent"</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"intelligent systems"</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"systems that"</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"that can"</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"can understand"</a:t>
            </a:r>
            <a:r>
              <a:rPr lang="en" sz="1450">
                <a:solidFill>
                  <a:srgbClr val="393A34"/>
                </a:solidFill>
                <a:latin typeface="Roboto Mono"/>
                <a:ea typeface="Roboto Mono"/>
                <a:cs typeface="Roboto Mono"/>
                <a:sym typeface="Roboto Mono"/>
              </a:rPr>
              <a:t>,</a:t>
            </a:r>
            <a:r>
              <a:rPr lang="en" sz="1450">
                <a:solidFill>
                  <a:schemeClr val="dk1"/>
                </a:solidFill>
                <a:latin typeface="Roboto Mono"/>
                <a:ea typeface="Roboto Mono"/>
                <a:cs typeface="Roboto Mono"/>
                <a:sym typeface="Roboto Mono"/>
              </a:rPr>
              <a:t> </a:t>
            </a:r>
            <a:r>
              <a:rPr lang="en" sz="1450">
                <a:solidFill>
                  <a:srgbClr val="A31515"/>
                </a:solidFill>
                <a:latin typeface="Roboto Mono"/>
                <a:ea typeface="Roboto Mono"/>
                <a:cs typeface="Roboto Mono"/>
                <a:sym typeface="Roboto Mono"/>
              </a:rPr>
              <a:t>"human communication"</a:t>
            </a:r>
            <a:r>
              <a:rPr lang="en" sz="1450">
                <a:solidFill>
                  <a:srgbClr val="393A34"/>
                </a:solidFill>
                <a:latin typeface="Roboto Mono"/>
                <a:ea typeface="Roboto Mono"/>
                <a:cs typeface="Roboto Mono"/>
                <a:sym typeface="Roboto Mono"/>
              </a:rPr>
              <a:t>]</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Word Embeddings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6" name="Google Shape;226;p40"/>
          <p:cNvSpPr txBox="1"/>
          <p:nvPr>
            <p:ph idx="1" type="body"/>
          </p:nvPr>
        </p:nvSpPr>
        <p:spPr>
          <a:xfrm>
            <a:off x="311700" y="1152475"/>
            <a:ext cx="8736900" cy="4091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22222"/>
              </a:buClr>
              <a:buSzPts val="1600"/>
              <a:buChar char="●"/>
            </a:pPr>
            <a:r>
              <a:rPr lang="en" sz="1600">
                <a:solidFill>
                  <a:srgbClr val="222222"/>
                </a:solidFill>
                <a:highlight>
                  <a:srgbClr val="FFFFFF"/>
                </a:highlight>
              </a:rPr>
              <a:t>Concept: Unlike BoW and TF-IDF, word embeddings represent words in a continuous vector space where semantically similar words are closer together. This captures more context and meaning.</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Char char="●"/>
            </a:pPr>
            <a:r>
              <a:rPr lang="en" sz="1600">
                <a:solidFill>
                  <a:srgbClr val="222222"/>
                </a:solidFill>
                <a:highlight>
                  <a:srgbClr val="FFFFFF"/>
                </a:highlight>
              </a:rPr>
              <a:t>Examples:</a:t>
            </a:r>
            <a:endParaRPr sz="1600">
              <a:solidFill>
                <a:srgbClr val="222222"/>
              </a:solidFill>
              <a:highlight>
                <a:srgbClr val="FFFFFF"/>
              </a:highlight>
            </a:endParaRPr>
          </a:p>
          <a:p>
            <a:pPr indent="-330200" lvl="1" marL="914400" rtl="0" algn="l">
              <a:lnSpc>
                <a:spcPct val="150000"/>
              </a:lnSpc>
              <a:spcBef>
                <a:spcPts val="0"/>
              </a:spcBef>
              <a:spcAft>
                <a:spcPts val="0"/>
              </a:spcAft>
              <a:buClr>
                <a:srgbClr val="222222"/>
              </a:buClr>
              <a:buSzPts val="1600"/>
              <a:buChar char="●"/>
            </a:pPr>
            <a:r>
              <a:rPr lang="en" sz="1600">
                <a:solidFill>
                  <a:srgbClr val="222222"/>
                </a:solidFill>
                <a:highlight>
                  <a:srgbClr val="FFFFFF"/>
                </a:highlight>
              </a:rPr>
              <a:t>Word2Vec: Trained on large corpora to create dense vector representations of words.</a:t>
            </a:r>
            <a:endParaRPr sz="1600">
              <a:solidFill>
                <a:srgbClr val="222222"/>
              </a:solidFill>
              <a:highlight>
                <a:srgbClr val="FFFFFF"/>
              </a:highlight>
            </a:endParaRPr>
          </a:p>
          <a:p>
            <a:pPr indent="-330200" lvl="1" marL="914400" rtl="0" algn="l">
              <a:lnSpc>
                <a:spcPct val="150000"/>
              </a:lnSpc>
              <a:spcBef>
                <a:spcPts val="0"/>
              </a:spcBef>
              <a:spcAft>
                <a:spcPts val="0"/>
              </a:spcAft>
              <a:buClr>
                <a:srgbClr val="222222"/>
              </a:buClr>
              <a:buSzPts val="1600"/>
              <a:buChar char="●"/>
            </a:pPr>
            <a:r>
              <a:rPr lang="en" sz="1600">
                <a:solidFill>
                  <a:srgbClr val="222222"/>
                </a:solidFill>
                <a:highlight>
                  <a:srgbClr val="FFFFFF"/>
                </a:highlight>
              </a:rPr>
              <a:t>GloVe: Global Vectors for Word Representation, which captures global statistical information.</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Char char="●"/>
            </a:pPr>
            <a:r>
              <a:rPr lang="en" sz="1600">
                <a:solidFill>
                  <a:srgbClr val="222222"/>
                </a:solidFill>
                <a:highlight>
                  <a:srgbClr val="FFFFFF"/>
                </a:highlight>
              </a:rPr>
              <a:t>Visualization: You can visualize word embeddings using techniques like t-SNE (t-distributed stochastic neighbor embedding) to show how similar words cluster together.</a:t>
            </a:r>
            <a:endParaRPr sz="2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 and GloVe</a:t>
            </a:r>
            <a:endParaRPr/>
          </a:p>
        </p:txBody>
      </p:sp>
      <p:sp>
        <p:nvSpPr>
          <p:cNvPr id="232" name="Google Shape;23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50">
                <a:solidFill>
                  <a:srgbClr val="222222"/>
                </a:solidFill>
                <a:highlight>
                  <a:srgbClr val="FFFFFF"/>
                </a:highlight>
              </a:rPr>
              <a:t>Word2Vec and GloVe (Global Vectors for Word Representation) are two popular techniques for generating word embeddings, which are dense vector representations of words that capture their meanings, relationships, and contexts. </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Methods of Text Vectorization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rgbClr val="222222"/>
              </a:buClr>
              <a:buSzPts val="1900"/>
              <a:buChar char="●"/>
            </a:pPr>
            <a:r>
              <a:rPr lang="en" sz="1900">
                <a:solidFill>
                  <a:srgbClr val="222222"/>
                </a:solidFill>
                <a:highlight>
                  <a:srgbClr val="FFFFFF"/>
                </a:highlight>
              </a:rPr>
              <a:t>Bag of Words (BoW)</a:t>
            </a:r>
            <a:endParaRPr sz="1900">
              <a:solidFill>
                <a:srgbClr val="222222"/>
              </a:solidFill>
              <a:highlight>
                <a:srgbClr val="FFFFFF"/>
              </a:highlight>
            </a:endParaRPr>
          </a:p>
          <a:p>
            <a:pPr indent="-349250" lvl="0" marL="457200" rtl="0" algn="l">
              <a:lnSpc>
                <a:spcPct val="150000"/>
              </a:lnSpc>
              <a:spcBef>
                <a:spcPts val="0"/>
              </a:spcBef>
              <a:spcAft>
                <a:spcPts val="0"/>
              </a:spcAft>
              <a:buClr>
                <a:srgbClr val="222222"/>
              </a:buClr>
              <a:buSzPts val="1900"/>
              <a:buChar char="●"/>
            </a:pPr>
            <a:r>
              <a:rPr lang="en" sz="1900">
                <a:solidFill>
                  <a:srgbClr val="222222"/>
                </a:solidFill>
                <a:highlight>
                  <a:srgbClr val="FFFFFF"/>
                </a:highlight>
              </a:rPr>
              <a:t>Term Frequency-Inverse Document Frequency (TF-IDF)</a:t>
            </a:r>
            <a:endParaRPr sz="1900">
              <a:solidFill>
                <a:srgbClr val="222222"/>
              </a:solidFill>
              <a:highlight>
                <a:srgbClr val="FFFFFF"/>
              </a:highlight>
            </a:endParaRPr>
          </a:p>
          <a:p>
            <a:pPr indent="-349250" lvl="0" marL="457200" rtl="0" algn="l">
              <a:lnSpc>
                <a:spcPct val="150000"/>
              </a:lnSpc>
              <a:spcBef>
                <a:spcPts val="0"/>
              </a:spcBef>
              <a:spcAft>
                <a:spcPts val="0"/>
              </a:spcAft>
              <a:buClr>
                <a:srgbClr val="222222"/>
              </a:buClr>
              <a:buSzPts val="1900"/>
              <a:buChar char="●"/>
            </a:pPr>
            <a:r>
              <a:rPr lang="en" sz="1900">
                <a:solidFill>
                  <a:srgbClr val="222222"/>
                </a:solidFill>
                <a:highlight>
                  <a:srgbClr val="FFFFFF"/>
                </a:highlight>
              </a:rPr>
              <a:t>Word Embeddings</a:t>
            </a:r>
            <a:endParaRPr sz="1900">
              <a:solidFill>
                <a:srgbClr val="222222"/>
              </a:solidFill>
              <a:highlight>
                <a:srgbClr val="FFFFFF"/>
              </a:highlight>
            </a:endParaRPr>
          </a:p>
          <a:p>
            <a:pPr indent="0" lvl="0" marL="0" rtl="0" algn="l">
              <a:lnSpc>
                <a:spcPct val="150000"/>
              </a:lnSpc>
              <a:spcBef>
                <a:spcPts val="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Word2Vec </a:t>
            </a:r>
            <a:endParaRPr/>
          </a:p>
        </p:txBody>
      </p:sp>
      <p:sp>
        <p:nvSpPr>
          <p:cNvPr id="238" name="Google Shape;23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2425" lvl="0" marL="457200" rtl="0" algn="l">
              <a:spcBef>
                <a:spcPts val="0"/>
              </a:spcBef>
              <a:spcAft>
                <a:spcPts val="0"/>
              </a:spcAft>
              <a:buClr>
                <a:srgbClr val="222222"/>
              </a:buClr>
              <a:buSzPts val="1950"/>
              <a:buChar char="●"/>
            </a:pPr>
            <a:r>
              <a:rPr lang="en" sz="1950">
                <a:solidFill>
                  <a:srgbClr val="222222"/>
                </a:solidFill>
                <a:highlight>
                  <a:srgbClr val="FFFFFF"/>
                </a:highlight>
              </a:rPr>
              <a:t>Word2Vec is a predictive model developed by a team led by Tomas Mikolov at Google in 2013. </a:t>
            </a:r>
            <a:endParaRPr sz="1950">
              <a:solidFill>
                <a:srgbClr val="222222"/>
              </a:solidFill>
              <a:highlight>
                <a:srgbClr val="FFFFFF"/>
              </a:highlight>
            </a:endParaRPr>
          </a:p>
          <a:p>
            <a:pPr indent="-352425" lvl="0" marL="457200" rtl="0" algn="l">
              <a:spcBef>
                <a:spcPts val="0"/>
              </a:spcBef>
              <a:spcAft>
                <a:spcPts val="0"/>
              </a:spcAft>
              <a:buClr>
                <a:srgbClr val="222222"/>
              </a:buClr>
              <a:buSzPts val="1950"/>
              <a:buChar char="●"/>
            </a:pPr>
            <a:r>
              <a:rPr lang="en" sz="1950">
                <a:solidFill>
                  <a:srgbClr val="222222"/>
                </a:solidFill>
                <a:highlight>
                  <a:srgbClr val="FFFFFF"/>
                </a:highlight>
              </a:rPr>
              <a:t>It uses neural networks to learn word associations from a large corpus of text. </a:t>
            </a:r>
            <a:endParaRPr sz="1950">
              <a:solidFill>
                <a:srgbClr val="222222"/>
              </a:solidFill>
              <a:highlight>
                <a:srgbClr val="FFFFFF"/>
              </a:highlight>
            </a:endParaRPr>
          </a:p>
          <a:p>
            <a:pPr indent="-352425" lvl="0" marL="457200" rtl="0" algn="l">
              <a:spcBef>
                <a:spcPts val="0"/>
              </a:spcBef>
              <a:spcAft>
                <a:spcPts val="0"/>
              </a:spcAft>
              <a:buClr>
                <a:srgbClr val="222222"/>
              </a:buClr>
              <a:buSzPts val="1950"/>
              <a:buChar char="●"/>
            </a:pPr>
            <a:r>
              <a:rPr lang="en" sz="1950">
                <a:solidFill>
                  <a:srgbClr val="222222"/>
                </a:solidFill>
                <a:highlight>
                  <a:srgbClr val="FFFFFF"/>
                </a:highlight>
              </a:rPr>
              <a:t>The main idea is to represent words in a continuous vector space where semantically similar words are located close to each other.</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Word2Vec </a:t>
            </a:r>
            <a:endParaRPr/>
          </a:p>
        </p:txBody>
      </p:sp>
      <p:sp>
        <p:nvSpPr>
          <p:cNvPr id="244" name="Google Shape;24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Training</a:t>
            </a:r>
            <a:r>
              <a:rPr lang="en" sz="1600">
                <a:solidFill>
                  <a:srgbClr val="222222"/>
                </a:solidFill>
                <a:highlight>
                  <a:srgbClr val="FFFFFF"/>
                </a:highlight>
              </a:rPr>
              <a:t>: Word2Vec is trained on a large corpus of text using a shallow neural network. The training process involves adjusting the weights of the network to minimize the prediction error for the target and context words.</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Output</a:t>
            </a:r>
            <a:r>
              <a:rPr lang="en" sz="1600">
                <a:solidFill>
                  <a:srgbClr val="222222"/>
                </a:solidFill>
                <a:highlight>
                  <a:srgbClr val="FFFFFF"/>
                </a:highlight>
              </a:rPr>
              <a:t>: The output of Word2Vec is a set of word vectors, where each word is represented as a point in a high-dimensional space (typically 100 to 300 dimensions). The distance between these points reflects the semantic similarity between the words.</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Applications</a:t>
            </a:r>
            <a:r>
              <a:rPr lang="en" sz="1600">
                <a:solidFill>
                  <a:srgbClr val="222222"/>
                </a:solidFill>
                <a:highlight>
                  <a:srgbClr val="FFFFFF"/>
                </a:highlight>
              </a:rPr>
              <a:t>: Word2Vec embeddings can be used in various NLP tasks, such as sentiment analysis, text classification, and machine translation. They can also be used to find word analogies (e.g., "king" - "man" + "woman" ≈ "queen").</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Word2Vec Architecture </a:t>
            </a:r>
            <a:endParaRPr/>
          </a:p>
        </p:txBody>
      </p:sp>
      <p:sp>
        <p:nvSpPr>
          <p:cNvPr id="250" name="Google Shape;25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1" marL="457200" rtl="0" algn="l">
              <a:lnSpc>
                <a:spcPct val="150000"/>
              </a:lnSpc>
              <a:spcBef>
                <a:spcPts val="0"/>
              </a:spcBef>
              <a:spcAft>
                <a:spcPts val="0"/>
              </a:spcAft>
              <a:buClr>
                <a:srgbClr val="222222"/>
              </a:buClr>
              <a:buSzPts val="1800"/>
              <a:buChar char="●"/>
            </a:pPr>
            <a:r>
              <a:rPr lang="en" sz="1800">
                <a:solidFill>
                  <a:srgbClr val="222222"/>
                </a:solidFill>
                <a:highlight>
                  <a:srgbClr val="FFFFFF"/>
                </a:highlight>
              </a:rPr>
              <a:t>Word2Vec can be implemented using two main architectures:</a:t>
            </a:r>
            <a:endParaRPr sz="1800">
              <a:solidFill>
                <a:srgbClr val="222222"/>
              </a:solidFill>
              <a:highlight>
                <a:srgbClr val="FFFFFF"/>
              </a:highlight>
            </a:endParaRPr>
          </a:p>
          <a:p>
            <a:pPr indent="-342900" lvl="2" marL="914400" rtl="0" algn="l">
              <a:lnSpc>
                <a:spcPct val="150000"/>
              </a:lnSpc>
              <a:spcBef>
                <a:spcPts val="0"/>
              </a:spcBef>
              <a:spcAft>
                <a:spcPts val="0"/>
              </a:spcAft>
              <a:buClr>
                <a:srgbClr val="222222"/>
              </a:buClr>
              <a:buSzPts val="1800"/>
              <a:buChar char="●"/>
            </a:pPr>
            <a:r>
              <a:rPr lang="en" sz="1800">
                <a:solidFill>
                  <a:srgbClr val="222222"/>
                </a:solidFill>
                <a:highlight>
                  <a:srgbClr val="FFFFFF"/>
                </a:highlight>
              </a:rPr>
              <a:t>Continuous Bag of Words (CBOW): Predicts a target word based on its context (surrounding words). </a:t>
            </a:r>
            <a:endParaRPr sz="1800">
              <a:solidFill>
                <a:srgbClr val="222222"/>
              </a:solidFill>
              <a:highlight>
                <a:srgbClr val="FFFFFF"/>
              </a:highlight>
            </a:endParaRPr>
          </a:p>
          <a:p>
            <a:pPr indent="-342900" lvl="2" marL="914400" rtl="0" algn="l">
              <a:lnSpc>
                <a:spcPct val="150000"/>
              </a:lnSpc>
              <a:spcBef>
                <a:spcPts val="0"/>
              </a:spcBef>
              <a:spcAft>
                <a:spcPts val="0"/>
              </a:spcAft>
              <a:buClr>
                <a:srgbClr val="222222"/>
              </a:buClr>
              <a:buSzPts val="1800"/>
              <a:buChar char="●"/>
            </a:pPr>
            <a:r>
              <a:rPr lang="en" sz="1800">
                <a:solidFill>
                  <a:srgbClr val="222222"/>
                </a:solidFill>
                <a:highlight>
                  <a:srgbClr val="FFFFFF"/>
                </a:highlight>
              </a:rPr>
              <a:t>Skip-Gram: Predicts the context words given a target word.</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Continuous Bag of Words (CBOW)</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56" name="Google Shape;256;p45"/>
          <p:cNvSpPr txBox="1"/>
          <p:nvPr>
            <p:ph idx="1" type="body"/>
          </p:nvPr>
        </p:nvSpPr>
        <p:spPr>
          <a:xfrm>
            <a:off x="311700" y="1017725"/>
            <a:ext cx="8520600" cy="39483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400">
                <a:solidFill>
                  <a:srgbClr val="222222"/>
                </a:solidFill>
                <a:highlight>
                  <a:srgbClr val="FFFFFF"/>
                </a:highlight>
              </a:rPr>
              <a:t>Concept</a:t>
            </a:r>
            <a:r>
              <a:rPr lang="en" sz="1400">
                <a:solidFill>
                  <a:srgbClr val="222222"/>
                </a:solidFill>
                <a:highlight>
                  <a:srgbClr val="FFFFFF"/>
                </a:highlight>
              </a:rPr>
              <a:t>: In the CBOW model, the goal is to predict a target word based on its surrounding context words. The context is defined as a set of words that appear before and after the target word within a specified window size.</a:t>
            </a:r>
            <a:endParaRPr sz="1400">
              <a:solidFill>
                <a:srgbClr val="222222"/>
              </a:solidFill>
              <a:highlight>
                <a:srgbClr val="FFFFFF"/>
              </a:highlight>
            </a:endParaRPr>
          </a:p>
          <a:p>
            <a:pPr indent="0" lvl="0" marL="0" rtl="0" algn="l">
              <a:lnSpc>
                <a:spcPct val="140000"/>
              </a:lnSpc>
              <a:spcBef>
                <a:spcPts val="0"/>
              </a:spcBef>
              <a:spcAft>
                <a:spcPts val="0"/>
              </a:spcAft>
              <a:buClr>
                <a:schemeClr val="dk1"/>
              </a:buClr>
              <a:buSzPts val="1100"/>
              <a:buFont typeface="Arial"/>
              <a:buNone/>
            </a:pPr>
            <a:r>
              <a:rPr b="1" lang="en" sz="1400">
                <a:solidFill>
                  <a:srgbClr val="222222"/>
                </a:solidFill>
                <a:highlight>
                  <a:srgbClr val="FFFFFF"/>
                </a:highlight>
              </a:rPr>
              <a:t>Example</a:t>
            </a:r>
            <a:r>
              <a:rPr lang="en" sz="1400">
                <a:solidFill>
                  <a:srgbClr val="222222"/>
                </a:solidFill>
                <a:highlight>
                  <a:srgbClr val="FFFFFF"/>
                </a:highlight>
              </a:rPr>
              <a:t>: Consider the sentence: "The cat </a:t>
            </a:r>
            <a:r>
              <a:rPr b="1" lang="en" sz="1400">
                <a:solidFill>
                  <a:srgbClr val="222222"/>
                </a:solidFill>
                <a:highlight>
                  <a:srgbClr val="FFFFFF"/>
                </a:highlight>
              </a:rPr>
              <a:t>sat </a:t>
            </a:r>
            <a:r>
              <a:rPr lang="en" sz="1400">
                <a:solidFill>
                  <a:srgbClr val="222222"/>
                </a:solidFill>
                <a:highlight>
                  <a:srgbClr val="FFFFFF"/>
                </a:highlight>
              </a:rPr>
              <a:t>on the mat."</a:t>
            </a:r>
            <a:endParaRPr sz="1400">
              <a:solidFill>
                <a:srgbClr val="222222"/>
              </a:solidFill>
              <a:highlight>
                <a:srgbClr val="FFFFFF"/>
              </a:highlight>
            </a:endParaRPr>
          </a:p>
          <a:p>
            <a:pPr indent="0" lvl="0" marL="0" rtl="0" algn="l">
              <a:lnSpc>
                <a:spcPct val="140000"/>
              </a:lnSpc>
              <a:spcBef>
                <a:spcPts val="0"/>
              </a:spcBef>
              <a:spcAft>
                <a:spcPts val="0"/>
              </a:spcAft>
              <a:buClr>
                <a:schemeClr val="dk1"/>
              </a:buClr>
              <a:buSzPts val="1100"/>
              <a:buFont typeface="Arial"/>
              <a:buNone/>
            </a:pPr>
            <a:r>
              <a:rPr lang="en" sz="1400">
                <a:solidFill>
                  <a:srgbClr val="222222"/>
                </a:solidFill>
                <a:highlight>
                  <a:srgbClr val="FFFFFF"/>
                </a:highlight>
              </a:rPr>
              <a:t>Let's say we want to predict the target word "sat" using a context window of size 2. The context words for "sat" would be "The," "cat," "on," and "the."</a:t>
            </a:r>
            <a:endParaRPr sz="1400">
              <a:solidFill>
                <a:srgbClr val="222222"/>
              </a:solidFill>
              <a:highlight>
                <a:srgbClr val="FFFFFF"/>
              </a:highlight>
            </a:endParaRPr>
          </a:p>
          <a:p>
            <a:pPr indent="0" lvl="0" marL="0" rtl="0" algn="l">
              <a:lnSpc>
                <a:spcPct val="140000"/>
              </a:lnSpc>
              <a:spcBef>
                <a:spcPts val="0"/>
              </a:spcBef>
              <a:spcAft>
                <a:spcPts val="0"/>
              </a:spcAft>
              <a:buClr>
                <a:schemeClr val="dk1"/>
              </a:buClr>
              <a:buSzPts val="1100"/>
              <a:buFont typeface="Arial"/>
              <a:buNone/>
            </a:pPr>
            <a:r>
              <a:rPr b="1" lang="en" sz="1400">
                <a:solidFill>
                  <a:srgbClr val="222222"/>
                </a:solidFill>
                <a:highlight>
                  <a:srgbClr val="FFFFFF"/>
                </a:highlight>
              </a:rPr>
              <a:t>Training Data</a:t>
            </a:r>
            <a:r>
              <a:rPr lang="en" sz="1400">
                <a:solidFill>
                  <a:srgbClr val="222222"/>
                </a:solidFill>
                <a:highlight>
                  <a:srgbClr val="FFFFFF"/>
                </a:highlight>
              </a:rPr>
              <a:t>: For the target word "sat," the training example would look like this:</a:t>
            </a:r>
            <a:endParaRPr sz="1400">
              <a:solidFill>
                <a:srgbClr val="222222"/>
              </a:solidFill>
              <a:highlight>
                <a:srgbClr val="FFFFFF"/>
              </a:highlight>
            </a:endParaRPr>
          </a:p>
          <a:p>
            <a:pPr indent="-317500" lvl="0" marL="457200" rtl="0" algn="l">
              <a:lnSpc>
                <a:spcPct val="140000"/>
              </a:lnSpc>
              <a:spcBef>
                <a:spcPts val="0"/>
              </a:spcBef>
              <a:spcAft>
                <a:spcPts val="0"/>
              </a:spcAft>
              <a:buClr>
                <a:srgbClr val="222222"/>
              </a:buClr>
              <a:buSzPts val="1400"/>
              <a:buChar char="●"/>
            </a:pPr>
            <a:r>
              <a:rPr lang="en" sz="1400">
                <a:solidFill>
                  <a:srgbClr val="222222"/>
                </a:solidFill>
                <a:highlight>
                  <a:srgbClr val="FFFFFF"/>
                </a:highlight>
              </a:rPr>
              <a:t>Context: ["The", "cat", "on", "the"]</a:t>
            </a:r>
            <a:endParaRPr sz="1400">
              <a:solidFill>
                <a:srgbClr val="222222"/>
              </a:solidFill>
              <a:highlight>
                <a:srgbClr val="FFFFFF"/>
              </a:highlight>
            </a:endParaRPr>
          </a:p>
          <a:p>
            <a:pPr indent="-317500" lvl="0" marL="457200" rtl="0" algn="l">
              <a:lnSpc>
                <a:spcPct val="140000"/>
              </a:lnSpc>
              <a:spcBef>
                <a:spcPts val="0"/>
              </a:spcBef>
              <a:spcAft>
                <a:spcPts val="0"/>
              </a:spcAft>
              <a:buClr>
                <a:srgbClr val="222222"/>
              </a:buClr>
              <a:buSzPts val="1400"/>
              <a:buChar char="●"/>
            </a:pPr>
            <a:r>
              <a:rPr lang="en" sz="1400">
                <a:solidFill>
                  <a:srgbClr val="222222"/>
                </a:solidFill>
                <a:highlight>
                  <a:srgbClr val="FFFFFF"/>
                </a:highlight>
              </a:rPr>
              <a:t>Target: "sat"</a:t>
            </a:r>
            <a:endParaRPr sz="1400">
              <a:solidFill>
                <a:srgbClr val="222222"/>
              </a:solidFill>
              <a:highlight>
                <a:srgbClr val="FFFFFF"/>
              </a:highlight>
            </a:endParaRPr>
          </a:p>
          <a:p>
            <a:pPr indent="0" lvl="0" marL="0" rtl="0" algn="l">
              <a:lnSpc>
                <a:spcPct val="140000"/>
              </a:lnSpc>
              <a:spcBef>
                <a:spcPts val="0"/>
              </a:spcBef>
              <a:spcAft>
                <a:spcPts val="0"/>
              </a:spcAft>
              <a:buClr>
                <a:schemeClr val="dk1"/>
              </a:buClr>
              <a:buSzPts val="1100"/>
              <a:buFont typeface="Arial"/>
              <a:buNone/>
            </a:pPr>
            <a:r>
              <a:rPr lang="en" sz="1400">
                <a:solidFill>
                  <a:srgbClr val="222222"/>
                </a:solidFill>
                <a:highlight>
                  <a:srgbClr val="FFFFFF"/>
                </a:highlight>
              </a:rPr>
              <a:t>In a more </a:t>
            </a:r>
            <a:r>
              <a:rPr b="1" lang="en" sz="1400">
                <a:solidFill>
                  <a:srgbClr val="222222"/>
                </a:solidFill>
                <a:highlight>
                  <a:srgbClr val="FFFFFF"/>
                </a:highlight>
              </a:rPr>
              <a:t>structured format</a:t>
            </a:r>
            <a:r>
              <a:rPr lang="en" sz="1400">
                <a:solidFill>
                  <a:srgbClr val="222222"/>
                </a:solidFill>
                <a:highlight>
                  <a:srgbClr val="FFFFFF"/>
                </a:highlight>
              </a:rPr>
              <a:t>, it can be represented as:</a:t>
            </a:r>
            <a:endParaRPr sz="1400">
              <a:solidFill>
                <a:srgbClr val="222222"/>
              </a:solidFill>
              <a:highlight>
                <a:srgbClr val="FFFFFF"/>
              </a:highlight>
            </a:endParaRPr>
          </a:p>
          <a:p>
            <a:pPr indent="-317500" lvl="0" marL="457200" rtl="0" algn="l">
              <a:lnSpc>
                <a:spcPct val="140000"/>
              </a:lnSpc>
              <a:spcBef>
                <a:spcPts val="0"/>
              </a:spcBef>
              <a:spcAft>
                <a:spcPts val="0"/>
              </a:spcAft>
              <a:buClr>
                <a:srgbClr val="222222"/>
              </a:buClr>
              <a:buSzPts val="1400"/>
              <a:buChar char="●"/>
            </a:pPr>
            <a:r>
              <a:rPr lang="en" sz="1400">
                <a:solidFill>
                  <a:srgbClr val="222222"/>
                </a:solidFill>
                <a:highlight>
                  <a:srgbClr val="FFFFFF"/>
                </a:highlight>
              </a:rPr>
              <a:t>Input: ["The", "cat", "on", "the"]</a:t>
            </a:r>
            <a:endParaRPr sz="1400">
              <a:solidFill>
                <a:srgbClr val="222222"/>
              </a:solidFill>
              <a:highlight>
                <a:srgbClr val="FFFFFF"/>
              </a:highlight>
            </a:endParaRPr>
          </a:p>
          <a:p>
            <a:pPr indent="-317500" lvl="0" marL="457200" rtl="0" algn="l">
              <a:lnSpc>
                <a:spcPct val="140000"/>
              </a:lnSpc>
              <a:spcBef>
                <a:spcPts val="0"/>
              </a:spcBef>
              <a:spcAft>
                <a:spcPts val="0"/>
              </a:spcAft>
              <a:buClr>
                <a:srgbClr val="222222"/>
              </a:buClr>
              <a:buSzPts val="1400"/>
              <a:buChar char="●"/>
            </a:pPr>
            <a:r>
              <a:rPr lang="en" sz="1400">
                <a:solidFill>
                  <a:srgbClr val="222222"/>
                </a:solidFill>
                <a:highlight>
                  <a:srgbClr val="FFFFFF"/>
                </a:highlight>
              </a:rPr>
              <a:t>Output: "sat"</a:t>
            </a:r>
            <a:endParaRPr sz="1400">
              <a:solidFill>
                <a:srgbClr val="222222"/>
              </a:solidFill>
              <a:highlight>
                <a:srgbClr val="FFFFFF"/>
              </a:highlight>
            </a:endParaRPr>
          </a:p>
          <a:p>
            <a:pPr indent="0" lvl="0" marL="0" rtl="0" algn="l">
              <a:lnSpc>
                <a:spcPct val="140000"/>
              </a:lnSpc>
              <a:spcBef>
                <a:spcPts val="0"/>
              </a:spcBef>
              <a:spcAft>
                <a:spcPts val="0"/>
              </a:spcAft>
              <a:buNone/>
            </a:pPr>
            <a:r>
              <a:rPr lang="en" sz="1400">
                <a:solidFill>
                  <a:srgbClr val="222222"/>
                </a:solidFill>
                <a:highlight>
                  <a:srgbClr val="FFFFFF"/>
                </a:highlight>
              </a:rPr>
              <a:t>The CBOW model takes the context words as input and tries to predict the target word.</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Skip-Gram</a:t>
            </a:r>
            <a:endParaRPr/>
          </a:p>
          <a:p>
            <a:pPr indent="0" lvl="0" marL="0" rtl="0" algn="l">
              <a:spcBef>
                <a:spcPts val="0"/>
              </a:spcBef>
              <a:spcAft>
                <a:spcPts val="0"/>
              </a:spcAft>
              <a:buNone/>
            </a:pPr>
            <a:r>
              <a:t/>
            </a:r>
            <a:endParaRPr/>
          </a:p>
        </p:txBody>
      </p:sp>
      <p:sp>
        <p:nvSpPr>
          <p:cNvPr id="262" name="Google Shape;262;p46"/>
          <p:cNvSpPr txBox="1"/>
          <p:nvPr>
            <p:ph idx="1" type="body"/>
          </p:nvPr>
        </p:nvSpPr>
        <p:spPr>
          <a:xfrm>
            <a:off x="311700" y="1152475"/>
            <a:ext cx="5186700" cy="3990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770"/>
              <a:buFont typeface="Arial"/>
              <a:buNone/>
            </a:pPr>
            <a:r>
              <a:rPr b="1" lang="en" sz="1270">
                <a:solidFill>
                  <a:srgbClr val="222222"/>
                </a:solidFill>
                <a:highlight>
                  <a:srgbClr val="FFFFFF"/>
                </a:highlight>
              </a:rPr>
              <a:t>Concept</a:t>
            </a:r>
            <a:r>
              <a:rPr lang="en" sz="1270">
                <a:solidFill>
                  <a:srgbClr val="222222"/>
                </a:solidFill>
                <a:highlight>
                  <a:srgbClr val="FFFFFF"/>
                </a:highlight>
              </a:rPr>
              <a:t>: In the Skip-Gram model, the goal is the opposite of CBOW: it predicts the context words given a target word. This means that for a given word, the model tries to predict the words that are likely to appear in its context.</a:t>
            </a:r>
            <a:endParaRPr sz="1270">
              <a:solidFill>
                <a:srgbClr val="222222"/>
              </a:solidFill>
              <a:highlight>
                <a:srgbClr val="FFFFFF"/>
              </a:highlight>
            </a:endParaRPr>
          </a:p>
          <a:p>
            <a:pPr indent="0" lvl="0" marL="0" rtl="0" algn="l">
              <a:lnSpc>
                <a:spcPct val="130000"/>
              </a:lnSpc>
              <a:spcBef>
                <a:spcPts val="0"/>
              </a:spcBef>
              <a:spcAft>
                <a:spcPts val="0"/>
              </a:spcAft>
              <a:buClr>
                <a:schemeClr val="dk1"/>
              </a:buClr>
              <a:buSzPts val="770"/>
              <a:buFont typeface="Arial"/>
              <a:buNone/>
            </a:pPr>
            <a:r>
              <a:rPr b="1" lang="en" sz="1270">
                <a:solidFill>
                  <a:srgbClr val="222222"/>
                </a:solidFill>
                <a:highlight>
                  <a:srgbClr val="FFFFFF"/>
                </a:highlight>
              </a:rPr>
              <a:t>Example</a:t>
            </a:r>
            <a:r>
              <a:rPr lang="en" sz="1270">
                <a:solidFill>
                  <a:srgbClr val="222222"/>
                </a:solidFill>
                <a:highlight>
                  <a:srgbClr val="FFFFFF"/>
                </a:highlight>
              </a:rPr>
              <a:t>: Using the same sentence:</a:t>
            </a:r>
            <a:endParaRPr sz="1270">
              <a:solidFill>
                <a:srgbClr val="222222"/>
              </a:solidFill>
              <a:highlight>
                <a:srgbClr val="FFFFFF"/>
              </a:highlight>
            </a:endParaRPr>
          </a:p>
          <a:p>
            <a:pPr indent="-309245" lvl="0" marL="457200" rtl="0" algn="l">
              <a:lnSpc>
                <a:spcPct val="130000"/>
              </a:lnSpc>
              <a:spcBef>
                <a:spcPts val="0"/>
              </a:spcBef>
              <a:spcAft>
                <a:spcPts val="0"/>
              </a:spcAft>
              <a:buClr>
                <a:srgbClr val="222222"/>
              </a:buClr>
              <a:buSzPts val="1270"/>
              <a:buChar char="●"/>
            </a:pPr>
            <a:r>
              <a:rPr lang="en" sz="1270">
                <a:solidFill>
                  <a:srgbClr val="222222"/>
                </a:solidFill>
                <a:highlight>
                  <a:srgbClr val="FFFFFF"/>
                </a:highlight>
              </a:rPr>
              <a:t>"The cat </a:t>
            </a:r>
            <a:r>
              <a:rPr b="1" lang="en" sz="1270">
                <a:solidFill>
                  <a:srgbClr val="222222"/>
                </a:solidFill>
                <a:highlight>
                  <a:srgbClr val="FFFFFF"/>
                </a:highlight>
              </a:rPr>
              <a:t>sat </a:t>
            </a:r>
            <a:r>
              <a:rPr lang="en" sz="1270">
                <a:solidFill>
                  <a:srgbClr val="222222"/>
                </a:solidFill>
                <a:highlight>
                  <a:srgbClr val="FFFFFF"/>
                </a:highlight>
              </a:rPr>
              <a:t>on the mat."</a:t>
            </a:r>
            <a:endParaRPr sz="1270">
              <a:solidFill>
                <a:srgbClr val="222222"/>
              </a:solidFill>
              <a:highlight>
                <a:srgbClr val="FFFFFF"/>
              </a:highlight>
            </a:endParaRPr>
          </a:p>
          <a:p>
            <a:pPr indent="0" lvl="0" marL="0" rtl="0" algn="l">
              <a:lnSpc>
                <a:spcPct val="130000"/>
              </a:lnSpc>
              <a:spcBef>
                <a:spcPts val="0"/>
              </a:spcBef>
              <a:spcAft>
                <a:spcPts val="0"/>
              </a:spcAft>
              <a:buClr>
                <a:schemeClr val="dk1"/>
              </a:buClr>
              <a:buSzPts val="770"/>
              <a:buFont typeface="Arial"/>
              <a:buNone/>
            </a:pPr>
            <a:r>
              <a:rPr lang="en" sz="1270">
                <a:solidFill>
                  <a:srgbClr val="222222"/>
                </a:solidFill>
                <a:highlight>
                  <a:srgbClr val="FFFFFF"/>
                </a:highlight>
              </a:rPr>
              <a:t>If we take the target word "sat" and use a context window of size 2, the context words would be "The," "cat," "on," and "the."</a:t>
            </a:r>
            <a:endParaRPr sz="1270">
              <a:solidFill>
                <a:srgbClr val="222222"/>
              </a:solidFill>
              <a:highlight>
                <a:srgbClr val="FFFFFF"/>
              </a:highlight>
            </a:endParaRPr>
          </a:p>
          <a:p>
            <a:pPr indent="0" lvl="0" marL="0" rtl="0" algn="l">
              <a:lnSpc>
                <a:spcPct val="130000"/>
              </a:lnSpc>
              <a:spcBef>
                <a:spcPts val="0"/>
              </a:spcBef>
              <a:spcAft>
                <a:spcPts val="0"/>
              </a:spcAft>
              <a:buSzPts val="770"/>
              <a:buNone/>
            </a:pPr>
            <a:r>
              <a:rPr b="1" lang="en" sz="1270">
                <a:solidFill>
                  <a:srgbClr val="222222"/>
                </a:solidFill>
                <a:highlight>
                  <a:srgbClr val="FFFFFF"/>
                </a:highlight>
              </a:rPr>
              <a:t>Training Data</a:t>
            </a:r>
            <a:r>
              <a:rPr lang="en" sz="1270">
                <a:solidFill>
                  <a:srgbClr val="222222"/>
                </a:solidFill>
                <a:highlight>
                  <a:srgbClr val="FFFFFF"/>
                </a:highlight>
              </a:rPr>
              <a:t>: For the target word "sat," the training examples would look like this:</a:t>
            </a:r>
            <a:endParaRPr sz="1270">
              <a:solidFill>
                <a:srgbClr val="222222"/>
              </a:solidFill>
              <a:highlight>
                <a:srgbClr val="FFFFFF"/>
              </a:highlight>
            </a:endParaRPr>
          </a:p>
          <a:p>
            <a:pPr indent="-309245" lvl="0" marL="457200" rtl="0" algn="l">
              <a:lnSpc>
                <a:spcPct val="130000"/>
              </a:lnSpc>
              <a:spcBef>
                <a:spcPts val="0"/>
              </a:spcBef>
              <a:spcAft>
                <a:spcPts val="0"/>
              </a:spcAft>
              <a:buClr>
                <a:srgbClr val="222222"/>
              </a:buClr>
              <a:buSzPts val="1270"/>
              <a:buChar char="●"/>
            </a:pPr>
            <a:r>
              <a:rPr lang="en" sz="1270">
                <a:solidFill>
                  <a:srgbClr val="222222"/>
                </a:solidFill>
                <a:highlight>
                  <a:srgbClr val="FFFFFF"/>
                </a:highlight>
              </a:rPr>
              <a:t>Target: "sat"</a:t>
            </a:r>
            <a:endParaRPr sz="1270">
              <a:solidFill>
                <a:srgbClr val="222222"/>
              </a:solidFill>
              <a:highlight>
                <a:srgbClr val="FFFFFF"/>
              </a:highlight>
            </a:endParaRPr>
          </a:p>
          <a:p>
            <a:pPr indent="-309245" lvl="0" marL="457200" rtl="0" algn="l">
              <a:lnSpc>
                <a:spcPct val="130000"/>
              </a:lnSpc>
              <a:spcBef>
                <a:spcPts val="0"/>
              </a:spcBef>
              <a:spcAft>
                <a:spcPts val="0"/>
              </a:spcAft>
              <a:buClr>
                <a:srgbClr val="222222"/>
              </a:buClr>
              <a:buSzPts val="1270"/>
              <a:buChar char="●"/>
            </a:pPr>
            <a:r>
              <a:rPr lang="en" sz="1270">
                <a:solidFill>
                  <a:srgbClr val="222222"/>
                </a:solidFill>
                <a:highlight>
                  <a:srgbClr val="FFFFFF"/>
                </a:highlight>
              </a:rPr>
              <a:t>Context: ["The", "cat"]</a:t>
            </a:r>
            <a:endParaRPr sz="1270">
              <a:solidFill>
                <a:srgbClr val="222222"/>
              </a:solidFill>
              <a:highlight>
                <a:srgbClr val="FFFFFF"/>
              </a:highlight>
            </a:endParaRPr>
          </a:p>
          <a:p>
            <a:pPr indent="-309245" lvl="0" marL="457200" rtl="0" algn="l">
              <a:lnSpc>
                <a:spcPct val="130000"/>
              </a:lnSpc>
              <a:spcBef>
                <a:spcPts val="0"/>
              </a:spcBef>
              <a:spcAft>
                <a:spcPts val="0"/>
              </a:spcAft>
              <a:buClr>
                <a:srgbClr val="222222"/>
              </a:buClr>
              <a:buSzPts val="1270"/>
              <a:buChar char="●"/>
            </a:pPr>
            <a:r>
              <a:rPr lang="en" sz="1270">
                <a:solidFill>
                  <a:srgbClr val="222222"/>
                </a:solidFill>
                <a:highlight>
                  <a:srgbClr val="FFFFFF"/>
                </a:highlight>
              </a:rPr>
              <a:t>Context: ["on", "the"]</a:t>
            </a:r>
            <a:endParaRPr sz="1270">
              <a:solidFill>
                <a:srgbClr val="222222"/>
              </a:solidFill>
              <a:highlight>
                <a:srgbClr val="FFFFFF"/>
              </a:highlight>
            </a:endParaRPr>
          </a:p>
          <a:p>
            <a:pPr indent="0" lvl="0" marL="0" rtl="0" algn="l">
              <a:lnSpc>
                <a:spcPct val="130000"/>
              </a:lnSpc>
              <a:spcBef>
                <a:spcPts val="0"/>
              </a:spcBef>
              <a:spcAft>
                <a:spcPts val="0"/>
              </a:spcAft>
              <a:buSzPts val="770"/>
              <a:buNone/>
            </a:pPr>
            <a:r>
              <a:rPr lang="en" sz="1270">
                <a:solidFill>
                  <a:srgbClr val="222222"/>
                </a:solidFill>
                <a:highlight>
                  <a:srgbClr val="FFFFFF"/>
                </a:highlight>
              </a:rPr>
              <a:t>The Skip-Gram model takes the target word as input and tries to predict each of the context words.</a:t>
            </a:r>
            <a:endParaRPr sz="1270">
              <a:solidFill>
                <a:srgbClr val="222222"/>
              </a:solidFill>
              <a:highlight>
                <a:srgbClr val="FFFFFF"/>
              </a:highlight>
            </a:endParaRPr>
          </a:p>
          <a:p>
            <a:pPr indent="0" lvl="0" marL="0" rtl="0" algn="l">
              <a:lnSpc>
                <a:spcPct val="95000"/>
              </a:lnSpc>
              <a:spcBef>
                <a:spcPts val="0"/>
              </a:spcBef>
              <a:spcAft>
                <a:spcPts val="1200"/>
              </a:spcAft>
              <a:buSzPts val="770"/>
              <a:buNone/>
            </a:pPr>
            <a:r>
              <a:t/>
            </a:r>
            <a:endParaRPr sz="1760"/>
          </a:p>
        </p:txBody>
      </p:sp>
      <p:sp>
        <p:nvSpPr>
          <p:cNvPr id="263" name="Google Shape;263;p46"/>
          <p:cNvSpPr txBox="1"/>
          <p:nvPr/>
        </p:nvSpPr>
        <p:spPr>
          <a:xfrm>
            <a:off x="5646075" y="1152475"/>
            <a:ext cx="3000000" cy="2862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 sz="1370">
                <a:solidFill>
                  <a:srgbClr val="222222"/>
                </a:solidFill>
                <a:highlight>
                  <a:srgbClr val="FFFFFF"/>
                </a:highlight>
              </a:rPr>
              <a:t>In a more </a:t>
            </a:r>
            <a:r>
              <a:rPr b="1" lang="en" sz="1370">
                <a:solidFill>
                  <a:srgbClr val="222222"/>
                </a:solidFill>
                <a:highlight>
                  <a:srgbClr val="FFFFFF"/>
                </a:highlight>
              </a:rPr>
              <a:t>structured format</a:t>
            </a:r>
            <a:r>
              <a:rPr lang="en" sz="1370">
                <a:solidFill>
                  <a:srgbClr val="222222"/>
                </a:solidFill>
                <a:highlight>
                  <a:srgbClr val="FFFFFF"/>
                </a:highlight>
              </a:rPr>
              <a:t>, it can be represented as:</a:t>
            </a:r>
            <a:endParaRPr sz="1370">
              <a:solidFill>
                <a:srgbClr val="222222"/>
              </a:solidFill>
              <a:highlight>
                <a:srgbClr val="FFFFFF"/>
              </a:highlight>
            </a:endParaRPr>
          </a:p>
          <a:p>
            <a:pPr indent="-315595" lvl="0" marL="457200" rtl="0" algn="l">
              <a:lnSpc>
                <a:spcPct val="130000"/>
              </a:lnSpc>
              <a:spcBef>
                <a:spcPts val="0"/>
              </a:spcBef>
              <a:spcAft>
                <a:spcPts val="0"/>
              </a:spcAft>
              <a:buClr>
                <a:srgbClr val="222222"/>
              </a:buClr>
              <a:buSzPts val="1370"/>
              <a:buChar char="●"/>
            </a:pPr>
            <a:r>
              <a:rPr lang="en" sz="1370">
                <a:solidFill>
                  <a:srgbClr val="222222"/>
                </a:solidFill>
                <a:highlight>
                  <a:srgbClr val="FFFFFF"/>
                </a:highlight>
              </a:rPr>
              <a:t>Input: "sat"</a:t>
            </a:r>
            <a:endParaRPr sz="1370">
              <a:solidFill>
                <a:srgbClr val="222222"/>
              </a:solidFill>
              <a:highlight>
                <a:srgbClr val="FFFFFF"/>
              </a:highlight>
            </a:endParaRPr>
          </a:p>
          <a:p>
            <a:pPr indent="-315595" lvl="0" marL="457200" rtl="0" algn="l">
              <a:lnSpc>
                <a:spcPct val="130000"/>
              </a:lnSpc>
              <a:spcBef>
                <a:spcPts val="0"/>
              </a:spcBef>
              <a:spcAft>
                <a:spcPts val="0"/>
              </a:spcAft>
              <a:buClr>
                <a:srgbClr val="222222"/>
              </a:buClr>
              <a:buSzPts val="1370"/>
              <a:buChar char="●"/>
            </a:pPr>
            <a:r>
              <a:rPr lang="en" sz="1370">
                <a:solidFill>
                  <a:srgbClr val="222222"/>
                </a:solidFill>
                <a:highlight>
                  <a:srgbClr val="FFFFFF"/>
                </a:highlight>
              </a:rPr>
              <a:t>Output: "The"</a:t>
            </a:r>
            <a:endParaRPr sz="1370">
              <a:solidFill>
                <a:srgbClr val="222222"/>
              </a:solidFill>
              <a:highlight>
                <a:srgbClr val="FFFFFF"/>
              </a:highlight>
            </a:endParaRPr>
          </a:p>
          <a:p>
            <a:pPr indent="-315595" lvl="0" marL="457200" rtl="0" algn="l">
              <a:lnSpc>
                <a:spcPct val="130000"/>
              </a:lnSpc>
              <a:spcBef>
                <a:spcPts val="0"/>
              </a:spcBef>
              <a:spcAft>
                <a:spcPts val="0"/>
              </a:spcAft>
              <a:buClr>
                <a:srgbClr val="222222"/>
              </a:buClr>
              <a:buSzPts val="1370"/>
              <a:buChar char="●"/>
            </a:pPr>
            <a:r>
              <a:rPr lang="en" sz="1370">
                <a:solidFill>
                  <a:srgbClr val="222222"/>
                </a:solidFill>
                <a:highlight>
                  <a:srgbClr val="FFFFFF"/>
                </a:highlight>
              </a:rPr>
              <a:t>Input: "sat"</a:t>
            </a:r>
            <a:endParaRPr sz="1370">
              <a:solidFill>
                <a:srgbClr val="222222"/>
              </a:solidFill>
              <a:highlight>
                <a:srgbClr val="FFFFFF"/>
              </a:highlight>
            </a:endParaRPr>
          </a:p>
          <a:p>
            <a:pPr indent="-315595" lvl="0" marL="457200" rtl="0" algn="l">
              <a:lnSpc>
                <a:spcPct val="130000"/>
              </a:lnSpc>
              <a:spcBef>
                <a:spcPts val="0"/>
              </a:spcBef>
              <a:spcAft>
                <a:spcPts val="0"/>
              </a:spcAft>
              <a:buClr>
                <a:srgbClr val="222222"/>
              </a:buClr>
              <a:buSzPts val="1370"/>
              <a:buChar char="●"/>
            </a:pPr>
            <a:r>
              <a:rPr lang="en" sz="1370">
                <a:solidFill>
                  <a:srgbClr val="222222"/>
                </a:solidFill>
                <a:highlight>
                  <a:srgbClr val="FFFFFF"/>
                </a:highlight>
              </a:rPr>
              <a:t>Output: "cat"</a:t>
            </a:r>
            <a:endParaRPr sz="1370">
              <a:solidFill>
                <a:srgbClr val="222222"/>
              </a:solidFill>
              <a:highlight>
                <a:srgbClr val="FFFFFF"/>
              </a:highlight>
            </a:endParaRPr>
          </a:p>
          <a:p>
            <a:pPr indent="-315595" lvl="0" marL="457200" rtl="0" algn="l">
              <a:lnSpc>
                <a:spcPct val="130000"/>
              </a:lnSpc>
              <a:spcBef>
                <a:spcPts val="0"/>
              </a:spcBef>
              <a:spcAft>
                <a:spcPts val="0"/>
              </a:spcAft>
              <a:buClr>
                <a:srgbClr val="222222"/>
              </a:buClr>
              <a:buSzPts val="1370"/>
              <a:buChar char="●"/>
            </a:pPr>
            <a:r>
              <a:rPr lang="en" sz="1370">
                <a:solidFill>
                  <a:srgbClr val="222222"/>
                </a:solidFill>
                <a:highlight>
                  <a:srgbClr val="FFFFFF"/>
                </a:highlight>
              </a:rPr>
              <a:t>Input: "sat"</a:t>
            </a:r>
            <a:endParaRPr sz="1370">
              <a:solidFill>
                <a:srgbClr val="222222"/>
              </a:solidFill>
              <a:highlight>
                <a:srgbClr val="FFFFFF"/>
              </a:highlight>
            </a:endParaRPr>
          </a:p>
          <a:p>
            <a:pPr indent="-315595" lvl="0" marL="457200" rtl="0" algn="l">
              <a:lnSpc>
                <a:spcPct val="130000"/>
              </a:lnSpc>
              <a:spcBef>
                <a:spcPts val="0"/>
              </a:spcBef>
              <a:spcAft>
                <a:spcPts val="0"/>
              </a:spcAft>
              <a:buClr>
                <a:srgbClr val="222222"/>
              </a:buClr>
              <a:buSzPts val="1370"/>
              <a:buChar char="●"/>
            </a:pPr>
            <a:r>
              <a:rPr lang="en" sz="1370">
                <a:solidFill>
                  <a:srgbClr val="222222"/>
                </a:solidFill>
                <a:highlight>
                  <a:srgbClr val="FFFFFF"/>
                </a:highlight>
              </a:rPr>
              <a:t>Output: "on"</a:t>
            </a:r>
            <a:endParaRPr sz="1370">
              <a:solidFill>
                <a:srgbClr val="222222"/>
              </a:solidFill>
              <a:highlight>
                <a:srgbClr val="FFFFFF"/>
              </a:highlight>
            </a:endParaRPr>
          </a:p>
          <a:p>
            <a:pPr indent="-315595" lvl="0" marL="457200" rtl="0" algn="l">
              <a:lnSpc>
                <a:spcPct val="130000"/>
              </a:lnSpc>
              <a:spcBef>
                <a:spcPts val="0"/>
              </a:spcBef>
              <a:spcAft>
                <a:spcPts val="0"/>
              </a:spcAft>
              <a:buClr>
                <a:srgbClr val="222222"/>
              </a:buClr>
              <a:buSzPts val="1370"/>
              <a:buChar char="●"/>
            </a:pPr>
            <a:r>
              <a:rPr lang="en" sz="1370">
                <a:solidFill>
                  <a:srgbClr val="222222"/>
                </a:solidFill>
                <a:highlight>
                  <a:srgbClr val="FFFFFF"/>
                </a:highlight>
              </a:rPr>
              <a:t>Input: "sat"</a:t>
            </a:r>
            <a:endParaRPr sz="1370">
              <a:solidFill>
                <a:srgbClr val="222222"/>
              </a:solidFill>
              <a:highlight>
                <a:srgbClr val="FFFFFF"/>
              </a:highlight>
            </a:endParaRPr>
          </a:p>
          <a:p>
            <a:pPr indent="-315595" lvl="0" marL="457200" rtl="0" algn="l">
              <a:lnSpc>
                <a:spcPct val="130000"/>
              </a:lnSpc>
              <a:spcBef>
                <a:spcPts val="0"/>
              </a:spcBef>
              <a:spcAft>
                <a:spcPts val="0"/>
              </a:spcAft>
              <a:buClr>
                <a:srgbClr val="222222"/>
              </a:buClr>
              <a:buSzPts val="1370"/>
              <a:buChar char="●"/>
            </a:pPr>
            <a:r>
              <a:rPr lang="en" sz="1370">
                <a:solidFill>
                  <a:srgbClr val="222222"/>
                </a:solidFill>
                <a:highlight>
                  <a:srgbClr val="FFFFFF"/>
                </a:highlight>
              </a:rPr>
              <a:t>Output: "the"</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Summary of Differences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69" name="Google Shape;26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CBOW</a:t>
            </a:r>
            <a:r>
              <a:rPr lang="en" sz="1600">
                <a:solidFill>
                  <a:srgbClr val="222222"/>
                </a:solidFill>
                <a:highlight>
                  <a:srgbClr val="FFFFFF"/>
                </a:highlight>
              </a:rPr>
              <a:t>: Predicts the target word from the context words. It uses the surrounding words to guess the central word.</a:t>
            </a:r>
            <a:endParaRPr sz="1600">
              <a:solidFill>
                <a:srgbClr val="222222"/>
              </a:solidFill>
              <a:highlight>
                <a:srgbClr val="FFFFFF"/>
              </a:highlight>
            </a:endParaRPr>
          </a:p>
          <a:p>
            <a:pPr indent="-330200" lvl="0" marL="457200" rtl="0" algn="l">
              <a:lnSpc>
                <a:spcPct val="150000"/>
              </a:lnSpc>
              <a:spcBef>
                <a:spcPts val="0"/>
              </a:spcBef>
              <a:spcAft>
                <a:spcPts val="0"/>
              </a:spcAft>
              <a:buClr>
                <a:srgbClr val="222222"/>
              </a:buClr>
              <a:buSzPts val="1600"/>
              <a:buChar char="●"/>
            </a:pPr>
            <a:r>
              <a:rPr b="1" lang="en" sz="1600">
                <a:solidFill>
                  <a:srgbClr val="222222"/>
                </a:solidFill>
                <a:highlight>
                  <a:srgbClr val="FFFFFF"/>
                </a:highlight>
              </a:rPr>
              <a:t>Skip-Gram</a:t>
            </a:r>
            <a:r>
              <a:rPr lang="en" sz="1600">
                <a:solidFill>
                  <a:srgbClr val="222222"/>
                </a:solidFill>
                <a:highlight>
                  <a:srgbClr val="FFFFFF"/>
                </a:highlight>
              </a:rPr>
              <a:t>: Predicts the context words from the target word. It uses the central word to guess the surrounding words.</a:t>
            </a:r>
            <a:endParaRPr sz="23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GloVe</a:t>
            </a:r>
            <a:endParaRPr/>
          </a:p>
        </p:txBody>
      </p:sp>
      <p:sp>
        <p:nvSpPr>
          <p:cNvPr id="275" name="Google Shape;27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GloVe, developed by researchers at Stanford University, is another popular method for generating word embeddings.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Unlike Word2Vec, which is a predictive model, GloVe is a count-based model that leverages global word co-occurrence statistics from a corpus.</a:t>
            </a:r>
            <a:endParaRPr sz="24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GloVe</a:t>
            </a:r>
            <a:endParaRPr/>
          </a:p>
        </p:txBody>
      </p:sp>
      <p:sp>
        <p:nvSpPr>
          <p:cNvPr id="281" name="Google Shape;281;p49"/>
          <p:cNvSpPr txBox="1"/>
          <p:nvPr>
            <p:ph idx="1" type="body"/>
          </p:nvPr>
        </p:nvSpPr>
        <p:spPr>
          <a:xfrm>
            <a:off x="311700" y="1152475"/>
            <a:ext cx="8651400" cy="3416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222222"/>
              </a:buClr>
              <a:buSzPts val="1300"/>
              <a:buChar char="●"/>
            </a:pPr>
            <a:r>
              <a:rPr b="1" lang="en" sz="1300">
                <a:solidFill>
                  <a:srgbClr val="222222"/>
                </a:solidFill>
                <a:highlight>
                  <a:srgbClr val="FFFFFF"/>
                </a:highlight>
              </a:rPr>
              <a:t>Co-occurrence Matrix</a:t>
            </a:r>
            <a:r>
              <a:rPr lang="en" sz="1300">
                <a:solidFill>
                  <a:srgbClr val="222222"/>
                </a:solidFill>
                <a:highlight>
                  <a:srgbClr val="FFFFFF"/>
                </a:highlight>
              </a:rPr>
              <a:t>: GloVe starts by constructing a co-occurrence matrix, which counts how often words appear together in a given context window. For example, if "cat" and "sat" appear together in a sentence, their co-occurrence count increases.</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b="1" lang="en" sz="1300">
                <a:solidFill>
                  <a:srgbClr val="222222"/>
                </a:solidFill>
                <a:highlight>
                  <a:srgbClr val="FFFFFF"/>
                </a:highlight>
              </a:rPr>
              <a:t>Probability Ratios</a:t>
            </a:r>
            <a:r>
              <a:rPr lang="en" sz="1300">
                <a:solidFill>
                  <a:srgbClr val="222222"/>
                </a:solidFill>
                <a:highlight>
                  <a:srgbClr val="FFFFFF"/>
                </a:highlight>
              </a:rPr>
              <a:t>: GloVe uses the ratios of probabilities of co-occurrence to derive word vectors. The idea is that the ratio of the probabilities of two words appearing in the same context can provide meaningful information about their relationship.</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b="1" lang="en" sz="1300">
                <a:solidFill>
                  <a:srgbClr val="222222"/>
                </a:solidFill>
                <a:highlight>
                  <a:srgbClr val="FFFFFF"/>
                </a:highlight>
              </a:rPr>
              <a:t>Objective Function</a:t>
            </a:r>
            <a:r>
              <a:rPr lang="en" sz="1300">
                <a:solidFill>
                  <a:srgbClr val="222222"/>
                </a:solidFill>
                <a:highlight>
                  <a:srgbClr val="FFFFFF"/>
                </a:highlight>
              </a:rPr>
              <a:t>: The GloVe model aims to find word vectors such that their dot product approximates the logarithm of the probability of their co-occurrence. The objective function is designed to minimize the difference between the predicted and actual co-occurrence probabilities.</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b="1" lang="en" sz="1300">
                <a:solidFill>
                  <a:srgbClr val="222222"/>
                </a:solidFill>
                <a:highlight>
                  <a:srgbClr val="FFFFFF"/>
                </a:highlight>
              </a:rPr>
              <a:t>Output</a:t>
            </a:r>
            <a:r>
              <a:rPr lang="en" sz="1300">
                <a:solidFill>
                  <a:srgbClr val="222222"/>
                </a:solidFill>
                <a:highlight>
                  <a:srgbClr val="FFFFFF"/>
                </a:highlight>
              </a:rPr>
              <a:t>: Similar to Word2Vec, GloVe produces dense vector representations for words, where the geometric relationships in the vector space reflect semantic relationships.</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GloVe</a:t>
            </a:r>
            <a:endParaRPr/>
          </a:p>
          <a:p>
            <a:pPr indent="0" lvl="0" marL="0" rtl="0" algn="l">
              <a:spcBef>
                <a:spcPts val="0"/>
              </a:spcBef>
              <a:spcAft>
                <a:spcPts val="0"/>
              </a:spcAft>
              <a:buNone/>
            </a:pPr>
            <a:r>
              <a:t/>
            </a:r>
            <a:endParaRPr/>
          </a:p>
        </p:txBody>
      </p:sp>
      <p:sp>
        <p:nvSpPr>
          <p:cNvPr id="287" name="Google Shape;287;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222222"/>
              </a:buClr>
              <a:buSzPts val="1500"/>
              <a:buChar char="●"/>
            </a:pPr>
            <a:r>
              <a:rPr b="1" lang="en" sz="1500">
                <a:solidFill>
                  <a:srgbClr val="222222"/>
                </a:solidFill>
                <a:highlight>
                  <a:srgbClr val="FFFFFF"/>
                </a:highlight>
              </a:rPr>
              <a:t>Applications</a:t>
            </a:r>
            <a:r>
              <a:rPr lang="en" sz="1500">
                <a:solidFill>
                  <a:srgbClr val="222222"/>
                </a:solidFill>
                <a:highlight>
                  <a:srgbClr val="FFFFFF"/>
                </a:highlight>
              </a:rPr>
              <a:t>: GloVe embeddings are also used in various NLP tasks, including text classification, named entity recognition, and information retrieval. They are particularly effective in capturing global statistical information about word usage.</a:t>
            </a:r>
            <a:endParaRPr sz="2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a:t>
            </a:r>
            <a:endParaRPr/>
          </a:p>
        </p:txBody>
      </p:sp>
      <p:pic>
        <p:nvPicPr>
          <p:cNvPr descr="شخص لديه فكرة خطوط عريضة" id="293" name="Google Shape;293;p51"/>
          <p:cNvPicPr preferRelativeResize="0"/>
          <p:nvPr>
            <p:ph idx="1" type="body"/>
          </p:nvPr>
        </p:nvPicPr>
        <p:blipFill rotWithShape="1">
          <a:blip r:embed="rId3">
            <a:alphaModFix/>
          </a:blip>
          <a:srcRect b="0" l="0" r="0" t="0"/>
          <a:stretch/>
        </p:blipFill>
        <p:spPr>
          <a:xfrm>
            <a:off x="1698701" y="2533650"/>
            <a:ext cx="2476500" cy="2476500"/>
          </a:xfrm>
          <a:prstGeom prst="rect">
            <a:avLst/>
          </a:prstGeom>
          <a:noFill/>
          <a:ln>
            <a:noFill/>
          </a:ln>
        </p:spPr>
      </p:pic>
      <p:pic>
        <p:nvPicPr>
          <p:cNvPr descr="روبوت خطوط عريضة" id="294" name="Google Shape;294;p51"/>
          <p:cNvPicPr preferRelativeResize="0"/>
          <p:nvPr/>
        </p:nvPicPr>
        <p:blipFill rotWithShape="1">
          <a:blip r:embed="rId4">
            <a:alphaModFix/>
          </a:blip>
          <a:srcRect b="0" l="0" r="0" t="0"/>
          <a:stretch/>
        </p:blipFill>
        <p:spPr>
          <a:xfrm>
            <a:off x="5136842" y="2400300"/>
            <a:ext cx="2743200" cy="2743200"/>
          </a:xfrm>
          <a:prstGeom prst="rect">
            <a:avLst/>
          </a:prstGeom>
          <a:noFill/>
          <a:ln>
            <a:noFill/>
          </a:ln>
        </p:spPr>
      </p:pic>
      <p:sp>
        <p:nvSpPr>
          <p:cNvPr id="295" name="Google Shape;295;p51"/>
          <p:cNvSpPr txBox="1"/>
          <p:nvPr/>
        </p:nvSpPr>
        <p:spPr>
          <a:xfrm>
            <a:off x="3629" y="1104447"/>
            <a:ext cx="9144000" cy="8574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600">
                <a:solidFill>
                  <a:srgbClr val="595959"/>
                </a:solidFill>
                <a:latin typeface="Palatino"/>
                <a:ea typeface="Palatino"/>
                <a:cs typeface="Palatino"/>
                <a:sym typeface="Palatino"/>
              </a:rPr>
              <a:t>Thanks … Grazie … شكرا … Gracias … Merci … 谢谢 (Xièxiè)</a:t>
            </a:r>
            <a:endParaRPr sz="2600">
              <a:solidFill>
                <a:srgbClr val="595959"/>
              </a:solidFill>
              <a:latin typeface="Palatino"/>
              <a:ea typeface="Palatino"/>
              <a:cs typeface="Palatino"/>
              <a:sym typeface="Palati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Bag of Words (BoW)</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rgbClr val="222222"/>
              </a:buClr>
              <a:buSzPts val="1800"/>
              <a:buChar char="●"/>
            </a:pPr>
            <a:r>
              <a:rPr lang="en">
                <a:solidFill>
                  <a:srgbClr val="222222"/>
                </a:solidFill>
                <a:highlight>
                  <a:srgbClr val="FFFFFF"/>
                </a:highlight>
              </a:rPr>
              <a:t>Concept: This method represents text as a collection of words, disregarding grammar and word order but keeping track of the frequency of each word.</a:t>
            </a:r>
            <a:endParaRPr>
              <a:solidFill>
                <a:srgbClr val="222222"/>
              </a:solidFill>
              <a:highlight>
                <a:srgbClr val="FFFFFF"/>
              </a:highlight>
            </a:endParaRPr>
          </a:p>
          <a:p>
            <a:pPr indent="-342900" lvl="0" marL="457200" rtl="0" algn="l">
              <a:lnSpc>
                <a:spcPct val="150000"/>
              </a:lnSpc>
              <a:spcBef>
                <a:spcPts val="0"/>
              </a:spcBef>
              <a:spcAft>
                <a:spcPts val="0"/>
              </a:spcAft>
              <a:buClr>
                <a:srgbClr val="222222"/>
              </a:buClr>
              <a:buSzPts val="1800"/>
              <a:buChar char="●"/>
            </a:pPr>
            <a:r>
              <a:t/>
            </a:r>
            <a:endParaRPr>
              <a:solidFill>
                <a:srgbClr val="222222"/>
              </a:solidFill>
              <a:highlight>
                <a:srgbClr val="FFFFFF"/>
              </a:highlight>
            </a:endParaRPr>
          </a:p>
          <a:p>
            <a:pPr indent="-342900" lvl="0" marL="457200" rtl="0" algn="l">
              <a:lnSpc>
                <a:spcPct val="150000"/>
              </a:lnSpc>
              <a:spcBef>
                <a:spcPts val="0"/>
              </a:spcBef>
              <a:spcAft>
                <a:spcPts val="0"/>
              </a:spcAft>
              <a:buClr>
                <a:srgbClr val="222222"/>
              </a:buClr>
              <a:buSzPts val="1800"/>
              <a:buChar char="●"/>
            </a:pPr>
            <a:r>
              <a:rPr lang="en">
                <a:solidFill>
                  <a:srgbClr val="222222"/>
                </a:solidFill>
                <a:highlight>
                  <a:srgbClr val="FFFFFF"/>
                </a:highlight>
              </a:rPr>
              <a:t>Example: For the sentences "I love cats" and "I love dogs", the </a:t>
            </a:r>
            <a:r>
              <a:rPr b="1" lang="en">
                <a:solidFill>
                  <a:srgbClr val="222222"/>
                </a:solidFill>
                <a:highlight>
                  <a:srgbClr val="FFFFFF"/>
                </a:highlight>
              </a:rPr>
              <a:t>vocabulary </a:t>
            </a:r>
            <a:r>
              <a:rPr lang="en">
                <a:solidFill>
                  <a:srgbClr val="222222"/>
                </a:solidFill>
                <a:highlight>
                  <a:srgbClr val="FFFFFF"/>
                </a:highlight>
              </a:rPr>
              <a:t>would be ["I", "love", "cats", "dogs"]. The sentences would be represented as:</a:t>
            </a:r>
            <a:endParaRPr>
              <a:solidFill>
                <a:srgbClr val="222222"/>
              </a:solidFill>
              <a:highlight>
                <a:srgbClr val="FFFFFF"/>
              </a:highlight>
            </a:endParaRPr>
          </a:p>
          <a:p>
            <a:pPr indent="-342900" lvl="1" marL="914400" rtl="0" algn="l">
              <a:lnSpc>
                <a:spcPct val="150000"/>
              </a:lnSpc>
              <a:spcBef>
                <a:spcPts val="0"/>
              </a:spcBef>
              <a:spcAft>
                <a:spcPts val="0"/>
              </a:spcAft>
              <a:buClr>
                <a:srgbClr val="222222"/>
              </a:buClr>
              <a:buSzPts val="1800"/>
              <a:buChar char="●"/>
            </a:pPr>
            <a:r>
              <a:rPr lang="en" sz="1800">
                <a:solidFill>
                  <a:srgbClr val="222222"/>
                </a:solidFill>
                <a:highlight>
                  <a:srgbClr val="FFFFFF"/>
                </a:highlight>
              </a:rPr>
              <a:t>"I love cats" → [1, 1, 1, 0]</a:t>
            </a:r>
            <a:endParaRPr sz="1800">
              <a:solidFill>
                <a:srgbClr val="222222"/>
              </a:solidFill>
              <a:highlight>
                <a:srgbClr val="FFFFFF"/>
              </a:highlight>
            </a:endParaRPr>
          </a:p>
          <a:p>
            <a:pPr indent="-342900" lvl="1" marL="914400" rtl="0" algn="l">
              <a:lnSpc>
                <a:spcPct val="150000"/>
              </a:lnSpc>
              <a:spcBef>
                <a:spcPts val="0"/>
              </a:spcBef>
              <a:spcAft>
                <a:spcPts val="0"/>
              </a:spcAft>
              <a:buClr>
                <a:srgbClr val="222222"/>
              </a:buClr>
              <a:buSzPts val="1800"/>
              <a:buChar char="●"/>
            </a:pPr>
            <a:r>
              <a:rPr lang="en" sz="1800">
                <a:solidFill>
                  <a:srgbClr val="222222"/>
                </a:solidFill>
                <a:highlight>
                  <a:srgbClr val="FFFFFF"/>
                </a:highlight>
              </a:rPr>
              <a:t>"I love dogs" → [1, 1, 0, 1]</a:t>
            </a:r>
            <a:endParaRPr sz="1800">
              <a:solidFill>
                <a:srgbClr val="222222"/>
              </a:solidFill>
              <a:highlight>
                <a:srgbClr val="FFFFFF"/>
              </a:highlight>
            </a:endParaRPr>
          </a:p>
          <a:p>
            <a:pPr indent="0" lvl="0" marL="0" rtl="0" algn="l">
              <a:spcBef>
                <a:spcPts val="0"/>
              </a:spcBef>
              <a:spcAft>
                <a:spcPts val="1200"/>
              </a:spcAft>
              <a:buNone/>
            </a:pPr>
            <a:r>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BoW</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222222"/>
                </a:solidFill>
                <a:highlight>
                  <a:srgbClr val="FFFFFF"/>
                </a:highlight>
              </a:rPr>
              <a:t>A more comprehensive example of the Bag of Words (BoW) model using multiple sentences and a larger vocabulary.</a:t>
            </a:r>
            <a:endParaRPr sz="1650">
              <a:solidFill>
                <a:srgbClr val="222222"/>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b="1" lang="en" sz="1700">
                <a:solidFill>
                  <a:srgbClr val="222222"/>
                </a:solidFill>
                <a:highlight>
                  <a:srgbClr val="FFFFFF"/>
                </a:highlight>
              </a:rPr>
              <a:t>Example Sentences</a:t>
            </a:r>
            <a:endParaRPr b="1" sz="1700">
              <a:solidFill>
                <a:srgbClr val="222222"/>
              </a:solidFill>
              <a:highlight>
                <a:srgbClr val="FFFFFF"/>
              </a:highlight>
            </a:endParaRPr>
          </a:p>
          <a:p>
            <a:pPr indent="-323850" lvl="0" marL="457200" rtl="0" algn="l">
              <a:lnSpc>
                <a:spcPct val="150000"/>
              </a:lnSpc>
              <a:spcBef>
                <a:spcPts val="400"/>
              </a:spcBef>
              <a:spcAft>
                <a:spcPts val="0"/>
              </a:spcAft>
              <a:buClr>
                <a:srgbClr val="222222"/>
              </a:buClr>
              <a:buSzPts val="1500"/>
              <a:buAutoNum type="arabicPeriod"/>
            </a:pPr>
            <a:r>
              <a:rPr lang="en" sz="1500">
                <a:solidFill>
                  <a:srgbClr val="222222"/>
                </a:solidFill>
                <a:highlight>
                  <a:srgbClr val="FFFFFF"/>
                </a:highlight>
              </a:rPr>
              <a:t>"The cat sat on the mat."</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lang="en" sz="1500">
                <a:solidFill>
                  <a:srgbClr val="222222"/>
                </a:solidFill>
                <a:highlight>
                  <a:srgbClr val="FFFFFF"/>
                </a:highlight>
              </a:rPr>
              <a:t>"The dog barked at the cat."</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lang="en" sz="1500">
                <a:solidFill>
                  <a:srgbClr val="222222"/>
                </a:solidFill>
                <a:highlight>
                  <a:srgbClr val="FFFFFF"/>
                </a:highlight>
              </a:rPr>
              <a:t>"Cats and dogs are great pets."</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lang="en" sz="1500">
                <a:solidFill>
                  <a:srgbClr val="222222"/>
                </a:solidFill>
                <a:highlight>
                  <a:srgbClr val="FFFFFF"/>
                </a:highlight>
              </a:rPr>
              <a:t>"I love my cat."</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lang="en" sz="1500">
                <a:solidFill>
                  <a:srgbClr val="222222"/>
                </a:solidFill>
                <a:highlight>
                  <a:srgbClr val="FFFFFF"/>
                </a:highlight>
              </a:rPr>
              <a:t>"Dogs are loyal animals."</a:t>
            </a:r>
            <a:endParaRPr sz="1500">
              <a:solidFill>
                <a:srgbClr val="222222"/>
              </a:solidFill>
              <a:highlight>
                <a:srgbClr val="FFFFFF"/>
              </a:highlight>
            </a:endParaRPr>
          </a:p>
          <a:p>
            <a:pPr indent="0" lvl="0" marL="0" rtl="0" algn="l">
              <a:spcBef>
                <a:spcPts val="0"/>
              </a:spcBef>
              <a:spcAft>
                <a:spcPts val="1200"/>
              </a:spcAft>
              <a:buNone/>
            </a:pPr>
            <a:r>
              <a:t/>
            </a:r>
            <a:endParaRPr sz="1650">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BoW</a:t>
            </a:r>
            <a:endParaRPr/>
          </a:p>
        </p:txBody>
      </p:sp>
      <p:sp>
        <p:nvSpPr>
          <p:cNvPr id="93" name="Google Shape;93;p19"/>
          <p:cNvSpPr txBox="1"/>
          <p:nvPr>
            <p:ph idx="1" type="body"/>
          </p:nvPr>
        </p:nvSpPr>
        <p:spPr>
          <a:xfrm>
            <a:off x="311700" y="1152475"/>
            <a:ext cx="3999900" cy="3685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 sz="1500">
                <a:solidFill>
                  <a:srgbClr val="222222"/>
                </a:solidFill>
                <a:highlight>
                  <a:srgbClr val="FFFFFF"/>
                </a:highlight>
              </a:rPr>
              <a:t>Step 1: Create a Vocabulary</a:t>
            </a:r>
            <a:endParaRPr b="1" sz="1500">
              <a:solidFill>
                <a:srgbClr val="222222"/>
              </a:solidFill>
              <a:highlight>
                <a:srgbClr val="FFFFFF"/>
              </a:highlight>
            </a:endParaRPr>
          </a:p>
          <a:p>
            <a:pPr indent="0" lvl="0" marL="0" rtl="0" algn="l">
              <a:lnSpc>
                <a:spcPct val="130000"/>
              </a:lnSpc>
              <a:spcBef>
                <a:spcPts val="400"/>
              </a:spcBef>
              <a:spcAft>
                <a:spcPts val="0"/>
              </a:spcAft>
              <a:buClr>
                <a:schemeClr val="dk1"/>
              </a:buClr>
              <a:buSzPts val="1100"/>
              <a:buFont typeface="Arial"/>
              <a:buNone/>
            </a:pPr>
            <a:r>
              <a:rPr lang="en" sz="1300">
                <a:solidFill>
                  <a:srgbClr val="222222"/>
                </a:solidFill>
                <a:highlight>
                  <a:srgbClr val="FFFFFF"/>
                </a:highlight>
              </a:rPr>
              <a:t>First, we need to identify the unique words in all the sentences. The vocabulary will include all distinct words, ignoring case and punctuation.</a:t>
            </a:r>
            <a:endParaRPr sz="1300">
              <a:solidFill>
                <a:srgbClr val="222222"/>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rPr lang="en" sz="1300">
                <a:solidFill>
                  <a:srgbClr val="222222"/>
                </a:solidFill>
                <a:highlight>
                  <a:srgbClr val="FFFFFF"/>
                </a:highlight>
              </a:rPr>
              <a:t>Vocabulary:</a:t>
            </a:r>
            <a:endParaRPr sz="1300">
              <a:solidFill>
                <a:srgbClr val="222222"/>
              </a:solidFill>
              <a:highlight>
                <a:srgbClr val="FFFFFF"/>
              </a:highlight>
            </a:endParaRPr>
          </a:p>
          <a:p>
            <a:pPr indent="-311150" lvl="0" marL="457200" rtl="0" algn="l">
              <a:lnSpc>
                <a:spcPct val="130000"/>
              </a:lnSpc>
              <a:spcBef>
                <a:spcPts val="0"/>
              </a:spcBef>
              <a:spcAft>
                <a:spcPts val="0"/>
              </a:spcAft>
              <a:buClr>
                <a:srgbClr val="222222"/>
              </a:buClr>
              <a:buSzPts val="1300"/>
              <a:buChar char="●"/>
            </a:pPr>
            <a:r>
              <a:rPr lang="en" sz="1300">
                <a:solidFill>
                  <a:srgbClr val="222222"/>
                </a:solidFill>
                <a:highlight>
                  <a:srgbClr val="FFFFFF"/>
                </a:highlight>
              </a:rPr>
              <a:t>"the"</a:t>
            </a:r>
            <a:endParaRPr sz="1300">
              <a:solidFill>
                <a:srgbClr val="222222"/>
              </a:solidFill>
              <a:highlight>
                <a:srgbClr val="FFFFFF"/>
              </a:highlight>
            </a:endParaRPr>
          </a:p>
          <a:p>
            <a:pPr indent="-311150" lvl="0" marL="457200" rtl="0" algn="l">
              <a:lnSpc>
                <a:spcPct val="130000"/>
              </a:lnSpc>
              <a:spcBef>
                <a:spcPts val="0"/>
              </a:spcBef>
              <a:spcAft>
                <a:spcPts val="0"/>
              </a:spcAft>
              <a:buClr>
                <a:srgbClr val="222222"/>
              </a:buClr>
              <a:buSzPts val="1300"/>
              <a:buChar char="●"/>
            </a:pPr>
            <a:r>
              <a:rPr lang="en" sz="1300">
                <a:solidFill>
                  <a:srgbClr val="222222"/>
                </a:solidFill>
                <a:highlight>
                  <a:srgbClr val="FFFFFF"/>
                </a:highlight>
              </a:rPr>
              <a:t>"cat"</a:t>
            </a:r>
            <a:endParaRPr sz="1300">
              <a:solidFill>
                <a:srgbClr val="222222"/>
              </a:solidFill>
              <a:highlight>
                <a:srgbClr val="FFFFFF"/>
              </a:highlight>
            </a:endParaRPr>
          </a:p>
          <a:p>
            <a:pPr indent="-311150" lvl="0" marL="457200" rtl="0" algn="l">
              <a:lnSpc>
                <a:spcPct val="130000"/>
              </a:lnSpc>
              <a:spcBef>
                <a:spcPts val="0"/>
              </a:spcBef>
              <a:spcAft>
                <a:spcPts val="0"/>
              </a:spcAft>
              <a:buClr>
                <a:srgbClr val="222222"/>
              </a:buClr>
              <a:buSzPts val="1300"/>
              <a:buChar char="●"/>
            </a:pPr>
            <a:r>
              <a:rPr lang="en" sz="1300">
                <a:solidFill>
                  <a:srgbClr val="222222"/>
                </a:solidFill>
                <a:highlight>
                  <a:srgbClr val="FFFFFF"/>
                </a:highlight>
              </a:rPr>
              <a:t>"sat"</a:t>
            </a:r>
            <a:endParaRPr sz="1300">
              <a:solidFill>
                <a:srgbClr val="222222"/>
              </a:solidFill>
              <a:highlight>
                <a:srgbClr val="FFFFFF"/>
              </a:highlight>
            </a:endParaRPr>
          </a:p>
          <a:p>
            <a:pPr indent="-311150" lvl="0" marL="457200" rtl="0" algn="l">
              <a:lnSpc>
                <a:spcPct val="130000"/>
              </a:lnSpc>
              <a:spcBef>
                <a:spcPts val="0"/>
              </a:spcBef>
              <a:spcAft>
                <a:spcPts val="0"/>
              </a:spcAft>
              <a:buClr>
                <a:srgbClr val="222222"/>
              </a:buClr>
              <a:buSzPts val="1300"/>
              <a:buChar char="●"/>
            </a:pPr>
            <a:r>
              <a:rPr lang="en" sz="1300">
                <a:solidFill>
                  <a:srgbClr val="222222"/>
                </a:solidFill>
                <a:highlight>
                  <a:srgbClr val="FFFFFF"/>
                </a:highlight>
              </a:rPr>
              <a:t>"on"</a:t>
            </a:r>
            <a:endParaRPr sz="1300">
              <a:solidFill>
                <a:srgbClr val="222222"/>
              </a:solidFill>
              <a:highlight>
                <a:srgbClr val="FFFFFF"/>
              </a:highlight>
            </a:endParaRPr>
          </a:p>
          <a:p>
            <a:pPr indent="-311150" lvl="0" marL="457200" rtl="0" algn="l">
              <a:lnSpc>
                <a:spcPct val="130000"/>
              </a:lnSpc>
              <a:spcBef>
                <a:spcPts val="0"/>
              </a:spcBef>
              <a:spcAft>
                <a:spcPts val="0"/>
              </a:spcAft>
              <a:buClr>
                <a:srgbClr val="222222"/>
              </a:buClr>
              <a:buSzPts val="1300"/>
              <a:buChar char="●"/>
            </a:pPr>
            <a:r>
              <a:rPr lang="en" sz="1300">
                <a:solidFill>
                  <a:srgbClr val="222222"/>
                </a:solidFill>
                <a:highlight>
                  <a:srgbClr val="FFFFFF"/>
                </a:highlight>
              </a:rPr>
              <a:t>"mat"</a:t>
            </a:r>
            <a:endParaRPr sz="1300">
              <a:solidFill>
                <a:srgbClr val="222222"/>
              </a:solidFill>
              <a:highlight>
                <a:srgbClr val="FFFFFF"/>
              </a:highlight>
            </a:endParaRPr>
          </a:p>
          <a:p>
            <a:pPr indent="-311150" lvl="0" marL="457200" rtl="0" algn="l">
              <a:lnSpc>
                <a:spcPct val="130000"/>
              </a:lnSpc>
              <a:spcBef>
                <a:spcPts val="0"/>
              </a:spcBef>
              <a:spcAft>
                <a:spcPts val="0"/>
              </a:spcAft>
              <a:buClr>
                <a:srgbClr val="222222"/>
              </a:buClr>
              <a:buSzPts val="1300"/>
              <a:buChar char="●"/>
            </a:pPr>
            <a:r>
              <a:rPr lang="en" sz="1300">
                <a:solidFill>
                  <a:srgbClr val="222222"/>
                </a:solidFill>
                <a:highlight>
                  <a:srgbClr val="FFFFFF"/>
                </a:highlight>
              </a:rPr>
              <a:t>"dog"</a:t>
            </a:r>
            <a:endParaRPr sz="1300">
              <a:solidFill>
                <a:srgbClr val="222222"/>
              </a:solidFill>
              <a:highlight>
                <a:srgbClr val="FFFFFF"/>
              </a:highlight>
            </a:endParaRPr>
          </a:p>
          <a:p>
            <a:pPr indent="-311150" lvl="0" marL="457200" rtl="0" algn="l">
              <a:lnSpc>
                <a:spcPct val="130000"/>
              </a:lnSpc>
              <a:spcBef>
                <a:spcPts val="0"/>
              </a:spcBef>
              <a:spcAft>
                <a:spcPts val="0"/>
              </a:spcAft>
              <a:buClr>
                <a:srgbClr val="222222"/>
              </a:buClr>
              <a:buSzPts val="1300"/>
              <a:buChar char="●"/>
            </a:pPr>
            <a:r>
              <a:rPr lang="en" sz="1300">
                <a:solidFill>
                  <a:srgbClr val="222222"/>
                </a:solidFill>
                <a:highlight>
                  <a:srgbClr val="FFFFFF"/>
                </a:highlight>
              </a:rPr>
              <a:t>"barked"</a:t>
            </a:r>
            <a:endParaRPr sz="1300">
              <a:solidFill>
                <a:srgbClr val="222222"/>
              </a:solidFill>
              <a:highlight>
                <a:srgbClr val="FFFFFF"/>
              </a:highlight>
            </a:endParaRPr>
          </a:p>
          <a:p>
            <a:pPr indent="-311150" lvl="0" marL="457200" rtl="0" algn="l">
              <a:lnSpc>
                <a:spcPct val="130000"/>
              </a:lnSpc>
              <a:spcBef>
                <a:spcPts val="0"/>
              </a:spcBef>
              <a:spcAft>
                <a:spcPts val="0"/>
              </a:spcAft>
              <a:buClr>
                <a:srgbClr val="222222"/>
              </a:buClr>
              <a:buSzPts val="1300"/>
              <a:buChar char="●"/>
            </a:pPr>
            <a:r>
              <a:rPr lang="en" sz="1300">
                <a:solidFill>
                  <a:srgbClr val="222222"/>
                </a:solidFill>
                <a:highlight>
                  <a:srgbClr val="FFFFFF"/>
                </a:highlight>
              </a:rPr>
              <a:t>"at"</a:t>
            </a:r>
            <a:endParaRPr sz="1300">
              <a:solidFill>
                <a:srgbClr val="222222"/>
              </a:solidFill>
              <a:highlight>
                <a:srgbClr val="FFFFFF"/>
              </a:highlight>
            </a:endParaRPr>
          </a:p>
          <a:p>
            <a:pPr indent="0" lvl="0" marL="0" rtl="0" algn="l">
              <a:lnSpc>
                <a:spcPct val="95000"/>
              </a:lnSpc>
              <a:spcBef>
                <a:spcPts val="0"/>
              </a:spcBef>
              <a:spcAft>
                <a:spcPts val="1200"/>
              </a:spcAft>
              <a:buNone/>
            </a:pPr>
            <a:r>
              <a:t/>
            </a:r>
            <a:endParaRPr sz="1600"/>
          </a:p>
        </p:txBody>
      </p:sp>
      <p:sp>
        <p:nvSpPr>
          <p:cNvPr id="94" name="Google Shape;94;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"and"</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"dogs"</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"are"</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"great"</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"pets"</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"I"</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"love"</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"my"</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"loyal"</a:t>
            </a:r>
            <a:endParaRPr sz="1300">
              <a:solidFill>
                <a:srgbClr val="222222"/>
              </a:solidFill>
              <a:highlight>
                <a:srgbClr val="FFFFFF"/>
              </a:highlight>
            </a:endParaRPr>
          </a:p>
          <a:p>
            <a:pPr indent="-311150" lvl="0" marL="457200" rtl="0" algn="l">
              <a:lnSpc>
                <a:spcPct val="150000"/>
              </a:lnSpc>
              <a:spcBef>
                <a:spcPts val="0"/>
              </a:spcBef>
              <a:spcAft>
                <a:spcPts val="0"/>
              </a:spcAft>
              <a:buClr>
                <a:srgbClr val="222222"/>
              </a:buClr>
              <a:buSzPts val="1300"/>
              <a:buChar char="●"/>
            </a:pPr>
            <a:r>
              <a:rPr lang="en" sz="1300">
                <a:solidFill>
                  <a:srgbClr val="222222"/>
                </a:solidFill>
                <a:highlight>
                  <a:srgbClr val="FFFFFF"/>
                </a:highlight>
              </a:rPr>
              <a:t>"animals"</a:t>
            </a:r>
            <a:endParaRPr sz="1300">
              <a:solidFill>
                <a:srgbClr val="222222"/>
              </a:solidFill>
              <a:highlight>
                <a:srgbClr val="FFFFFF"/>
              </a:highlight>
            </a:endParaRPr>
          </a:p>
          <a:p>
            <a:pPr indent="0" lvl="0" marL="0" rtl="0" algn="l">
              <a:spcBef>
                <a:spcPts val="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BoW</a:t>
            </a:r>
            <a:endParaRPr/>
          </a:p>
        </p:txBody>
      </p:sp>
      <p:sp>
        <p:nvSpPr>
          <p:cNvPr id="100" name="Google Shape;100;p20"/>
          <p:cNvSpPr txBox="1"/>
          <p:nvPr>
            <p:ph idx="1" type="body"/>
          </p:nvPr>
        </p:nvSpPr>
        <p:spPr>
          <a:xfrm>
            <a:off x="311700" y="1152475"/>
            <a:ext cx="8520600" cy="3685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700">
                <a:solidFill>
                  <a:srgbClr val="222222"/>
                </a:solidFill>
                <a:highlight>
                  <a:srgbClr val="FFFFFF"/>
                </a:highlight>
              </a:rPr>
              <a:t>Vector Representation</a:t>
            </a:r>
            <a:endParaRPr b="1" sz="1700">
              <a:solidFill>
                <a:srgbClr val="222222"/>
              </a:solidFill>
              <a:highlight>
                <a:srgbClr val="FFFFFF"/>
              </a:highlight>
            </a:endParaRPr>
          </a:p>
          <a:p>
            <a:pPr indent="0" lvl="0" marL="0" rtl="0" algn="l">
              <a:lnSpc>
                <a:spcPct val="150000"/>
              </a:lnSpc>
              <a:spcBef>
                <a:spcPts val="400"/>
              </a:spcBef>
              <a:spcAft>
                <a:spcPts val="0"/>
              </a:spcAft>
              <a:buClr>
                <a:schemeClr val="dk1"/>
              </a:buClr>
              <a:buSzPts val="1100"/>
              <a:buFont typeface="Arial"/>
              <a:buNone/>
            </a:pPr>
            <a:r>
              <a:rPr lang="en" sz="1500">
                <a:solidFill>
                  <a:srgbClr val="222222"/>
                </a:solidFill>
                <a:highlight>
                  <a:srgbClr val="FFFFFF"/>
                </a:highlight>
              </a:rPr>
              <a:t>Next, we will represent each sentence as a vector based on the vocabulary. Each position in the vector corresponds to a word in the vocabulary, and the value at that position indicates the frequency of that word in the sentence.</a:t>
            </a:r>
            <a:endParaRPr sz="1500">
              <a:solidFill>
                <a:srgbClr val="222222"/>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 sz="1500">
                <a:solidFill>
                  <a:srgbClr val="222222"/>
                </a:solidFill>
                <a:highlight>
                  <a:srgbClr val="FFFFFF"/>
                </a:highlight>
              </a:rPr>
              <a:t>Vector Representation:</a:t>
            </a:r>
            <a:endParaRPr sz="1500">
              <a:solidFill>
                <a:srgbClr val="222222"/>
              </a:solidFill>
              <a:highlight>
                <a:srgbClr val="FFFFFF"/>
              </a:highlight>
            </a:endParaRPr>
          </a:p>
          <a:p>
            <a:pPr indent="-323850" lvl="0" marL="457200" rtl="0" algn="l">
              <a:lnSpc>
                <a:spcPct val="150000"/>
              </a:lnSpc>
              <a:spcBef>
                <a:spcPts val="200"/>
              </a:spcBef>
              <a:spcAft>
                <a:spcPts val="0"/>
              </a:spcAft>
              <a:buClr>
                <a:srgbClr val="222222"/>
              </a:buClr>
              <a:buSzPts val="1500"/>
              <a:buAutoNum type="arabicPeriod"/>
            </a:pPr>
            <a:r>
              <a:rPr lang="en" sz="1500">
                <a:solidFill>
                  <a:srgbClr val="222222"/>
                </a:solidFill>
                <a:highlight>
                  <a:srgbClr val="FFFFFF"/>
                </a:highlight>
              </a:rPr>
              <a:t>"The cat sat on the mat.". Vector: [2, 1, 1, 1, 1, 0, 0, 0, 0, 0, 0, 0, 0, 0, 0, 0, 0]</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lang="en" sz="1500">
                <a:solidFill>
                  <a:srgbClr val="222222"/>
                </a:solidFill>
                <a:highlight>
                  <a:srgbClr val="FFFFFF"/>
                </a:highlight>
              </a:rPr>
              <a:t>"The dog barked at the cat.". Vector: [2, 1, 0, 0, 0, 1, 1, 1, 0, 0, 0, 0, 0, 0, 0, 0, 0]</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lang="en" sz="1500">
                <a:solidFill>
                  <a:srgbClr val="222222"/>
                </a:solidFill>
                <a:highlight>
                  <a:srgbClr val="FFFFFF"/>
                </a:highlight>
              </a:rPr>
              <a:t>"Cats and dogs are great pets." Vector: [0, 0, 0, 0, 0, 1, 0, 0, 1, 1, 1, 1, 1, 0, 0, 0, 0]</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lang="en" sz="1500">
                <a:solidFill>
                  <a:srgbClr val="222222"/>
                </a:solidFill>
                <a:highlight>
                  <a:srgbClr val="FFFFFF"/>
                </a:highlight>
              </a:rPr>
              <a:t>"I love my cat." Vector: [0, 1, 0, 0, 0, 0, 0, 0, 0, 0, 0, 0, 0, 1, 1, 0, 0]</a:t>
            </a:r>
            <a:endParaRPr sz="1500">
              <a:solidFill>
                <a:srgbClr val="222222"/>
              </a:solidFill>
              <a:highlight>
                <a:srgbClr val="FFFFFF"/>
              </a:highlight>
            </a:endParaRPr>
          </a:p>
          <a:p>
            <a:pPr indent="-323850" lvl="0" marL="457200" rtl="0" algn="l">
              <a:lnSpc>
                <a:spcPct val="150000"/>
              </a:lnSpc>
              <a:spcBef>
                <a:spcPts val="0"/>
              </a:spcBef>
              <a:spcAft>
                <a:spcPts val="0"/>
              </a:spcAft>
              <a:buClr>
                <a:srgbClr val="222222"/>
              </a:buClr>
              <a:buSzPts val="1500"/>
              <a:buAutoNum type="arabicPeriod"/>
            </a:pPr>
            <a:r>
              <a:rPr lang="en" sz="1500">
                <a:solidFill>
                  <a:srgbClr val="222222"/>
                </a:solidFill>
                <a:highlight>
                  <a:srgbClr val="FFFFFF"/>
                </a:highlight>
              </a:rPr>
              <a:t>"Dogs are loyal animals." Vector: [0, 0, 0, 0, 0, 1, 0, 0, 0, 0, 1, 0, 0, 0, 0, 1, 1]</a:t>
            </a:r>
            <a:endParaRPr sz="1500">
              <a:solidFill>
                <a:srgbClr val="222222"/>
              </a:solidFill>
              <a:highlight>
                <a:srgbClr val="FFFFFF"/>
              </a:highlight>
            </a:endParaRPr>
          </a:p>
          <a:p>
            <a:pPr indent="0" lvl="0" marL="0" rtl="0" algn="l">
              <a:spcBef>
                <a:spcPts val="0"/>
              </a:spcBef>
              <a:spcAft>
                <a:spcPts val="12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matrix </a:t>
            </a:r>
            <a:endParaRPr/>
          </a:p>
        </p:txBody>
      </p:sp>
      <p:pic>
        <p:nvPicPr>
          <p:cNvPr id="106" name="Google Shape;106;p21"/>
          <p:cNvPicPr preferRelativeResize="0"/>
          <p:nvPr/>
        </p:nvPicPr>
        <p:blipFill>
          <a:blip r:embed="rId3">
            <a:alphaModFix/>
          </a:blip>
          <a:stretch>
            <a:fillRect/>
          </a:stretch>
        </p:blipFill>
        <p:spPr>
          <a:xfrm>
            <a:off x="152400" y="1961425"/>
            <a:ext cx="8839202" cy="2319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