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3"/>
    <p:sldId id="689" r:id="rId4"/>
    <p:sldId id="1480" r:id="rId5"/>
    <p:sldId id="1481" r:id="rId6"/>
    <p:sldId id="1482" r:id="rId7"/>
    <p:sldId id="1483" r:id="rId8"/>
    <p:sldId id="1484" r:id="rId9"/>
    <p:sldId id="1486" r:id="rId10"/>
    <p:sldId id="1485" r:id="rId11"/>
    <p:sldId id="1487" r:id="rId12"/>
    <p:sldId id="1490" r:id="rId13"/>
    <p:sldId id="1489" r:id="rId14"/>
    <p:sldId id="1494" r:id="rId15"/>
    <p:sldId id="1491" r:id="rId16"/>
    <p:sldId id="1492" r:id="rId17"/>
    <p:sldId id="1493" r:id="rId18"/>
    <p:sldId id="1495" r:id="rId19"/>
    <p:sldId id="1507" r:id="rId20"/>
    <p:sldId id="1498" r:id="rId21"/>
    <p:sldId id="1499" r:id="rId22"/>
    <p:sldId id="1500" r:id="rId23"/>
    <p:sldId id="1501" r:id="rId24"/>
    <p:sldId id="1502" r:id="rId25"/>
    <p:sldId id="1503" r:id="rId26"/>
    <p:sldId id="1488" r:id="rId27"/>
    <p:sldId id="1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EB1D179-D23D-41D4-AEEF-E4B9FEB06903}" type="doc">
      <dgm:prSet loTypeId="process" loCatId="process" qsTypeId="urn:microsoft.com/office/officeart/2005/8/quickstyle/simple1" qsCatId="simple" csTypeId="urn:microsoft.com/office/officeart/2005/8/colors/colorful1" csCatId="accent1" phldr="0"/>
      <dgm:spPr/>
    </dgm:pt>
    <dgm:pt modelId="{3F25DA44-7F3E-4C17-A40B-7F663FDBEA65}">
      <dgm:prSet phldrT="[Text]" phldr="0" custT="0"/>
      <dgm:spPr/>
      <dgm:t>
        <a:bodyPr vert="horz" wrap="square"/>
        <a:p>
          <a:pPr>
            <a:lnSpc>
              <a:spcPct val="100000"/>
            </a:lnSpc>
            <a:spcBef>
              <a:spcPct val="0"/>
            </a:spcBef>
            <a:spcAft>
              <a:spcPct val="35000"/>
            </a:spcAft>
          </a:pPr>
          <a:r>
            <a:rPr lang="en-US"/>
            <a:t>Choose LLM Model</a:t>
          </a:r>
          <a:r>
            <a:rPr lang="en-US"/>
            <a:t/>
          </a:r>
          <a:endParaRPr lang="en-US"/>
        </a:p>
      </dgm:t>
    </dgm:pt>
    <dgm:pt modelId="{EE9066D1-3403-4469-8E8C-0D40A82430F2}" cxnId="{20A549B3-D7B0-4FE5-86D8-F7418AF8A3AA}" type="parTrans">
      <dgm:prSet/>
      <dgm:spPr/>
    </dgm:pt>
    <dgm:pt modelId="{8EC5AF5E-9C9F-410A-A755-A3EA5186F948}" cxnId="{20A549B3-D7B0-4FE5-86D8-F7418AF8A3AA}" type="sibTrans">
      <dgm:prSet/>
      <dgm:spPr/>
      <dgm:t>
        <a:bodyPr/>
        <a:p>
          <a:endParaRPr lang="en-US"/>
        </a:p>
      </dgm:t>
    </dgm:pt>
    <dgm:pt modelId="{2E2F4D3A-969C-4DB2-9FA9-5C4A40369351}">
      <dgm:prSet phldrT="[Text]" phldr="0" custT="0"/>
      <dgm:spPr/>
      <dgm:t>
        <a:bodyPr vert="horz" wrap="square"/>
        <a:p>
          <a:pPr>
            <a:lnSpc>
              <a:spcPct val="100000"/>
            </a:lnSpc>
            <a:spcBef>
              <a:spcPct val="0"/>
            </a:spcBef>
            <a:spcAft>
              <a:spcPct val="35000"/>
            </a:spcAft>
          </a:pPr>
          <a:r>
            <a:rPr lang="en-US"/>
            <a:t>set up enviroment</a:t>
          </a:r>
          <a:r>
            <a:rPr lang="en-US"/>
            <a:t/>
          </a:r>
          <a:endParaRPr lang="en-US"/>
        </a:p>
      </dgm:t>
    </dgm:pt>
    <dgm:pt modelId="{1E934BFE-4D40-486C-8784-F698A10C4CF5}" cxnId="{EC038653-45FF-47D9-BF5F-85C523EEDB82}" type="parTrans">
      <dgm:prSet/>
      <dgm:spPr/>
    </dgm:pt>
    <dgm:pt modelId="{EC1AFF77-9232-4EEB-95CB-85CEAB3B1FC0}" cxnId="{EC038653-45FF-47D9-BF5F-85C523EEDB82}" type="sibTrans">
      <dgm:prSet/>
      <dgm:spPr/>
      <dgm:t>
        <a:bodyPr/>
        <a:p>
          <a:endParaRPr lang="en-US"/>
        </a:p>
      </dgm:t>
    </dgm:pt>
    <dgm:pt modelId="{37B86CFA-59B5-46FA-8A6B-9FB187CE14DF}">
      <dgm:prSet phldrT="[Text]" phldr="0" custT="0"/>
      <dgm:spPr/>
      <dgm:t>
        <a:bodyPr vert="horz" wrap="square"/>
        <a:p>
          <a:pPr>
            <a:lnSpc>
              <a:spcPct val="100000"/>
            </a:lnSpc>
            <a:spcBef>
              <a:spcPct val="0"/>
            </a:spcBef>
            <a:spcAft>
              <a:spcPct val="35000"/>
            </a:spcAft>
          </a:pPr>
          <a:r>
            <a:rPr lang="en-US"/>
            <a:t>define data requirements</a:t>
          </a:r>
          <a:endParaRPr lang="en-US"/>
        </a:p>
      </dgm:t>
    </dgm:pt>
    <dgm:pt modelId="{9DABF4F3-A9E6-40B1-A863-AC9409CC14BB}" cxnId="{E9F38C29-F881-4EC1-8750-706169B07A4C}" type="parTrans">
      <dgm:prSet/>
      <dgm:spPr/>
    </dgm:pt>
    <dgm:pt modelId="{18EFF3C3-47F9-402B-A3F3-E9310EA281B4}" cxnId="{E9F38C29-F881-4EC1-8750-706169B07A4C}" type="sibTrans">
      <dgm:prSet/>
      <dgm:spPr/>
    </dgm:pt>
    <dgm:pt modelId="{957CB735-F604-40B3-8C82-3F7F31180ADA}">
      <dgm:prSet phldr="0" custT="0"/>
      <dgm:spPr/>
      <dgm:t>
        <a:bodyPr vert="horz" wrap="square"/>
        <a:p>
          <a:pPr>
            <a:lnSpc>
              <a:spcPct val="100000"/>
            </a:lnSpc>
            <a:spcBef>
              <a:spcPct val="0"/>
            </a:spcBef>
            <a:spcAft>
              <a:spcPct val="35000"/>
            </a:spcAft>
          </a:pPr>
          <a:r>
            <a:rPr>
              <a:sym typeface="+mn-ea"/>
            </a:rPr>
            <a:t>c</a:t>
          </a:r>
          <a:r>
            <a:rPr lang="en-US">
              <a:sym typeface="+mn-ea"/>
            </a:rPr>
            <a:t>reate pormpt</a:t>
          </a:r>
          <a:r>
            <a:rPr lang="en-US"/>
            <a:t/>
          </a:r>
          <a:endParaRPr lang="en-US"/>
        </a:p>
      </dgm:t>
    </dgm:pt>
    <dgm:pt modelId="{5263D26A-5053-496E-BC94-5CB0850A5B27}" cxnId="{7699E052-8C30-4C50-B228-D84B7FBA8151}" type="parTrans">
      <dgm:prSet/>
      <dgm:spPr/>
    </dgm:pt>
    <dgm:pt modelId="{D1AC8186-4BAE-47AE-AAFD-DC5C40DCC280}" cxnId="{7699E052-8C30-4C50-B228-D84B7FBA8151}" type="sibTrans">
      <dgm:prSet/>
      <dgm:spPr/>
    </dgm:pt>
    <dgm:pt modelId="{A10E8A14-1AF3-46B9-A045-303AD84D32ED}">
      <dgm:prSet phldr="0" custT="0"/>
      <dgm:spPr/>
      <dgm:t>
        <a:bodyPr vert="horz" wrap="square"/>
        <a:p>
          <a:pPr>
            <a:lnSpc>
              <a:spcPct val="100000"/>
            </a:lnSpc>
            <a:spcBef>
              <a:spcPct val="0"/>
            </a:spcBef>
            <a:spcAft>
              <a:spcPct val="35000"/>
            </a:spcAft>
          </a:pPr>
          <a:r>
            <a:rPr lang="en-US"/>
            <a:t>generate data</a:t>
          </a:r>
          <a:endParaRPr lang="en-US"/>
        </a:p>
      </dgm:t>
    </dgm:pt>
    <dgm:pt modelId="{0421C874-790B-4858-B18C-E264AA119B46}" cxnId="{77D7A6B8-32DC-462A-B712-EADC633416CC}" type="parTrans">
      <dgm:prSet/>
      <dgm:spPr/>
    </dgm:pt>
    <dgm:pt modelId="{F7EB1E8A-6A72-4AA4-B6A2-B520322384A0}" cxnId="{77D7A6B8-32DC-462A-B712-EADC633416CC}" type="sibTrans">
      <dgm:prSet/>
      <dgm:spPr/>
    </dgm:pt>
    <dgm:pt modelId="{74E96F1A-7729-4417-BDE1-7397DD5F7C1A}">
      <dgm:prSet phldr="0" custT="0"/>
      <dgm:spPr/>
      <dgm:t>
        <a:bodyPr vert="horz" wrap="square"/>
        <a:p>
          <a:pPr>
            <a:lnSpc>
              <a:spcPct val="100000"/>
            </a:lnSpc>
            <a:spcBef>
              <a:spcPct val="0"/>
            </a:spcBef>
            <a:spcAft>
              <a:spcPct val="35000"/>
            </a:spcAft>
          </a:pPr>
          <a:r>
            <a:rPr lang="en-US"/>
            <a:t>review and refine </a:t>
          </a:r>
          <a:r>
            <a:rPr lang="en-US"/>
            <a:t/>
          </a:r>
          <a:endParaRPr lang="en-US"/>
        </a:p>
      </dgm:t>
    </dgm:pt>
    <dgm:pt modelId="{1428C142-9F30-467F-BD0C-AE8272915590}" cxnId="{16AFFAED-78B3-4867-B437-60F5195F1CB8}" type="parTrans">
      <dgm:prSet/>
      <dgm:spPr/>
    </dgm:pt>
    <dgm:pt modelId="{27B22DB0-DB2A-45BD-98DF-C6B267B97E4A}" cxnId="{16AFFAED-78B3-4867-B437-60F5195F1CB8}" type="sibTrans">
      <dgm:prSet/>
      <dgm:spPr/>
    </dgm:pt>
    <dgm:pt modelId="{D98B9B1B-6FB3-4530-94F2-49FEC8E49CC1}">
      <dgm:prSet phldr="0" custT="0"/>
      <dgm:spPr/>
      <dgm:t>
        <a:bodyPr vert="horz" wrap="square"/>
        <a:p>
          <a:pPr>
            <a:lnSpc>
              <a:spcPct val="100000"/>
            </a:lnSpc>
            <a:spcBef>
              <a:spcPct val="0"/>
            </a:spcBef>
            <a:spcAft>
              <a:spcPct val="35000"/>
            </a:spcAft>
          </a:pPr>
          <a:r>
            <a:rPr lang="en-US"/>
            <a:t>post processing</a:t>
          </a:r>
          <a:r>
            <a:rPr lang="en-US"/>
            <a:t/>
          </a:r>
          <a:endParaRPr lang="en-US"/>
        </a:p>
      </dgm:t>
    </dgm:pt>
    <dgm:pt modelId="{18638418-0445-4DBD-A548-577ABD15BDB9}" cxnId="{0C9F087D-90DD-427E-AAAF-7F7D2F43A23F}" type="parTrans">
      <dgm:prSet/>
      <dgm:spPr/>
    </dgm:pt>
    <dgm:pt modelId="{70C0B3FE-3AF9-4165-9950-56A10F7C6B3C}" cxnId="{0C9F087D-90DD-427E-AAAF-7F7D2F43A23F}" type="sibTrans">
      <dgm:prSet/>
      <dgm:spPr/>
    </dgm:pt>
    <dgm:pt modelId="{BF708676-7EFC-4C81-9D3A-3E677EAC1C7B}" type="pres">
      <dgm:prSet presAssocID="{8EB1D179-D23D-41D4-AEEF-E4B9FEB06903}" presName="Name0" presStyleCnt="0">
        <dgm:presLayoutVars>
          <dgm:dir/>
          <dgm:resizeHandles val="exact"/>
        </dgm:presLayoutVars>
      </dgm:prSet>
      <dgm:spPr/>
    </dgm:pt>
    <dgm:pt modelId="{111DEAC9-5D4C-4A6A-A44E-082A26F60596}" type="pres">
      <dgm:prSet presAssocID="{3F25DA44-7F3E-4C17-A40B-7F663FDBEA65}" presName="node" presStyleLbl="node1" presStyleIdx="0" presStyleCnt="7">
        <dgm:presLayoutVars>
          <dgm:bulletEnabled val="1"/>
        </dgm:presLayoutVars>
      </dgm:prSet>
      <dgm:spPr/>
    </dgm:pt>
    <dgm:pt modelId="{8A5CF0CE-3323-464D-9C63-05C1BDB053F5}" type="pres">
      <dgm:prSet presAssocID="{8EC5AF5E-9C9F-410A-A755-A3EA5186F948}" presName="sibTrans" presStyleLbl="sibTrans2D1" presStyleIdx="0" presStyleCnt="6"/>
      <dgm:spPr/>
    </dgm:pt>
    <dgm:pt modelId="{5FA465F6-7607-499F-BFB2-52F4E071FB67}" type="pres">
      <dgm:prSet presAssocID="{8EC5AF5E-9C9F-410A-A755-A3EA5186F948}" presName="connectorText" presStyleCnt="0"/>
      <dgm:spPr/>
    </dgm:pt>
    <dgm:pt modelId="{552FB8E7-A5FB-4CC3-94C3-CE0BDF19F9F1}" type="pres">
      <dgm:prSet presAssocID="{2E2F4D3A-969C-4DB2-9FA9-5C4A40369351}" presName="node" presStyleLbl="node1" presStyleIdx="1" presStyleCnt="7">
        <dgm:presLayoutVars>
          <dgm:bulletEnabled val="1"/>
        </dgm:presLayoutVars>
      </dgm:prSet>
      <dgm:spPr/>
    </dgm:pt>
    <dgm:pt modelId="{353C3794-50AA-4D44-83C9-CE28317C3317}" type="pres">
      <dgm:prSet presAssocID="{EC1AFF77-9232-4EEB-95CB-85CEAB3B1FC0}" presName="sibTrans" presStyleLbl="sibTrans2D1" presStyleIdx="1" presStyleCnt="6"/>
      <dgm:spPr/>
    </dgm:pt>
    <dgm:pt modelId="{5AFF040D-0639-4120-9E39-DA822CF9F321}" type="pres">
      <dgm:prSet presAssocID="{EC1AFF77-9232-4EEB-95CB-85CEAB3B1FC0}" presName="connectorText" presStyleCnt="0"/>
      <dgm:spPr/>
    </dgm:pt>
    <dgm:pt modelId="{A1E15D63-E1FF-4A28-A04F-A2B65927BC31}" type="pres">
      <dgm:prSet presAssocID="{37B86CFA-59B5-46FA-8A6B-9FB187CE14DF}" presName="node" presStyleLbl="node1" presStyleIdx="2" presStyleCnt="7">
        <dgm:presLayoutVars>
          <dgm:bulletEnabled val="1"/>
        </dgm:presLayoutVars>
      </dgm:prSet>
      <dgm:spPr/>
    </dgm:pt>
    <dgm:pt modelId="{3EC38FF8-ED19-4697-81A5-4ACAEE8FEC3B}" type="pres">
      <dgm:prSet presAssocID="{18EFF3C3-47F9-402B-A3F3-E9310EA281B4}" presName="sibTrans" presStyleLbl="sibTrans2D1" presStyleIdx="2" presStyleCnt="6"/>
      <dgm:spPr/>
    </dgm:pt>
    <dgm:pt modelId="{CDAB5313-5DC1-41C6-93DE-6FCBCBC8B1F2}" type="pres">
      <dgm:prSet presAssocID="{18EFF3C3-47F9-402B-A3F3-E9310EA281B4}" presName="connectorText" presStyleCnt="0"/>
      <dgm:spPr/>
    </dgm:pt>
    <dgm:pt modelId="{CB518D10-391C-4B49-B671-6172485B577C}" type="pres">
      <dgm:prSet presAssocID="{957CB735-F604-40B3-8C82-3F7F31180ADA}" presName="node" presStyleLbl="node1" presStyleIdx="3" presStyleCnt="7">
        <dgm:presLayoutVars>
          <dgm:bulletEnabled val="1"/>
        </dgm:presLayoutVars>
      </dgm:prSet>
      <dgm:spPr/>
    </dgm:pt>
    <dgm:pt modelId="{2C7D9017-4616-4DFB-9ADC-A4F1790C3332}" type="pres">
      <dgm:prSet presAssocID="{D1AC8186-4BAE-47AE-AAFD-DC5C40DCC280}" presName="sibTrans" presStyleLbl="sibTrans2D1" presStyleIdx="3" presStyleCnt="6"/>
      <dgm:spPr/>
    </dgm:pt>
    <dgm:pt modelId="{72921E00-AB55-418D-9A87-3BCB0011ECC9}" type="pres">
      <dgm:prSet presAssocID="{D1AC8186-4BAE-47AE-AAFD-DC5C40DCC280}" presName="connectorText" presStyleCnt="0"/>
      <dgm:spPr/>
    </dgm:pt>
    <dgm:pt modelId="{E53C837A-519B-4EBF-A9A8-F9CAC13840DF}" type="pres">
      <dgm:prSet presAssocID="{A10E8A14-1AF3-46B9-A045-303AD84D32ED}" presName="node" presStyleLbl="node1" presStyleIdx="4" presStyleCnt="7">
        <dgm:presLayoutVars>
          <dgm:bulletEnabled val="1"/>
        </dgm:presLayoutVars>
      </dgm:prSet>
      <dgm:spPr/>
    </dgm:pt>
    <dgm:pt modelId="{A52CE000-8716-4895-BF38-8852EA80456B}" type="pres">
      <dgm:prSet presAssocID="{F7EB1E8A-6A72-4AA4-B6A2-B520322384A0}" presName="sibTrans" presStyleLbl="sibTrans2D1" presStyleIdx="4" presStyleCnt="6"/>
      <dgm:spPr/>
    </dgm:pt>
    <dgm:pt modelId="{CD4BC835-859A-44C0-BB67-77C000F2AAF8}" type="pres">
      <dgm:prSet presAssocID="{F7EB1E8A-6A72-4AA4-B6A2-B520322384A0}" presName="connectorText" presStyleCnt="0"/>
      <dgm:spPr/>
    </dgm:pt>
    <dgm:pt modelId="{21CEE5D3-B423-47E6-9C8D-C202905881B3}" type="pres">
      <dgm:prSet presAssocID="{74E96F1A-7729-4417-BDE1-7397DD5F7C1A}" presName="node" presStyleLbl="node1" presStyleIdx="5" presStyleCnt="7">
        <dgm:presLayoutVars>
          <dgm:bulletEnabled val="1"/>
        </dgm:presLayoutVars>
      </dgm:prSet>
      <dgm:spPr/>
    </dgm:pt>
    <dgm:pt modelId="{63787A9A-F36F-4560-B82F-C2F6E28F6FE3}" type="pres">
      <dgm:prSet presAssocID="{27B22DB0-DB2A-45BD-98DF-C6B267B97E4A}" presName="sibTrans" presStyleLbl="sibTrans2D1" presStyleIdx="5" presStyleCnt="6"/>
      <dgm:spPr/>
    </dgm:pt>
    <dgm:pt modelId="{5EE40F66-4B47-4BBE-A6D5-E2784D8FD103}" type="pres">
      <dgm:prSet presAssocID="{27B22DB0-DB2A-45BD-98DF-C6B267B97E4A}" presName="connectorText" presStyleCnt="0"/>
      <dgm:spPr/>
    </dgm:pt>
    <dgm:pt modelId="{00CA50E2-943D-43B4-957B-ED0463AB1C29}" type="pres">
      <dgm:prSet presAssocID="{D98B9B1B-6FB3-4530-94F2-49FEC8E49CC1}" presName="node" presStyleLbl="node1" presStyleIdx="6" presStyleCnt="7">
        <dgm:presLayoutVars>
          <dgm:bulletEnabled val="1"/>
        </dgm:presLayoutVars>
      </dgm:prSet>
      <dgm:spPr/>
    </dgm:pt>
  </dgm:ptLst>
  <dgm:cxnLst>
    <dgm:cxn modelId="{20A549B3-D7B0-4FE5-86D8-F7418AF8A3AA}" srcId="{8EB1D179-D23D-41D4-AEEF-E4B9FEB06903}" destId="{3F25DA44-7F3E-4C17-A40B-7F663FDBEA65}" srcOrd="0" destOrd="0" parTransId="{EE9066D1-3403-4469-8E8C-0D40A82430F2}" sibTransId="{8EC5AF5E-9C9F-410A-A755-A3EA5186F948}"/>
    <dgm:cxn modelId="{EC038653-45FF-47D9-BF5F-85C523EEDB82}" srcId="{8EB1D179-D23D-41D4-AEEF-E4B9FEB06903}" destId="{2E2F4D3A-969C-4DB2-9FA9-5C4A40369351}" srcOrd="1" destOrd="0" parTransId="{1E934BFE-4D40-486C-8784-F698A10C4CF5}" sibTransId="{EC1AFF77-9232-4EEB-95CB-85CEAB3B1FC0}"/>
    <dgm:cxn modelId="{E9F38C29-F881-4EC1-8750-706169B07A4C}" srcId="{8EB1D179-D23D-41D4-AEEF-E4B9FEB06903}" destId="{37B86CFA-59B5-46FA-8A6B-9FB187CE14DF}" srcOrd="2" destOrd="0" parTransId="{9DABF4F3-A9E6-40B1-A863-AC9409CC14BB}" sibTransId="{18EFF3C3-47F9-402B-A3F3-E9310EA281B4}"/>
    <dgm:cxn modelId="{7699E052-8C30-4C50-B228-D84B7FBA8151}" srcId="{8EB1D179-D23D-41D4-AEEF-E4B9FEB06903}" destId="{957CB735-F604-40B3-8C82-3F7F31180ADA}" srcOrd="3" destOrd="0" parTransId="{5263D26A-5053-496E-BC94-5CB0850A5B27}" sibTransId="{D1AC8186-4BAE-47AE-AAFD-DC5C40DCC280}"/>
    <dgm:cxn modelId="{77D7A6B8-32DC-462A-B712-EADC633416CC}" srcId="{8EB1D179-D23D-41D4-AEEF-E4B9FEB06903}" destId="{A10E8A14-1AF3-46B9-A045-303AD84D32ED}" srcOrd="4" destOrd="0" parTransId="{0421C874-790B-4858-B18C-E264AA119B46}" sibTransId="{F7EB1E8A-6A72-4AA4-B6A2-B520322384A0}"/>
    <dgm:cxn modelId="{16AFFAED-78B3-4867-B437-60F5195F1CB8}" srcId="{8EB1D179-D23D-41D4-AEEF-E4B9FEB06903}" destId="{74E96F1A-7729-4417-BDE1-7397DD5F7C1A}" srcOrd="5" destOrd="0" parTransId="{1428C142-9F30-467F-BD0C-AE8272915590}" sibTransId="{27B22DB0-DB2A-45BD-98DF-C6B267B97E4A}"/>
    <dgm:cxn modelId="{0C9F087D-90DD-427E-AAAF-7F7D2F43A23F}" srcId="{8EB1D179-D23D-41D4-AEEF-E4B9FEB06903}" destId="{D98B9B1B-6FB3-4530-94F2-49FEC8E49CC1}" srcOrd="6" destOrd="0" parTransId="{18638418-0445-4DBD-A548-577ABD15BDB9}" sibTransId="{70C0B3FE-3AF9-4165-9950-56A10F7C6B3C}"/>
    <dgm:cxn modelId="{4DE2C988-05B9-4B9A-BDBF-B2A44B7BA51A}" type="presOf" srcId="{8EB1D179-D23D-41D4-AEEF-E4B9FEB06903}" destId="{BF708676-7EFC-4C81-9D3A-3E677EAC1C7B}" srcOrd="0" destOrd="0" presId="urn:microsoft.com/office/officeart/2005/8/layout/process1"/>
    <dgm:cxn modelId="{B6DB1A03-C324-4328-AA89-829C2868BF9A}" type="presParOf" srcId="{BF708676-7EFC-4C81-9D3A-3E677EAC1C7B}" destId="{111DEAC9-5D4C-4A6A-A44E-082A26F60596}" srcOrd="0" destOrd="0" presId="urn:microsoft.com/office/officeart/2005/8/layout/process1"/>
    <dgm:cxn modelId="{B40EA8A4-073F-4601-8825-80BFD1A1ED29}" type="presOf" srcId="{3F25DA44-7F3E-4C17-A40B-7F663FDBEA65}" destId="{111DEAC9-5D4C-4A6A-A44E-082A26F60596}" srcOrd="0" destOrd="0" presId="urn:microsoft.com/office/officeart/2005/8/layout/process1"/>
    <dgm:cxn modelId="{274ECB32-7F35-48F6-86F5-1B40DE541C0E}" type="presParOf" srcId="{BF708676-7EFC-4C81-9D3A-3E677EAC1C7B}" destId="{8A5CF0CE-3323-464D-9C63-05C1BDB053F5}" srcOrd="1" destOrd="0" presId="urn:microsoft.com/office/officeart/2005/8/layout/process1"/>
    <dgm:cxn modelId="{C3E82212-7C33-4342-8502-411F698490CB}" type="presOf" srcId="{8EC5AF5E-9C9F-410A-A755-A3EA5186F948}" destId="{8A5CF0CE-3323-464D-9C63-05C1BDB053F5}" srcOrd="0" destOrd="0" presId="urn:microsoft.com/office/officeart/2005/8/layout/process1"/>
    <dgm:cxn modelId="{F48A8535-FA80-4502-B30D-2AFD84AAF9E3}" type="presParOf" srcId="{8A5CF0CE-3323-464D-9C63-05C1BDB053F5}" destId="{5FA465F6-7607-499F-BFB2-52F4E071FB67}" srcOrd="0" destOrd="1" presId="urn:microsoft.com/office/officeart/2005/8/layout/process1"/>
    <dgm:cxn modelId="{5D89E4B5-2333-44E0-99C8-F1F2108673F5}" type="presOf" srcId="{8EC5AF5E-9C9F-410A-A755-A3EA5186F948}" destId="{5FA465F6-7607-499F-BFB2-52F4E071FB67}" srcOrd="1" destOrd="0" presId="urn:microsoft.com/office/officeart/2005/8/layout/process1"/>
    <dgm:cxn modelId="{B1790230-51A0-40BE-8D64-44D9B052E7AC}" type="presParOf" srcId="{BF708676-7EFC-4C81-9D3A-3E677EAC1C7B}" destId="{552FB8E7-A5FB-4CC3-94C3-CE0BDF19F9F1}" srcOrd="2" destOrd="0" presId="urn:microsoft.com/office/officeart/2005/8/layout/process1"/>
    <dgm:cxn modelId="{6802ED71-00E1-4737-A714-AC0A4CF4A02C}" type="presOf" srcId="{2E2F4D3A-969C-4DB2-9FA9-5C4A40369351}" destId="{552FB8E7-A5FB-4CC3-94C3-CE0BDF19F9F1}" srcOrd="0" destOrd="0" presId="urn:microsoft.com/office/officeart/2005/8/layout/process1"/>
    <dgm:cxn modelId="{221EECAE-EEA6-4CEE-AB18-A7180944A630}" type="presParOf" srcId="{BF708676-7EFC-4C81-9D3A-3E677EAC1C7B}" destId="{353C3794-50AA-4D44-83C9-CE28317C3317}" srcOrd="3" destOrd="0" presId="urn:microsoft.com/office/officeart/2005/8/layout/process1"/>
    <dgm:cxn modelId="{31A893C8-0BE9-4B3E-AD6D-41C392BE8BA3}" type="presOf" srcId="{EC1AFF77-9232-4EEB-95CB-85CEAB3B1FC0}" destId="{353C3794-50AA-4D44-83C9-CE28317C3317}" srcOrd="0" destOrd="0" presId="urn:microsoft.com/office/officeart/2005/8/layout/process1"/>
    <dgm:cxn modelId="{4EB7C75A-28D5-4818-A4EB-40E35FE0CF3A}" type="presParOf" srcId="{353C3794-50AA-4D44-83C9-CE28317C3317}" destId="{5AFF040D-0639-4120-9E39-DA822CF9F321}" srcOrd="0" destOrd="3" presId="urn:microsoft.com/office/officeart/2005/8/layout/process1"/>
    <dgm:cxn modelId="{8C15FBA1-A5C4-405A-ABF7-8ADC6126DCEB}" type="presOf" srcId="{EC1AFF77-9232-4EEB-95CB-85CEAB3B1FC0}" destId="{5AFF040D-0639-4120-9E39-DA822CF9F321}" srcOrd="1" destOrd="0" presId="urn:microsoft.com/office/officeart/2005/8/layout/process1"/>
    <dgm:cxn modelId="{A44E921D-8192-4DD7-A5B3-61056A50A303}" type="presParOf" srcId="{BF708676-7EFC-4C81-9D3A-3E677EAC1C7B}" destId="{A1E15D63-E1FF-4A28-A04F-A2B65927BC31}" srcOrd="4" destOrd="0" presId="urn:microsoft.com/office/officeart/2005/8/layout/process1"/>
    <dgm:cxn modelId="{0D775E3D-60A8-45F5-ACC3-9FF5D8669985}" type="presOf" srcId="{37B86CFA-59B5-46FA-8A6B-9FB187CE14DF}" destId="{A1E15D63-E1FF-4A28-A04F-A2B65927BC31}" srcOrd="0" destOrd="0" presId="urn:microsoft.com/office/officeart/2005/8/layout/process1"/>
    <dgm:cxn modelId="{0CC491D2-779D-4CEE-ABF6-3033C2B09D4E}" type="presParOf" srcId="{BF708676-7EFC-4C81-9D3A-3E677EAC1C7B}" destId="{3EC38FF8-ED19-4697-81A5-4ACAEE8FEC3B}" srcOrd="5" destOrd="0" presId="urn:microsoft.com/office/officeart/2005/8/layout/process1"/>
    <dgm:cxn modelId="{F6C4CDAE-CDA3-4AD7-89BD-423D2392631C}" type="presOf" srcId="{18EFF3C3-47F9-402B-A3F3-E9310EA281B4}" destId="{3EC38FF8-ED19-4697-81A5-4ACAEE8FEC3B}" srcOrd="0" destOrd="0" presId="urn:microsoft.com/office/officeart/2005/8/layout/process1"/>
    <dgm:cxn modelId="{793CA46F-4B66-405E-AE7E-9A9657DE7A02}" type="presParOf" srcId="{3EC38FF8-ED19-4697-81A5-4ACAEE8FEC3B}" destId="{CDAB5313-5DC1-41C6-93DE-6FCBCBC8B1F2}" srcOrd="0" destOrd="5" presId="urn:microsoft.com/office/officeart/2005/8/layout/process1"/>
    <dgm:cxn modelId="{CFDCADE4-341F-4B94-880E-379B6E696757}" type="presOf" srcId="{18EFF3C3-47F9-402B-A3F3-E9310EA281B4}" destId="{CDAB5313-5DC1-41C6-93DE-6FCBCBC8B1F2}" srcOrd="1" destOrd="0" presId="urn:microsoft.com/office/officeart/2005/8/layout/process1"/>
    <dgm:cxn modelId="{235F8C1C-AA85-43F8-AA8F-C3C63B5029B1}" type="presParOf" srcId="{BF708676-7EFC-4C81-9D3A-3E677EAC1C7B}" destId="{CB518D10-391C-4B49-B671-6172485B577C}" srcOrd="6" destOrd="0" presId="urn:microsoft.com/office/officeart/2005/8/layout/process1"/>
    <dgm:cxn modelId="{7F3F4D75-6274-4ED3-A0FF-B98F2BD3AC7E}" type="presOf" srcId="{957CB735-F604-40B3-8C82-3F7F31180ADA}" destId="{CB518D10-391C-4B49-B671-6172485B577C}" srcOrd="0" destOrd="0" presId="urn:microsoft.com/office/officeart/2005/8/layout/process1"/>
    <dgm:cxn modelId="{35FA707C-49DB-4B54-A3AC-062A0F2074DF}" type="presParOf" srcId="{BF708676-7EFC-4C81-9D3A-3E677EAC1C7B}" destId="{2C7D9017-4616-4DFB-9ADC-A4F1790C3332}" srcOrd="7" destOrd="0" presId="urn:microsoft.com/office/officeart/2005/8/layout/process1"/>
    <dgm:cxn modelId="{154CD90F-6ED9-45DF-867D-BB2AD4E08EB6}" type="presOf" srcId="{D1AC8186-4BAE-47AE-AAFD-DC5C40DCC280}" destId="{2C7D9017-4616-4DFB-9ADC-A4F1790C3332}" srcOrd="0" destOrd="0" presId="urn:microsoft.com/office/officeart/2005/8/layout/process1"/>
    <dgm:cxn modelId="{C190D09D-87C0-49A7-AD93-B081D3A4AADE}" type="presParOf" srcId="{2C7D9017-4616-4DFB-9ADC-A4F1790C3332}" destId="{72921E00-AB55-418D-9A87-3BCB0011ECC9}" srcOrd="0" destOrd="7" presId="urn:microsoft.com/office/officeart/2005/8/layout/process1"/>
    <dgm:cxn modelId="{2F219553-0D40-4E8D-BCC2-BB7081CB2A9A}" type="presOf" srcId="{D1AC8186-4BAE-47AE-AAFD-DC5C40DCC280}" destId="{72921E00-AB55-418D-9A87-3BCB0011ECC9}" srcOrd="1" destOrd="0" presId="urn:microsoft.com/office/officeart/2005/8/layout/process1"/>
    <dgm:cxn modelId="{BA1201C6-11E0-472A-BAA1-497ABACEB6E7}" type="presParOf" srcId="{BF708676-7EFC-4C81-9D3A-3E677EAC1C7B}" destId="{E53C837A-519B-4EBF-A9A8-F9CAC13840DF}" srcOrd="8" destOrd="0" presId="urn:microsoft.com/office/officeart/2005/8/layout/process1"/>
    <dgm:cxn modelId="{2ED16340-BD47-423C-9767-F60603EA3A18}" type="presOf" srcId="{A10E8A14-1AF3-46B9-A045-303AD84D32ED}" destId="{E53C837A-519B-4EBF-A9A8-F9CAC13840DF}" srcOrd="0" destOrd="0" presId="urn:microsoft.com/office/officeart/2005/8/layout/process1"/>
    <dgm:cxn modelId="{8265F821-F3A5-4901-8100-B0EA29E6EE4E}" type="presParOf" srcId="{BF708676-7EFC-4C81-9D3A-3E677EAC1C7B}" destId="{A52CE000-8716-4895-BF38-8852EA80456B}" srcOrd="9" destOrd="0" presId="urn:microsoft.com/office/officeart/2005/8/layout/process1"/>
    <dgm:cxn modelId="{DB43F3EE-5226-4319-A3F7-0FE009F26A79}" type="presOf" srcId="{F7EB1E8A-6A72-4AA4-B6A2-B520322384A0}" destId="{A52CE000-8716-4895-BF38-8852EA80456B}" srcOrd="0" destOrd="0" presId="urn:microsoft.com/office/officeart/2005/8/layout/process1"/>
    <dgm:cxn modelId="{6ECFA58D-BDE2-4C2E-9080-C7A0445869C9}" type="presParOf" srcId="{A52CE000-8716-4895-BF38-8852EA80456B}" destId="{CD4BC835-859A-44C0-BB67-77C000F2AAF8}" srcOrd="0" destOrd="9" presId="urn:microsoft.com/office/officeart/2005/8/layout/process1"/>
    <dgm:cxn modelId="{9B4D20F7-0D3B-4B17-B132-9968F88501B9}" type="presOf" srcId="{F7EB1E8A-6A72-4AA4-B6A2-B520322384A0}" destId="{CD4BC835-859A-44C0-BB67-77C000F2AAF8}" srcOrd="1" destOrd="0" presId="urn:microsoft.com/office/officeart/2005/8/layout/process1"/>
    <dgm:cxn modelId="{A57C661E-642D-44F6-975D-862A6428555C}" type="presParOf" srcId="{BF708676-7EFC-4C81-9D3A-3E677EAC1C7B}" destId="{21CEE5D3-B423-47E6-9C8D-C202905881B3}" srcOrd="10" destOrd="0" presId="urn:microsoft.com/office/officeart/2005/8/layout/process1"/>
    <dgm:cxn modelId="{1C8214B3-48F9-4B8E-AC0E-46606184366D}" type="presOf" srcId="{74E96F1A-7729-4417-BDE1-7397DD5F7C1A}" destId="{21CEE5D3-B423-47E6-9C8D-C202905881B3}" srcOrd="0" destOrd="0" presId="urn:microsoft.com/office/officeart/2005/8/layout/process1"/>
    <dgm:cxn modelId="{932CA8A4-96C3-41EA-9A53-9FFFE33F28C8}" type="presParOf" srcId="{BF708676-7EFC-4C81-9D3A-3E677EAC1C7B}" destId="{63787A9A-F36F-4560-B82F-C2F6E28F6FE3}" srcOrd="11" destOrd="0" presId="urn:microsoft.com/office/officeart/2005/8/layout/process1"/>
    <dgm:cxn modelId="{CE13ACCD-4EE6-496B-B24C-FB3E76478A15}" type="presOf" srcId="{27B22DB0-DB2A-45BD-98DF-C6B267B97E4A}" destId="{63787A9A-F36F-4560-B82F-C2F6E28F6FE3}" srcOrd="0" destOrd="0" presId="urn:microsoft.com/office/officeart/2005/8/layout/process1"/>
    <dgm:cxn modelId="{711EEAAD-14D8-45C5-A103-A68BCD4B780E}" type="presParOf" srcId="{63787A9A-F36F-4560-B82F-C2F6E28F6FE3}" destId="{5EE40F66-4B47-4BBE-A6D5-E2784D8FD103}" srcOrd="0" destOrd="11" presId="urn:microsoft.com/office/officeart/2005/8/layout/process1"/>
    <dgm:cxn modelId="{BDFDD261-0572-4B8A-B203-581C0C23B432}" type="presOf" srcId="{27B22DB0-DB2A-45BD-98DF-C6B267B97E4A}" destId="{5EE40F66-4B47-4BBE-A6D5-E2784D8FD103}" srcOrd="1" destOrd="0" presId="urn:microsoft.com/office/officeart/2005/8/layout/process1"/>
    <dgm:cxn modelId="{C346F55C-CBC1-4B35-B684-7AF9B85C4CBD}" type="presParOf" srcId="{BF708676-7EFC-4C81-9D3A-3E677EAC1C7B}" destId="{00CA50E2-943D-43B4-957B-ED0463AB1C29}" srcOrd="12" destOrd="0" presId="urn:microsoft.com/office/officeart/2005/8/layout/process1"/>
    <dgm:cxn modelId="{7A82271D-BBC7-4B02-9B9A-A4A9D559339C}" type="presOf" srcId="{D98B9B1B-6FB3-4530-94F2-49FEC8E49CC1}" destId="{00CA50E2-943D-43B4-957B-ED0463AB1C29}" srcOrd="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802745" cy="5418455"/>
        <a:chOff x="0" y="0"/>
        <a:chExt cx="11802745" cy="5418455"/>
      </a:xfrm>
    </dsp:grpSpPr>
    <dsp:sp modelId="{111DEAC9-5D4C-4A6A-A44E-082A26F60596}">
      <dsp:nvSpPr>
        <dsp:cNvPr id="3" name="Rounded Rectangle 2"/>
        <dsp:cNvSpPr/>
      </dsp:nvSpPr>
      <dsp:spPr bwMode="white">
        <a:xfrm>
          <a:off x="0" y="2332544"/>
          <a:ext cx="1255611" cy="753367"/>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Choose LLM Model</a:t>
          </a:r>
          <a:endParaRPr lang="en-US"/>
        </a:p>
      </dsp:txBody>
      <dsp:txXfrm>
        <a:off x="0" y="2332544"/>
        <a:ext cx="1255611" cy="753367"/>
      </dsp:txXfrm>
    </dsp:sp>
    <dsp:sp modelId="{8A5CF0CE-3323-464D-9C63-05C1BDB053F5}">
      <dsp:nvSpPr>
        <dsp:cNvPr id="4" name="Right Arrow 3"/>
        <dsp:cNvSpPr/>
      </dsp:nvSpPr>
      <dsp:spPr bwMode="white">
        <a:xfrm>
          <a:off x="1373639"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a:off x="1373639" y="2553532"/>
        <a:ext cx="266190" cy="311392"/>
      </dsp:txXfrm>
    </dsp:sp>
    <dsp:sp modelId="{552FB8E7-A5FB-4CC3-94C3-CE0BDF19F9F1}">
      <dsp:nvSpPr>
        <dsp:cNvPr id="5" name="Rounded Rectangle 4"/>
        <dsp:cNvSpPr/>
      </dsp:nvSpPr>
      <dsp:spPr bwMode="white">
        <a:xfrm>
          <a:off x="1757856" y="2332544"/>
          <a:ext cx="1255611" cy="753367"/>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set up enviroment</a:t>
          </a:r>
          <a:endParaRPr lang="en-US"/>
        </a:p>
      </dsp:txBody>
      <dsp:txXfrm>
        <a:off x="1757856" y="2332544"/>
        <a:ext cx="1255611" cy="753367"/>
      </dsp:txXfrm>
    </dsp:sp>
    <dsp:sp modelId="{353C3794-50AA-4D44-83C9-CE28317C3317}">
      <dsp:nvSpPr>
        <dsp:cNvPr id="6" name="Right Arrow 5"/>
        <dsp:cNvSpPr/>
      </dsp:nvSpPr>
      <dsp:spPr bwMode="white">
        <a:xfrm>
          <a:off x="3131494"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a:off x="3131494" y="2553532"/>
        <a:ext cx="266190" cy="311392"/>
      </dsp:txXfrm>
    </dsp:sp>
    <dsp:sp modelId="{A1E15D63-E1FF-4A28-A04F-A2B65927BC31}">
      <dsp:nvSpPr>
        <dsp:cNvPr id="7" name="Rounded Rectangle 6"/>
        <dsp:cNvSpPr/>
      </dsp:nvSpPr>
      <dsp:spPr bwMode="white">
        <a:xfrm>
          <a:off x="3515711" y="2332544"/>
          <a:ext cx="1255611" cy="753367"/>
        </a:xfrm>
        <a:prstGeom prst="roundRect">
          <a:avLst>
            <a:gd name="adj" fmla="val 10000"/>
          </a:avLst>
        </a:prstGeom>
      </dsp:spPr>
      <dsp:style>
        <a:lnRef idx="2">
          <a:schemeClr val="lt1"/>
        </a:lnRef>
        <a:fillRef idx="1">
          <a:schemeClr val="accent4"/>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define data requirements</a:t>
          </a:r>
          <a:endParaRPr lang="en-US"/>
        </a:p>
      </dsp:txBody>
      <dsp:txXfrm>
        <a:off x="3515711" y="2332544"/>
        <a:ext cx="1255611" cy="753367"/>
      </dsp:txXfrm>
    </dsp:sp>
    <dsp:sp modelId="{3EC38FF8-ED19-4697-81A5-4ACAEE8FEC3B}">
      <dsp:nvSpPr>
        <dsp:cNvPr id="8" name="Right Arrow 7"/>
        <dsp:cNvSpPr/>
      </dsp:nvSpPr>
      <dsp:spPr bwMode="white">
        <a:xfrm>
          <a:off x="4889350"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4889350" y="2553532"/>
        <a:ext cx="266190" cy="311392"/>
      </dsp:txXfrm>
    </dsp:sp>
    <dsp:sp modelId="{CB518D10-391C-4B49-B671-6172485B577C}">
      <dsp:nvSpPr>
        <dsp:cNvPr id="9" name="Rounded Rectangle 8"/>
        <dsp:cNvSpPr/>
      </dsp:nvSpPr>
      <dsp:spPr bwMode="white">
        <a:xfrm>
          <a:off x="5273567" y="2332544"/>
          <a:ext cx="1255611" cy="753367"/>
        </a:xfrm>
        <a:prstGeom prst="roundRect">
          <a:avLst>
            <a:gd name="adj" fmla="val 10000"/>
          </a:avLst>
        </a:prstGeom>
      </dsp:spPr>
      <dsp:style>
        <a:lnRef idx="2">
          <a:schemeClr val="lt1"/>
        </a:lnRef>
        <a:fillRef idx="1">
          <a:schemeClr val="accent5"/>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a:sym typeface="+mn-ea"/>
            </a:rPr>
            <a:t>c</a:t>
          </a:r>
          <a:r>
            <a:rPr lang="en-US">
              <a:sym typeface="+mn-ea"/>
            </a:rPr>
            <a:t>reate pormpt</a:t>
          </a:r>
          <a:endParaRPr lang="en-US"/>
        </a:p>
      </dsp:txBody>
      <dsp:txXfrm>
        <a:off x="5273567" y="2332544"/>
        <a:ext cx="1255611" cy="753367"/>
      </dsp:txXfrm>
    </dsp:sp>
    <dsp:sp modelId="{2C7D9017-4616-4DFB-9ADC-A4F1790C3332}">
      <dsp:nvSpPr>
        <dsp:cNvPr id="10" name="Right Arrow 9"/>
        <dsp:cNvSpPr/>
      </dsp:nvSpPr>
      <dsp:spPr bwMode="white">
        <a:xfrm>
          <a:off x="6647206"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6647206" y="2553532"/>
        <a:ext cx="266190" cy="311392"/>
      </dsp:txXfrm>
    </dsp:sp>
    <dsp:sp modelId="{E53C837A-519B-4EBF-A9A8-F9CAC13840DF}">
      <dsp:nvSpPr>
        <dsp:cNvPr id="11" name="Rounded Rectangle 10"/>
        <dsp:cNvSpPr/>
      </dsp:nvSpPr>
      <dsp:spPr bwMode="white">
        <a:xfrm>
          <a:off x="7031423" y="2332544"/>
          <a:ext cx="1255611" cy="753367"/>
        </a:xfrm>
        <a:prstGeom prst="roundRect">
          <a:avLst>
            <a:gd name="adj" fmla="val 10000"/>
          </a:avLst>
        </a:prstGeom>
      </dsp:spPr>
      <dsp:style>
        <a:lnRef idx="2">
          <a:schemeClr val="lt1"/>
        </a:lnRef>
        <a:fillRef idx="1">
          <a:schemeClr val="accent6"/>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generate data</a:t>
          </a:r>
          <a:endParaRPr lang="en-US"/>
        </a:p>
      </dsp:txBody>
      <dsp:txXfrm>
        <a:off x="7031423" y="2332544"/>
        <a:ext cx="1255611" cy="753367"/>
      </dsp:txXfrm>
    </dsp:sp>
    <dsp:sp modelId="{A52CE000-8716-4895-BF38-8852EA80456B}">
      <dsp:nvSpPr>
        <dsp:cNvPr id="12" name="Right Arrow 11"/>
        <dsp:cNvSpPr/>
      </dsp:nvSpPr>
      <dsp:spPr bwMode="white">
        <a:xfrm>
          <a:off x="8405061"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6"/>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8405061" y="2553532"/>
        <a:ext cx="266190" cy="311392"/>
      </dsp:txXfrm>
    </dsp:sp>
    <dsp:sp modelId="{21CEE5D3-B423-47E6-9C8D-C202905881B3}">
      <dsp:nvSpPr>
        <dsp:cNvPr id="13" name="Rounded Rectangle 12"/>
        <dsp:cNvSpPr/>
      </dsp:nvSpPr>
      <dsp:spPr bwMode="white">
        <a:xfrm>
          <a:off x="8789278" y="2332544"/>
          <a:ext cx="1255611" cy="753367"/>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review and refine </a:t>
          </a:r>
          <a:endParaRPr lang="en-US"/>
        </a:p>
      </dsp:txBody>
      <dsp:txXfrm>
        <a:off x="8789278" y="2332544"/>
        <a:ext cx="1255611" cy="753367"/>
      </dsp:txXfrm>
    </dsp:sp>
    <dsp:sp modelId="{63787A9A-F36F-4560-B82F-C2F6E28F6FE3}">
      <dsp:nvSpPr>
        <dsp:cNvPr id="14" name="Right Arrow 13"/>
        <dsp:cNvSpPr/>
      </dsp:nvSpPr>
      <dsp:spPr bwMode="white">
        <a:xfrm>
          <a:off x="10162917" y="2553532"/>
          <a:ext cx="266190" cy="311392"/>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a:off x="10162917" y="2553532"/>
        <a:ext cx="266190" cy="311392"/>
      </dsp:txXfrm>
    </dsp:sp>
    <dsp:sp modelId="{00CA50E2-943D-43B4-957B-ED0463AB1C29}">
      <dsp:nvSpPr>
        <dsp:cNvPr id="15" name="Rounded Rectangle 14"/>
        <dsp:cNvSpPr/>
      </dsp:nvSpPr>
      <dsp:spPr bwMode="white">
        <a:xfrm>
          <a:off x="10547134" y="2332544"/>
          <a:ext cx="1255611" cy="753367"/>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post processing</a:t>
          </a:r>
          <a:endParaRPr lang="en-US"/>
        </a:p>
      </dsp:txBody>
      <dsp:txXfrm>
        <a:off x="10547134" y="2332544"/>
        <a:ext cx="1255611" cy="7533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80" y="191135"/>
            <a:ext cx="10151110" cy="1143000"/>
          </a:xfrm>
        </p:spPr>
        <p:txBody>
          <a:bodyPr/>
          <a:lstStyle/>
          <a:p>
            <a:r>
              <a:rPr lang="en-US" altLang="en-US" dirty="0"/>
              <a:t>Generative AI</a:t>
            </a:r>
            <a:endParaRPr lang="en-US" altLang="en-US" dirty="0"/>
          </a:p>
        </p:txBody>
      </p:sp>
      <p:sp>
        <p:nvSpPr>
          <p:cNvPr id="3" name="Subtitle 2"/>
          <p:cNvSpPr>
            <a:spLocks noGrp="1"/>
          </p:cNvSpPr>
          <p:nvPr>
            <p:ph type="subTitle" idx="1"/>
          </p:nvPr>
        </p:nvSpPr>
        <p:spPr>
          <a:xfrm>
            <a:off x="1524000" y="1180465"/>
            <a:ext cx="9144000" cy="588645"/>
          </a:xfrm>
        </p:spPr>
        <p:txBody>
          <a:bodyPr/>
          <a:lstStyle/>
          <a:p>
            <a:r>
              <a:rPr lang="en-US" altLang="en-US"/>
              <a:t>Synthetic data generation</a:t>
            </a:r>
            <a:endParaRPr lang="en-US" altLang="en-US"/>
          </a:p>
        </p:txBody>
      </p:sp>
      <p:pic>
        <p:nvPicPr>
          <p:cNvPr id="118" name="Picture 117"/>
          <p:cNvPicPr/>
          <p:nvPr/>
        </p:nvPicPr>
        <p:blipFill>
          <a:blip r:embed="rId1"/>
          <a:stretch>
            <a:fillRect/>
          </a:stretch>
        </p:blipFill>
        <p:spPr>
          <a:xfrm>
            <a:off x="1456055" y="2082800"/>
            <a:ext cx="4503420" cy="4775200"/>
          </a:xfrm>
          <a:prstGeom prst="rect">
            <a:avLst/>
          </a:prstGeom>
          <a:noFill/>
          <a:ln w="9525">
            <a:noFill/>
          </a:ln>
        </p:spPr>
      </p:pic>
      <p:pic>
        <p:nvPicPr>
          <p:cNvPr id="119" name="Picture 118"/>
          <p:cNvPicPr/>
          <p:nvPr/>
        </p:nvPicPr>
        <p:blipFill>
          <a:blip r:embed="rId2"/>
          <a:stretch>
            <a:fillRect/>
          </a:stretch>
        </p:blipFill>
        <p:spPr>
          <a:xfrm>
            <a:off x="5959475" y="2082165"/>
            <a:ext cx="4935855" cy="47758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“Synthetic Data Cheat Sheet”</a:t>
            </a:r>
            <a:endParaRPr lang="en-US"/>
          </a:p>
        </p:txBody>
      </p:sp>
      <p:sp>
        <p:nvSpPr>
          <p:cNvPr id="3" name="Content Placeholder 2"/>
          <p:cNvSpPr>
            <a:spLocks noGrp="1"/>
          </p:cNvSpPr>
          <p:nvPr>
            <p:ph idx="1"/>
          </p:nvPr>
        </p:nvSpPr>
        <p:spPr/>
        <p:txBody>
          <a:bodyPr>
            <a:normAutofit fontScale="80000"/>
          </a:bodyPr>
          <a:p>
            <a:r>
              <a:rPr lang="en-US"/>
              <a:t>Generative Adversarial Networks (GANs):</a:t>
            </a:r>
            <a:endParaRPr lang="en-US"/>
          </a:p>
          <a:p>
            <a:pPr lvl="1"/>
            <a:r>
              <a:rPr lang="en-US"/>
              <a:t>Goal: Ultra-realistic visuals (e.g., medical images, fashion products, chatbot faces).</a:t>
            </a:r>
            <a:endParaRPr lang="en-US"/>
          </a:p>
          <a:p>
            <a:pPr lvl="1"/>
            <a:r>
              <a:rPr lang="en-US"/>
              <a:t>Real-World Case: Researchers used GANs for synthetic brain scans, aiding disease detection while protecting privacy.</a:t>
            </a:r>
            <a:endParaRPr lang="en-US"/>
          </a:p>
          <a:p>
            <a:r>
              <a:rPr lang="en-US"/>
              <a:t>Procedural Generation:</a:t>
            </a:r>
            <a:endParaRPr lang="en-US"/>
          </a:p>
          <a:p>
            <a:pPr lvl="1"/>
            <a:r>
              <a:rPr lang="en-US"/>
              <a:t>Goal: Large sets of structured data (customer records, financial transactions, website logs).</a:t>
            </a:r>
            <a:endParaRPr lang="en-US"/>
          </a:p>
          <a:p>
            <a:pPr lvl="1"/>
            <a:r>
              <a:rPr lang="en-US"/>
              <a:t>Real-World Case: E-commerce companies test website layout changes using procedural generation.</a:t>
            </a:r>
            <a:endParaRPr lang="en-US"/>
          </a:p>
          <a:p>
            <a:r>
              <a:rPr lang="en-US"/>
              <a:t>Simulation-Based:</a:t>
            </a:r>
            <a:endParaRPr lang="en-US"/>
          </a:p>
          <a:p>
            <a:pPr lvl="1"/>
            <a:r>
              <a:rPr lang="en-US"/>
              <a:t>Goal: AI that reacts to a physics-based world (robotics, self-driving cars, game development).</a:t>
            </a:r>
            <a:endParaRPr lang="en-US"/>
          </a:p>
          <a:p>
            <a:pPr lvl="1"/>
            <a:r>
              <a:rPr lang="en-US"/>
              <a:t>Real-World Case: Self-driving car companies train AI in hyper-realistic simulations.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Generating data using Large Language Models (LLMs)</a:t>
            </a:r>
            <a:endParaRPr lang="en-US"/>
          </a:p>
        </p:txBody>
      </p:sp>
      <p:graphicFrame>
        <p:nvGraphicFramePr>
          <p:cNvPr id="5" name="Diagram 4"/>
          <p:cNvGraphicFramePr/>
          <p:nvPr/>
        </p:nvGraphicFramePr>
        <p:xfrm>
          <a:off x="182880" y="719455"/>
          <a:ext cx="11802745"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Generating data using Large Language Models (LLMs)</a:t>
            </a:r>
            <a:endParaRPr lang="en-US"/>
          </a:p>
        </p:txBody>
      </p:sp>
      <p:sp>
        <p:nvSpPr>
          <p:cNvPr id="3" name="Content Placeholder 2"/>
          <p:cNvSpPr>
            <a:spLocks noGrp="1"/>
          </p:cNvSpPr>
          <p:nvPr>
            <p:ph idx="1"/>
          </p:nvPr>
        </p:nvSpPr>
        <p:spPr/>
        <p:txBody>
          <a:bodyPr>
            <a:normAutofit fontScale="55000"/>
          </a:bodyPr>
          <a:p>
            <a:r>
              <a:rPr lang="en-US"/>
              <a:t>Choose an LLM: Select a suitable LLM, such as OpenAI's GPT-4, which is powerful and versatile for generating various types of data.</a:t>
            </a:r>
            <a:endParaRPr lang="en-US"/>
          </a:p>
          <a:p>
            <a:r>
              <a:rPr lang="en-US"/>
              <a:t>Set Up the Environment: Ensure you have access to the chosen LLM. This may involve using an API provided by the model's creators (e.g., OpenAI API for GPT-4).</a:t>
            </a:r>
            <a:endParaRPr lang="en-US"/>
          </a:p>
          <a:p>
            <a:r>
              <a:rPr lang="en-US"/>
              <a:t>Define the Data Requirements: Clearly outline what type of data you need. This could be structured (like tables) or unstructured (like text paragraphs).</a:t>
            </a:r>
            <a:endParaRPr lang="en-US"/>
          </a:p>
          <a:p>
            <a:r>
              <a:rPr lang="en-US"/>
              <a:t>Create Prompts: Design prompts that guide the LLM to generate the desired data. Prompts should be specific and detailed to get accurate outputs. For example, if you need customer reviews, a prompt might be: "Generate a positive customer review for a smartphone."</a:t>
            </a:r>
            <a:endParaRPr lang="en-US"/>
          </a:p>
          <a:p>
            <a:r>
              <a:rPr lang="en-US"/>
              <a:t>Generate Data: Use the prompts to generate data. You can automate this process by writing scripts that call the LLM's API and store the generated data.</a:t>
            </a:r>
            <a:endParaRPr lang="en-US"/>
          </a:p>
          <a:p>
            <a:r>
              <a:rPr lang="en-US"/>
              <a:t>Review and Refine: Evaluate the generated data for quality and relevance. Refine your prompts or adjust the model parameters (like temperature and max tokens) to improve the outputs.</a:t>
            </a:r>
            <a:endParaRPr lang="en-US"/>
          </a:p>
          <a:p>
            <a:r>
              <a:rPr lang="en-US"/>
              <a:t>Post-Processing: Process the generated data as needed. This might include cleaning, structuring, or formatting the data to meet your specific requirements.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3255" y="1787525"/>
            <a:ext cx="4547870" cy="2459990"/>
          </a:xfrm>
        </p:spPr>
        <p:txBody>
          <a:bodyPr>
            <a:normAutofit fontScale="90000"/>
          </a:bodyPr>
          <a:p>
            <a:r>
              <a:rPr lang="en-US"/>
              <a:t>A taxonomy of LLMs-driven synthetic data</a:t>
            </a:r>
            <a:br>
              <a:rPr lang="en-US"/>
            </a:br>
            <a:r>
              <a:rPr lang="en-US"/>
              <a:t>generation, curation, and evaluation</a:t>
            </a:r>
            <a:endParaRPr lang="en-US"/>
          </a:p>
        </p:txBody>
      </p:sp>
      <p:pic>
        <p:nvPicPr>
          <p:cNvPr id="4" name="Content Placeholder 3"/>
          <p:cNvPicPr>
            <a:picLocks noChangeAspect="1"/>
          </p:cNvPicPr>
          <p:nvPr>
            <p:ph idx="1"/>
          </p:nvPr>
        </p:nvPicPr>
        <p:blipFill>
          <a:blip r:embed="rId1"/>
          <a:stretch>
            <a:fillRect/>
          </a:stretch>
        </p:blipFill>
        <p:spPr>
          <a:xfrm>
            <a:off x="5715000" y="15875"/>
            <a:ext cx="6189345" cy="6884670"/>
          </a:xfrm>
          <a:prstGeom prst="rect">
            <a:avLst/>
          </a:prstGeom>
        </p:spPr>
      </p:pic>
      <p:sp>
        <p:nvSpPr>
          <p:cNvPr id="6" name="Text Box 5"/>
          <p:cNvSpPr txBox="1"/>
          <p:nvPr/>
        </p:nvSpPr>
        <p:spPr>
          <a:xfrm>
            <a:off x="314960" y="5360670"/>
            <a:ext cx="4876165" cy="73723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Example prompts for data generation in the literature </a:t>
            </a:r>
            <a:endParaRPr lang="en-US"/>
          </a:p>
        </p:txBody>
      </p:sp>
      <p:pic>
        <p:nvPicPr>
          <p:cNvPr id="4" name="Content Placeholder 3"/>
          <p:cNvPicPr>
            <a:picLocks noChangeAspect="1"/>
          </p:cNvPicPr>
          <p:nvPr>
            <p:ph idx="1"/>
          </p:nvPr>
        </p:nvPicPr>
        <p:blipFill>
          <a:blip r:embed="rId1"/>
          <a:stretch>
            <a:fillRect/>
          </a:stretch>
        </p:blipFill>
        <p:spPr>
          <a:xfrm>
            <a:off x="897255" y="2343150"/>
            <a:ext cx="10515600" cy="2392680"/>
          </a:xfrm>
          <a:prstGeom prst="rect">
            <a:avLst/>
          </a:prstGeom>
        </p:spPr>
      </p:pic>
      <p:sp>
        <p:nvSpPr>
          <p:cNvPr id="7" name="Text Box 6"/>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High quality data generation </a:t>
            </a:r>
            <a:endParaRPr lang="en-US"/>
          </a:p>
        </p:txBody>
      </p:sp>
      <p:pic>
        <p:nvPicPr>
          <p:cNvPr id="4" name="Content Placeholder 3"/>
          <p:cNvPicPr>
            <a:picLocks noChangeAspect="1"/>
          </p:cNvPicPr>
          <p:nvPr>
            <p:ph idx="1"/>
          </p:nvPr>
        </p:nvPicPr>
        <p:blipFill>
          <a:blip r:embed="rId1"/>
          <a:stretch>
            <a:fillRect/>
          </a:stretch>
        </p:blipFill>
        <p:spPr>
          <a:xfrm>
            <a:off x="335280" y="2158365"/>
            <a:ext cx="11742420" cy="3883025"/>
          </a:xfrm>
          <a:prstGeom prst="rect">
            <a:avLst/>
          </a:prstGeom>
        </p:spPr>
      </p:pic>
      <p:sp>
        <p:nvSpPr>
          <p:cNvPr id="5" name="Text Box 4"/>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Two dominant approaches of data curation</a:t>
            </a:r>
            <a:endParaRPr lang="en-US" sz="1400"/>
          </a:p>
        </p:txBody>
      </p:sp>
      <p:pic>
        <p:nvPicPr>
          <p:cNvPr id="4" name="Content Placeholder 3"/>
          <p:cNvPicPr>
            <a:picLocks noChangeAspect="1"/>
          </p:cNvPicPr>
          <p:nvPr>
            <p:ph idx="1"/>
          </p:nvPr>
        </p:nvPicPr>
        <p:blipFill>
          <a:blip r:embed="rId1"/>
          <a:stretch>
            <a:fillRect/>
          </a:stretch>
        </p:blipFill>
        <p:spPr>
          <a:xfrm>
            <a:off x="2580640" y="2052955"/>
            <a:ext cx="7029450" cy="3895725"/>
          </a:xfrm>
          <a:prstGeom prst="rect">
            <a:avLst/>
          </a:prstGeom>
        </p:spPr>
      </p:pic>
      <p:sp>
        <p:nvSpPr>
          <p:cNvPr id="5" name="Text Box 4"/>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Direct and indirect methods of data evaluation</a:t>
            </a:r>
            <a:endParaRPr lang="en-US"/>
          </a:p>
        </p:txBody>
      </p:sp>
      <p:pic>
        <p:nvPicPr>
          <p:cNvPr id="4" name="Content Placeholder 3"/>
          <p:cNvPicPr>
            <a:picLocks noChangeAspect="1"/>
          </p:cNvPicPr>
          <p:nvPr>
            <p:ph idx="1"/>
          </p:nvPr>
        </p:nvPicPr>
        <p:blipFill>
          <a:blip r:embed="rId1"/>
          <a:stretch>
            <a:fillRect/>
          </a:stretch>
        </p:blipFill>
        <p:spPr>
          <a:xfrm>
            <a:off x="3241040" y="1825625"/>
            <a:ext cx="5709285" cy="4351655"/>
          </a:xfrm>
          <a:prstGeom prst="rect">
            <a:avLst/>
          </a:prstGeom>
        </p:spPr>
      </p:pic>
      <p:sp>
        <p:nvSpPr>
          <p:cNvPr id="5" name="Text Box 4"/>
          <p:cNvSpPr txBox="1"/>
          <p:nvPr/>
        </p:nvSpPr>
        <p:spPr>
          <a:xfrm>
            <a:off x="686435" y="6182360"/>
            <a:ext cx="10471785" cy="306705"/>
          </a:xfrm>
          <a:prstGeom prst="rect">
            <a:avLst/>
          </a:prstGeom>
          <a:noFill/>
        </p:spPr>
        <p:txBody>
          <a:bodyPr wrap="square" rtlCol="0" anchor="t">
            <a:spAutoFit/>
          </a:bodyPr>
          <a:p>
            <a:r>
              <a:rPr lang="en-US" sz="1400">
                <a:sym typeface="+mn-ea"/>
              </a:rPr>
              <a:t>Long, Lin, et al. "On LLMs-driven synthetic data generation, curation, and evaluation: A survey." arXiv preprint arXiv:2406.15126 (2024).</a:t>
            </a:r>
            <a:endParaRPr lang="en-US" sz="14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Use LLM as a judge to evaluate the quality</a:t>
            </a:r>
            <a:endParaRPr lang="en-US"/>
          </a:p>
        </p:txBody>
      </p:sp>
      <p:sp>
        <p:nvSpPr>
          <p:cNvPr id="3" name="Content Placeholder 2"/>
          <p:cNvSpPr>
            <a:spLocks noGrp="1"/>
          </p:cNvSpPr>
          <p:nvPr>
            <p:ph idx="1"/>
          </p:nvPr>
        </p:nvSpPr>
        <p:spPr>
          <a:xfrm>
            <a:off x="838200" y="1414145"/>
            <a:ext cx="10515600" cy="4763135"/>
          </a:xfrm>
        </p:spPr>
        <p:txBody>
          <a:bodyPr/>
          <a:p>
            <a:r>
              <a:rPr lang="en-US">
                <a:sym typeface="+mn-ea"/>
              </a:rPr>
              <a:t>Use LLM as a judge to evaluate the quality of generated data </a:t>
            </a:r>
            <a:endParaRPr lang="en-US"/>
          </a:p>
          <a:p>
            <a:r>
              <a:rPr lang="en-US"/>
              <a:t>LLM-as-a-Judge, leveraging OpenAI's `gpt-4o` as an impartial judge (though we could have used any LLM to act as a judge), to compare the quality of data generated by the models below against human expert curated data from the </a:t>
            </a:r>
            <a:endParaRPr lang="en-US"/>
          </a:p>
        </p:txBody>
      </p:sp>
      <p:pic>
        <p:nvPicPr>
          <p:cNvPr id="4" name="Picture 3"/>
          <p:cNvPicPr>
            <a:picLocks noChangeAspect="1"/>
          </p:cNvPicPr>
          <p:nvPr/>
        </p:nvPicPr>
        <p:blipFill>
          <a:blip r:embed="rId1"/>
          <a:stretch>
            <a:fillRect/>
          </a:stretch>
        </p:blipFill>
        <p:spPr>
          <a:xfrm>
            <a:off x="7301230" y="3159760"/>
            <a:ext cx="4052570" cy="37744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Open AI cookbook Synthetic data generation  </a:t>
            </a:r>
            <a:endParaRPr lang="en-US"/>
          </a:p>
        </p:txBody>
      </p:sp>
      <p:sp>
        <p:nvSpPr>
          <p:cNvPr id="3" name="Content Placeholder 2"/>
          <p:cNvSpPr>
            <a:spLocks noGrp="1"/>
          </p:cNvSpPr>
          <p:nvPr>
            <p:ph idx="1"/>
          </p:nvPr>
        </p:nvSpPr>
        <p:spPr/>
        <p:txBody>
          <a:bodyPr/>
          <a:p>
            <a:r>
              <a:rPr lang="en-US"/>
              <a:t>CSV with a structured prompt</a:t>
            </a:r>
            <a:endParaRPr lang="en-US"/>
          </a:p>
          <a:p>
            <a:r>
              <a:rPr lang="en-US"/>
              <a:t>Multitable CSV with a python program</a:t>
            </a:r>
            <a:endParaRPr lang="en-US"/>
          </a:p>
          <a:p>
            <a:r>
              <a:rPr lang="en-US"/>
              <a:t>creating textual data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Synthetic data generation</a:t>
            </a:r>
            <a:endParaRPr lang="en-US">
              <a:sym typeface="+mn-ea"/>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CSV with a structured prompt</a:t>
            </a:r>
            <a:endParaRPr lang="en-US"/>
          </a:p>
        </p:txBody>
      </p:sp>
      <p:sp>
        <p:nvSpPr>
          <p:cNvPr id="3" name="Content Placeholder 2"/>
          <p:cNvSpPr>
            <a:spLocks noGrp="1"/>
          </p:cNvSpPr>
          <p:nvPr>
            <p:ph idx="1"/>
          </p:nvPr>
        </p:nvSpPr>
        <p:spPr/>
        <p:txBody>
          <a:bodyPr>
            <a:noAutofit/>
          </a:bodyPr>
          <a:p>
            <a:pPr marL="0" indent="0">
              <a:buNone/>
            </a:pPr>
            <a:r>
              <a:rPr lang="en-US" sz="2000"/>
              <a:t>"""</a:t>
            </a:r>
            <a:endParaRPr lang="en-US" sz="2000"/>
          </a:p>
          <a:p>
            <a:pPr marL="0" indent="0">
              <a:buNone/>
            </a:pPr>
            <a:r>
              <a:rPr lang="en-US" sz="2000"/>
              <a:t>Create a CSV file with 10 rows of housing data.</a:t>
            </a:r>
            <a:endParaRPr lang="en-US" sz="2000"/>
          </a:p>
          <a:p>
            <a:pPr marL="0" indent="0">
              <a:buNone/>
            </a:pPr>
            <a:r>
              <a:rPr lang="en-US" sz="2000"/>
              <a:t>Each row should include the following fields:</a:t>
            </a:r>
            <a:endParaRPr lang="en-US" sz="2000"/>
          </a:p>
          <a:p>
            <a:pPr marL="0" indent="0">
              <a:buNone/>
            </a:pPr>
            <a:r>
              <a:rPr lang="en-US" sz="2000"/>
              <a:t> - id (incrementing integer starting at 1)</a:t>
            </a:r>
            <a:endParaRPr lang="en-US" sz="2000"/>
          </a:p>
          <a:p>
            <a:pPr marL="0" indent="0">
              <a:buNone/>
            </a:pPr>
            <a:r>
              <a:rPr lang="en-US" sz="2000"/>
              <a:t> - house size (m^2)</a:t>
            </a:r>
            <a:endParaRPr lang="en-US" sz="2000"/>
          </a:p>
          <a:p>
            <a:pPr marL="0" indent="0">
              <a:buNone/>
            </a:pPr>
            <a:r>
              <a:rPr lang="en-US" sz="2000"/>
              <a:t> - house price</a:t>
            </a:r>
            <a:endParaRPr lang="en-US" sz="2000"/>
          </a:p>
          <a:p>
            <a:pPr marL="0" indent="0">
              <a:buNone/>
            </a:pPr>
            <a:r>
              <a:rPr lang="en-US" sz="2000"/>
              <a:t> - location</a:t>
            </a:r>
            <a:endParaRPr lang="en-US" sz="2000"/>
          </a:p>
          <a:p>
            <a:pPr marL="0" indent="0">
              <a:buNone/>
            </a:pPr>
            <a:r>
              <a:rPr lang="en-US" sz="2000"/>
              <a:t> - number of bedrooms</a:t>
            </a:r>
            <a:endParaRPr lang="en-US" sz="2000"/>
          </a:p>
          <a:p>
            <a:pPr marL="0" indent="0">
              <a:buNone/>
            </a:pPr>
            <a:endParaRPr lang="en-US" sz="2000"/>
          </a:p>
          <a:p>
            <a:pPr marL="0" indent="0">
              <a:buNone/>
            </a:pPr>
            <a:r>
              <a:rPr lang="en-US" sz="2000"/>
              <a:t>Make sure that the numbers make sense (i.e. more rooms is usually bigger size, more expensive locations increase price. more size is usually higher price etc. make sure all the numbers make sense). Also only respond with the CSV.</a:t>
            </a:r>
            <a:endParaRPr lang="en-US" sz="2000"/>
          </a:p>
          <a:p>
            <a:pPr marL="0" indent="0">
              <a:buNone/>
            </a:pPr>
            <a:r>
              <a:rPr lang="en-US" sz="2000"/>
              <a:t>"""</a:t>
            </a: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 </a:t>
            </a:r>
            <a:endParaRPr lang="en-US"/>
          </a:p>
        </p:txBody>
      </p:sp>
      <p:sp>
        <p:nvSpPr>
          <p:cNvPr id="3" name="Content Placeholder 2"/>
          <p:cNvSpPr>
            <a:spLocks noGrp="1"/>
          </p:cNvSpPr>
          <p:nvPr>
            <p:ph idx="1"/>
          </p:nvPr>
        </p:nvSpPr>
        <p:spPr/>
        <p:txBody>
          <a:bodyPr>
            <a:normAutofit fontScale="50000"/>
          </a:bodyPr>
          <a:p>
            <a:r>
              <a:rPr lang="en-US"/>
              <a:t>```csv</a:t>
            </a:r>
            <a:endParaRPr lang="en-US"/>
          </a:p>
          <a:p>
            <a:r>
              <a:rPr lang="en-US"/>
              <a:t>id,house_size_m2,house_price,location,number_of_bedrooms</a:t>
            </a:r>
            <a:endParaRPr lang="en-US"/>
          </a:p>
          <a:p>
            <a:r>
              <a:rPr lang="en-US"/>
              <a:t>1,50,150000,Suburban,2</a:t>
            </a:r>
            <a:endParaRPr lang="en-US"/>
          </a:p>
          <a:p>
            <a:r>
              <a:rPr lang="en-US"/>
              <a:t>2,75,250000,City Center,3</a:t>
            </a:r>
            <a:endParaRPr lang="en-US"/>
          </a:p>
          <a:p>
            <a:r>
              <a:rPr lang="en-US"/>
              <a:t>3,100,350000,Suburban,4</a:t>
            </a:r>
            <a:endParaRPr lang="en-US"/>
          </a:p>
          <a:p>
            <a:r>
              <a:rPr lang="en-US"/>
              <a:t>4,120,450000,Suburban,4</a:t>
            </a:r>
            <a:endParaRPr lang="en-US"/>
          </a:p>
          <a:p>
            <a:r>
              <a:rPr lang="en-US"/>
              <a:t>5,80,300000,City Center,3</a:t>
            </a:r>
            <a:endParaRPr lang="en-US"/>
          </a:p>
          <a:p>
            <a:r>
              <a:rPr lang="en-US"/>
              <a:t>6,90,400000,City Center,3</a:t>
            </a:r>
            <a:endParaRPr lang="en-US"/>
          </a:p>
          <a:p>
            <a:r>
              <a:rPr lang="en-US"/>
              <a:t>7,150,600000,Premium Area,5</a:t>
            </a:r>
            <a:endParaRPr lang="en-US"/>
          </a:p>
          <a:p>
            <a:r>
              <a:rPr lang="en-US"/>
              <a:t>8,200,750000,Premium Area,5</a:t>
            </a:r>
            <a:endParaRPr lang="en-US"/>
          </a:p>
          <a:p>
            <a:r>
              <a:rPr lang="en-US"/>
              <a:t>9,55,180000,Suburban,2</a:t>
            </a:r>
            <a:endParaRPr lang="en-US"/>
          </a:p>
          <a:p>
            <a:r>
              <a:rPr lang="en-US"/>
              <a:t>10,300,950000,Premium Area,6</a:t>
            </a:r>
            <a:endParaRPr lang="en-US"/>
          </a:p>
          <a:p>
            <a:r>
              <a:rPr lang="en-US"/>
              <a: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635"/>
            <a:ext cx="10515600" cy="922655"/>
          </a:xfrm>
        </p:spPr>
        <p:txBody>
          <a:bodyPr>
            <a:normAutofit/>
          </a:bodyPr>
          <a:p>
            <a:r>
              <a:rPr lang="en-US">
                <a:sym typeface="+mn-ea"/>
              </a:rPr>
              <a:t>Multitable CSV with a python program</a:t>
            </a:r>
            <a:endParaRPr lang="en-US"/>
          </a:p>
        </p:txBody>
      </p:sp>
      <p:sp>
        <p:nvSpPr>
          <p:cNvPr id="5" name="Content Placeholder 4"/>
          <p:cNvSpPr>
            <a:spLocks noGrp="1"/>
          </p:cNvSpPr>
          <p:nvPr>
            <p:ph sz="half" idx="1"/>
          </p:nvPr>
        </p:nvSpPr>
        <p:spPr>
          <a:xfrm>
            <a:off x="838200" y="922020"/>
            <a:ext cx="5181600" cy="5255260"/>
          </a:xfrm>
        </p:spPr>
        <p:txBody>
          <a:bodyPr>
            <a:noAutofit/>
          </a:bodyPr>
          <a:p>
            <a:pPr marL="0" indent="0">
              <a:buNone/>
            </a:pPr>
            <a:r>
              <a:rPr lang="en-US" sz="1200"/>
              <a:t>"""</a:t>
            </a:r>
            <a:endParaRPr lang="en-US" sz="1200"/>
          </a:p>
          <a:p>
            <a:pPr marL="0" indent="0">
              <a:buNone/>
            </a:pPr>
            <a:r>
              <a:rPr lang="en-US" sz="1200"/>
              <a:t>Create a Python program to generate 3 different pandas dataframes.</a:t>
            </a:r>
            <a:endParaRPr lang="en-US" sz="1200"/>
          </a:p>
          <a:p>
            <a:pPr marL="0" indent="0">
              <a:buNone/>
            </a:pPr>
            <a:r>
              <a:rPr lang="en-US" sz="1200"/>
              <a:t>1. Housing data</a:t>
            </a:r>
            <a:endParaRPr lang="en-US" sz="1200"/>
          </a:p>
          <a:p>
            <a:pPr marL="0" indent="0">
              <a:buNone/>
            </a:pPr>
            <a:r>
              <a:rPr lang="en-US" sz="1200"/>
              <a:t>I want 100 rows. Each row should include the following fields:</a:t>
            </a:r>
            <a:endParaRPr lang="en-US" sz="1200"/>
          </a:p>
          <a:p>
            <a:pPr marL="0" indent="0">
              <a:buNone/>
            </a:pPr>
            <a:r>
              <a:rPr lang="en-US" sz="1200"/>
              <a:t> - id (incrementing integer starting at 1)</a:t>
            </a:r>
            <a:endParaRPr lang="en-US" sz="1200"/>
          </a:p>
          <a:p>
            <a:pPr marL="0" indent="0">
              <a:buNone/>
            </a:pPr>
            <a:r>
              <a:rPr lang="en-US" sz="1200"/>
              <a:t> - house size (m^2)</a:t>
            </a:r>
            <a:endParaRPr lang="en-US" sz="1200"/>
          </a:p>
          <a:p>
            <a:pPr marL="0" indent="0">
              <a:buNone/>
            </a:pPr>
            <a:r>
              <a:rPr lang="en-US" sz="1200"/>
              <a:t> - house price</a:t>
            </a:r>
            <a:endParaRPr lang="en-US" sz="1200"/>
          </a:p>
          <a:p>
            <a:pPr marL="0" indent="0">
              <a:buNone/>
            </a:pPr>
            <a:r>
              <a:rPr lang="en-US" sz="1200"/>
              <a:t> - location</a:t>
            </a:r>
            <a:endParaRPr lang="en-US" sz="1200"/>
          </a:p>
          <a:p>
            <a:pPr marL="0" indent="0">
              <a:buNone/>
            </a:pPr>
            <a:r>
              <a:rPr lang="en-US" sz="1200"/>
              <a:t> - number of bedrooms</a:t>
            </a:r>
            <a:endParaRPr lang="en-US" sz="1200"/>
          </a:p>
          <a:p>
            <a:pPr marL="0" indent="0">
              <a:buNone/>
            </a:pPr>
            <a:r>
              <a:rPr lang="en-US" sz="1200"/>
              <a:t> - house type</a:t>
            </a:r>
            <a:endParaRPr lang="en-US" sz="1200"/>
          </a:p>
          <a:p>
            <a:pPr marL="0" indent="0">
              <a:buNone/>
            </a:pPr>
            <a:r>
              <a:rPr lang="en-US" sz="1200"/>
              <a:t> + any relevant foreign keys</a:t>
            </a:r>
            <a:endParaRPr lang="en-US" sz="1200"/>
          </a:p>
          <a:p>
            <a:pPr marL="0" indent="0">
              <a:buNone/>
            </a:pPr>
            <a:r>
              <a:rPr lang="en-US" sz="1200"/>
              <a:t>2. Location</a:t>
            </a:r>
            <a:endParaRPr lang="en-US" sz="1200"/>
          </a:p>
          <a:p>
            <a:pPr marL="0" indent="0">
              <a:buNone/>
            </a:pPr>
            <a:r>
              <a:rPr lang="en-US" sz="1200"/>
              <a:t>Each row should include the following fields:</a:t>
            </a:r>
            <a:endParaRPr lang="en-US" sz="1200"/>
          </a:p>
          <a:p>
            <a:pPr marL="0" indent="0">
              <a:buNone/>
            </a:pPr>
            <a:r>
              <a:rPr lang="en-US" sz="1200"/>
              <a:t> - id (incrementing integer starting at 1)</a:t>
            </a:r>
            <a:endParaRPr lang="en-US" sz="1200"/>
          </a:p>
          <a:p>
            <a:pPr marL="0" indent="0">
              <a:buNone/>
            </a:pPr>
            <a:r>
              <a:rPr lang="en-US" sz="1200"/>
              <a:t> - country</a:t>
            </a:r>
            <a:endParaRPr lang="en-US" sz="1200"/>
          </a:p>
          <a:p>
            <a:pPr marL="0" indent="0">
              <a:buNone/>
            </a:pPr>
            <a:r>
              <a:rPr lang="en-US" sz="1200"/>
              <a:t> - city</a:t>
            </a:r>
            <a:endParaRPr lang="en-US" sz="1200"/>
          </a:p>
          <a:p>
            <a:pPr marL="0" indent="0">
              <a:buNone/>
            </a:pPr>
            <a:r>
              <a:rPr lang="en-US" sz="1200"/>
              <a:t> - population</a:t>
            </a:r>
            <a:endParaRPr lang="en-US" sz="1200"/>
          </a:p>
          <a:p>
            <a:pPr marL="0" indent="0">
              <a:buNone/>
            </a:pPr>
            <a:r>
              <a:rPr lang="en-US" sz="1200"/>
              <a:t> - area (m^2)</a:t>
            </a:r>
            <a:endParaRPr lang="en-US" sz="1200"/>
          </a:p>
          <a:p>
            <a:pPr marL="0" indent="0">
              <a:buNone/>
            </a:pPr>
            <a:r>
              <a:rPr lang="en-US" sz="1200"/>
              <a:t> + any relevant foreign keys</a:t>
            </a:r>
            <a:endParaRPr lang="en-US" sz="1200"/>
          </a:p>
        </p:txBody>
      </p:sp>
      <p:sp>
        <p:nvSpPr>
          <p:cNvPr id="6" name="Content Placeholder 5"/>
          <p:cNvSpPr>
            <a:spLocks noGrp="1"/>
          </p:cNvSpPr>
          <p:nvPr>
            <p:ph sz="half" idx="2"/>
          </p:nvPr>
        </p:nvSpPr>
        <p:spPr>
          <a:xfrm>
            <a:off x="6172200" y="922020"/>
            <a:ext cx="5181600" cy="5255260"/>
          </a:xfrm>
        </p:spPr>
        <p:txBody>
          <a:bodyPr>
            <a:normAutofit fontScale="50000"/>
          </a:bodyPr>
          <a:p>
            <a:pPr marL="0" indent="0">
              <a:buNone/>
            </a:pPr>
            <a:r>
              <a:rPr lang="en-US">
                <a:sym typeface="+mn-ea"/>
              </a:rPr>
              <a:t> 3. House types</a:t>
            </a:r>
            <a:endParaRPr lang="en-US"/>
          </a:p>
          <a:p>
            <a:pPr marL="0" indent="0">
              <a:buNone/>
            </a:pPr>
            <a:r>
              <a:rPr lang="en-US">
                <a:sym typeface="+mn-ea"/>
              </a:rPr>
              <a:t> - id (incrementing integer starting at 1)</a:t>
            </a:r>
            <a:endParaRPr lang="en-US"/>
          </a:p>
          <a:p>
            <a:pPr marL="0" indent="0">
              <a:buNone/>
            </a:pPr>
            <a:r>
              <a:rPr lang="en-US">
                <a:sym typeface="+mn-ea"/>
              </a:rPr>
              <a:t> - house type</a:t>
            </a:r>
            <a:endParaRPr lang="en-US"/>
          </a:p>
          <a:p>
            <a:pPr marL="0" indent="0">
              <a:buNone/>
            </a:pPr>
            <a:r>
              <a:rPr lang="en-US">
                <a:sym typeface="+mn-ea"/>
              </a:rPr>
              <a:t> - average house type price</a:t>
            </a:r>
            <a:endParaRPr lang="en-US"/>
          </a:p>
          <a:p>
            <a:pPr marL="0" indent="0">
              <a:buNone/>
            </a:pPr>
            <a:r>
              <a:rPr lang="en-US">
                <a:sym typeface="+mn-ea"/>
              </a:rPr>
              <a:t> - number of houses</a:t>
            </a:r>
            <a:endParaRPr lang="en-US"/>
          </a:p>
          <a:p>
            <a:pPr marL="0" indent="0">
              <a:buNone/>
            </a:pPr>
            <a:r>
              <a:rPr lang="en-US">
                <a:sym typeface="+mn-ea"/>
              </a:rPr>
              <a:t> + any relevant foreign keys</a:t>
            </a:r>
            <a:endParaRPr lang="en-US"/>
          </a:p>
          <a:p>
            <a:pPr marL="0" indent="0">
              <a:buNone/>
            </a:pPr>
            <a:endParaRPr lang="en-US"/>
          </a:p>
          <a:p>
            <a:pPr marL="0" indent="0">
              <a:buNone/>
            </a:pPr>
            <a:r>
              <a:rPr lang="en-US">
                <a:sym typeface="+mn-ea"/>
              </a:rPr>
              <a:t>Make sure that the numbers make sense (i.e. more rooms is usually bigger size, more expensive locations increase price. more size is usually higher price etc. make sure all the numbers make sense).</a:t>
            </a:r>
            <a:endParaRPr lang="en-US"/>
          </a:p>
          <a:p>
            <a:pPr marL="0" indent="0">
              <a:buNone/>
            </a:pPr>
            <a:r>
              <a:rPr lang="en-US">
                <a:sym typeface="+mn-ea"/>
              </a:rPr>
              <a:t>Make sure that the dataframe generally follow common sense checks, e.g. the size of the dataframes make sense in comparison with one another.</a:t>
            </a:r>
            <a:endParaRPr lang="en-US"/>
          </a:p>
          <a:p>
            <a:pPr marL="0" indent="0">
              <a:buNone/>
            </a:pPr>
            <a:r>
              <a:rPr lang="en-US">
                <a:sym typeface="+mn-ea"/>
              </a:rPr>
              <a:t>Make sure the foreign keys match up and you can use previously generated dataframes when creating each consecutive dataframes.</a:t>
            </a:r>
            <a:endParaRPr lang="en-US"/>
          </a:p>
          <a:p>
            <a:pPr marL="0" indent="0">
              <a:buNone/>
            </a:pPr>
            <a:r>
              <a:rPr lang="en-US">
                <a:sym typeface="+mn-ea"/>
              </a:rPr>
              <a:t>You can use the previously generated dataframe to generate the next dataframe.</a:t>
            </a:r>
            <a:endParaRPr lang="en-US"/>
          </a:p>
          <a:p>
            <a:pPr marL="0" indent="0">
              <a:buNone/>
            </a:pPr>
            <a:r>
              <a:rPr lang="en-US">
                <a:sym typeface="+mn-ea"/>
              </a:rPr>
              <a:t>"""</a:t>
            </a:r>
            <a:endParaRPr lang="en-US"/>
          </a:p>
          <a:p>
            <a:pPr marL="0" indent="0">
              <a:buNone/>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textual data</a:t>
            </a:r>
            <a:endParaRPr lang="en-US"/>
          </a:p>
        </p:txBody>
      </p:sp>
      <p:sp>
        <p:nvSpPr>
          <p:cNvPr id="5" name="Content Placeholder 4"/>
          <p:cNvSpPr>
            <a:spLocks noGrp="1"/>
          </p:cNvSpPr>
          <p:nvPr>
            <p:ph idx="1"/>
          </p:nvPr>
        </p:nvSpPr>
        <p:spPr/>
        <p:txBody>
          <a:bodyPr>
            <a:normAutofit fontScale="50000"/>
          </a:bodyPr>
          <a:p>
            <a:pPr marL="0" indent="0">
              <a:buNone/>
            </a:pPr>
            <a:r>
              <a:rPr lang="en-US"/>
              <a:t>"""</a:t>
            </a:r>
            <a:endParaRPr lang="en-US"/>
          </a:p>
          <a:p>
            <a:pPr marL="0" indent="0">
              <a:buNone/>
            </a:pPr>
            <a:r>
              <a:rPr lang="en-US"/>
              <a:t>  I am creating input output training pairs to fine tune my gpt model. The usecase is a retailer generating a description for a product from a product catalogue. I want the input to be product name and category (to which the product belongs to) and output to be description.</a:t>
            </a:r>
            <a:endParaRPr lang="en-US"/>
          </a:p>
          <a:p>
            <a:pPr marL="0" indent="0">
              <a:buNone/>
            </a:pPr>
            <a:r>
              <a:rPr lang="en-US"/>
              <a:t>  The format should be of the form:</a:t>
            </a:r>
            <a:endParaRPr lang="en-US"/>
          </a:p>
          <a:p>
            <a:pPr marL="0" indent="0">
              <a:buNone/>
            </a:pPr>
            <a:r>
              <a:rPr lang="en-US"/>
              <a:t>  1.</a:t>
            </a:r>
            <a:endParaRPr lang="en-US"/>
          </a:p>
          <a:p>
            <a:pPr marL="0" indent="0">
              <a:buNone/>
            </a:pPr>
            <a:r>
              <a:rPr lang="en-US"/>
              <a:t>  Input: product_name, category</a:t>
            </a:r>
            <a:endParaRPr lang="en-US"/>
          </a:p>
          <a:p>
            <a:pPr marL="0" indent="0">
              <a:buNone/>
            </a:pPr>
            <a:r>
              <a:rPr lang="en-US"/>
              <a:t>  Output: description</a:t>
            </a:r>
            <a:endParaRPr lang="en-US"/>
          </a:p>
          <a:p>
            <a:pPr marL="0" indent="0">
              <a:buNone/>
            </a:pPr>
            <a:r>
              <a:rPr lang="en-US"/>
              <a:t>  2.</a:t>
            </a:r>
            <a:endParaRPr lang="en-US"/>
          </a:p>
          <a:p>
            <a:pPr marL="0" indent="0">
              <a:buNone/>
            </a:pPr>
            <a:r>
              <a:rPr lang="en-US"/>
              <a:t>  Input: product_name, category</a:t>
            </a:r>
            <a:endParaRPr lang="en-US"/>
          </a:p>
          <a:p>
            <a:pPr marL="0" indent="0">
              <a:buNone/>
            </a:pPr>
            <a:r>
              <a:rPr lang="en-US"/>
              <a:t>  Output: description</a:t>
            </a:r>
            <a:endParaRPr lang="en-US"/>
          </a:p>
          <a:p>
            <a:pPr marL="0" indent="0">
              <a:buNone/>
            </a:pPr>
            <a:endParaRPr lang="en-US"/>
          </a:p>
          <a:p>
            <a:pPr marL="0" indent="0">
              <a:buNone/>
            </a:pPr>
            <a:r>
              <a:rPr lang="en-US"/>
              <a:t>  Do not add any extra characters around that formatting as it will make the output parsing break.</a:t>
            </a:r>
            <a:endParaRPr lang="en-US"/>
          </a:p>
          <a:p>
            <a:pPr marL="0" indent="0">
              <a:buNone/>
            </a:pPr>
            <a:r>
              <a:rPr lang="en-US"/>
              <a:t>  Create as many training pairs as possible.</a:t>
            </a:r>
            <a:endParaRPr lang="en-US"/>
          </a:p>
          <a:p>
            <a:pPr marL="0" indent="0">
              <a:buNone/>
            </a:pPr>
            <a:r>
              <a:rPr lang="en-US"/>
              <a:t>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 </a:t>
            </a:r>
            <a:endParaRPr lang="en-US"/>
          </a:p>
        </p:txBody>
      </p:sp>
      <p:sp>
        <p:nvSpPr>
          <p:cNvPr id="3" name="Content Placeholder 2"/>
          <p:cNvSpPr>
            <a:spLocks noGrp="1"/>
          </p:cNvSpPr>
          <p:nvPr>
            <p:ph idx="1"/>
          </p:nvPr>
        </p:nvSpPr>
        <p:spPr/>
        <p:txBody>
          <a:bodyPr>
            <a:noAutofit/>
          </a:bodyPr>
          <a:p>
            <a:pPr marL="0" indent="0">
              <a:buNone/>
            </a:pPr>
            <a:r>
              <a:rPr lang="en-US" sz="1200"/>
              <a:t>1.</a:t>
            </a:r>
            <a:endParaRPr lang="en-US" sz="1200"/>
          </a:p>
          <a:p>
            <a:pPr marL="0" indent="0">
              <a:buNone/>
            </a:pPr>
            <a:r>
              <a:rPr lang="en-US" sz="1200"/>
              <a:t>Input: Wireless Bluetooth Headphones, Electronics</a:t>
            </a:r>
            <a:endParaRPr lang="en-US" sz="1200"/>
          </a:p>
          <a:p>
            <a:pPr marL="0" indent="0">
              <a:buNone/>
            </a:pPr>
            <a:r>
              <a:rPr lang="en-US" sz="1200"/>
              <a:t>Output: Immerse yourself in high-quality sound with these Wireless Bluetooth Headphones, featuring active noise cancellation and a comfortable over-ear design for extended listening sessions.</a:t>
            </a:r>
            <a:endParaRPr lang="en-US" sz="1200"/>
          </a:p>
          <a:p>
            <a:pPr marL="0" indent="0">
              <a:buNone/>
            </a:pPr>
            <a:r>
              <a:rPr lang="en-US" sz="1200"/>
              <a:t>2.</a:t>
            </a:r>
            <a:endParaRPr lang="en-US" sz="1200"/>
          </a:p>
          <a:p>
            <a:pPr marL="0" indent="0">
              <a:buNone/>
            </a:pPr>
            <a:r>
              <a:rPr lang="en-US" sz="1200"/>
              <a:t>Input: Organic Green Tea, Beverages</a:t>
            </a:r>
            <a:endParaRPr lang="en-US" sz="1200"/>
          </a:p>
          <a:p>
            <a:pPr marL="0" indent="0">
              <a:buNone/>
            </a:pPr>
            <a:r>
              <a:rPr lang="en-US" sz="1200"/>
              <a:t>Output: Enjoy a refreshing cup of Organic Green Tea, sourced from the finest leaves, packed with antioxidants, and perfect for a healthy, invigorating boost anytime.</a:t>
            </a:r>
            <a:endParaRPr lang="en-US" sz="1200"/>
          </a:p>
          <a:p>
            <a:pPr marL="0" indent="0">
              <a:buNone/>
            </a:pPr>
            <a:r>
              <a:rPr lang="en-US" sz="1200"/>
              <a:t>3.</a:t>
            </a:r>
            <a:endParaRPr lang="en-US" sz="1200"/>
          </a:p>
          <a:p>
            <a:pPr marL="0" indent="0">
              <a:buNone/>
            </a:pPr>
            <a:r>
              <a:rPr lang="en-US" sz="1200"/>
              <a:t>Input: Stainless Steel Kitchen Knife, Kitchenware</a:t>
            </a:r>
            <a:endParaRPr lang="en-US" sz="1200"/>
          </a:p>
          <a:p>
            <a:pPr marL="0" indent="0">
              <a:buNone/>
            </a:pPr>
            <a:r>
              <a:rPr lang="en-US" sz="1200"/>
              <a:t>Output: Cut with precision and ease using this Stainless Steel Kitchen Knife, designed with an ergonomic handle and a sharp blade for all your culinary tasks.</a:t>
            </a:r>
            <a:endParaRPr lang="en-US" sz="1200"/>
          </a:p>
          <a:p>
            <a:pPr marL="0" indent="0">
              <a:buNone/>
            </a:pPr>
            <a:r>
              <a:rPr lang="en-US" sz="1200"/>
              <a:t>4.</a:t>
            </a:r>
            <a:endParaRPr lang="en-US" sz="1200"/>
          </a:p>
          <a:p>
            <a:pPr marL="0" indent="0">
              <a:buNone/>
            </a:pPr>
            <a:r>
              <a:rPr lang="en-US" sz="1200"/>
              <a:t>Input: Hiking Backpack, Outdoor Gear</a:t>
            </a:r>
            <a:endParaRPr lang="en-US" sz="1200"/>
          </a:p>
          <a:p>
            <a:pPr marL="0" indent="0">
              <a:buNone/>
            </a:pPr>
            <a:r>
              <a:rPr lang="en-US" sz="1200"/>
              <a:t>Output: Explore the great outdoors with this durable Hiking Backpack, featuring multiple compartments for optimal organization and a breathable design for ultimate comfort on long treks.</a:t>
            </a:r>
            <a:endParaRPr lang="en-US" sz="1200"/>
          </a:p>
          <a:p>
            <a:pPr marL="0" indent="0">
              <a:buNone/>
            </a:pPr>
            <a:r>
              <a:rPr lang="en-US" sz="1200"/>
              <a:t>5.</a:t>
            </a:r>
            <a:endParaRPr lang="en-US" sz="1200"/>
          </a:p>
          <a:p>
            <a:pPr marL="0" indent="0">
              <a:buNone/>
            </a:pPr>
            <a:r>
              <a:rPr lang="en-US" sz="1200"/>
              <a:t>Input: Air Fryer, Kitchen Appliances</a:t>
            </a:r>
            <a:endParaRPr lang="en-US" sz="1200"/>
          </a:p>
          <a:p>
            <a:pPr marL="0" indent="0">
              <a:buNone/>
            </a:pPr>
            <a:r>
              <a:rPr lang="en-US" sz="1200"/>
              <a:t>Output: Cook your favorite meals with less oil using this Air Fryer</a:t>
            </a:r>
            <a:endParaRPr 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a:t>
            </a:r>
            <a:endParaRPr lang="en-US"/>
          </a:p>
        </p:txBody>
      </p:sp>
      <p:sp>
        <p:nvSpPr>
          <p:cNvPr id="3" name="Content Placeholder 2"/>
          <p:cNvSpPr>
            <a:spLocks noGrp="1"/>
          </p:cNvSpPr>
          <p:nvPr>
            <p:ph idx="1"/>
          </p:nvPr>
        </p:nvSpPr>
        <p:spPr/>
        <p:txBody>
          <a:bodyPr/>
          <a:p>
            <a:r>
              <a:rPr lang="en-US"/>
              <a:t>https://gretel.ai</a:t>
            </a:r>
            <a:endParaRPr lang="en-US"/>
          </a:p>
          <a:p>
            <a:r>
              <a:rPr lang="en-US"/>
              <a:t>https://www.tonic.ai/</a:t>
            </a:r>
            <a:endParaRPr lang="en-US"/>
          </a:p>
          <a:p>
            <a:r>
              <a:rPr lang="en-US"/>
              <a:t>https://synthetichealth.github.io/synthea/</a:t>
            </a:r>
            <a:endParaRPr lang="en-US"/>
          </a:p>
          <a:p>
            <a:r>
              <a:rPr lang="en-US"/>
              <a:t>https://fakerjs.dev/</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Q&amp;A</a:t>
            </a:r>
            <a:endParaRPr lang="en-US"/>
          </a:p>
        </p:txBody>
      </p:sp>
      <p:pic>
        <p:nvPicPr>
          <p:cNvPr id="120" name="Picture 119"/>
          <p:cNvPicPr/>
          <p:nvPr/>
        </p:nvPicPr>
        <p:blipFill>
          <a:blip r:embed="rId1"/>
          <a:stretch>
            <a:fillRect/>
          </a:stretch>
        </p:blipFill>
        <p:spPr>
          <a:xfrm>
            <a:off x="3786505" y="741045"/>
            <a:ext cx="5170170" cy="2580005"/>
          </a:xfrm>
          <a:prstGeom prst="rect">
            <a:avLst/>
          </a:prstGeom>
          <a:noFill/>
          <a:ln w="9525">
            <a:noFill/>
          </a:ln>
        </p:spPr>
      </p:pic>
      <p:pic>
        <p:nvPicPr>
          <p:cNvPr id="121" name="Picture 120"/>
          <p:cNvPicPr/>
          <p:nvPr/>
        </p:nvPicPr>
        <p:blipFill>
          <a:blip r:embed="rId2"/>
          <a:stretch>
            <a:fillRect/>
          </a:stretch>
        </p:blipFill>
        <p:spPr>
          <a:xfrm>
            <a:off x="2470150" y="3375660"/>
            <a:ext cx="7802880" cy="2926080"/>
          </a:xfrm>
          <a:prstGeom prst="rect">
            <a:avLst/>
          </a:prstGeom>
          <a:noFill/>
          <a:ln w="9525">
            <a:noFill/>
          </a:ln>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Synthetic data generation</a:t>
            </a:r>
            <a:endParaRPr lang="en-US"/>
          </a:p>
        </p:txBody>
      </p:sp>
      <p:sp>
        <p:nvSpPr>
          <p:cNvPr id="5" name="Content Placeholder 4"/>
          <p:cNvSpPr>
            <a:spLocks noGrp="1"/>
          </p:cNvSpPr>
          <p:nvPr>
            <p:ph idx="1"/>
          </p:nvPr>
        </p:nvSpPr>
        <p:spPr/>
        <p:txBody>
          <a:bodyPr/>
          <a:p>
            <a:r>
              <a:rPr lang="en-US"/>
              <a:t>Synthetic data is artificially created data that mimics real-world data patterns. It’s like a “pretend” version of actual data, designed to be statistically similar.</a:t>
            </a:r>
            <a:endParaRPr lang="en-US"/>
          </a:p>
          <a:p>
            <a:r>
              <a:rPr lang="en-US"/>
              <a:t>Unlike randomly generated numbers, synthetic data intentionally replicates key characteristics found in real-world datasets.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is Synthetic Data is needed?</a:t>
            </a:r>
            <a:endParaRPr lang="en-US"/>
          </a:p>
        </p:txBody>
      </p:sp>
      <p:sp>
        <p:nvSpPr>
          <p:cNvPr id="3" name="Content Placeholder 2"/>
          <p:cNvSpPr>
            <a:spLocks noGrp="1"/>
          </p:cNvSpPr>
          <p:nvPr>
            <p:ph idx="1"/>
          </p:nvPr>
        </p:nvSpPr>
        <p:spPr/>
        <p:txBody>
          <a:bodyPr/>
          <a:p>
            <a:r>
              <a:rPr lang="en-US"/>
              <a:t>No More Data Shortages: When real-world data is scarce or expensive (e.g., rare medical conditions or customer behavior for a new product), synthetic data fills the gap.</a:t>
            </a:r>
            <a:endParaRPr lang="en-US"/>
          </a:p>
          <a:p>
            <a:r>
              <a:rPr lang="en-US"/>
              <a:t>Privacy Protection: Using sensitive personal information can raise ethical concerns. Synthetic data allows AI training without compromising privacy.</a:t>
            </a:r>
            <a:endParaRPr lang="en-US"/>
          </a:p>
          <a:p>
            <a:r>
              <a:rPr lang="en-US"/>
              <a:t>Bias Buster: Real-world data often contains biases. Synthetic data helps create balanced datasets, providing a fairer view for AI models.</a:t>
            </a:r>
            <a:endParaRPr lang="en-US"/>
          </a:p>
          <a:p>
            <a:r>
              <a:rPr lang="en-US"/>
              <a:t>The “What-If” Trainer: Synthetic data lets you explore rare events and edge cases, preparing your AI for unpredictable situations.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Applications </a:t>
            </a:r>
            <a:endParaRPr lang="en-US"/>
          </a:p>
        </p:txBody>
      </p:sp>
      <p:sp>
        <p:nvSpPr>
          <p:cNvPr id="3" name="Content Placeholder 2"/>
          <p:cNvSpPr>
            <a:spLocks noGrp="1"/>
          </p:cNvSpPr>
          <p:nvPr>
            <p:ph idx="1"/>
          </p:nvPr>
        </p:nvSpPr>
        <p:spPr/>
        <p:txBody>
          <a:bodyPr>
            <a:normAutofit fontScale="90000"/>
          </a:bodyPr>
          <a:p>
            <a:r>
              <a:rPr lang="en-US"/>
              <a:t>Synthetic data isn’t just for machine learning; it finds applications in various domains.</a:t>
            </a:r>
            <a:endParaRPr lang="en-US"/>
          </a:p>
          <a:p>
            <a:r>
              <a:rPr lang="en-US"/>
              <a:t>Privacy-Preserving Research: Researchers can generate synthetic data to share publicly without revealing sensitive information. For instance, in healthcare, synthetic patient records allow studying diseases while protecting privacy.</a:t>
            </a:r>
            <a:endParaRPr lang="en-US"/>
          </a:p>
          <a:p>
            <a:r>
              <a:rPr lang="en-US"/>
              <a:t>Testing and Simulation:</a:t>
            </a:r>
            <a:endParaRPr lang="en-US"/>
          </a:p>
          <a:p>
            <a:pPr lvl="1"/>
            <a:r>
              <a:rPr lang="en-US"/>
              <a:t>Industries like aerospace, automotive, and robotics use synthetic data for testing and simulation. It helps evaluate designs, predict performance, and optimize systems.</a:t>
            </a:r>
            <a:endParaRPr lang="en-US"/>
          </a:p>
          <a:p>
            <a:pPr lvl="1"/>
            <a:r>
              <a:rPr lang="en-US"/>
              <a:t>Self-driving car companies simulate countless scenarios using synthetic data to train AI models.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Applications </a:t>
            </a:r>
            <a:endParaRPr lang="en-US"/>
          </a:p>
        </p:txBody>
      </p:sp>
      <p:sp>
        <p:nvSpPr>
          <p:cNvPr id="3" name="Content Placeholder 2"/>
          <p:cNvSpPr>
            <a:spLocks noGrp="1"/>
          </p:cNvSpPr>
          <p:nvPr>
            <p:ph idx="1"/>
          </p:nvPr>
        </p:nvSpPr>
        <p:spPr/>
        <p:txBody>
          <a:bodyPr/>
          <a:p>
            <a:r>
              <a:rPr lang="en-US"/>
              <a:t>Benchmarking Algorithms and Tools: </a:t>
            </a:r>
            <a:endParaRPr lang="en-US"/>
          </a:p>
          <a:p>
            <a:pPr lvl="1"/>
            <a:r>
              <a:rPr lang="en-US"/>
              <a:t>Synthetic data provides a controlled environment for evaluating algorithms, libraries, and tools. Researchers can compare performance objectively.</a:t>
            </a:r>
            <a:endParaRPr lang="en-US"/>
          </a:p>
          <a:p>
            <a:pPr lvl="1"/>
            <a:r>
              <a:rPr lang="en-US"/>
              <a:t>For example, testing database indexing strategies or evaluating compression techniques.</a:t>
            </a:r>
            <a:endParaRPr lang="en-US"/>
          </a:p>
          <a:p>
            <a:pPr lvl="0"/>
            <a:r>
              <a:rPr lang="en-US"/>
              <a:t>To make an idea about a real dataset before collecting it </a:t>
            </a:r>
            <a:endParaRPr lang="en-US"/>
          </a:p>
          <a:p>
            <a:pPr lvl="1"/>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Methods to create </a:t>
            </a:r>
            <a:r>
              <a:rPr lang="en-US">
                <a:sym typeface="+mn-ea"/>
              </a:rPr>
              <a:t>Synthetic Data </a:t>
            </a:r>
            <a:endParaRPr lang="en-US"/>
          </a:p>
        </p:txBody>
      </p:sp>
      <p:sp>
        <p:nvSpPr>
          <p:cNvPr id="3" name="Content Placeholder 2"/>
          <p:cNvSpPr>
            <a:spLocks noGrp="1"/>
          </p:cNvSpPr>
          <p:nvPr>
            <p:ph idx="1"/>
          </p:nvPr>
        </p:nvSpPr>
        <p:spPr>
          <a:xfrm>
            <a:off x="220345" y="1825625"/>
            <a:ext cx="6601460" cy="4351655"/>
          </a:xfrm>
        </p:spPr>
        <p:txBody>
          <a:bodyPr>
            <a:normAutofit/>
          </a:bodyPr>
          <a:p>
            <a:r>
              <a:rPr lang="en-US"/>
              <a:t>Generative Adversarial Networks (GANs):</a:t>
            </a:r>
            <a:endParaRPr lang="en-US"/>
          </a:p>
          <a:p>
            <a:pPr lvl="1"/>
            <a:r>
              <a:rPr lang="en-US"/>
              <a:t>GANs are masters at creating realistic images and complex data.</a:t>
            </a:r>
            <a:endParaRPr lang="en-US"/>
          </a:p>
          <a:p>
            <a:pPr lvl="1"/>
            <a:r>
              <a:rPr lang="en-US"/>
              <a:t>They consist of two neural networks: a generator and a discriminator.</a:t>
            </a:r>
            <a:endParaRPr lang="en-US"/>
          </a:p>
          <a:p>
            <a:pPr lvl="1"/>
            <a:r>
              <a:rPr lang="en-US"/>
              <a:t>The generator creates synthetic data, while the discriminator evaluates its realism.</a:t>
            </a:r>
            <a:endParaRPr lang="en-US"/>
          </a:p>
          <a:p>
            <a:pPr lvl="1"/>
            <a:r>
              <a:rPr lang="en-US"/>
              <a:t>GANs have applications in image synthesis, style transfer, and more.</a:t>
            </a:r>
            <a:endParaRPr lang="en-US"/>
          </a:p>
          <a:p>
            <a:endParaRPr lang="en-US"/>
          </a:p>
        </p:txBody>
      </p:sp>
      <p:pic>
        <p:nvPicPr>
          <p:cNvPr id="4" name="Picture 3"/>
          <p:cNvPicPr>
            <a:picLocks noChangeAspect="1"/>
          </p:cNvPicPr>
          <p:nvPr/>
        </p:nvPicPr>
        <p:blipFill>
          <a:blip r:embed="rId1"/>
          <a:stretch>
            <a:fillRect/>
          </a:stretch>
        </p:blipFill>
        <p:spPr>
          <a:xfrm>
            <a:off x="6821805" y="1825625"/>
            <a:ext cx="5370195" cy="3708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Methods to create </a:t>
            </a:r>
            <a:r>
              <a:rPr lang="en-US">
                <a:sym typeface="+mn-ea"/>
              </a:rPr>
              <a:t>Synthetic Data </a:t>
            </a:r>
            <a:endParaRPr lang="en-US"/>
          </a:p>
        </p:txBody>
      </p:sp>
      <p:sp>
        <p:nvSpPr>
          <p:cNvPr id="3" name="Content Placeholder 2"/>
          <p:cNvSpPr>
            <a:spLocks noGrp="1"/>
          </p:cNvSpPr>
          <p:nvPr>
            <p:ph idx="1"/>
          </p:nvPr>
        </p:nvSpPr>
        <p:spPr/>
        <p:txBody>
          <a:bodyPr>
            <a:normAutofit/>
          </a:bodyPr>
          <a:p>
            <a:r>
              <a:rPr lang="en-US"/>
              <a:t>Procedural Methods:</a:t>
            </a:r>
            <a:endParaRPr lang="en-US"/>
          </a:p>
          <a:p>
            <a:pPr lvl="1"/>
            <a:r>
              <a:rPr lang="en-US"/>
              <a:t>Think of these as following a recipe for data creation.</a:t>
            </a:r>
            <a:endParaRPr lang="en-US"/>
          </a:p>
          <a:p>
            <a:pPr lvl="1"/>
            <a:r>
              <a:rPr lang="en-US"/>
              <a:t>Procedural methods are great for structured data like addresses or financial records.</a:t>
            </a:r>
            <a:endParaRPr lang="en-US"/>
          </a:p>
          <a:p>
            <a:pPr lvl="1"/>
            <a:r>
              <a:rPr lang="en-US"/>
              <a:t>They allow precise control over data characteristics.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Methods to create </a:t>
            </a:r>
            <a:r>
              <a:rPr lang="en-US">
                <a:sym typeface="+mn-ea"/>
              </a:rPr>
              <a:t>Synthetic Data </a:t>
            </a:r>
            <a:endParaRPr lang="en-US"/>
          </a:p>
        </p:txBody>
      </p:sp>
      <p:sp>
        <p:nvSpPr>
          <p:cNvPr id="3" name="Content Placeholder 2"/>
          <p:cNvSpPr>
            <a:spLocks noGrp="1"/>
          </p:cNvSpPr>
          <p:nvPr>
            <p:ph idx="1"/>
          </p:nvPr>
        </p:nvSpPr>
        <p:spPr/>
        <p:txBody>
          <a:bodyPr/>
          <a:p>
            <a:r>
              <a:rPr lang="en-US"/>
              <a:t>imulation-Based Approaches:</a:t>
            </a:r>
            <a:endParaRPr lang="en-US"/>
          </a:p>
          <a:p>
            <a:pPr lvl="1"/>
            <a:r>
              <a:rPr lang="en-US"/>
              <a:t>Ideal for scenarios where physical rules matter.</a:t>
            </a:r>
            <a:endParaRPr lang="en-US"/>
          </a:p>
          <a:p>
            <a:pPr lvl="1"/>
            <a:r>
              <a:rPr lang="en-US"/>
              <a:t>For instance, training self-driving car AI involves simulating real-world events.</a:t>
            </a:r>
            <a:endParaRPr lang="en-US"/>
          </a:p>
          <a:p>
            <a:pPr lvl="1"/>
            <a:r>
              <a:rPr lang="en-US"/>
              <a:t>Simulation-based synthetic data ensures your AI understands complex environments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9836</Words>
  <Application>WPS Presentation</Application>
  <PresentationFormat>Widescreen</PresentationFormat>
  <Paragraphs>223</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Calibri Light</vt:lpstr>
      <vt:lpstr>Calibri</vt:lpstr>
      <vt:lpstr>Microsoft YaHei</vt:lpstr>
      <vt:lpstr>Arial Unicode MS</vt:lpstr>
      <vt:lpstr>Office Theme</vt:lpstr>
      <vt:lpstr>Generative AI</vt:lpstr>
      <vt:lpstr>Synthetic data generation</vt:lpstr>
      <vt:lpstr>Synthetic data generation</vt:lpstr>
      <vt:lpstr>Why is Synthetic Data is needed?</vt:lpstr>
      <vt:lpstr>Applications </vt:lpstr>
      <vt:lpstr>Applications </vt:lpstr>
      <vt:lpstr>Methods to create Synthetic Data </vt:lpstr>
      <vt:lpstr>Methods to create Synthetic Data </vt:lpstr>
      <vt:lpstr>Methods to create Synthetic Data </vt:lpstr>
      <vt:lpstr>“Synthetic Data Cheat Sheet”</vt:lpstr>
      <vt:lpstr>Generating data using Large Language Models (LLMs)</vt:lpstr>
      <vt:lpstr>Generating data using Large Language Models (LLMs)</vt:lpstr>
      <vt:lpstr>A taxonomy of LLMs-driven synthetic data generation, curation, and evaluation</vt:lpstr>
      <vt:lpstr>Example prompts for data generation in the literature </vt:lpstr>
      <vt:lpstr>High quality data generation </vt:lpstr>
      <vt:lpstr>Two dominant approaches of data curation</vt:lpstr>
      <vt:lpstr>Direct and indirect methods of data evaluation</vt:lpstr>
      <vt:lpstr>Use LLM as a judge to evaluate the quality</vt:lpstr>
      <vt:lpstr>Open AI cookbook Synthetic data generation  </vt:lpstr>
      <vt:lpstr>CSV with a structured prompt</vt:lpstr>
      <vt:lpstr>result </vt:lpstr>
      <vt:lpstr>Multitable CSV with a python program</vt:lpstr>
      <vt:lpstr>creating textual data</vt:lpstr>
      <vt:lpstr>result </vt:lpstr>
      <vt:lpstr>Tools </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Motaz PC</cp:lastModifiedBy>
  <cp:revision>354</cp:revision>
  <dcterms:created xsi:type="dcterms:W3CDTF">2024-07-10T06:40:00Z</dcterms:created>
  <dcterms:modified xsi:type="dcterms:W3CDTF">2024-08-29T13:49:09Z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87267F72C437478BB406411E457C4B18_13</vt:lpwstr>
  </property>
  <property fmtid="{D5CDD505-2E9C-101B-9397-08002B2CF9AE}" pid="3" name="KSOProductBuildVer">
    <vt:lpwstr>1033-12.2.0.13472</vt:lpwstr>
  </property>
</Properties>
</file>