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9" r:id="rId5"/>
    <p:sldId id="382" r:id="rId6"/>
    <p:sldId id="258" r:id="rId7"/>
    <p:sldId id="261" r:id="rId8"/>
    <p:sldId id="259" r:id="rId9"/>
    <p:sldId id="260" r:id="rId10"/>
    <p:sldId id="262" r:id="rId11"/>
    <p:sldId id="263" r:id="rId12"/>
    <p:sldId id="38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385" r:id="rId31"/>
    <p:sldId id="387" r:id="rId32"/>
    <p:sldId id="388" r:id="rId33"/>
    <p:sldId id="389" r:id="rId34"/>
    <p:sldId id="390" r:id="rId35"/>
    <p:sldId id="391" r:id="rId36"/>
    <p:sldId id="392" r:id="rId37"/>
    <p:sldId id="393" r:id="rId38"/>
    <p:sldId id="281" r:id="rId39"/>
    <p:sldId id="283" r:id="rId40"/>
    <p:sldId id="284" r:id="rId41"/>
    <p:sldId id="449" r:id="rId42"/>
    <p:sldId id="450" r:id="rId43"/>
    <p:sldId id="482" r:id="rId44"/>
    <p:sldId id="483" r:id="rId45"/>
    <p:sldId id="286" r:id="rId46"/>
    <p:sldId id="287" r:id="rId47"/>
    <p:sldId id="484" r:id="rId48"/>
    <p:sldId id="485" r:id="rId49"/>
    <p:sldId id="486" r:id="rId50"/>
    <p:sldId id="487" r:id="rId51"/>
    <p:sldId id="288" r:id="rId52"/>
    <p:sldId id="289" r:id="rId53"/>
    <p:sldId id="290" r:id="rId54"/>
    <p:sldId id="291" r:id="rId55"/>
    <p:sldId id="292" r:id="rId56"/>
    <p:sldId id="293" r:id="rId57"/>
    <p:sldId id="395" r:id="rId58"/>
    <p:sldId id="394" r:id="rId59"/>
    <p:sldId id="294" r:id="rId60"/>
    <p:sldId id="295" r:id="rId61"/>
    <p:sldId id="296" r:id="rId62"/>
    <p:sldId id="297" r:id="rId63"/>
    <p:sldId id="298" r:id="rId64"/>
    <p:sldId id="299" r:id="rId65"/>
    <p:sldId id="300" r:id="rId66"/>
    <p:sldId id="301" r:id="rId67"/>
    <p:sldId id="302" r:id="rId68"/>
    <p:sldId id="303" r:id="rId69"/>
    <p:sldId id="304" r:id="rId70"/>
    <p:sldId id="305" r:id="rId71"/>
    <p:sldId id="306" r:id="rId72"/>
    <p:sldId id="307" r:id="rId73"/>
    <p:sldId id="308" r:id="rId74"/>
    <p:sldId id="309" r:id="rId75"/>
    <p:sldId id="310" r:id="rId76"/>
    <p:sldId id="317" r:id="rId77"/>
    <p:sldId id="318" r:id="rId78"/>
  </p:sldIdLst>
  <p:sldSz cx="9144000" cy="5143500"/>
  <p:notesSz cx="6858000" cy="9144000"/>
  <p:embeddedFontLst>
    <p:embeddedFont>
      <p:font typeface="Calibri" panose="020F0502020204030204"/>
      <p:regular r:id="rId82"/>
    </p:embeddedFont>
    <p:embeddedFont>
      <p:font typeface="Roboto" panose="02000000000000000000"/>
      <p:regular r:id="rId83"/>
      <p:bold r:id="rId84"/>
      <p:italic r:id="rId85"/>
      <p:boldItalic r:id="rId86"/>
    </p:embeddedFont>
    <p:embeddedFont>
      <p:font typeface="Calibri" panose="020F0502020204030204" charset="0"/>
      <p:regular r:id="rId87"/>
      <p:bold r:id="rId88"/>
      <p:italic r:id="rId89"/>
      <p:boldItalic r:id="rId90"/>
    </p:embeddedFont>
    <p:embeddedFont>
      <p:font typeface="MS PGothic" panose="020B0600070205080204" charset="-128"/>
      <p:regular r:id="rId91"/>
    </p:embeddedFont>
    <p:embeddedFont>
      <p:font typeface="Lucida Sans" panose="020B0602030504020204" charset="0"/>
      <p:regular r:id="rId92"/>
      <p:bold r:id="rId93"/>
      <p:italic r:id="rId94"/>
    </p:embeddedFont>
    <p:embeddedFont>
      <p:font typeface="Roboto Mono" panose="00000009000000000000"/>
      <p:regular r:id="rId95"/>
      <p:bold r:id="rId96"/>
      <p:italic r:id="rId97"/>
      <p:boldItalic r:id="rId98"/>
    </p:embeddedFont>
    <p:embeddedFont>
      <p:font typeface="Noto Sans Symbols"/>
      <p:regular r:id="rId99"/>
      <p:bold r:id="rId10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6E5D529-9ED4-42E7-9572-30476014F62A}"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font" Target="fonts/font18.fntdata"/><Relationship Id="rId98" Type="http://schemas.openxmlformats.org/officeDocument/2006/relationships/font" Target="fonts/font17.fntdata"/><Relationship Id="rId97" Type="http://schemas.openxmlformats.org/officeDocument/2006/relationships/font" Target="fonts/font16.fntdata"/><Relationship Id="rId96" Type="http://schemas.openxmlformats.org/officeDocument/2006/relationships/font" Target="fonts/font15.fntdata"/><Relationship Id="rId95" Type="http://schemas.openxmlformats.org/officeDocument/2006/relationships/font" Target="fonts/font14.fntdata"/><Relationship Id="rId94" Type="http://schemas.openxmlformats.org/officeDocument/2006/relationships/font" Target="fonts/font13.fntdata"/><Relationship Id="rId93" Type="http://schemas.openxmlformats.org/officeDocument/2006/relationships/font" Target="fonts/font12.fntdata"/><Relationship Id="rId92" Type="http://schemas.openxmlformats.org/officeDocument/2006/relationships/font" Target="fonts/font11.fntdata"/><Relationship Id="rId91" Type="http://schemas.openxmlformats.org/officeDocument/2006/relationships/font" Target="fonts/font10.fntdata"/><Relationship Id="rId90" Type="http://schemas.openxmlformats.org/officeDocument/2006/relationships/font" Target="fonts/font9.fntdata"/><Relationship Id="rId9" Type="http://schemas.openxmlformats.org/officeDocument/2006/relationships/slide" Target="slides/slide6.xml"/><Relationship Id="rId89" Type="http://schemas.openxmlformats.org/officeDocument/2006/relationships/font" Target="fonts/font8.fntdata"/><Relationship Id="rId88" Type="http://schemas.openxmlformats.org/officeDocument/2006/relationships/font" Target="fonts/font7.fntdata"/><Relationship Id="rId87" Type="http://schemas.openxmlformats.org/officeDocument/2006/relationships/font" Target="fonts/font6.fntdata"/><Relationship Id="rId86" Type="http://schemas.openxmlformats.org/officeDocument/2006/relationships/font" Target="fonts/font5.fntdata"/><Relationship Id="rId85" Type="http://schemas.openxmlformats.org/officeDocument/2006/relationships/font" Target="fonts/font4.fntdata"/><Relationship Id="rId84" Type="http://schemas.openxmlformats.org/officeDocument/2006/relationships/font" Target="fonts/font3.fntdata"/><Relationship Id="rId83" Type="http://schemas.openxmlformats.org/officeDocument/2006/relationships/font" Target="fonts/font2.fntdata"/><Relationship Id="rId82" Type="http://schemas.openxmlformats.org/officeDocument/2006/relationships/font" Target="fonts/font1.fntdata"/><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0" Type="http://schemas.openxmlformats.org/officeDocument/2006/relationships/font" Target="fonts/font19.fntdata"/><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6" name="Shape 76"/>
        <p:cNvGrpSpPr/>
        <p:nvPr/>
      </p:nvGrpSpPr>
      <p:grpSpPr>
        <a:xfrm>
          <a:off x="0" y="0"/>
          <a:ext cx="0" cy="0"/>
          <a:chOff x="0" y="0"/>
          <a:chExt cx="0" cy="0"/>
        </a:xfrm>
      </p:grpSpPr>
      <p:sp>
        <p:nvSpPr>
          <p:cNvPr id="77" name="Google Shape;77;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0abce0bbc2_0_48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3" name="Google Shape;143;g30abce0bbc2_0_48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30abce0bbc2_0_49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5" name="Google Shape;155;g30abce0bbc2_0_49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0abce0bbc2_0_49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2" name="Google Shape;162;g30abce0bbc2_0_49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30abce0bbc2_0_21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8" name="Google Shape;168;g30abce0bbc2_0_21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3" name="Shape 173"/>
        <p:cNvGrpSpPr/>
        <p:nvPr/>
      </p:nvGrpSpPr>
      <p:grpSpPr>
        <a:xfrm>
          <a:off x="0" y="0"/>
          <a:ext cx="0" cy="0"/>
          <a:chOff x="0" y="0"/>
          <a:chExt cx="0" cy="0"/>
        </a:xfrm>
      </p:grpSpPr>
      <p:sp>
        <p:nvSpPr>
          <p:cNvPr id="174" name="Google Shape;174;g30abce0bbc2_0_2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5" name="Google Shape;175;g30abce0bbc2_0_2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g30abce0bbc2_0_251: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g30abce0bbc2_0_25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30abce0bbc2_0_27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8" name="Google Shape;228;g30abce0bbc2_0_27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g30abce0bbc2_0_293: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g30abce0bbc2_0_29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g30ad953b3e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30ad953b3e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5" name="Shape 265"/>
        <p:cNvGrpSpPr/>
        <p:nvPr/>
      </p:nvGrpSpPr>
      <p:grpSpPr>
        <a:xfrm>
          <a:off x="0" y="0"/>
          <a:ext cx="0" cy="0"/>
          <a:chOff x="0" y="0"/>
          <a:chExt cx="0" cy="0"/>
        </a:xfrm>
      </p:grpSpPr>
      <p:sp>
        <p:nvSpPr>
          <p:cNvPr id="266" name="Google Shape;266;g30ad953b3ee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0ad953b3e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30abce0bbc2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0abce0bbc2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30abce0bbc2_0_581: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72" name="Google Shape;272;g30abce0bbc2_0_581: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30abce0bbc2_0_581: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8" name="Shape 278"/>
        <p:cNvGrpSpPr/>
        <p:nvPr/>
      </p:nvGrpSpPr>
      <p:grpSpPr>
        <a:xfrm>
          <a:off x="0" y="0"/>
          <a:ext cx="0" cy="0"/>
          <a:chOff x="0" y="0"/>
          <a:chExt cx="0" cy="0"/>
        </a:xfrm>
      </p:grpSpPr>
      <p:sp>
        <p:nvSpPr>
          <p:cNvPr id="279" name="Google Shape;279;g30abce0bbc2_0_58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0" name="Google Shape;280;g30abce0bbc2_0_58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30abce0bbc2_0_588: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7" name="Shape 287"/>
        <p:cNvGrpSpPr/>
        <p:nvPr/>
      </p:nvGrpSpPr>
      <p:grpSpPr>
        <a:xfrm>
          <a:off x="0" y="0"/>
          <a:ext cx="0" cy="0"/>
          <a:chOff x="0" y="0"/>
          <a:chExt cx="0" cy="0"/>
        </a:xfrm>
      </p:grpSpPr>
      <p:sp>
        <p:nvSpPr>
          <p:cNvPr id="288" name="Google Shape;288;g30abce0bbc2_0_59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89" name="Google Shape;289;g30abce0bbc2_0_596: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g30abce0bbc2_0_596: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30abce0bbc2_0_603: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297" name="Google Shape;297;g30abce0bbc2_0_603: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8" name="Google Shape;298;g30abce0bbc2_0_603: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g30abce0bbc2_0_61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05" name="Google Shape;305;g30abce0bbc2_0_61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30abce0bbc2_0_610:notes"/>
          <p:cNvSpPr txBox="1"/>
          <p:nvPr>
            <p:ph type="body" idx="1"/>
          </p:nvPr>
        </p:nvSpPr>
        <p:spPr>
          <a:xfrm>
            <a:off x="912600" y="4463280"/>
            <a:ext cx="5019000" cy="422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fld>
            <a:endParaRPr lang="en-US"/>
          </a:p>
        </p:txBody>
      </p:sp>
      <p:sp>
        <p:nvSpPr>
          <p:cNvPr id="82947" name="Rectangle 2"/>
          <p:cNvSpPr>
            <a:spLocks noGrp="1" noRot="1" noChangeAspect="1" noChangeArrowheads="1"/>
          </p:cNvSpPr>
          <p:nvPr>
            <p:ph type="sldImg"/>
          </p:nvPr>
        </p:nvSpPr>
        <p:spPr>
          <a:solidFill>
            <a:srgbClr val="FFFFFF"/>
          </a:solidFill>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p:spPr>
        <p:txBody>
          <a:bodyPr/>
          <a:lstStyle/>
          <a:p>
            <a:r>
              <a:rPr lang="en-US" dirty="0">
                <a:latin typeface="Arial" panose="020B0604020202020204" pitchFamily="34" charset="0"/>
                <a:ea typeface="MS PGothic" panose="020B0600070205080204" charset="-128"/>
                <a:cs typeface="MS PGothic" panose="020B0600070205080204" charset="-128"/>
              </a:rPr>
              <a:t>Regular expression play a very powerful role when they are used to </a:t>
            </a:r>
            <a:r>
              <a:rPr lang="en-US" b="1" dirty="0">
                <a:latin typeface="Arial" panose="020B0604020202020204" pitchFamily="34" charset="0"/>
                <a:ea typeface="MS PGothic" panose="020B0600070205080204" charset="-128"/>
                <a:cs typeface="MS PGothic" panose="020B0600070205080204" charset="-128"/>
              </a:rPr>
              <a:t>change</a:t>
            </a:r>
            <a:r>
              <a:rPr lang="en-US" dirty="0">
                <a:latin typeface="Arial" panose="020B0604020202020204" pitchFamily="34" charset="0"/>
                <a:ea typeface="MS PGothic" panose="020B0600070205080204" charset="-128"/>
                <a:cs typeface="MS PGothic" panose="020B0600070205080204" charset="-128"/>
              </a:rPr>
              <a:t> strings, substituting one string for another.  And this power to easily model string substitutions turns out to play a role in one of the earliest NLP systems, the pioneering 1966 chatbot ELIZA.</a:t>
            </a:r>
            <a:endParaRPr lang="en-US" dirty="0">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dirty="0"/>
              <a:t>Substitutions and capture groups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know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30abce0bbc2_0_396: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9" name="Google Shape;109;g30abce0bbc2_0_39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anose="020B0604020202020204" pitchFamily="34" charset="0"/>
                <a:ea typeface="MS PGothic" panose="020B0600070205080204" charset="-128"/>
                <a:cs typeface="MS PGothic" panose="020B0600070205080204" charset="-128"/>
              </a:rPr>
              <a:t>understood </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them and their problems, and in very prescient early work, </a:t>
            </a:r>
            <a:r>
              <a:rPr kumimoji="1" lang="en-US" sz="1200" kern="1200" dirty="0" err="1">
                <a:solidFill>
                  <a:schemeClr val="tx1"/>
                </a:solidFill>
                <a:effectLst/>
                <a:latin typeface="Arial" panose="020B0604020202020204" pitchFamily="34" charset="0"/>
                <a:ea typeface="MS PGothic" panose="020B0600070205080204" charset="-128"/>
                <a:cs typeface="MS PGothic" panose="020B0600070205080204" charset="-128"/>
              </a:rPr>
              <a:t>Weizenbaum</a:t>
            </a:r>
            <a:r>
              <a:rPr kumimoji="1" lang="en-US" sz="1200" kern="1200" dirty="0">
                <a:solidFill>
                  <a:schemeClr val="tx1"/>
                </a:solidFill>
                <a:effectLst/>
                <a:latin typeface="Arial" panose="020B0604020202020204" pitchFamily="34" charset="0"/>
                <a:ea typeface="MS PGothic" panose="020B0600070205080204" charset="-128"/>
                <a:cs typeface="MS PGothic" panose="020B0600070205080204"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2" name="Shape 312"/>
        <p:cNvGrpSpPr/>
        <p:nvPr/>
      </p:nvGrpSpPr>
      <p:grpSpPr>
        <a:xfrm>
          <a:off x="0" y="0"/>
          <a:ext cx="0" cy="0"/>
          <a:chOff x="0" y="0"/>
          <a:chExt cx="0" cy="0"/>
        </a:xfrm>
      </p:grpSpPr>
      <p:sp>
        <p:nvSpPr>
          <p:cNvPr id="313" name="Google Shape;313;g30ad953b3ee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0ad953b3ee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30ad953b3ee_0_3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0ad953b3ee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5" name="Shape 335"/>
        <p:cNvGrpSpPr/>
        <p:nvPr/>
      </p:nvGrpSpPr>
      <p:grpSpPr>
        <a:xfrm>
          <a:off x="0" y="0"/>
          <a:ext cx="0" cy="0"/>
          <a:chOff x="0" y="0"/>
          <a:chExt cx="0" cy="0"/>
        </a:xfrm>
      </p:grpSpPr>
      <p:sp>
        <p:nvSpPr>
          <p:cNvPr id="336" name="Google Shape;336;g30ad953b3ee_0_2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0ad953b3ee_0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7" name="Shape 347"/>
        <p:cNvGrpSpPr/>
        <p:nvPr/>
      </p:nvGrpSpPr>
      <p:grpSpPr>
        <a:xfrm>
          <a:off x="0" y="0"/>
          <a:ext cx="0" cy="0"/>
          <a:chOff x="0" y="0"/>
          <a:chExt cx="0" cy="0"/>
        </a:xfrm>
      </p:grpSpPr>
      <p:sp>
        <p:nvSpPr>
          <p:cNvPr id="348" name="Google Shape;348;g30ad953b3ee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0ad953b3ee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3" name="Shape 353"/>
        <p:cNvGrpSpPr/>
        <p:nvPr/>
      </p:nvGrpSpPr>
      <p:grpSpPr>
        <a:xfrm>
          <a:off x="0" y="0"/>
          <a:ext cx="0" cy="0"/>
          <a:chOff x="0" y="0"/>
          <a:chExt cx="0" cy="0"/>
        </a:xfrm>
      </p:grpSpPr>
      <p:sp>
        <p:nvSpPr>
          <p:cNvPr id="354" name="Google Shape;354;g30ad953b3ee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30ad953b3ee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9" name="Shape 359"/>
        <p:cNvGrpSpPr/>
        <p:nvPr/>
      </p:nvGrpSpPr>
      <p:grpSpPr>
        <a:xfrm>
          <a:off x="0" y="0"/>
          <a:ext cx="0" cy="0"/>
          <a:chOff x="0" y="0"/>
          <a:chExt cx="0" cy="0"/>
        </a:xfrm>
      </p:grpSpPr>
      <p:sp>
        <p:nvSpPr>
          <p:cNvPr id="360" name="Google Shape;360;g30abce0bbc2_0_62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1" name="Google Shape;361;g30abce0bbc2_0_624: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30abce0bbc2_0_62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6" name="Shape 366"/>
        <p:cNvGrpSpPr/>
        <p:nvPr/>
      </p:nvGrpSpPr>
      <p:grpSpPr>
        <a:xfrm>
          <a:off x="0" y="0"/>
          <a:ext cx="0" cy="0"/>
          <a:chOff x="0" y="0"/>
          <a:chExt cx="0" cy="0"/>
        </a:xfrm>
      </p:grpSpPr>
      <p:sp>
        <p:nvSpPr>
          <p:cNvPr id="367" name="Google Shape;367;g30abce0bbc2_0_63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68" name="Google Shape;368;g30abce0bbc2_0_630: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g30abce0bbc2_0_63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4" name="Shape 374"/>
        <p:cNvGrpSpPr/>
        <p:nvPr/>
      </p:nvGrpSpPr>
      <p:grpSpPr>
        <a:xfrm>
          <a:off x="0" y="0"/>
          <a:ext cx="0" cy="0"/>
          <a:chOff x="0" y="0"/>
          <a:chExt cx="0" cy="0"/>
        </a:xfrm>
      </p:grpSpPr>
      <p:sp>
        <p:nvSpPr>
          <p:cNvPr id="375" name="Google Shape;375;g30abce0bbc2_0_63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76" name="Google Shape;376;g30abce0bbc2_0_63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30abce0bbc2_0_1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0abce0bbc2_0_1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0" name="Shape 380"/>
        <p:cNvGrpSpPr/>
        <p:nvPr/>
      </p:nvGrpSpPr>
      <p:grpSpPr>
        <a:xfrm>
          <a:off x="0" y="0"/>
          <a:ext cx="0" cy="0"/>
          <a:chOff x="0" y="0"/>
          <a:chExt cx="0" cy="0"/>
        </a:xfrm>
      </p:grpSpPr>
      <p:sp>
        <p:nvSpPr>
          <p:cNvPr id="381" name="Google Shape;381;g30abce0bbc2_0_6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2" name="Google Shape;382;g30abce0bbc2_0_6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6" name="Shape 386"/>
        <p:cNvGrpSpPr/>
        <p:nvPr/>
      </p:nvGrpSpPr>
      <p:grpSpPr>
        <a:xfrm>
          <a:off x="0" y="0"/>
          <a:ext cx="0" cy="0"/>
          <a:chOff x="0" y="0"/>
          <a:chExt cx="0" cy="0"/>
        </a:xfrm>
      </p:grpSpPr>
      <p:sp>
        <p:nvSpPr>
          <p:cNvPr id="387" name="Google Shape;387;g30abce0bbc2_0_6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88" name="Google Shape;388;g30abce0bbc2_0_6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2" name="Shape 392"/>
        <p:cNvGrpSpPr/>
        <p:nvPr/>
      </p:nvGrpSpPr>
      <p:grpSpPr>
        <a:xfrm>
          <a:off x="0" y="0"/>
          <a:ext cx="0" cy="0"/>
          <a:chOff x="0" y="0"/>
          <a:chExt cx="0" cy="0"/>
        </a:xfrm>
      </p:grpSpPr>
      <p:sp>
        <p:nvSpPr>
          <p:cNvPr id="393" name="Google Shape;393;g30abce0bbc2_0_65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394" name="Google Shape;394;g30abce0bbc2_0_652: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5" name="Google Shape;395;g30abce0bbc2_0_65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99" name="Shape 399"/>
        <p:cNvGrpSpPr/>
        <p:nvPr/>
      </p:nvGrpSpPr>
      <p:grpSpPr>
        <a:xfrm>
          <a:off x="0" y="0"/>
          <a:ext cx="0" cy="0"/>
          <a:chOff x="0" y="0"/>
          <a:chExt cx="0" cy="0"/>
        </a:xfrm>
      </p:grpSpPr>
      <p:sp>
        <p:nvSpPr>
          <p:cNvPr id="400" name="Google Shape;400;g30abce0bbc2_0_65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01" name="Google Shape;401;g30abce0bbc2_0_658: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 name="Google Shape;402;g30abce0bbc2_0_65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6" name="Shape 406"/>
        <p:cNvGrpSpPr/>
        <p:nvPr/>
      </p:nvGrpSpPr>
      <p:grpSpPr>
        <a:xfrm>
          <a:off x="0" y="0"/>
          <a:ext cx="0" cy="0"/>
          <a:chOff x="0" y="0"/>
          <a:chExt cx="0" cy="0"/>
        </a:xfrm>
      </p:grpSpPr>
      <p:sp>
        <p:nvSpPr>
          <p:cNvPr id="407" name="Google Shape;407;g30abce0bbc2_0_66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08" name="Google Shape;408;g30abce0bbc2_0_6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2" name="Shape 412"/>
        <p:cNvGrpSpPr/>
        <p:nvPr/>
      </p:nvGrpSpPr>
      <p:grpSpPr>
        <a:xfrm>
          <a:off x="0" y="0"/>
          <a:ext cx="0" cy="0"/>
          <a:chOff x="0" y="0"/>
          <a:chExt cx="0" cy="0"/>
        </a:xfrm>
      </p:grpSpPr>
      <p:sp>
        <p:nvSpPr>
          <p:cNvPr id="413" name="Google Shape;413;g30abce0bbc2_0_66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14" name="Google Shape;414;g30abce0bbc2_0_66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8" name="Shape 418"/>
        <p:cNvGrpSpPr/>
        <p:nvPr/>
      </p:nvGrpSpPr>
      <p:grpSpPr>
        <a:xfrm>
          <a:off x="0" y="0"/>
          <a:ext cx="0" cy="0"/>
          <a:chOff x="0" y="0"/>
          <a:chExt cx="0" cy="0"/>
        </a:xfrm>
      </p:grpSpPr>
      <p:sp>
        <p:nvSpPr>
          <p:cNvPr id="419" name="Google Shape;419;g30abce0bbc2_0_67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20" name="Google Shape;420;g30abce0bbc2_0_67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24" name="Shape 424"/>
        <p:cNvGrpSpPr/>
        <p:nvPr/>
      </p:nvGrpSpPr>
      <p:grpSpPr>
        <a:xfrm>
          <a:off x="0" y="0"/>
          <a:ext cx="0" cy="0"/>
          <a:chOff x="0" y="0"/>
          <a:chExt cx="0" cy="0"/>
        </a:xfrm>
      </p:grpSpPr>
      <p:sp>
        <p:nvSpPr>
          <p:cNvPr id="425" name="Google Shape;425;g30abce0bbc2_0_679: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26" name="Google Shape;426;g30abce0bbc2_0_679: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7" name="Google Shape;427;g30abce0bbc2_0_679: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g30abce0bbc2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0abce0bbc2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1" name="Shape 431"/>
        <p:cNvGrpSpPr/>
        <p:nvPr/>
      </p:nvGrpSpPr>
      <p:grpSpPr>
        <a:xfrm>
          <a:off x="0" y="0"/>
          <a:ext cx="0" cy="0"/>
          <a:chOff x="0" y="0"/>
          <a:chExt cx="0" cy="0"/>
        </a:xfrm>
      </p:grpSpPr>
      <p:sp>
        <p:nvSpPr>
          <p:cNvPr id="432" name="Google Shape;432;g30abce0bbc2_0_68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33" name="Google Shape;433;g30abce0bbc2_0_68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1" name="Shape 441"/>
        <p:cNvGrpSpPr/>
        <p:nvPr/>
      </p:nvGrpSpPr>
      <p:grpSpPr>
        <a:xfrm>
          <a:off x="0" y="0"/>
          <a:ext cx="0" cy="0"/>
          <a:chOff x="0" y="0"/>
          <a:chExt cx="0" cy="0"/>
        </a:xfrm>
      </p:grpSpPr>
      <p:sp>
        <p:nvSpPr>
          <p:cNvPr id="442" name="Google Shape;442;g30abce0bbc2_0_694: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43" name="Google Shape;443;g30abce0bbc2_0_694: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g30abce0bbc2_0_694: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8" name="Shape 448"/>
        <p:cNvGrpSpPr/>
        <p:nvPr/>
      </p:nvGrpSpPr>
      <p:grpSpPr>
        <a:xfrm>
          <a:off x="0" y="0"/>
          <a:ext cx="0" cy="0"/>
          <a:chOff x="0" y="0"/>
          <a:chExt cx="0" cy="0"/>
        </a:xfrm>
      </p:grpSpPr>
      <p:sp>
        <p:nvSpPr>
          <p:cNvPr id="449" name="Google Shape;449;g30abce0bbc2_0_700: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0" name="Google Shape;450;g30abce0bbc2_0_700: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g30abce0bbc2_0_700: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5" name="Shape 455"/>
        <p:cNvGrpSpPr/>
        <p:nvPr/>
      </p:nvGrpSpPr>
      <p:grpSpPr>
        <a:xfrm>
          <a:off x="0" y="0"/>
          <a:ext cx="0" cy="0"/>
          <a:chOff x="0" y="0"/>
          <a:chExt cx="0" cy="0"/>
        </a:xfrm>
      </p:grpSpPr>
      <p:sp>
        <p:nvSpPr>
          <p:cNvPr id="456" name="Google Shape;456;g30abce0bbc2_0_706: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57" name="Google Shape;457;g30abce0bbc2_0_706: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30abce0bbc2_0_706: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2" name="Shape 462"/>
        <p:cNvGrpSpPr/>
        <p:nvPr/>
      </p:nvGrpSpPr>
      <p:grpSpPr>
        <a:xfrm>
          <a:off x="0" y="0"/>
          <a:ext cx="0" cy="0"/>
          <a:chOff x="0" y="0"/>
          <a:chExt cx="0" cy="0"/>
        </a:xfrm>
      </p:grpSpPr>
      <p:sp>
        <p:nvSpPr>
          <p:cNvPr id="463" name="Google Shape;463;g30abce0bbc2_0_71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64" name="Google Shape;464;g30abce0bbc2_0_71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30abce0bbc2_0_71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g30abce0bbc2_0_722: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75" name="Google Shape;475;g30abce0bbc2_0_722: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6" name="Google Shape;476;g30abce0bbc2_0_722: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0" name="Shape 480"/>
        <p:cNvGrpSpPr/>
        <p:nvPr/>
      </p:nvGrpSpPr>
      <p:grpSpPr>
        <a:xfrm>
          <a:off x="0" y="0"/>
          <a:ext cx="0" cy="0"/>
          <a:chOff x="0" y="0"/>
          <a:chExt cx="0" cy="0"/>
        </a:xfrm>
      </p:grpSpPr>
      <p:sp>
        <p:nvSpPr>
          <p:cNvPr id="481" name="Google Shape;481;g30abce0bbc2_0_72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82" name="Google Shape;482;g30abce0bbc2_0_72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3" name="Google Shape;483;g30abce0bbc2_0_72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8" name="Shape 488"/>
        <p:cNvGrpSpPr/>
        <p:nvPr/>
      </p:nvGrpSpPr>
      <p:grpSpPr>
        <a:xfrm>
          <a:off x="0" y="0"/>
          <a:ext cx="0" cy="0"/>
          <a:chOff x="0" y="0"/>
          <a:chExt cx="0" cy="0"/>
        </a:xfrm>
      </p:grpSpPr>
      <p:sp>
        <p:nvSpPr>
          <p:cNvPr id="489" name="Google Shape;489;g30abce0bbc2_0_735: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490" name="Google Shape;490;g30abce0bbc2_0_735:notes"/>
          <p:cNvSpPr/>
          <p:nvPr>
            <p:ph type="sldImg" idx="2"/>
          </p:nvPr>
        </p:nvSpPr>
        <p:spPr>
          <a:xfrm>
            <a:off x="290513" y="704850"/>
            <a:ext cx="6264300" cy="352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1" name="Google Shape;491;g30abce0bbc2_0_735: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6" name="Shape 496"/>
        <p:cNvGrpSpPr/>
        <p:nvPr/>
      </p:nvGrpSpPr>
      <p:grpSpPr>
        <a:xfrm>
          <a:off x="0" y="0"/>
          <a:ext cx="0" cy="0"/>
          <a:chOff x="0" y="0"/>
          <a:chExt cx="0" cy="0"/>
        </a:xfrm>
      </p:grpSpPr>
      <p:sp>
        <p:nvSpPr>
          <p:cNvPr id="497" name="Google Shape;497;g30abce0bbc2_0_74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98" name="Google Shape;498;g30abce0bbc2_0_74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4" name="Shape 504"/>
        <p:cNvGrpSpPr/>
        <p:nvPr/>
      </p:nvGrpSpPr>
      <p:grpSpPr>
        <a:xfrm>
          <a:off x="0" y="0"/>
          <a:ext cx="0" cy="0"/>
          <a:chOff x="0" y="0"/>
          <a:chExt cx="0" cy="0"/>
        </a:xfrm>
      </p:grpSpPr>
      <p:sp>
        <p:nvSpPr>
          <p:cNvPr id="505" name="Google Shape;505;g30abce0bbc2_0_818:notes"/>
          <p:cNvSpPr/>
          <p:nvPr/>
        </p:nvSpPr>
        <p:spPr>
          <a:xfrm>
            <a:off x="3878280" y="8926560"/>
            <a:ext cx="2966400" cy="469200"/>
          </a:xfrm>
          <a:prstGeom prst="rect">
            <a:avLst/>
          </a:prstGeom>
          <a:noFill/>
          <a:ln>
            <a:noFill/>
          </a:ln>
        </p:spPr>
        <p:txBody>
          <a:bodyPr spcFirstLastPara="1" wrap="square" lIns="90000" tIns="45000" rIns="90000" bIns="45000" anchor="b" anchorCtr="0">
            <a:noAutofit/>
          </a:bodyPr>
          <a:lstStyle/>
          <a:p>
            <a:pPr marL="0" marR="0" lvl="0" indent="0" algn="r" rtl="0">
              <a:lnSpc>
                <a:spcPct val="100000"/>
              </a:lnSpc>
              <a:spcBef>
                <a:spcPts val="0"/>
              </a:spcBef>
              <a:spcAft>
                <a:spcPts val="0"/>
              </a:spcAft>
              <a:buNone/>
            </a:pPr>
            <a:fld id="{00000000-1234-1234-1234-123412341234}" type="slidenum">
              <a:rPr lang="en-GB" sz="1200" b="0" strike="noStrike">
                <a:solidFill>
                  <a:schemeClr val="dk1"/>
                </a:solidFill>
                <a:latin typeface="Times New Roman" panose="02020603050405020304"/>
                <a:ea typeface="Times New Roman" panose="02020603050405020304"/>
                <a:cs typeface="Times New Roman" panose="02020603050405020304"/>
                <a:sym typeface="Times New Roman" panose="02020603050405020304"/>
              </a:rPr>
            </a:fld>
            <a:endParaRPr sz="1200" b="0" strike="noStrike">
              <a:solidFill>
                <a:schemeClr val="dk1"/>
              </a:solidFill>
              <a:latin typeface="Arial" panose="020B0604020202020204"/>
              <a:ea typeface="Arial" panose="020B0604020202020204"/>
              <a:cs typeface="Arial" panose="020B0604020202020204"/>
              <a:sym typeface="Arial" panose="020B0604020202020204"/>
            </a:endParaRPr>
          </a:p>
        </p:txBody>
      </p:sp>
      <p:sp>
        <p:nvSpPr>
          <p:cNvPr id="506" name="Google Shape;506;g30abce0bbc2_0_818:notes"/>
          <p:cNvSpPr/>
          <p:nvPr>
            <p:ph type="sldImg" idx="2"/>
          </p:nvPr>
        </p:nvSpPr>
        <p:spPr>
          <a:xfrm>
            <a:off x="290520" y="704880"/>
            <a:ext cx="6263700" cy="352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0abce0bbc2_0_818:notes"/>
          <p:cNvSpPr txBox="1"/>
          <p:nvPr>
            <p:ph type="body" idx="1"/>
          </p:nvPr>
        </p:nvSpPr>
        <p:spPr>
          <a:xfrm>
            <a:off x="912960" y="4464000"/>
            <a:ext cx="5019000" cy="4226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30abce0bbc2_0_17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0abce0bbc2_0_17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1" name="Shape 511"/>
        <p:cNvGrpSpPr/>
        <p:nvPr/>
      </p:nvGrpSpPr>
      <p:grpSpPr>
        <a:xfrm>
          <a:off x="0" y="0"/>
          <a:ext cx="0" cy="0"/>
          <a:chOff x="0" y="0"/>
          <a:chExt cx="0" cy="0"/>
        </a:xfrm>
      </p:grpSpPr>
      <p:sp>
        <p:nvSpPr>
          <p:cNvPr id="512" name="Google Shape;512;g30abce0bbc2_0_82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3" name="Google Shape;513;g30abce0bbc2_0_82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7" name="Shape 517"/>
        <p:cNvGrpSpPr/>
        <p:nvPr/>
      </p:nvGrpSpPr>
      <p:grpSpPr>
        <a:xfrm>
          <a:off x="0" y="0"/>
          <a:ext cx="0" cy="0"/>
          <a:chOff x="0" y="0"/>
          <a:chExt cx="0" cy="0"/>
        </a:xfrm>
      </p:grpSpPr>
      <p:sp>
        <p:nvSpPr>
          <p:cNvPr id="518" name="Google Shape;518;g30abce0bbc2_0_8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19" name="Google Shape;519;g30abce0bbc2_0_8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30abce0bbc2_0_929: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73" name="Google Shape;573;g30abce0bbc2_0_9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8" name="Shape 578"/>
        <p:cNvGrpSpPr/>
        <p:nvPr/>
      </p:nvGrpSpPr>
      <p:grpSpPr>
        <a:xfrm>
          <a:off x="0" y="0"/>
          <a:ext cx="0" cy="0"/>
          <a:chOff x="0" y="0"/>
          <a:chExt cx="0" cy="0"/>
        </a:xfrm>
      </p:grpSpPr>
      <p:sp>
        <p:nvSpPr>
          <p:cNvPr id="579" name="Google Shape;579;g30abce0bbc2_0_935: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80" name="Google Shape;580;g30abce0bbc2_0_93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1" name="Shape 121"/>
        <p:cNvGrpSpPr/>
        <p:nvPr/>
      </p:nvGrpSpPr>
      <p:grpSpPr>
        <a:xfrm>
          <a:off x="0" y="0"/>
          <a:ext cx="0" cy="0"/>
          <a:chOff x="0" y="0"/>
          <a:chExt cx="0" cy="0"/>
        </a:xfrm>
      </p:grpSpPr>
      <p:sp>
        <p:nvSpPr>
          <p:cNvPr id="122" name="Google Shape;122;g30abce0bbc2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0abce0bbc2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30abce0bbc2_0_2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abce0bbc2_0_2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0abce0bbc2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abce0bbc2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4_1_B">
  <p:cSld name="CUSTOM_1_1_1">
    <p:spTree>
      <p:nvGrpSpPr>
        <p:cNvPr id="50" name="Shape 50"/>
        <p:cNvGrpSpPr/>
        <p:nvPr/>
      </p:nvGrpSpPr>
      <p:grpSpPr>
        <a:xfrm>
          <a:off x="0" y="0"/>
          <a:ext cx="0" cy="0"/>
          <a:chOff x="0" y="0"/>
          <a:chExt cx="0" cy="0"/>
        </a:xfrm>
      </p:grpSpPr>
      <p:sp>
        <p:nvSpPr>
          <p:cNvPr id="51" name="Google Shape;51;p13"/>
          <p:cNvSpPr/>
          <p:nvPr>
            <p:ph type="pic" idx="2"/>
          </p:nvPr>
        </p:nvSpPr>
        <p:spPr>
          <a:xfrm>
            <a:off x="228600" y="2587752"/>
            <a:ext cx="2222100" cy="2222100"/>
          </a:xfrm>
          <a:prstGeom prst="teardrop">
            <a:avLst>
              <a:gd name="adj" fmla="val 100000"/>
            </a:avLst>
          </a:prstGeom>
          <a:noFill/>
          <a:ln>
            <a:noFill/>
          </a:ln>
        </p:spPr>
      </p:sp>
      <p:sp>
        <p:nvSpPr>
          <p:cNvPr id="52" name="Google Shape;52;p13"/>
          <p:cNvSpPr txBox="1"/>
          <p:nvPr>
            <p:ph type="title"/>
          </p:nvPr>
        </p:nvSpPr>
        <p:spPr>
          <a:xfrm>
            <a:off x="301752" y="310896"/>
            <a:ext cx="2788800" cy="1965900"/>
          </a:xfrm>
          <a:prstGeom prst="rect">
            <a:avLst/>
          </a:prstGeom>
        </p:spPr>
        <p:txBody>
          <a:bodyPr spcFirstLastPara="1" wrap="square" lIns="0" tIns="0" rIns="0" bIns="0"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 name="Google Shape;53;p13"/>
          <p:cNvSpPr txBox="1"/>
          <p:nvPr/>
        </p:nvSpPr>
        <p:spPr>
          <a:xfrm>
            <a:off x="3209544"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01</a:t>
            </a:r>
            <a:endParaRPr>
              <a:solidFill>
                <a:schemeClr val="dk2"/>
              </a:solidFill>
            </a:endParaRPr>
          </a:p>
        </p:txBody>
      </p:sp>
      <p:sp>
        <p:nvSpPr>
          <p:cNvPr id="54" name="Google Shape;54;p13"/>
          <p:cNvSpPr txBox="1"/>
          <p:nvPr/>
        </p:nvSpPr>
        <p:spPr>
          <a:xfrm>
            <a:off x="3209544"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02</a:t>
            </a:r>
            <a:endParaRPr>
              <a:solidFill>
                <a:schemeClr val="dk2"/>
              </a:solidFill>
            </a:endParaRPr>
          </a:p>
        </p:txBody>
      </p:sp>
      <p:sp>
        <p:nvSpPr>
          <p:cNvPr id="55" name="Google Shape;55;p13"/>
          <p:cNvSpPr txBox="1"/>
          <p:nvPr/>
        </p:nvSpPr>
        <p:spPr>
          <a:xfrm>
            <a:off x="6117336" y="301752"/>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03</a:t>
            </a:r>
            <a:endParaRPr>
              <a:solidFill>
                <a:schemeClr val="dk2"/>
              </a:solidFill>
            </a:endParaRPr>
          </a:p>
        </p:txBody>
      </p:sp>
      <p:sp>
        <p:nvSpPr>
          <p:cNvPr id="56" name="Google Shape;56;p13"/>
          <p:cNvSpPr txBox="1"/>
          <p:nvPr>
            <p:ph type="body" idx="1"/>
          </p:nvPr>
        </p:nvSpPr>
        <p:spPr>
          <a:xfrm>
            <a:off x="3739896" y="374900"/>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7" name="Google Shape;57;p13"/>
          <p:cNvSpPr txBox="1"/>
          <p:nvPr>
            <p:ph type="body" idx="3"/>
          </p:nvPr>
        </p:nvSpPr>
        <p:spPr>
          <a:xfrm>
            <a:off x="6665976" y="374904"/>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8" name="Google Shape;58;p13"/>
          <p:cNvSpPr txBox="1"/>
          <p:nvPr>
            <p:ph type="body" idx="4"/>
          </p:nvPr>
        </p:nvSpPr>
        <p:spPr>
          <a:xfrm>
            <a:off x="666597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59" name="Google Shape;59;p13"/>
          <p:cNvSpPr txBox="1"/>
          <p:nvPr/>
        </p:nvSpPr>
        <p:spPr>
          <a:xfrm>
            <a:off x="6117336" y="2020824"/>
            <a:ext cx="530400" cy="61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2"/>
                </a:solidFill>
              </a:rPr>
              <a:t>04</a:t>
            </a:r>
            <a:endParaRPr>
              <a:solidFill>
                <a:schemeClr val="dk2"/>
              </a:solidFill>
            </a:endParaRPr>
          </a:p>
        </p:txBody>
      </p:sp>
      <p:sp>
        <p:nvSpPr>
          <p:cNvPr id="60" name="Google Shape;60;p13"/>
          <p:cNvSpPr txBox="1"/>
          <p:nvPr>
            <p:ph type="body" idx="5"/>
          </p:nvPr>
        </p:nvSpPr>
        <p:spPr>
          <a:xfrm>
            <a:off x="3739896" y="2093976"/>
            <a:ext cx="2167200" cy="1536300"/>
          </a:xfrm>
          <a:prstGeom prst="rect">
            <a:avLst/>
          </a:prstGeom>
        </p:spPr>
        <p:txBody>
          <a:bodyPr spcFirstLastPara="1" wrap="square" lIns="0" tIns="0" rIns="0" bIns="0"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61" name="Shape 61"/>
        <p:cNvGrpSpPr/>
        <p:nvPr/>
      </p:nvGrpSpPr>
      <p:grpSpPr>
        <a:xfrm>
          <a:off x="0" y="0"/>
          <a:ext cx="0" cy="0"/>
          <a:chOff x="0" y="0"/>
          <a:chExt cx="0" cy="0"/>
        </a:xfrm>
      </p:grpSpPr>
      <p:sp>
        <p:nvSpPr>
          <p:cNvPr id="62" name="Google Shape;62;p14"/>
          <p:cNvSpPr txBox="1"/>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panose="020F0502020204030204"/>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3" name="Google Shape;63;p14"/>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1200"/>
              </a:spcBef>
              <a:spcAft>
                <a:spcPts val="0"/>
              </a:spcAft>
              <a:buClr>
                <a:srgbClr val="888888"/>
              </a:buClr>
              <a:buSzPts val="1500"/>
              <a:buNone/>
              <a:defRPr sz="1500">
                <a:solidFill>
                  <a:srgbClr val="888888"/>
                </a:solidFill>
              </a:defRPr>
            </a:lvl2pPr>
            <a:lvl3pPr marL="1371600" lvl="2" indent="-228600" algn="l">
              <a:lnSpc>
                <a:spcPct val="90000"/>
              </a:lnSpc>
              <a:spcBef>
                <a:spcPts val="1200"/>
              </a:spcBef>
              <a:spcAft>
                <a:spcPts val="0"/>
              </a:spcAft>
              <a:buClr>
                <a:srgbClr val="888888"/>
              </a:buClr>
              <a:buSzPts val="1400"/>
              <a:buNone/>
              <a:defRPr sz="1400">
                <a:solidFill>
                  <a:srgbClr val="888888"/>
                </a:solidFill>
              </a:defRPr>
            </a:lvl3pPr>
            <a:lvl4pPr marL="1828800" lvl="3" indent="-228600" algn="l">
              <a:lnSpc>
                <a:spcPct val="90000"/>
              </a:lnSpc>
              <a:spcBef>
                <a:spcPts val="1200"/>
              </a:spcBef>
              <a:spcAft>
                <a:spcPts val="0"/>
              </a:spcAft>
              <a:buClr>
                <a:srgbClr val="888888"/>
              </a:buClr>
              <a:buSzPts val="1200"/>
              <a:buNone/>
              <a:defRPr sz="1200">
                <a:solidFill>
                  <a:srgbClr val="888888"/>
                </a:solidFill>
              </a:defRPr>
            </a:lvl4pPr>
            <a:lvl5pPr marL="2286000" lvl="4" indent="-228600" algn="l">
              <a:lnSpc>
                <a:spcPct val="90000"/>
              </a:lnSpc>
              <a:spcBef>
                <a:spcPts val="1200"/>
              </a:spcBef>
              <a:spcAft>
                <a:spcPts val="0"/>
              </a:spcAft>
              <a:buClr>
                <a:srgbClr val="888888"/>
              </a:buClr>
              <a:buSzPts val="1200"/>
              <a:buNone/>
              <a:defRPr sz="1200">
                <a:solidFill>
                  <a:srgbClr val="888888"/>
                </a:solidFill>
              </a:defRPr>
            </a:lvl5pPr>
            <a:lvl6pPr marL="2743200" lvl="5" indent="-228600" algn="l">
              <a:lnSpc>
                <a:spcPct val="90000"/>
              </a:lnSpc>
              <a:spcBef>
                <a:spcPts val="1200"/>
              </a:spcBef>
              <a:spcAft>
                <a:spcPts val="0"/>
              </a:spcAft>
              <a:buClr>
                <a:srgbClr val="888888"/>
              </a:buClr>
              <a:buSzPts val="1200"/>
              <a:buNone/>
              <a:defRPr sz="1200">
                <a:solidFill>
                  <a:srgbClr val="888888"/>
                </a:solidFill>
              </a:defRPr>
            </a:lvl6pPr>
            <a:lvl7pPr marL="3200400" lvl="6" indent="-228600" algn="l">
              <a:lnSpc>
                <a:spcPct val="90000"/>
              </a:lnSpc>
              <a:spcBef>
                <a:spcPts val="1200"/>
              </a:spcBef>
              <a:spcAft>
                <a:spcPts val="0"/>
              </a:spcAft>
              <a:buClr>
                <a:srgbClr val="888888"/>
              </a:buClr>
              <a:buSzPts val="1200"/>
              <a:buNone/>
              <a:defRPr sz="1200">
                <a:solidFill>
                  <a:srgbClr val="888888"/>
                </a:solidFill>
              </a:defRPr>
            </a:lvl7pPr>
            <a:lvl8pPr marL="3657600" lvl="7" indent="-228600" algn="l">
              <a:lnSpc>
                <a:spcPct val="90000"/>
              </a:lnSpc>
              <a:spcBef>
                <a:spcPts val="1200"/>
              </a:spcBef>
              <a:spcAft>
                <a:spcPts val="0"/>
              </a:spcAft>
              <a:buClr>
                <a:srgbClr val="888888"/>
              </a:buClr>
              <a:buSzPts val="1200"/>
              <a:buNone/>
              <a:defRPr sz="1200">
                <a:solidFill>
                  <a:srgbClr val="888888"/>
                </a:solidFill>
              </a:defRPr>
            </a:lvl8pPr>
            <a:lvl9pPr marL="4114800" lvl="8" indent="-22860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64" name="Google Shape;64;p14"/>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5" name="Google Shape;65;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66" name="Google Shape;66;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7" name="Shape 67"/>
        <p:cNvGrpSpPr/>
        <p:nvPr/>
      </p:nvGrpSpPr>
      <p:grpSpPr>
        <a:xfrm>
          <a:off x="0" y="0"/>
          <a:ext cx="0" cy="0"/>
          <a:chOff x="0" y="0"/>
          <a:chExt cx="0" cy="0"/>
        </a:xfrm>
      </p:grpSpPr>
      <p:sp>
        <p:nvSpPr>
          <p:cNvPr id="68" name="Google Shape;68;p15"/>
          <p:cNvSpPr txBox="1"/>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9" name="Google Shape;69;p15"/>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
        <p:nvSpPr>
          <p:cNvPr id="70" name="Google Shape;70;p15"/>
          <p:cNvSpPr txBox="1"/>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1" name="Google Shape;71;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72" name="Google Shape;72;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p:cSld name="Title, Content">
    <p:spTree>
      <p:nvGrpSpPr>
        <p:cNvPr id="73" name="Shape 73"/>
        <p:cNvGrpSpPr/>
        <p:nvPr/>
      </p:nvGrpSpPr>
      <p:grpSpPr>
        <a:xfrm>
          <a:off x="0" y="0"/>
          <a:ext cx="0" cy="0"/>
          <a:chOff x="0" y="0"/>
          <a:chExt cx="0" cy="0"/>
        </a:xfrm>
      </p:grpSpPr>
      <p:sp>
        <p:nvSpPr>
          <p:cNvPr id="74" name="Google Shape;74;p16"/>
          <p:cNvSpPr txBox="1"/>
          <p:nvPr>
            <p:ph type="title"/>
          </p:nvPr>
        </p:nvSpPr>
        <p:spPr>
          <a:xfrm>
            <a:off x="4572000" y="855376"/>
            <a:ext cx="3890400" cy="6096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 name="Google Shape;75;p16"/>
          <p:cNvSpPr txBox="1"/>
          <p:nvPr>
            <p:ph type="body" idx="1"/>
          </p:nvPr>
        </p:nvSpPr>
        <p:spPr>
          <a:xfrm>
            <a:off x="457200" y="1203480"/>
            <a:ext cx="8229300" cy="2983200"/>
          </a:xfrm>
          <a:prstGeom prst="rect">
            <a:avLst/>
          </a:prstGeom>
          <a:noFill/>
          <a:ln>
            <a:noFill/>
          </a:ln>
        </p:spPr>
        <p:txBody>
          <a:bodyPr spcFirstLastPara="1" wrap="square" lIns="0" tIns="0" rIns="0" bIns="0"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5"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4.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4.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4.xml"/><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image" Target="../media/image2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3.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9.png"/><Relationship Id="rId1"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4.xml"/><Relationship Id="rId1" Type="http://schemas.openxmlformats.org/officeDocument/2006/relationships/image" Target="../media/image33.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1.xml"/><Relationship Id="rId1" Type="http://schemas.openxmlformats.org/officeDocument/2006/relationships/image" Target="../media/image34.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1.xml"/><Relationship Id="rId1" Type="http://schemas.openxmlformats.org/officeDocument/2006/relationships/image" Target="../media/image35.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1.xml"/><Relationship Id="rId1"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image" Target="../media/image37.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4.xml"/><Relationship Id="rId1" Type="http://schemas.openxmlformats.org/officeDocument/2006/relationships/hyperlink" Target="https://web.stanford.edu/~jurafsky/slp3/" TargetMode="External"/></Relationships>
</file>

<file path=ppt/slides/_rels/slide75.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14.xml"/><Relationship Id="rId2" Type="http://schemas.openxmlformats.org/officeDocument/2006/relationships/image" Target="../media/image40.png"/><Relationship Id="rId1" Type="http://schemas.openxmlformats.org/officeDocument/2006/relationships/image" Target="../media/image3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altLang="en-GB"/>
              <a:t>Natrual Language Processing</a:t>
            </a:r>
            <a:endParaRPr lang="en-US" altLang="en-GB"/>
          </a:p>
        </p:txBody>
      </p:sp>
      <p:sp>
        <p:nvSpPr>
          <p:cNvPr id="81" name="Google Shape;81;p17"/>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a:t>NLP</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What’s in Watson?</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33" name="Google Shape;133;p25"/>
          <p:cNvSpPr txBox="1"/>
          <p:nvPr>
            <p:ph type="body" idx="1"/>
          </p:nvPr>
        </p:nvSpPr>
        <p:spPr>
          <a:xfrm>
            <a:off x="311700" y="1152475"/>
            <a:ext cx="6255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770"/>
              <a:buFont typeface="Arial" panose="020B0604020202020204"/>
              <a:buNone/>
            </a:pPr>
            <a:r>
              <a:rPr lang="en-GB" sz="1660">
                <a:solidFill>
                  <a:schemeClr val="dk1"/>
                </a:solidFill>
              </a:rPr>
              <a:t>A question-answering system (IBM, 2011)</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Designed for the game of Jeopardy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How does it work:</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Sophisticated NLP: deep analysis of questions, noisy matching of questions to potential answers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data: onboard storage contains a huge collection of documents (e.g. Wikipedia, etc.), exploits redundancy</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Lots of computation: 90+ servers</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r>
              <a:rPr lang="en-GB" sz="1660">
                <a:solidFill>
                  <a:schemeClr val="dk1"/>
                </a:solidFill>
              </a:rPr>
              <a:t>Can beat all of the people all of the time?</a:t>
            </a:r>
            <a:endParaRPr sz="1660">
              <a:solidFill>
                <a:schemeClr val="dk1"/>
              </a:solidFill>
            </a:endParaRPr>
          </a:p>
          <a:p>
            <a:pPr marL="0" lvl="0" indent="0" algn="l" rtl="0">
              <a:lnSpc>
                <a:spcPct val="95000"/>
              </a:lnSpc>
              <a:spcBef>
                <a:spcPts val="1200"/>
              </a:spcBef>
              <a:spcAft>
                <a:spcPts val="0"/>
              </a:spcAft>
              <a:buClr>
                <a:schemeClr val="dk1"/>
              </a:buClr>
              <a:buSzPts val="770"/>
              <a:buFont typeface="Arial" panose="020B0604020202020204"/>
              <a:buNone/>
            </a:pPr>
            <a:endParaRPr sz="1660">
              <a:solidFill>
                <a:schemeClr val="dk1"/>
              </a:solidFill>
            </a:endParaRPr>
          </a:p>
          <a:p>
            <a:pPr marL="0" lvl="0" indent="0" algn="l" rtl="0">
              <a:lnSpc>
                <a:spcPct val="95000"/>
              </a:lnSpc>
              <a:spcBef>
                <a:spcPts val="1200"/>
              </a:spcBef>
              <a:spcAft>
                <a:spcPts val="1200"/>
              </a:spcAft>
              <a:buSzPts val="770"/>
              <a:buNone/>
            </a:pPr>
            <a:endParaRPr sz="1660">
              <a:solidFill>
                <a:schemeClr val="dk1"/>
              </a:solidFill>
            </a:endParaRPr>
          </a:p>
        </p:txBody>
      </p:sp>
      <p:pic>
        <p:nvPicPr>
          <p:cNvPr id="134" name="Google Shape;134;p25"/>
          <p:cNvPicPr preferRelativeResize="0"/>
          <p:nvPr/>
        </p:nvPicPr>
        <p:blipFill rotWithShape="1">
          <a:blip r:embed="rId1"/>
          <a:srcRect l="64841" b="3269"/>
          <a:stretch>
            <a:fillRect/>
          </a:stretch>
        </p:blipFill>
        <p:spPr>
          <a:xfrm>
            <a:off x="6829023" y="741100"/>
            <a:ext cx="2127350" cy="3991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Some NLP Tasks </a:t>
            </a:r>
            <a:endParaRPr lang="en-GB"/>
          </a:p>
        </p:txBody>
      </p:sp>
      <p:sp>
        <p:nvSpPr>
          <p:cNvPr id="140" name="Google Shape;140;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Understanding the structure and meaning of text, including syntax and semantics.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Sentiment Analysis</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Determining the emotional tone behind a series of words.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Automatically translating text from one language to another.</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Speech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Converting spoken language into text.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Generation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Creating coherent and contextually relevant text based on input data.</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a:t>
            </a: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Identifying and classifying key elements in text, such as names, dates, and locations.</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0200" algn="l" rtl="0">
              <a:lnSpc>
                <a:spcPct val="150000"/>
              </a:lnSpc>
              <a:spcBef>
                <a:spcPts val="0"/>
              </a:spcBef>
              <a:spcAft>
                <a:spcPts val="0"/>
              </a:spcAft>
              <a:buClr>
                <a:srgbClr val="222222"/>
              </a:buClr>
              <a:buSzPts val="1600"/>
              <a:buFont typeface="Roboto" panose="02000000000000000000"/>
              <a:buChar char="●"/>
            </a:pPr>
            <a:r>
              <a:rPr lang="en-GB" sz="16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6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647272" y="759003"/>
            <a:ext cx="25620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0000"/>
              </a:buClr>
              <a:buSzPts val="3300"/>
              <a:buFont typeface="Calibri" panose="020F0502020204030204"/>
              <a:buNone/>
            </a:pPr>
            <a:r>
              <a:rPr lang="en-GB">
                <a:solidFill>
                  <a:srgbClr val="FF0000"/>
                </a:solidFill>
              </a:rPr>
              <a:t>Information Extraction	</a:t>
            </a:r>
            <a:endParaRPr lang="en-GB">
              <a:solidFill>
                <a:srgbClr val="FF0000"/>
              </a:solidFill>
            </a:endParaRPr>
          </a:p>
        </p:txBody>
      </p:sp>
      <p:grpSp>
        <p:nvGrpSpPr>
          <p:cNvPr id="146" name="Google Shape;146;p27"/>
          <p:cNvGrpSpPr/>
          <p:nvPr/>
        </p:nvGrpSpPr>
        <p:grpSpPr>
          <a:xfrm>
            <a:off x="3895090" y="554465"/>
            <a:ext cx="4885835" cy="4011525"/>
            <a:chOff x="-847" y="268363"/>
            <a:chExt cx="6514447" cy="5348700"/>
          </a:xfrm>
        </p:grpSpPr>
        <p:sp>
          <p:nvSpPr>
            <p:cNvPr id="147" name="Google Shape;147;p27"/>
            <p:cNvSpPr/>
            <p:nvPr/>
          </p:nvSpPr>
          <p:spPr>
            <a:xfrm>
              <a:off x="0" y="268363"/>
              <a:ext cx="6513600" cy="1392300"/>
            </a:xfrm>
            <a:prstGeom prst="roundRect">
              <a:avLst>
                <a:gd name="adj" fmla="val 16667"/>
              </a:avLst>
            </a:prstGeom>
            <a:solidFill>
              <a:srgbClr val="599BD5"/>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48" name="Google Shape;148;p27"/>
            <p:cNvSpPr txBox="1"/>
            <p:nvPr/>
          </p:nvSpPr>
          <p:spPr>
            <a:xfrm>
              <a:off x="67966" y="3363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Goal: Map a document collection to structured database</a:t>
              </a:r>
              <a:endParaRPr sz="1100"/>
            </a:p>
          </p:txBody>
        </p:sp>
        <p:sp>
          <p:nvSpPr>
            <p:cNvPr id="149" name="Google Shape;149;p27"/>
            <p:cNvSpPr/>
            <p:nvPr/>
          </p:nvSpPr>
          <p:spPr>
            <a:xfrm>
              <a:off x="0" y="1761463"/>
              <a:ext cx="6513600" cy="1392300"/>
            </a:xfrm>
            <a:prstGeom prst="roundRect">
              <a:avLst>
                <a:gd name="adj" fmla="val 16667"/>
              </a:avLst>
            </a:prstGeom>
            <a:solidFill>
              <a:srgbClr val="6FAB46"/>
            </a:solidFill>
            <a:ln w="12700" cap="flat" cmpd="sng">
              <a:solidFill>
                <a:schemeClr val="lt1"/>
              </a:solidFill>
              <a:prstDash val="solid"/>
              <a:miter lim="800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0" name="Google Shape;150;p27"/>
            <p:cNvSpPr txBox="1"/>
            <p:nvPr/>
          </p:nvSpPr>
          <p:spPr>
            <a:xfrm>
              <a:off x="67966" y="1829429"/>
              <a:ext cx="6377700" cy="1256400"/>
            </a:xfrm>
            <a:prstGeom prst="rect">
              <a:avLst/>
            </a:prstGeom>
            <a:noFill/>
            <a:ln>
              <a:noFill/>
            </a:ln>
          </p:spPr>
          <p:txBody>
            <a:bodyPr spcFirstLastPara="1" wrap="square" lIns="100025" tIns="100025" rIns="100025" bIns="100025" anchor="ctr" anchorCtr="0">
              <a:noAutofit/>
            </a:bodyPr>
            <a:lstStyle/>
            <a:p>
              <a:pPr marL="0" marR="0" lvl="0" indent="0" algn="l" rtl="0">
                <a:lnSpc>
                  <a:spcPct val="90000"/>
                </a:lnSpc>
                <a:spcBef>
                  <a:spcPts val="0"/>
                </a:spcBef>
                <a:spcAft>
                  <a:spcPts val="0"/>
                </a:spcAft>
                <a:buClr>
                  <a:schemeClr val="lt1"/>
                </a:buClr>
                <a:buSzPts val="2600"/>
                <a:buFont typeface="Calibri" panose="020F0502020204030204"/>
                <a:buNone/>
              </a:pPr>
              <a:r>
                <a:rPr lang="en-GB" sz="2600">
                  <a:solidFill>
                    <a:schemeClr val="lt1"/>
                  </a:solidFill>
                  <a:latin typeface="Calibri" panose="020F0502020204030204"/>
                  <a:ea typeface="Calibri" panose="020F0502020204030204"/>
                  <a:cs typeface="Calibri" panose="020F0502020204030204"/>
                  <a:sym typeface="Calibri" panose="020F0502020204030204"/>
                </a:rPr>
                <a:t>Motivation:</a:t>
              </a:r>
              <a:endParaRPr sz="1100"/>
            </a:p>
          </p:txBody>
        </p:sp>
        <p:sp>
          <p:nvSpPr>
            <p:cNvPr id="151" name="Google Shape;151;p27"/>
            <p:cNvSpPr/>
            <p:nvPr/>
          </p:nvSpPr>
          <p:spPr>
            <a:xfrm>
              <a:off x="0" y="3153763"/>
              <a:ext cx="6513600" cy="2463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52" name="Google Shape;152;p27"/>
            <p:cNvSpPr txBox="1"/>
            <p:nvPr/>
          </p:nvSpPr>
          <p:spPr>
            <a:xfrm>
              <a:off x="-847" y="3153803"/>
              <a:ext cx="6514253" cy="2462953"/>
            </a:xfrm>
            <a:prstGeom prst="rect">
              <a:avLst/>
            </a:prstGeom>
            <a:noFill/>
            <a:ln>
              <a:noFill/>
            </a:ln>
          </p:spPr>
          <p:txBody>
            <a:bodyPr spcFirstLastPara="1" wrap="square" lIns="155100" tIns="33350" rIns="186675" bIns="33350" anchor="t" anchorCtr="0">
              <a:noAutofit/>
            </a:bodyPr>
            <a:lstStyle/>
            <a:p>
              <a:pPr marL="177800" marR="0" lvl="1" indent="-177800" algn="l" rtl="0">
                <a:lnSpc>
                  <a:spcPct val="90000"/>
                </a:lnSpc>
                <a:spcBef>
                  <a:spcPts val="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Complex searches (“Find me all the jobs in advertising paying at least $50,000 in Boston”)</a:t>
              </a:r>
              <a:endParaRPr sz="1000"/>
            </a:p>
            <a:p>
              <a:pPr marL="177800" marR="0" lvl="1" indent="-177800" algn="l" rtl="0">
                <a:lnSpc>
                  <a:spcPct val="90000"/>
                </a:lnSpc>
                <a:spcBef>
                  <a:spcPts val="400"/>
                </a:spcBef>
                <a:spcAft>
                  <a:spcPts val="0"/>
                </a:spcAft>
                <a:buClr>
                  <a:schemeClr val="dk1"/>
                </a:buClr>
                <a:buSzPts val="2000"/>
                <a:buFont typeface="Calibri" panose="020F0502020204030204"/>
                <a:buChar char="•"/>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Statistical queries (“How has the number of jobs in accounting changed over the years?”)</a:t>
              </a:r>
              <a:endPar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8"/>
          <p:cNvSpPr/>
          <p:nvPr>
            <p:ph type="title"/>
          </p:nvPr>
        </p:nvSpPr>
        <p:spPr>
          <a:xfrm>
            <a:off x="95172" y="1555772"/>
            <a:ext cx="2064300" cy="20319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latin typeface="Calibri" panose="020F0502020204030204"/>
                <a:ea typeface="Calibri" panose="020F0502020204030204"/>
                <a:cs typeface="Calibri" panose="020F0502020204030204"/>
                <a:sym typeface="Calibri" panose="020F0502020204030204"/>
              </a:rPr>
              <a:t>Information Extraction  Example</a:t>
            </a:r>
            <a:endParaRPr lang="en-GB" sz="2000">
              <a:solidFill>
                <a:srgbClr val="FFFFFF"/>
              </a:solidFill>
              <a:latin typeface="Calibri" panose="020F0502020204030204"/>
              <a:ea typeface="Calibri" panose="020F0502020204030204"/>
              <a:cs typeface="Calibri" panose="020F0502020204030204"/>
              <a:sym typeface="Calibri" panose="020F0502020204030204"/>
            </a:endParaRPr>
          </a:p>
        </p:txBody>
      </p:sp>
      <p:sp>
        <p:nvSpPr>
          <p:cNvPr id="158" name="Google Shape;158;p28"/>
          <p:cNvSpPr txBox="1"/>
          <p:nvPr/>
        </p:nvSpPr>
        <p:spPr>
          <a:xfrm>
            <a:off x="4347839" y="2240346"/>
            <a:ext cx="1516200" cy="500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dk1"/>
                </a:solidFill>
                <a:latin typeface="Calibri" panose="020F0502020204030204"/>
                <a:ea typeface="Calibri" panose="020F0502020204030204"/>
                <a:cs typeface="Calibri" panose="020F0502020204030204"/>
                <a:sym typeface="Calibri" panose="020F0502020204030204"/>
              </a:rPr>
              <a:t>  _______________</a:t>
            </a:r>
            <a:endParaRPr sz="1100"/>
          </a:p>
        </p:txBody>
      </p:sp>
      <p:pic>
        <p:nvPicPr>
          <p:cNvPr id="159" name="Google Shape;159;p28"/>
          <p:cNvPicPr preferRelativeResize="0"/>
          <p:nvPr/>
        </p:nvPicPr>
        <p:blipFill rotWithShape="1">
          <a:blip r:embed="rId1"/>
          <a:srcRect/>
          <a:stretch>
            <a:fillRect/>
          </a:stretch>
        </p:blipFill>
        <p:spPr>
          <a:xfrm>
            <a:off x="2272822" y="0"/>
            <a:ext cx="6871177" cy="4527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94555" y="349934"/>
            <a:ext cx="8355000" cy="6978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Text </a:t>
            </a:r>
            <a:r>
              <a:rPr lang="en-GB" sz="4100">
                <a:solidFill>
                  <a:srgbClr val="FF0000"/>
                </a:solidFill>
                <a:latin typeface="Calibri" panose="020F0502020204030204"/>
                <a:ea typeface="Calibri" panose="020F0502020204030204"/>
                <a:cs typeface="Calibri" panose="020F0502020204030204"/>
                <a:sym typeface="Calibri" panose="020F0502020204030204"/>
              </a:rPr>
              <a:t>Summarization</a:t>
            </a:r>
            <a:endParaRPr lang="en-GB" sz="4100">
              <a:solidFill>
                <a:srgbClr val="FF0000"/>
              </a:solidFill>
              <a:latin typeface="Calibri" panose="020F0502020204030204"/>
              <a:ea typeface="Calibri" panose="020F0502020204030204"/>
              <a:cs typeface="Calibri" panose="020F0502020204030204"/>
              <a:sym typeface="Calibri" panose="020F0502020204030204"/>
            </a:endParaRPr>
          </a:p>
        </p:txBody>
      </p:sp>
      <p:pic>
        <p:nvPicPr>
          <p:cNvPr id="165" name="Google Shape;165;p29" descr="ÙØªÙØ¬Ø© Ø¨Ø­Ø« Ø§ÙØµÙØ± Ø¹Ù âªtext summarizationâ¬â"/>
          <p:cNvPicPr preferRelativeResize="0"/>
          <p:nvPr>
            <p:ph type="body" idx="1"/>
          </p:nvPr>
        </p:nvPicPr>
        <p:blipFill rotWithShape="1">
          <a:blip r:embed="rId1"/>
          <a:srcRect/>
          <a:stretch>
            <a:fillRect/>
          </a:stretch>
        </p:blipFill>
        <p:spPr>
          <a:xfrm>
            <a:off x="2151502" y="1935877"/>
            <a:ext cx="5065500" cy="2380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9" name="Shape 169"/>
        <p:cNvGrpSpPr/>
        <p:nvPr/>
      </p:nvGrpSpPr>
      <p:grpSpPr>
        <a:xfrm>
          <a:off x="0" y="0"/>
          <a:ext cx="0" cy="0"/>
          <a:chOff x="0" y="0"/>
          <a:chExt cx="0" cy="0"/>
        </a:xfrm>
      </p:grpSpPr>
      <p:sp>
        <p:nvSpPr>
          <p:cNvPr id="170" name="Google Shape;170;p30"/>
          <p:cNvSpPr/>
          <p:nvPr/>
        </p:nvSpPr>
        <p:spPr>
          <a:xfrm>
            <a:off x="1191" y="0"/>
            <a:ext cx="9141600" cy="31821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panose="020F050202020403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71" name="Google Shape;171;p30"/>
          <p:cNvSpPr txBox="1"/>
          <p:nvPr>
            <p:ph type="title"/>
          </p:nvPr>
        </p:nvSpPr>
        <p:spPr>
          <a:xfrm>
            <a:off x="969770" y="534896"/>
            <a:ext cx="7204500" cy="17391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4100"/>
              <a:buFont typeface="Calibri" panose="020F0502020204030204"/>
              <a:buNone/>
            </a:pPr>
            <a:r>
              <a:rPr lang="en-GB" sz="4100">
                <a:solidFill>
                  <a:srgbClr val="FFFFFF"/>
                </a:solidFill>
                <a:latin typeface="Calibri" panose="020F0502020204030204"/>
                <a:ea typeface="Calibri" panose="020F0502020204030204"/>
                <a:cs typeface="Calibri" panose="020F0502020204030204"/>
                <a:sym typeface="Calibri" panose="020F0502020204030204"/>
              </a:rPr>
              <a:t>Why is NLP Hard?</a:t>
            </a:r>
            <a:endParaRPr lang="en-GB" sz="4100">
              <a:solidFill>
                <a:srgbClr val="FFFFFF"/>
              </a:solidFill>
              <a:latin typeface="Calibri" panose="020F0502020204030204"/>
              <a:ea typeface="Calibri" panose="020F0502020204030204"/>
              <a:cs typeface="Calibri" panose="020F0502020204030204"/>
              <a:sym typeface="Calibri" panose="020F0502020204030204"/>
            </a:endParaRPr>
          </a:p>
        </p:txBody>
      </p:sp>
      <p:pic>
        <p:nvPicPr>
          <p:cNvPr id="172" name="Google Shape;172;p30" descr="Head with Gears"/>
          <p:cNvPicPr preferRelativeResize="0"/>
          <p:nvPr/>
        </p:nvPicPr>
        <p:blipFill rotWithShape="1">
          <a:blip r:embed="rId1"/>
          <a:srcRect/>
          <a:stretch>
            <a:fillRect/>
          </a:stretch>
        </p:blipFill>
        <p:spPr>
          <a:xfrm>
            <a:off x="4129567" y="3604022"/>
            <a:ext cx="884868" cy="88486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6" name="Shape 176"/>
        <p:cNvGrpSpPr/>
        <p:nvPr/>
      </p:nvGrpSpPr>
      <p:grpSpPr>
        <a:xfrm>
          <a:off x="0" y="0"/>
          <a:ext cx="0" cy="0"/>
          <a:chOff x="0" y="0"/>
          <a:chExt cx="0" cy="0"/>
        </a:xfrm>
      </p:grpSpPr>
      <p:sp>
        <p:nvSpPr>
          <p:cNvPr id="177" name="Google Shape;177;p31"/>
          <p:cNvSpPr/>
          <p:nvPr/>
        </p:nvSpPr>
        <p:spPr>
          <a:xfrm>
            <a:off x="252663" y="240883"/>
            <a:ext cx="3249300" cy="4634700"/>
          </a:xfrm>
          <a:prstGeom prst="rect">
            <a:avLst/>
          </a:prstGeom>
          <a:solidFill>
            <a:srgbClr val="404040">
              <a:alpha val="89800"/>
            </a:srgbClr>
          </a:solidFill>
          <a:ln w="127000" cap="sq" cmpd="thinThick">
            <a:solidFill>
              <a:srgbClr val="595959">
                <a:alpha val="80000"/>
              </a:srgbClr>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8" name="Google Shape;178;p31"/>
          <p:cNvSpPr txBox="1"/>
          <p:nvPr>
            <p:ph type="title"/>
          </p:nvPr>
        </p:nvSpPr>
        <p:spPr>
          <a:xfrm>
            <a:off x="505678" y="685800"/>
            <a:ext cx="2743200" cy="21657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a:t>
            </a:r>
            <a:endParaRPr lang="en-GB" sz="3600">
              <a:solidFill>
                <a:srgbClr val="FFFFFF"/>
              </a:solidFill>
              <a:latin typeface="Calibri" panose="020F0502020204030204"/>
              <a:ea typeface="Calibri" panose="020F0502020204030204"/>
              <a:cs typeface="Calibri" panose="020F0502020204030204"/>
              <a:sym typeface="Calibri" panose="020F0502020204030204"/>
            </a:endParaRPr>
          </a:p>
        </p:txBody>
      </p:sp>
      <p:cxnSp>
        <p:nvCxnSpPr>
          <p:cNvPr id="179" name="Google Shape;179;p31"/>
          <p:cNvCxnSpPr/>
          <p:nvPr/>
        </p:nvCxnSpPr>
        <p:spPr>
          <a:xfrm>
            <a:off x="893345" y="2932700"/>
            <a:ext cx="1940100" cy="0"/>
          </a:xfrm>
          <a:prstGeom prst="straightConnector1">
            <a:avLst/>
          </a:prstGeom>
          <a:noFill/>
          <a:ln w="22225" cap="flat" cmpd="sng">
            <a:solidFill>
              <a:srgbClr val="D9D9D9"/>
            </a:solidFill>
            <a:prstDash val="solid"/>
            <a:miter lim="800000"/>
            <a:headEnd type="none" w="sm" len="sm"/>
            <a:tailEnd type="none" w="sm" len="sm"/>
          </a:ln>
        </p:spPr>
      </p:cxnSp>
      <p:grpSp>
        <p:nvGrpSpPr>
          <p:cNvPr id="180" name="Google Shape;180;p31"/>
          <p:cNvGrpSpPr/>
          <p:nvPr/>
        </p:nvGrpSpPr>
        <p:grpSpPr>
          <a:xfrm>
            <a:off x="3895725" y="358793"/>
            <a:ext cx="4885200" cy="4402782"/>
            <a:chOff x="0" y="7467"/>
            <a:chExt cx="6513600" cy="5870376"/>
          </a:xfrm>
        </p:grpSpPr>
        <p:sp>
          <p:nvSpPr>
            <p:cNvPr id="181" name="Google Shape;181;p31"/>
            <p:cNvSpPr/>
            <p:nvPr/>
          </p:nvSpPr>
          <p:spPr>
            <a:xfrm>
              <a:off x="0" y="7467"/>
              <a:ext cx="6513600" cy="948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2" name="Google Shape;182;p31"/>
            <p:cNvSpPr/>
            <p:nvPr/>
          </p:nvSpPr>
          <p:spPr>
            <a:xfrm>
              <a:off x="287001" y="220939"/>
              <a:ext cx="522300" cy="5217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3" name="Google Shape;183;p31"/>
            <p:cNvSpPr/>
            <p:nvPr/>
          </p:nvSpPr>
          <p:spPr>
            <a:xfrm>
              <a:off x="1096335" y="7467"/>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4" name="Google Shape;184;p31"/>
            <p:cNvSpPr txBox="1"/>
            <p:nvPr/>
          </p:nvSpPr>
          <p:spPr>
            <a:xfrm>
              <a:off x="1096335" y="7467"/>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“At last, a computer that understands you like your mother”</a:t>
              </a:r>
              <a:endParaRPr sz="1100">
                <a:solidFill>
                  <a:schemeClr val="lt1"/>
                </a:solidFill>
              </a:endParaRPr>
            </a:p>
          </p:txBody>
        </p:sp>
        <p:sp>
          <p:nvSpPr>
            <p:cNvPr id="185" name="Google Shape;185;p31"/>
            <p:cNvSpPr/>
            <p:nvPr/>
          </p:nvSpPr>
          <p:spPr>
            <a:xfrm>
              <a:off x="0" y="1230486"/>
              <a:ext cx="6513600" cy="948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6" name="Google Shape;186;p31"/>
            <p:cNvSpPr/>
            <p:nvPr/>
          </p:nvSpPr>
          <p:spPr>
            <a:xfrm>
              <a:off x="287001" y="1443958"/>
              <a:ext cx="522300" cy="5217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7" name="Google Shape;187;p31"/>
            <p:cNvSpPr/>
            <p:nvPr/>
          </p:nvSpPr>
          <p:spPr>
            <a:xfrm>
              <a:off x="1096335" y="1230486"/>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88" name="Google Shape;188;p31"/>
            <p:cNvSpPr txBox="1"/>
            <p:nvPr/>
          </p:nvSpPr>
          <p:spPr>
            <a:xfrm>
              <a:off x="1096335" y="1230486"/>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 It understands you as well as your mother understands you</a:t>
              </a:r>
              <a:endParaRPr sz="1100"/>
            </a:p>
          </p:txBody>
        </p:sp>
        <p:sp>
          <p:nvSpPr>
            <p:cNvPr id="189" name="Google Shape;189;p31"/>
            <p:cNvSpPr/>
            <p:nvPr/>
          </p:nvSpPr>
          <p:spPr>
            <a:xfrm>
              <a:off x="0" y="2453505"/>
              <a:ext cx="6513600" cy="948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0" name="Google Shape;190;p31"/>
            <p:cNvSpPr/>
            <p:nvPr/>
          </p:nvSpPr>
          <p:spPr>
            <a:xfrm>
              <a:off x="287001" y="2666977"/>
              <a:ext cx="522300" cy="5217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1" name="Google Shape;191;p31"/>
            <p:cNvSpPr/>
            <p:nvPr/>
          </p:nvSpPr>
          <p:spPr>
            <a:xfrm>
              <a:off x="1096335" y="2453505"/>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2" name="Google Shape;192;p31"/>
            <p:cNvSpPr txBox="1"/>
            <p:nvPr/>
          </p:nvSpPr>
          <p:spPr>
            <a:xfrm>
              <a:off x="1096335" y="2453505"/>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2. It understands (that) you like your mother</a:t>
              </a:r>
              <a:endParaRPr sz="1100"/>
            </a:p>
          </p:txBody>
        </p:sp>
        <p:sp>
          <p:nvSpPr>
            <p:cNvPr id="193" name="Google Shape;193;p31"/>
            <p:cNvSpPr/>
            <p:nvPr/>
          </p:nvSpPr>
          <p:spPr>
            <a:xfrm>
              <a:off x="0" y="3676524"/>
              <a:ext cx="6513600" cy="948900"/>
            </a:xfrm>
            <a:prstGeom prst="roundRect">
              <a:avLst>
                <a:gd name="adj" fmla="val 10000"/>
              </a:avLst>
            </a:prstGeom>
            <a:solidFill>
              <a:srgbClr val="599BD5"/>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4" name="Google Shape;194;p31"/>
            <p:cNvSpPr/>
            <p:nvPr/>
          </p:nvSpPr>
          <p:spPr>
            <a:xfrm>
              <a:off x="287001" y="3889996"/>
              <a:ext cx="522300" cy="521700"/>
            </a:xfrm>
            <a:prstGeom prst="rect">
              <a:avLst/>
            </a:prstGeom>
            <a:blipFill rotWithShape="1">
              <a:blip r:embed="rId4"/>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5" name="Google Shape;195;p31"/>
            <p:cNvSpPr/>
            <p:nvPr/>
          </p:nvSpPr>
          <p:spPr>
            <a:xfrm>
              <a:off x="1096335" y="3676524"/>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6" name="Google Shape;196;p31"/>
            <p:cNvSpPr txBox="1"/>
            <p:nvPr/>
          </p:nvSpPr>
          <p:spPr>
            <a:xfrm>
              <a:off x="1096335" y="3676524"/>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3. It understands you as well as it understands your mother</a:t>
              </a:r>
              <a:endParaRPr sz="1100"/>
            </a:p>
          </p:txBody>
        </p:sp>
        <p:sp>
          <p:nvSpPr>
            <p:cNvPr id="197" name="Google Shape;197;p31"/>
            <p:cNvSpPr/>
            <p:nvPr/>
          </p:nvSpPr>
          <p:spPr>
            <a:xfrm>
              <a:off x="0" y="4899543"/>
              <a:ext cx="6513600" cy="948900"/>
            </a:xfrm>
            <a:prstGeom prst="roundRect">
              <a:avLst>
                <a:gd name="adj" fmla="val 10000"/>
              </a:avLst>
            </a:prstGeom>
            <a:solidFill>
              <a:schemeClr val="accent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8" name="Google Shape;198;p31"/>
            <p:cNvSpPr/>
            <p:nvPr/>
          </p:nvSpPr>
          <p:spPr>
            <a:xfrm>
              <a:off x="287001" y="5113015"/>
              <a:ext cx="522300" cy="521700"/>
            </a:xfrm>
            <a:prstGeom prst="rect">
              <a:avLst/>
            </a:prstGeom>
            <a:blipFill rotWithShape="1">
              <a:blip r:embed="rId5"/>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199" name="Google Shape;199;p31"/>
            <p:cNvSpPr/>
            <p:nvPr/>
          </p:nvSpPr>
          <p:spPr>
            <a:xfrm>
              <a:off x="1096335" y="4899543"/>
              <a:ext cx="5400300" cy="9783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00" name="Google Shape;200;p31"/>
            <p:cNvSpPr txBox="1"/>
            <p:nvPr/>
          </p:nvSpPr>
          <p:spPr>
            <a:xfrm>
              <a:off x="1096335" y="4899543"/>
              <a:ext cx="5400300" cy="978300"/>
            </a:xfrm>
            <a:prstGeom prst="rect">
              <a:avLst/>
            </a:prstGeom>
            <a:noFill/>
            <a:ln>
              <a:noFill/>
            </a:ln>
          </p:spPr>
          <p:txBody>
            <a:bodyPr spcFirstLastPara="1" wrap="square" lIns="77650" tIns="77650" rIns="77650" bIns="77650" anchor="ctr" anchorCtr="0">
              <a:noAutofit/>
            </a:bodyPr>
            <a:lstStyle/>
            <a:p>
              <a:pPr marL="0" marR="0" lvl="0" indent="0" algn="l" rtl="0">
                <a:lnSpc>
                  <a:spcPct val="9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1 and 3: Does this mean well, or poorly?</a:t>
              </a:r>
              <a:endParaRPr sz="1100"/>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4" name="Shape 204"/>
        <p:cNvGrpSpPr/>
        <p:nvPr/>
      </p:nvGrpSpPr>
      <p:grpSpPr>
        <a:xfrm>
          <a:off x="0" y="0"/>
          <a:ext cx="0" cy="0"/>
          <a:chOff x="0" y="0"/>
          <a:chExt cx="0" cy="0"/>
        </a:xfrm>
      </p:grpSpPr>
      <p:sp>
        <p:nvSpPr>
          <p:cNvPr id="205" name="Google Shape;205;p32"/>
          <p:cNvSpPr/>
          <p:nvPr/>
        </p:nvSpPr>
        <p:spPr>
          <a:xfrm>
            <a:off x="-1" y="0"/>
            <a:ext cx="91419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06" name="Google Shape;206;p32"/>
          <p:cNvSpPr txBox="1"/>
          <p:nvPr>
            <p:ph type="title"/>
          </p:nvPr>
        </p:nvSpPr>
        <p:spPr>
          <a:xfrm>
            <a:off x="628650" y="417892"/>
            <a:ext cx="2530500" cy="41760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Calibri" panose="020F0502020204030204"/>
              <a:buNone/>
            </a:pPr>
            <a:r>
              <a:rPr lang="en-GB" sz="3600"/>
              <a:t>Ambiguity At the acoustic level (speech recognition)</a:t>
            </a:r>
            <a:endParaRPr lang="en-GB" sz="3600"/>
          </a:p>
        </p:txBody>
      </p:sp>
      <p:grpSp>
        <p:nvGrpSpPr>
          <p:cNvPr id="207" name="Google Shape;207;p32"/>
          <p:cNvGrpSpPr/>
          <p:nvPr/>
        </p:nvGrpSpPr>
        <p:grpSpPr>
          <a:xfrm>
            <a:off x="3819906" y="467309"/>
            <a:ext cx="4697775" cy="4124446"/>
            <a:chOff x="0" y="2687"/>
            <a:chExt cx="6263700" cy="5499261"/>
          </a:xfrm>
        </p:grpSpPr>
        <p:cxnSp>
          <p:nvCxnSpPr>
            <p:cNvPr id="208" name="Google Shape;208;p32"/>
            <p:cNvCxnSpPr/>
            <p:nvPr/>
          </p:nvCxnSpPr>
          <p:spPr>
            <a:xfrm>
              <a:off x="0" y="2687"/>
              <a:ext cx="6263700" cy="0"/>
            </a:xfrm>
            <a:prstGeom prst="straightConnector1">
              <a:avLst/>
            </a:prstGeom>
            <a:solidFill>
              <a:schemeClr val="accent2"/>
            </a:solidFill>
            <a:ln w="12700" cap="flat" cmpd="sng">
              <a:solidFill>
                <a:schemeClr val="accent2"/>
              </a:solidFill>
              <a:prstDash val="solid"/>
              <a:miter lim="800000"/>
              <a:headEnd type="none" w="sm" len="sm"/>
              <a:tailEnd type="none" w="sm" len="sm"/>
            </a:ln>
          </p:spPr>
        </p:cxnSp>
        <p:sp>
          <p:nvSpPr>
            <p:cNvPr id="209" name="Google Shape;209;p32"/>
            <p:cNvSpPr/>
            <p:nvPr/>
          </p:nvSpPr>
          <p:spPr>
            <a:xfrm>
              <a:off x="0" y="2687"/>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0" name="Google Shape;210;p32"/>
            <p:cNvSpPr txBox="1"/>
            <p:nvPr/>
          </p:nvSpPr>
          <p:spPr>
            <a:xfrm>
              <a:off x="0" y="2687"/>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eight or duck</a:t>
              </a:r>
              <a:endParaRPr sz="1100"/>
            </a:p>
          </p:txBody>
        </p:sp>
        <p:cxnSp>
          <p:nvCxnSpPr>
            <p:cNvPr id="211" name="Google Shape;211;p32"/>
            <p:cNvCxnSpPr/>
            <p:nvPr/>
          </p:nvCxnSpPr>
          <p:spPr>
            <a:xfrm>
              <a:off x="0" y="919239"/>
              <a:ext cx="6263700" cy="0"/>
            </a:xfrm>
            <a:prstGeom prst="straightConnector1">
              <a:avLst/>
            </a:prstGeom>
            <a:solidFill>
              <a:srgbClr val="DB784A"/>
            </a:solidFill>
            <a:ln w="12700" cap="flat" cmpd="sng">
              <a:solidFill>
                <a:srgbClr val="DB784A"/>
              </a:solidFill>
              <a:prstDash val="solid"/>
              <a:miter lim="800000"/>
              <a:headEnd type="none" w="sm" len="sm"/>
              <a:tailEnd type="none" w="sm" len="sm"/>
            </a:ln>
          </p:spPr>
        </p:cxnSp>
        <p:sp>
          <p:nvSpPr>
            <p:cNvPr id="212" name="Google Shape;212;p32"/>
            <p:cNvSpPr/>
            <p:nvPr/>
          </p:nvSpPr>
          <p:spPr>
            <a:xfrm>
              <a:off x="0" y="919239"/>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3" name="Google Shape;213;p32"/>
            <p:cNvSpPr txBox="1"/>
            <p:nvPr/>
          </p:nvSpPr>
          <p:spPr>
            <a:xfrm>
              <a:off x="0" y="919239"/>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Eye maid; her duck</a:t>
              </a:r>
              <a:endParaRPr sz="1100"/>
            </a:p>
          </p:txBody>
        </p:sp>
        <p:cxnSp>
          <p:nvCxnSpPr>
            <p:cNvPr id="214" name="Google Shape;214;p32"/>
            <p:cNvCxnSpPr/>
            <p:nvPr/>
          </p:nvCxnSpPr>
          <p:spPr>
            <a:xfrm>
              <a:off x="0" y="1835791"/>
              <a:ext cx="6263700" cy="0"/>
            </a:xfrm>
            <a:prstGeom prst="straightConnector1">
              <a:avLst/>
            </a:prstGeom>
            <a:solidFill>
              <a:srgbClr val="CB7C63"/>
            </a:solidFill>
            <a:ln w="12700" cap="flat" cmpd="sng">
              <a:solidFill>
                <a:srgbClr val="CB7C63"/>
              </a:solidFill>
              <a:prstDash val="solid"/>
              <a:miter lim="800000"/>
              <a:headEnd type="none" w="sm" len="sm"/>
              <a:tailEnd type="none" w="sm" len="sm"/>
            </a:ln>
          </p:spPr>
        </p:cxnSp>
        <p:sp>
          <p:nvSpPr>
            <p:cNvPr id="215" name="Google Shape;215;p32"/>
            <p:cNvSpPr/>
            <p:nvPr/>
          </p:nvSpPr>
          <p:spPr>
            <a:xfrm>
              <a:off x="0" y="1835791"/>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6" name="Google Shape;216;p32"/>
            <p:cNvSpPr txBox="1"/>
            <p:nvPr/>
          </p:nvSpPr>
          <p:spPr>
            <a:xfrm>
              <a:off x="0" y="1835791"/>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 maid her duck</a:t>
              </a:r>
              <a:endParaRPr sz="1100"/>
            </a:p>
          </p:txBody>
        </p:sp>
        <p:cxnSp>
          <p:nvCxnSpPr>
            <p:cNvPr id="217" name="Google Shape;217;p32"/>
            <p:cNvCxnSpPr/>
            <p:nvPr/>
          </p:nvCxnSpPr>
          <p:spPr>
            <a:xfrm>
              <a:off x="0" y="2752344"/>
              <a:ext cx="6263700" cy="0"/>
            </a:xfrm>
            <a:prstGeom prst="straightConnector1">
              <a:avLst/>
            </a:prstGeom>
            <a:solidFill>
              <a:srgbClr val="BC857A"/>
            </a:solidFill>
            <a:ln w="12700" cap="flat" cmpd="sng">
              <a:solidFill>
                <a:srgbClr val="BC857A"/>
              </a:solidFill>
              <a:prstDash val="solid"/>
              <a:miter lim="800000"/>
              <a:headEnd type="none" w="sm" len="sm"/>
              <a:tailEnd type="none" w="sm" len="sm"/>
            </a:ln>
          </p:spPr>
        </p:cxnSp>
        <p:sp>
          <p:nvSpPr>
            <p:cNvPr id="218" name="Google Shape;218;p32"/>
            <p:cNvSpPr/>
            <p:nvPr/>
          </p:nvSpPr>
          <p:spPr>
            <a:xfrm>
              <a:off x="0" y="2752344"/>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19" name="Google Shape;219;p32"/>
            <p:cNvSpPr txBox="1"/>
            <p:nvPr/>
          </p:nvSpPr>
          <p:spPr>
            <a:xfrm>
              <a:off x="0" y="2752344"/>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aid her duck</a:t>
              </a:r>
              <a:endParaRPr sz="1100"/>
            </a:p>
          </p:txBody>
        </p:sp>
        <p:cxnSp>
          <p:nvCxnSpPr>
            <p:cNvPr id="220" name="Google Shape;220;p32"/>
            <p:cNvCxnSpPr/>
            <p:nvPr/>
          </p:nvCxnSpPr>
          <p:spPr>
            <a:xfrm>
              <a:off x="0" y="3668896"/>
              <a:ext cx="6263700" cy="0"/>
            </a:xfrm>
            <a:prstGeom prst="straightConnector1">
              <a:avLst/>
            </a:prstGeom>
            <a:solidFill>
              <a:srgbClr val="AF9390"/>
            </a:solidFill>
            <a:ln w="12700" cap="flat" cmpd="sng">
              <a:solidFill>
                <a:srgbClr val="AF9390"/>
              </a:solidFill>
              <a:prstDash val="solid"/>
              <a:miter lim="800000"/>
              <a:headEnd type="none" w="sm" len="sm"/>
              <a:tailEnd type="none" w="sm" len="sm"/>
            </a:ln>
          </p:spPr>
        </p:cxnSp>
        <p:sp>
          <p:nvSpPr>
            <p:cNvPr id="221" name="Google Shape;221;p32"/>
            <p:cNvSpPr/>
            <p:nvPr/>
          </p:nvSpPr>
          <p:spPr>
            <a:xfrm>
              <a:off x="0" y="3668896"/>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2" name="Google Shape;222;p32"/>
            <p:cNvSpPr txBox="1"/>
            <p:nvPr/>
          </p:nvSpPr>
          <p:spPr>
            <a:xfrm>
              <a:off x="0" y="3668896"/>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her duck</a:t>
              </a:r>
              <a:endParaRPr sz="1100"/>
            </a:p>
          </p:txBody>
        </p:sp>
        <p:cxnSp>
          <p:nvCxnSpPr>
            <p:cNvPr id="223" name="Google Shape;223;p32"/>
            <p:cNvCxnSpPr/>
            <p:nvPr/>
          </p:nvCxnSpPr>
          <p:spPr>
            <a:xfrm>
              <a:off x="0" y="4585448"/>
              <a:ext cx="6263700" cy="0"/>
            </a:xfrm>
            <a:prstGeom prst="straightConnector1">
              <a:avLst/>
            </a:prstGeom>
            <a:solidFill>
              <a:srgbClr val="A4A4A4"/>
            </a:solidFill>
            <a:ln w="12700" cap="flat" cmpd="sng">
              <a:solidFill>
                <a:srgbClr val="A4A4A4"/>
              </a:solidFill>
              <a:prstDash val="solid"/>
              <a:miter lim="800000"/>
              <a:headEnd type="none" w="sm" len="sm"/>
              <a:tailEnd type="none" w="sm" len="sm"/>
            </a:ln>
          </p:spPr>
        </p:cxnSp>
        <p:sp>
          <p:nvSpPr>
            <p:cNvPr id="224" name="Google Shape;224;p32"/>
            <p:cNvSpPr/>
            <p:nvPr/>
          </p:nvSpPr>
          <p:spPr>
            <a:xfrm>
              <a:off x="0" y="4585448"/>
              <a:ext cx="6263700" cy="916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25" name="Google Shape;225;p32"/>
            <p:cNvSpPr txBox="1"/>
            <p:nvPr/>
          </p:nvSpPr>
          <p:spPr>
            <a:xfrm>
              <a:off x="0" y="4585448"/>
              <a:ext cx="6263700" cy="916500"/>
            </a:xfrm>
            <a:prstGeom prst="rect">
              <a:avLst/>
            </a:prstGeom>
            <a:noFill/>
            <a:ln>
              <a:noFill/>
            </a:ln>
          </p:spPr>
          <p:txBody>
            <a:bodyPr spcFirstLastPara="1" wrap="square" lIns="120000" tIns="120000" rIns="120000" bIns="120000" anchor="t" anchorCtr="0">
              <a:noAutofit/>
            </a:bodyPr>
            <a:lstStyle/>
            <a:p>
              <a:pPr marL="0" marR="0" lvl="0" indent="0" algn="l" rtl="0">
                <a:lnSpc>
                  <a:spcPct val="90000"/>
                </a:lnSpc>
                <a:spcBef>
                  <a:spcPts val="0"/>
                </a:spcBef>
                <a:spcAft>
                  <a:spcPts val="0"/>
                </a:spcAft>
                <a:buClr>
                  <a:schemeClr val="dk1"/>
                </a:buClr>
                <a:buSzPts val="3200"/>
                <a:buFont typeface="Calibri" panose="020F0502020204030204"/>
                <a:buNone/>
              </a:pPr>
              <a:r>
                <a:rPr lang="en-GB" sz="3200" b="0" i="0" u="none" strike="noStrike" cap="none">
                  <a:solidFill>
                    <a:schemeClr val="dk1"/>
                  </a:solidFill>
                  <a:latin typeface="Calibri" panose="020F0502020204030204"/>
                  <a:ea typeface="Calibri" panose="020F0502020204030204"/>
                  <a:cs typeface="Calibri" panose="020F0502020204030204"/>
                  <a:sym typeface="Calibri" panose="020F0502020204030204"/>
                </a:rPr>
                <a:t>I’m ate or duck</a:t>
              </a:r>
              <a:endParaRPr sz="110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29" name="Shape 229"/>
        <p:cNvGrpSpPr/>
        <p:nvPr/>
      </p:nvGrpSpPr>
      <p:grpSpPr>
        <a:xfrm>
          <a:off x="0" y="0"/>
          <a:ext cx="0" cy="0"/>
          <a:chOff x="0" y="0"/>
          <a:chExt cx="0" cy="0"/>
        </a:xfrm>
      </p:grpSpPr>
      <p:sp>
        <p:nvSpPr>
          <p:cNvPr id="230" name="Google Shape;230;p33"/>
          <p:cNvSpPr/>
          <p:nvPr/>
        </p:nvSpPr>
        <p:spPr>
          <a:xfrm>
            <a:off x="252663" y="233587"/>
            <a:ext cx="3249300" cy="4634700"/>
          </a:xfrm>
          <a:prstGeom prst="rect">
            <a:avLst/>
          </a:prstGeom>
          <a:solidFill>
            <a:srgbClr val="404040"/>
          </a:solidFill>
          <a:ln w="127000" cap="sq" cmpd="thinThick">
            <a:solidFill>
              <a:srgbClr val="40404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31" name="Google Shape;231;p33"/>
          <p:cNvSpPr txBox="1"/>
          <p:nvPr>
            <p:ph type="title"/>
          </p:nvPr>
        </p:nvSpPr>
        <p:spPr>
          <a:xfrm>
            <a:off x="557213" y="557213"/>
            <a:ext cx="2607600" cy="37221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3600"/>
              <a:buFont typeface="Calibri" panose="020F0502020204030204"/>
              <a:buNone/>
            </a:pPr>
            <a:r>
              <a:rPr lang="en-GB" sz="3600">
                <a:solidFill>
                  <a:srgbClr val="FFFFFF"/>
                </a:solidFill>
                <a:latin typeface="Calibri" panose="020F0502020204030204"/>
                <a:ea typeface="Calibri" panose="020F0502020204030204"/>
                <a:cs typeface="Calibri" panose="020F0502020204030204"/>
                <a:sym typeface="Calibri" panose="020F0502020204030204"/>
              </a:rPr>
              <a:t>Ambiguity at the semantic (meaning) level</a:t>
            </a:r>
            <a:br>
              <a:rPr lang="en-GB" sz="3600">
                <a:solidFill>
                  <a:srgbClr val="FFFFFF"/>
                </a:solidFill>
                <a:latin typeface="Calibri" panose="020F0502020204030204"/>
                <a:ea typeface="Calibri" panose="020F0502020204030204"/>
                <a:cs typeface="Calibri" panose="020F0502020204030204"/>
                <a:sym typeface="Calibri" panose="020F0502020204030204"/>
              </a:rPr>
            </a:br>
            <a:endParaRPr sz="3600">
              <a:solidFill>
                <a:srgbClr val="FFFFFF"/>
              </a:solidFill>
              <a:latin typeface="Calibri" panose="020F0502020204030204"/>
              <a:ea typeface="Calibri" panose="020F0502020204030204"/>
              <a:cs typeface="Calibri" panose="020F0502020204030204"/>
              <a:sym typeface="Calibri" panose="020F0502020204030204"/>
            </a:endParaRPr>
          </a:p>
        </p:txBody>
      </p:sp>
      <p:grpSp>
        <p:nvGrpSpPr>
          <p:cNvPr id="232" name="Google Shape;232;p33"/>
          <p:cNvGrpSpPr/>
          <p:nvPr/>
        </p:nvGrpSpPr>
        <p:grpSpPr>
          <a:xfrm>
            <a:off x="3311622" y="361499"/>
            <a:ext cx="5465377" cy="4397377"/>
            <a:chOff x="-253695" y="11075"/>
            <a:chExt cx="7287169" cy="5863170"/>
          </a:xfrm>
        </p:grpSpPr>
        <p:sp>
          <p:nvSpPr>
            <p:cNvPr id="233" name="Google Shape;233;p33"/>
            <p:cNvSpPr/>
            <p:nvPr/>
          </p:nvSpPr>
          <p:spPr>
            <a:xfrm>
              <a:off x="-253695" y="11075"/>
              <a:ext cx="6780000" cy="16809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4" name="Google Shape;234;p33"/>
            <p:cNvSpPr/>
            <p:nvPr/>
          </p:nvSpPr>
          <p:spPr>
            <a:xfrm>
              <a:off x="254765" y="389269"/>
              <a:ext cx="926400" cy="9246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5" name="Google Shape;235;p33"/>
            <p:cNvSpPr/>
            <p:nvPr/>
          </p:nvSpPr>
          <p:spPr>
            <a:xfrm>
              <a:off x="1305092" y="11075"/>
              <a:ext cx="55272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6" name="Google Shape;236;p33"/>
            <p:cNvSpPr txBox="1"/>
            <p:nvPr/>
          </p:nvSpPr>
          <p:spPr>
            <a:xfrm>
              <a:off x="1305092" y="11075"/>
              <a:ext cx="55272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lt1"/>
                  </a:solidFill>
                  <a:latin typeface="Calibri" panose="020F0502020204030204"/>
                  <a:ea typeface="Calibri" panose="020F0502020204030204"/>
                  <a:cs typeface="Calibri" panose="020F0502020204030204"/>
                  <a:sym typeface="Calibri" panose="020F0502020204030204"/>
                </a:rPr>
                <a:t>Two definitions of “mother”</a:t>
              </a:r>
              <a:endParaRPr sz="1100">
                <a:solidFill>
                  <a:schemeClr val="lt1"/>
                </a:solidFill>
              </a:endParaRPr>
            </a:p>
          </p:txBody>
        </p:sp>
        <p:sp>
          <p:nvSpPr>
            <p:cNvPr id="237" name="Google Shape;237;p33"/>
            <p:cNvSpPr/>
            <p:nvPr/>
          </p:nvSpPr>
          <p:spPr>
            <a:xfrm>
              <a:off x="-253695" y="2101460"/>
              <a:ext cx="6780000" cy="16809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8" name="Google Shape;238;p33"/>
            <p:cNvSpPr/>
            <p:nvPr/>
          </p:nvSpPr>
          <p:spPr>
            <a:xfrm>
              <a:off x="254765" y="2479654"/>
              <a:ext cx="926400" cy="9246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39" name="Google Shape;239;p33"/>
            <p:cNvSpPr/>
            <p:nvPr/>
          </p:nvSpPr>
          <p:spPr>
            <a:xfrm>
              <a:off x="1305354" y="2101460"/>
              <a:ext cx="55269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0" name="Google Shape;240;p33"/>
            <p:cNvSpPr txBox="1"/>
            <p:nvPr/>
          </p:nvSpPr>
          <p:spPr>
            <a:xfrm>
              <a:off x="1305354" y="2101460"/>
              <a:ext cx="55269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100" b="0" i="0" u="none" strike="noStrike" cap="none">
                  <a:solidFill>
                    <a:schemeClr val="dk1"/>
                  </a:solidFill>
                  <a:latin typeface="Calibri" panose="020F0502020204030204"/>
                  <a:ea typeface="Calibri" panose="020F0502020204030204"/>
                  <a:cs typeface="Calibri" panose="020F0502020204030204"/>
                  <a:sym typeface="Calibri" panose="020F0502020204030204"/>
                </a:rPr>
                <a:t>A woman who has given birth to a child</a:t>
              </a:r>
              <a:endParaRPr sz="1100"/>
            </a:p>
          </p:txBody>
        </p:sp>
        <p:sp>
          <p:nvSpPr>
            <p:cNvPr id="241" name="Google Shape;241;p33"/>
            <p:cNvSpPr/>
            <p:nvPr/>
          </p:nvSpPr>
          <p:spPr>
            <a:xfrm>
              <a:off x="-253695" y="4191845"/>
              <a:ext cx="6780000" cy="1680900"/>
            </a:xfrm>
            <a:prstGeom prst="roundRect">
              <a:avLst>
                <a:gd name="adj" fmla="val 10000"/>
              </a:avLst>
            </a:prstGeom>
            <a:solidFill>
              <a:schemeClr val="accent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2" name="Google Shape;242;p33"/>
            <p:cNvSpPr/>
            <p:nvPr/>
          </p:nvSpPr>
          <p:spPr>
            <a:xfrm>
              <a:off x="254765" y="4570039"/>
              <a:ext cx="926400" cy="924600"/>
            </a:xfrm>
            <a:prstGeom prst="rect">
              <a:avLst/>
            </a:prstGeom>
            <a:blipFill rotWithShape="1">
              <a:blip r:embed="rId3"/>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3" name="Google Shape;243;p33"/>
            <p:cNvSpPr/>
            <p:nvPr/>
          </p:nvSpPr>
          <p:spPr>
            <a:xfrm>
              <a:off x="1103974" y="4191845"/>
              <a:ext cx="5929500" cy="16824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44" name="Google Shape;244;p33"/>
            <p:cNvSpPr txBox="1"/>
            <p:nvPr/>
          </p:nvSpPr>
          <p:spPr>
            <a:xfrm>
              <a:off x="1103974" y="4191845"/>
              <a:ext cx="5929500" cy="1682400"/>
            </a:xfrm>
            <a:prstGeom prst="rect">
              <a:avLst/>
            </a:prstGeom>
            <a:noFill/>
            <a:ln>
              <a:noFill/>
            </a:ln>
          </p:spPr>
          <p:txBody>
            <a:bodyPr spcFirstLastPara="1" wrap="square" lIns="133550" tIns="133550" rIns="133550" bIns="133550" anchor="ctr" anchorCtr="0">
              <a:noAutofit/>
            </a:bodyPr>
            <a:lstStyle/>
            <a:p>
              <a:pPr marL="0" marR="0" lvl="0" indent="0" algn="l" rtl="0">
                <a:lnSpc>
                  <a:spcPct val="100000"/>
                </a:lnSpc>
                <a:spcBef>
                  <a:spcPts val="0"/>
                </a:spcBef>
                <a:spcAft>
                  <a:spcPts val="0"/>
                </a:spcAft>
                <a:buClr>
                  <a:schemeClr val="dk1"/>
                </a:buClr>
                <a:buSzPts val="2100"/>
                <a:buFont typeface="Calibri" panose="020F0502020204030204"/>
                <a:buNone/>
              </a:pPr>
              <a:r>
                <a:rPr lang="en-GB"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A stringy slimy substance consisting of yeast cells and bacteria; is added to cider or wine to produce vinegar</a:t>
              </a:r>
              <a:endParaRPr sz="10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Copyright Notice</a:t>
            </a:r>
            <a:endParaRPr lang="en-US"/>
          </a:p>
        </p:txBody>
      </p:sp>
      <p:sp>
        <p:nvSpPr>
          <p:cNvPr id="3" name="Content Placeholder 2"/>
          <p:cNvSpPr>
            <a:spLocks noGrp="1"/>
          </p:cNvSpPr>
          <p:nvPr>
            <p:ph idx="1"/>
          </p:nvPr>
        </p:nvSpPr>
        <p:spPr/>
        <p:txBody>
          <a:bodyPr>
            <a:normAutofit/>
          </a:bodyPr>
          <a:p>
            <a:pPr marL="0" indent="0">
              <a:buNone/>
            </a:pPr>
            <a:r>
              <a:rPr lang="en-US"/>
              <a:t>These slides are distributed for educational purpose under the Creative Commons License. </a:t>
            </a:r>
            <a:r>
              <a:rPr lang="en-US" sz="1500">
                <a:sym typeface="+mn-ea"/>
              </a:rPr>
              <a:t>https://creativecommons.org/licenses/by-sa/2.0/legalcode</a:t>
            </a:r>
            <a:endParaRPr lang="en-US" sz="1500"/>
          </a:p>
          <a:p>
            <a:pPr marL="0" indent="0">
              <a:buNone/>
            </a:pPr>
            <a:endParaRPr lang="en-US"/>
          </a:p>
          <a:p>
            <a:pPr marL="0" indent="0">
              <a:buNone/>
            </a:pPr>
            <a:r>
              <a:rPr lang="en-US"/>
              <a:t>Source of Slides: </a:t>
            </a:r>
            <a:endParaRPr lang="en-US"/>
          </a:p>
          <a:p>
            <a:r>
              <a:rPr lang="en-US">
                <a:sym typeface="+mn-ea"/>
              </a:rPr>
              <a:t>DeepLearning.AI as the source of the slides.</a:t>
            </a:r>
            <a:endParaRPr lang="en-US"/>
          </a:p>
          <a:p>
            <a:r>
              <a:rPr lang="en-US"/>
              <a:t>Generative AI :) </a:t>
            </a:r>
            <a:endParaRPr lang="en-US"/>
          </a:p>
          <a:p>
            <a:r>
              <a:rPr lang="en-US"/>
              <a:t>Harvard Teaching and Learning Consortium </a:t>
            </a:r>
            <a:endParaRPr lang="en-US"/>
          </a:p>
          <a:p>
            <a:r>
              <a:rPr lang="en-US"/>
              <a:t>Speech and Language Processing Book (3rd ed. draft) by Dan Jurafsky and James H. Martin, August 20, 2024 </a:t>
            </a:r>
            <a:endParaRPr lang="en-US"/>
          </a:p>
          <a:p>
            <a:pPr marL="0" indent="0">
              <a:buNone/>
            </a:pPr>
            <a:endParaRPr lang="en-US"/>
          </a:p>
        </p:txBody>
      </p:sp>
      <p:pic>
        <p:nvPicPr>
          <p:cNvPr id="4" name="Picture 3"/>
          <p:cNvPicPr>
            <a:picLocks noChangeAspect="1"/>
          </p:cNvPicPr>
          <p:nvPr/>
        </p:nvPicPr>
        <p:blipFill>
          <a:blip r:embed="rId1"/>
          <a:stretch>
            <a:fillRect/>
          </a:stretch>
        </p:blipFill>
        <p:spPr>
          <a:xfrm>
            <a:off x="5917406" y="389573"/>
            <a:ext cx="2921794" cy="414338"/>
          </a:xfrm>
          <a:prstGeom prst="rect">
            <a:avLst/>
          </a:prstGeom>
        </p:spPr>
      </p:pic>
      <p:sp>
        <p:nvSpPr>
          <p:cNvPr id="5" name="Slide Number Placeholder 4"/>
          <p:cNvSpPr>
            <a:spLocks noGrp="1"/>
          </p:cNvSpPr>
          <p:nvPr>
            <p:ph type="sldNum" sz="quarter" idx="12"/>
          </p:nvPr>
        </p:nvSpPr>
        <p:spPr/>
        <p:txBody>
          <a:bodyPr/>
          <a:p>
            <a:fld id="{9B618960-8005-486C-9A75-10CB2AAC16F9}" type="slidenum">
              <a:rPr lang="en-US" sz="750" smtClean="0"/>
            </a:fld>
            <a:endParaRPr lang="en-US" sz="75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647275" y="759000"/>
            <a:ext cx="2926500" cy="35967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panose="020F0502020204030204"/>
              <a:buNone/>
            </a:pPr>
            <a:r>
              <a:rPr lang="en-GB"/>
              <a:t>More Word Sense Ambiguity semantic (meaning) level</a:t>
            </a:r>
            <a:endParaRPr lang="en-GB"/>
          </a:p>
        </p:txBody>
      </p:sp>
      <p:grpSp>
        <p:nvGrpSpPr>
          <p:cNvPr id="250" name="Google Shape;250;p34"/>
          <p:cNvGrpSpPr/>
          <p:nvPr/>
        </p:nvGrpSpPr>
        <p:grpSpPr>
          <a:xfrm>
            <a:off x="3895725" y="1070479"/>
            <a:ext cx="4885200" cy="2979401"/>
            <a:chOff x="0" y="956381"/>
            <a:chExt cx="6513600" cy="3972535"/>
          </a:xfrm>
        </p:grpSpPr>
        <p:sp>
          <p:nvSpPr>
            <p:cNvPr id="251" name="Google Shape;251;p34"/>
            <p:cNvSpPr/>
            <p:nvPr/>
          </p:nvSpPr>
          <p:spPr>
            <a:xfrm>
              <a:off x="0" y="956381"/>
              <a:ext cx="6513600" cy="1765500"/>
            </a:xfrm>
            <a:prstGeom prst="roundRect">
              <a:avLst>
                <a:gd name="adj" fmla="val 10000"/>
              </a:avLst>
            </a:prstGeom>
            <a:solidFill>
              <a:schemeClr val="accent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2" name="Google Shape;252;p34"/>
            <p:cNvSpPr/>
            <p:nvPr/>
          </p:nvSpPr>
          <p:spPr>
            <a:xfrm>
              <a:off x="534102" y="1353647"/>
              <a:ext cx="971100" cy="971100"/>
            </a:xfrm>
            <a:prstGeom prst="rect">
              <a:avLst/>
            </a:prstGeom>
            <a:blipFill rotWithShape="1">
              <a:blip r:embed="rId1"/>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3" name="Google Shape;253;p34"/>
            <p:cNvSpPr/>
            <p:nvPr/>
          </p:nvSpPr>
          <p:spPr>
            <a:xfrm>
              <a:off x="2039300" y="956381"/>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4" name="Google Shape;254;p34"/>
            <p:cNvSpPr txBox="1"/>
            <p:nvPr/>
          </p:nvSpPr>
          <p:spPr>
            <a:xfrm>
              <a:off x="2039300" y="956381"/>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2400"/>
                <a:buFont typeface="Calibri" panose="020F0502020204030204"/>
                <a:buNone/>
              </a:pPr>
              <a:r>
                <a:rPr lang="en-GB" sz="2400" b="0" i="0" u="none" strike="noStrike" cap="none">
                  <a:solidFill>
                    <a:schemeClr val="lt1"/>
                  </a:solidFill>
                  <a:latin typeface="Calibri" panose="020F0502020204030204"/>
                  <a:ea typeface="Calibri" panose="020F0502020204030204"/>
                  <a:cs typeface="Calibri" panose="020F0502020204030204"/>
                  <a:sym typeface="Calibri" panose="020F0502020204030204"/>
                </a:rPr>
                <a:t>They put money in the bank = = buried in mud?</a:t>
              </a:r>
              <a:endParaRPr sz="1100">
                <a:solidFill>
                  <a:schemeClr val="lt1"/>
                </a:solidFill>
              </a:endParaRPr>
            </a:p>
          </p:txBody>
        </p:sp>
        <p:sp>
          <p:nvSpPr>
            <p:cNvPr id="255" name="Google Shape;255;p34"/>
            <p:cNvSpPr/>
            <p:nvPr/>
          </p:nvSpPr>
          <p:spPr>
            <a:xfrm>
              <a:off x="0" y="3163416"/>
              <a:ext cx="6513600" cy="1765500"/>
            </a:xfrm>
            <a:prstGeom prst="roundRect">
              <a:avLst>
                <a:gd name="adj" fmla="val 10000"/>
              </a:avLst>
            </a:prstGeom>
            <a:solidFill>
              <a:schemeClr val="accent3"/>
            </a:solid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6" name="Google Shape;256;p34"/>
            <p:cNvSpPr/>
            <p:nvPr/>
          </p:nvSpPr>
          <p:spPr>
            <a:xfrm>
              <a:off x="534102" y="3560682"/>
              <a:ext cx="971100" cy="971100"/>
            </a:xfrm>
            <a:prstGeom prst="rect">
              <a:avLst/>
            </a:prstGeom>
            <a:blipFill rotWithShape="1">
              <a:blip r:embed="rId2"/>
              <a:stretch>
                <a:fillRect/>
              </a:stretch>
            </a:blip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7" name="Google Shape;257;p34"/>
            <p:cNvSpPr/>
            <p:nvPr/>
          </p:nvSpPr>
          <p:spPr>
            <a:xfrm>
              <a:off x="2039300" y="3163416"/>
              <a:ext cx="4474200" cy="17655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258" name="Google Shape;258;p34"/>
            <p:cNvSpPr txBox="1"/>
            <p:nvPr/>
          </p:nvSpPr>
          <p:spPr>
            <a:xfrm>
              <a:off x="2039300" y="3163416"/>
              <a:ext cx="4474200" cy="1765500"/>
            </a:xfrm>
            <a:prstGeom prst="rect">
              <a:avLst/>
            </a:prstGeom>
            <a:noFill/>
            <a:ln>
              <a:noFill/>
            </a:ln>
          </p:spPr>
          <p:txBody>
            <a:bodyPr spcFirstLastPara="1" wrap="square" lIns="140150" tIns="140150" rIns="140150" bIns="140150" anchor="ctr" anchorCtr="0">
              <a:noAutofit/>
            </a:bodyPr>
            <a:lstStyle/>
            <a:p>
              <a:pPr marL="0" marR="0" lvl="0" indent="0" algn="l" rtl="0">
                <a:lnSpc>
                  <a:spcPct val="90000"/>
                </a:lnSpc>
                <a:spcBef>
                  <a:spcPts val="0"/>
                </a:spcBef>
                <a:spcAft>
                  <a:spcPts val="0"/>
                </a:spcAft>
                <a:buClr>
                  <a:schemeClr val="dk1"/>
                </a:buClr>
                <a:buSzPts val="3000"/>
                <a:buFont typeface="Calibri" panose="020F0502020204030204"/>
                <a:buNone/>
              </a:pPr>
              <a:r>
                <a:rPr lang="en-GB" sz="3000" b="0" i="0" u="none" strike="noStrike" cap="none">
                  <a:solidFill>
                    <a:schemeClr val="dk1"/>
                  </a:solidFill>
                  <a:latin typeface="Calibri" panose="020F0502020204030204"/>
                  <a:ea typeface="Calibri" panose="020F0502020204030204"/>
                  <a:cs typeface="Calibri" panose="020F0502020204030204"/>
                  <a:sym typeface="Calibri" panose="020F0502020204030204"/>
                </a:rPr>
                <a:t>I saw her duck with a telescope</a:t>
              </a:r>
              <a:endParaRPr sz="110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90000"/>
              </a:lnSpc>
              <a:spcBef>
                <a:spcPts val="0"/>
              </a:spcBef>
              <a:spcAft>
                <a:spcPts val="0"/>
              </a:spcAft>
              <a:buClr>
                <a:schemeClr val="lt1"/>
              </a:buClr>
              <a:buSzPct val="100000"/>
              <a:buFont typeface="Calibri" panose="020F0502020204030204"/>
              <a:buNone/>
            </a:pPr>
            <a:r>
              <a:rPr lang="en-GB" sz="3600">
                <a:latin typeface="Calibri" panose="020F0502020204030204"/>
                <a:ea typeface="Calibri" panose="020F0502020204030204"/>
                <a:cs typeface="Calibri" panose="020F0502020204030204"/>
                <a:sym typeface="Calibri" panose="020F0502020204030204"/>
              </a:rPr>
              <a:t>Ambiguity: classified </a:t>
            </a:r>
            <a:endParaRPr lang="en-GB" sz="3600">
              <a:latin typeface="Calibri" panose="020F0502020204030204"/>
              <a:ea typeface="Calibri" panose="020F0502020204030204"/>
              <a:cs typeface="Calibri" panose="020F0502020204030204"/>
              <a:sym typeface="Calibri" panose="020F0502020204030204"/>
            </a:endParaRPr>
          </a:p>
        </p:txBody>
      </p:sp>
      <p:sp>
        <p:nvSpPr>
          <p:cNvPr id="264" name="Google Shape;264;p35"/>
          <p:cNvSpPr txBox="1"/>
          <p:nvPr>
            <p:ph type="body" idx="1"/>
          </p:nvPr>
        </p:nvSpPr>
        <p:spPr>
          <a:xfrm>
            <a:off x="311700" y="1152475"/>
            <a:ext cx="8520600" cy="3909900"/>
          </a:xfrm>
          <a:prstGeom prst="rect">
            <a:avLst/>
          </a:prstGeom>
        </p:spPr>
        <p:txBody>
          <a:bodyPr spcFirstLastPara="1" wrap="square" lIns="91425" tIns="91425" rIns="91425" bIns="91425" anchor="t" anchorCtr="0">
            <a:noAutofit/>
          </a:bodyPr>
          <a:lstStyle/>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Lexical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"I went to the bank."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"Bank" could refer to a financial institution or the side of a river.</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Syntactic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 saw the man with the telescope."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"with the telescope" describes the man (he has a telescope) or the speaker (the speaker used a telescope to see the man).</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Semantic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"The chicken is ready to eat."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It could mean that the chicken is cooked and ready for someone to eat, or that the chicken is alive and ready to eat something.</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Pragmatic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 "Can you pass the salt?"</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While it is a request, it could also be interpreted as a question about the listener's ability to pass the salt.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Anaphoric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"John told Bill that he was going to win."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It’s unclear whether "he" refers to John or Bill.</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Structural </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Ambiguity: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"Flying planes can be dangerous."</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This could mean that the act of flying planes is dangerous, or that planes that are flying can be dangerous. </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0515" algn="l" rtl="0">
              <a:lnSpc>
                <a:spcPct val="130000"/>
              </a:lnSpc>
              <a:spcBef>
                <a:spcPts val="0"/>
              </a:spcBef>
              <a:spcAft>
                <a:spcPts val="0"/>
              </a:spcAft>
              <a:buClr>
                <a:srgbClr val="222222"/>
              </a:buClr>
              <a:buSzPts val="1288"/>
              <a:buFont typeface="Roboto" panose="02000000000000000000"/>
              <a:buAutoNum type="arabicPeriod"/>
            </a:pPr>
            <a:r>
              <a:rPr lang="en-GB" sz="1285"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Homonymy</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Example: </a:t>
            </a:r>
            <a:r>
              <a:rPr lang="en-GB" sz="1285" i="1" u="sng">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bat flew out of the cave."</a:t>
            </a:r>
            <a:r>
              <a:rPr lang="en-GB" sz="1285">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Ambiguity: "Bat" could refer to the flying mammal or a piece of sports equipment.</a:t>
            </a:r>
            <a:endParaRPr sz="1285">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95000"/>
              </a:lnSpc>
              <a:spcBef>
                <a:spcPts val="0"/>
              </a:spcBef>
              <a:spcAft>
                <a:spcPts val="1200"/>
              </a:spcAft>
              <a:buSzPts val="688"/>
              <a:buNone/>
            </a:pPr>
            <a:endParaRPr sz="1625"/>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Natural Language </a:t>
            </a:r>
            <a:r>
              <a:rPr lang="en-GB" b="1"/>
              <a:t>Processing</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74" name="Shape 274"/>
        <p:cNvGrpSpPr/>
        <p:nvPr/>
      </p:nvGrpSpPr>
      <p:grpSpPr>
        <a:xfrm>
          <a:off x="0" y="0"/>
          <a:ext cx="0" cy="0"/>
          <a:chOff x="0" y="0"/>
          <a:chExt cx="0" cy="0"/>
        </a:xfrm>
      </p:grpSpPr>
      <p:sp>
        <p:nvSpPr>
          <p:cNvPr id="275" name="Google Shape;275;p3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76" name="Google Shape;276;p37"/>
          <p:cNvSpPr/>
          <p:nvPr/>
        </p:nvSpPr>
        <p:spPr>
          <a:xfrm>
            <a:off x="380880" y="1200240"/>
            <a:ext cx="8533800" cy="354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 formal language for specifying text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How can we search for any of these?</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pic>
        <p:nvPicPr>
          <p:cNvPr id="277" name="Google Shape;277;p37"/>
          <p:cNvPicPr preferRelativeResize="0"/>
          <p:nvPr/>
        </p:nvPicPr>
        <p:blipFill rotWithShape="1">
          <a:blip r:embed="rId1"/>
          <a:srcRect/>
          <a:stretch>
            <a:fillRect/>
          </a:stretch>
        </p:blipFill>
        <p:spPr>
          <a:xfrm>
            <a:off x="4343400" y="2190600"/>
            <a:ext cx="3656880" cy="274248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38"/>
          <p:cNvSpPr/>
          <p:nvPr/>
        </p:nvSpPr>
        <p:spPr>
          <a:xfrm>
            <a:off x="1296000" y="-538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Disjunctions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84" name="Google Shape;284;p38"/>
          <p:cNvSpPr/>
          <p:nvPr/>
        </p:nvSpPr>
        <p:spPr>
          <a:xfrm>
            <a:off x="228600" y="854242"/>
            <a:ext cx="7786200" cy="4079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Letters inside square brackets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Ranges</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[A-Z]</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85" name="Google Shape;285;p38"/>
          <p:cNvGraphicFramePr/>
          <p:nvPr/>
        </p:nvGraphicFramePr>
        <p:xfrm>
          <a:off x="1524240" y="1474470"/>
          <a:ext cx="6095500" cy="3000000"/>
        </p:xfrm>
        <a:graphic>
          <a:graphicData uri="http://schemas.openxmlformats.org/drawingml/2006/table">
            <a:tbl>
              <a:tblPr>
                <a:noFill/>
                <a:tableStyleId>{86E5D529-9ED4-42E7-9572-30476014F62A}</a:tableStyleId>
              </a:tblPr>
              <a:tblGrid>
                <a:gridCol w="3047750"/>
                <a:gridCol w="3047750"/>
              </a:tblGrid>
              <a:tr h="36575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[wW]oodchuck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Woodchuck, woodchuck</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65750">
                <a:tc>
                  <a:txBody>
                    <a:bodyPr/>
                    <a:lstStyle/>
                    <a:p>
                      <a:pPr marL="0" marR="0" lvl="0" indent="0" algn="l" rtl="0">
                        <a:lnSpc>
                          <a:spcPct val="100000"/>
                        </a:lnSpc>
                        <a:spcBef>
                          <a:spcPts val="0"/>
                        </a:spcBef>
                        <a:spcAft>
                          <a:spcPts val="0"/>
                        </a:spcAft>
                        <a:buNone/>
                      </a:pPr>
                      <a:r>
                        <a:rPr lang="en-GB" sz="1800" b="0" u="none" strike="noStrike" cap="none">
                          <a:solidFill>
                            <a:srgbClr val="CC0000"/>
                          </a:solidFill>
                          <a:latin typeface="Courier New" panose="02070309020205020404"/>
                          <a:ea typeface="Courier New" panose="02070309020205020404"/>
                          <a:cs typeface="Courier New" panose="02070309020205020404"/>
                          <a:sym typeface="Courier New" panose="02070309020205020404"/>
                        </a:rPr>
                        <a:t>[1234567890]	</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none" strike="noStrike" cap="none">
                          <a:solidFill>
                            <a:srgbClr val="000000"/>
                          </a:solidFill>
                          <a:latin typeface="Calibri" panose="020F0502020204030204"/>
                          <a:ea typeface="Calibri" panose="020F0502020204030204"/>
                          <a:cs typeface="Calibri" panose="020F0502020204030204"/>
                          <a:sym typeface="Calibri" panose="020F0502020204030204"/>
                        </a:rPr>
                        <a:t>Any digit</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graphicFrame>
        <p:nvGraphicFramePr>
          <p:cNvPr id="286" name="Google Shape;286;p38"/>
          <p:cNvGraphicFramePr/>
          <p:nvPr/>
        </p:nvGraphicFramePr>
        <p:xfrm>
          <a:off x="762120" y="3089387"/>
          <a:ext cx="8000650" cy="3000000"/>
        </p:xfrm>
        <a:graphic>
          <a:graphicData uri="http://schemas.openxmlformats.org/drawingml/2006/table">
            <a:tbl>
              <a:tblPr>
                <a:noFill/>
                <a:tableStyleId>{86E5D529-9ED4-42E7-9572-30476014F62A}</a:tableStyleId>
              </a:tblPr>
              <a:tblGrid>
                <a:gridCol w="1306100"/>
                <a:gridCol w="2122550"/>
                <a:gridCol w="4572000"/>
              </a:tblGrid>
              <a:tr h="334500">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Pattern</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u="none" strike="noStrike" cap="none">
                          <a:solidFill>
                            <a:srgbClr val="FFFFFF"/>
                          </a:solidFill>
                          <a:latin typeface="Calibri" panose="020F0502020204030204"/>
                          <a:ea typeface="Calibri" panose="020F0502020204030204"/>
                          <a:cs typeface="Calibri" panose="020F0502020204030204"/>
                          <a:sym typeface="Calibri" panose="020F0502020204030204"/>
                        </a:rPr>
                        <a:t>Matches</a:t>
                      </a:r>
                      <a:endParaRPr sz="1800" b="0" u="none" strike="noStrike" cap="non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D</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renched Blossoms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4790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lower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m</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 beans were impatient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345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[0-9]</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A single digit</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Chapter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1</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Down the Rabbit Hole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39"/>
          <p:cNvSpPr/>
          <p:nvPr/>
        </p:nvSpPr>
        <p:spPr>
          <a:xfrm>
            <a:off x="686160" y="440637"/>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Negation in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293" name="Google Shape;293;p39"/>
          <p:cNvSpPr/>
          <p:nvPr/>
        </p:nvSpPr>
        <p:spPr>
          <a:xfrm>
            <a:off x="609600" y="1428750"/>
            <a:ext cx="7619365" cy="345948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Negations</a:t>
            </a:r>
            <a:r>
              <a:rPr lang="en-GB" sz="2400">
                <a:solidFill>
                  <a:srgbClr val="CC0000"/>
                </a:solidFill>
                <a:latin typeface="Courier New" panose="02070309020205020404"/>
                <a:ea typeface="Courier New" panose="02070309020205020404"/>
                <a:cs typeface="Courier New" panose="02070309020205020404"/>
                <a:sym typeface="Courier New" panose="02070309020205020404"/>
              </a:rPr>
              <a:t> [^Ss]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Carat means negation only when first in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294" name="Google Shape;294;p39"/>
          <p:cNvGraphicFramePr/>
          <p:nvPr/>
        </p:nvGraphicFramePr>
        <p:xfrm>
          <a:off x="609480" y="2495520"/>
          <a:ext cx="7924325" cy="3000000"/>
        </p:xfrm>
        <a:graphic>
          <a:graphicData uri="http://schemas.openxmlformats.org/drawingml/2006/table">
            <a:tbl>
              <a:tblPr>
                <a:noFill/>
                <a:tableStyleId>{86E5D529-9ED4-42E7-9572-30476014F62A}</a:tableStyleId>
              </a:tblPr>
              <a:tblGrid>
                <a:gridCol w="1584725"/>
                <a:gridCol w="2453400"/>
                <a:gridCol w="3886200"/>
              </a:tblGrid>
              <a:tr h="326150">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[^A-Z]</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Not an upper case letter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y</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fn pripetchik</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[^Ss]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‘S’ nor ‘s’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I</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have no exquisite reason”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261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Neither e nor ^</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1" strike="noStrike">
                          <a:solidFill>
                            <a:srgbClr val="000000"/>
                          </a:solidFill>
                          <a:latin typeface="Courier New" panose="02070309020205020404"/>
                          <a:ea typeface="Courier New" panose="02070309020205020404"/>
                          <a:cs typeface="Courier New" panose="02070309020205020404"/>
                          <a:sym typeface="Courier New" panose="02070309020205020404"/>
                        </a:rPr>
                        <a:t>L</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ook here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55505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The pattern a carat b</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Look up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a^b </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now</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299" name="Shape 299"/>
        <p:cNvGrpSpPr/>
        <p:nvPr/>
      </p:nvGrpSpPr>
      <p:grpSpPr>
        <a:xfrm>
          <a:off x="0" y="0"/>
          <a:ext cx="0" cy="0"/>
          <a:chOff x="0" y="0"/>
          <a:chExt cx="0" cy="0"/>
        </a:xfrm>
      </p:grpSpPr>
      <p:sp>
        <p:nvSpPr>
          <p:cNvPr id="300" name="Google Shape;300;p40"/>
          <p:cNvSpPr/>
          <p:nvPr/>
        </p:nvSpPr>
        <p:spPr>
          <a:xfrm>
            <a:off x="1371600" y="380880"/>
            <a:ext cx="77718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More Disjunction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1" name="Google Shape;301;p40"/>
          <p:cNvSpPr/>
          <p:nvPr/>
        </p:nvSpPr>
        <p:spPr>
          <a:xfrm>
            <a:off x="609600" y="1428750"/>
            <a:ext cx="7619365" cy="319278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Woodchucks is another name for groundhog!</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pipe | for disjunction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02" name="Google Shape;302;p40"/>
          <p:cNvGraphicFramePr/>
          <p:nvPr/>
        </p:nvGraphicFramePr>
        <p:xfrm>
          <a:off x="2047585" y="2872307"/>
          <a:ext cx="5544350" cy="3000000"/>
        </p:xfrm>
        <a:graphic>
          <a:graphicData uri="http://schemas.openxmlformats.org/drawingml/2006/table">
            <a:tbl>
              <a:tblPr>
                <a:noFill/>
                <a:tableStyleId>{86E5D529-9ED4-42E7-9572-30476014F62A}</a:tableStyleId>
              </a:tblPr>
              <a:tblGrid>
                <a:gridCol w="2490200"/>
                <a:gridCol w="3054150"/>
              </a:tblGrid>
              <a:tr h="28322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4956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yours</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yours   mine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28322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a</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t>
                      </a:r>
                      <a:r>
                        <a:rPr lang="en-GB" sz="1800" b="1" strike="noStrike">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 </a:t>
                      </a:r>
                      <a:r>
                        <a:rPr lang="en-GB" sz="1800" b="0" strike="noStrike">
                          <a:solidFill>
                            <a:srgbClr val="FF0000"/>
                          </a:solidFill>
                          <a:latin typeface="Calibri" panose="020F0502020204030204"/>
                          <a:ea typeface="Calibri" panose="020F0502020204030204"/>
                          <a:cs typeface="Calibri" panose="020F0502020204030204"/>
                          <a:sym typeface="Calibri" panose="020F0502020204030204"/>
                        </a:rPr>
                        <a:t>[abc]</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07" name="Shape 307"/>
        <p:cNvGrpSpPr/>
        <p:nvPr/>
      </p:nvGrpSpPr>
      <p:grpSpPr>
        <a:xfrm>
          <a:off x="0" y="0"/>
          <a:ext cx="0" cy="0"/>
          <a:chOff x="0" y="0"/>
          <a:chExt cx="0" cy="0"/>
        </a:xfrm>
      </p:grpSpPr>
      <p:sp>
        <p:nvSpPr>
          <p:cNvPr id="308" name="Google Shape;308;p41"/>
          <p:cNvSpPr/>
          <p:nvPr/>
        </p:nvSpPr>
        <p:spPr>
          <a:xfrm>
            <a:off x="838620" y="19666"/>
            <a:ext cx="7467000" cy="6540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Regular Expressions: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a:t>
            </a:r>
            <a:r>
              <a:rPr lang="en-GB" sz="3200" b="1">
                <a:solidFill>
                  <a:srgbClr val="000000"/>
                </a:solidFill>
                <a:latin typeface="Calibri" panose="020F0502020204030204"/>
                <a:ea typeface="Calibri" panose="020F0502020204030204"/>
                <a:cs typeface="Calibri" panose="020F0502020204030204"/>
                <a:sym typeface="Calibri" panose="020F0502020204030204"/>
              </a:rPr>
              <a:t>    </a:t>
            </a:r>
            <a:r>
              <a:rPr lang="en-GB" sz="3200" b="1">
                <a:solidFill>
                  <a:srgbClr val="CC0000"/>
                </a:solidFill>
                <a:latin typeface="Courier New" panose="02070309020205020404"/>
                <a:ea typeface="Courier New" panose="02070309020205020404"/>
                <a:cs typeface="Courier New" panose="02070309020205020404"/>
                <a:sym typeface="Courier New" panose="02070309020205020404"/>
              </a:rPr>
              <a:t>*  +  .</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09" name="Google Shape;309;p41"/>
          <p:cNvSpPr/>
          <p:nvPr/>
        </p:nvSpPr>
        <p:spPr>
          <a:xfrm>
            <a:off x="1440" y="2445480"/>
            <a:ext cx="91434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310" name="Google Shape;310;p41"/>
          <p:cNvSpPr/>
          <p:nvPr/>
        </p:nvSpPr>
        <p:spPr>
          <a:xfrm>
            <a:off x="1219320" y="3714840"/>
            <a:ext cx="7009800" cy="10851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graphicFrame>
        <p:nvGraphicFramePr>
          <p:cNvPr id="311" name="Google Shape;311;p41"/>
          <p:cNvGraphicFramePr/>
          <p:nvPr/>
        </p:nvGraphicFramePr>
        <p:xfrm>
          <a:off x="479254" y="1392341"/>
          <a:ext cx="8489675" cy="3000000"/>
        </p:xfrm>
        <a:graphic>
          <a:graphicData uri="http://schemas.openxmlformats.org/drawingml/2006/table">
            <a:tbl>
              <a:tblPr>
                <a:noFill/>
                <a:tableStyleId>{86E5D529-9ED4-42E7-9572-30476014F62A}</a:tableStyleId>
              </a:tblPr>
              <a:tblGrid>
                <a:gridCol w="1897450"/>
                <a:gridCol w="2681975"/>
                <a:gridCol w="3910250"/>
              </a:tblGrid>
              <a:tr h="283575">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Pattern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Matches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Optional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color</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0000FF"/>
                          </a:solidFill>
                          <a:latin typeface="Courier New" panose="02070309020205020404"/>
                          <a:ea typeface="Courier New" panose="02070309020205020404"/>
                          <a:cs typeface="Courier New" panose="02070309020205020404"/>
                          <a:sym typeface="Courier New" panose="02070309020205020404"/>
                        </a:rPr>
                        <a:t>colour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0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6206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or more of previous char</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ooh!</a:t>
                      </a:r>
                      <a:r>
                        <a:rPr lang="en-GB" sz="1800" b="0" strike="noStrike">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oooh!</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ooooh!</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283575">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t>
                      </a:r>
                      <a:r>
                        <a:rPr lang="en-GB" sz="1800" b="0" strike="noStrike">
                          <a:solidFill>
                            <a:srgbClr val="3366FF"/>
                          </a:solidFill>
                          <a:latin typeface="Courier New" panose="02070309020205020404"/>
                          <a:ea typeface="Courier New" panose="02070309020205020404"/>
                          <a:cs typeface="Courier New" panose="02070309020205020404"/>
                          <a:sym typeface="Courier New" panose="02070309020205020404"/>
                        </a:rPr>
                        <a:t> </a:t>
                      </a: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baaaaa</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434300">
                <a:tc>
                  <a:txBody>
                    <a:bodyPr/>
                    <a:lstStyle/>
                    <a:p>
                      <a:pPr marL="0" marR="0" lvl="0" indent="0" algn="l" rtl="0">
                        <a:lnSpc>
                          <a:spcPct val="100000"/>
                        </a:lnSpc>
                        <a:spcBef>
                          <a:spcPts val="0"/>
                        </a:spcBef>
                        <a:spcAft>
                          <a:spcPts val="0"/>
                        </a:spcAft>
                        <a:buNone/>
                      </a:pPr>
                      <a:r>
                        <a:rPr lang="en-GB" sz="1800" b="0" strike="noStrike">
                          <a:solidFill>
                            <a:srgbClr val="CC0000"/>
                          </a:solidFill>
                          <a:latin typeface="Courier New" panose="02070309020205020404"/>
                          <a:ea typeface="Courier New" panose="02070309020205020404"/>
                          <a:cs typeface="Courier New" panose="02070309020205020404"/>
                          <a:sym typeface="Courier New" panose="02070309020205020404"/>
                        </a:rPr>
                        <a:t>beg.n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latin typeface="Arial" panose="020B0604020202020204"/>
                          <a:ea typeface="Arial" panose="020B0604020202020204"/>
                          <a:cs typeface="Arial" panose="020B0604020202020204"/>
                          <a:sym typeface="Arial" panose="020B0604020202020204"/>
                        </a:rPr>
                        <a:t>1 char (any char) </a:t>
                      </a:r>
                      <a:endParaRPr sz="11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u="sng" strike="noStrike">
                          <a:solidFill>
                            <a:srgbClr val="3366FF"/>
                          </a:solidFill>
                          <a:latin typeface="Courier New" panose="02070309020205020404"/>
                          <a:ea typeface="Courier New" panose="02070309020205020404"/>
                          <a:cs typeface="Courier New" panose="02070309020205020404"/>
                          <a:sym typeface="Courier New" panose="02070309020205020404"/>
                        </a:rPr>
                        <a:t>begin begun begun beg3n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28650" y="172879"/>
            <a:ext cx="7886700" cy="994200"/>
          </a:xfrm>
        </p:spPr>
        <p:txBody>
          <a:bodyPr/>
          <a:lstStyle/>
          <a:p>
            <a:pPr eaLnBrk="1" hangingPunct="1"/>
            <a:r>
              <a:rPr lang="en-US" dirty="0"/>
              <a:t>The iterative process of writing regex's</a:t>
            </a:r>
            <a:endParaRPr lang="en-US" dirty="0"/>
          </a:p>
        </p:txBody>
      </p:sp>
      <p:sp>
        <p:nvSpPr>
          <p:cNvPr id="95235" name="Rectangle 3"/>
          <p:cNvSpPr>
            <a:spLocks noGrp="1" noChangeArrowheads="1"/>
          </p:cNvSpPr>
          <p:nvPr>
            <p:ph idx="1"/>
          </p:nvPr>
        </p:nvSpPr>
        <p:spPr>
          <a:xfrm>
            <a:off x="245110" y="971550"/>
            <a:ext cx="8121650" cy="4051935"/>
          </a:xfrm>
        </p:spPr>
        <p:txBody>
          <a:bodyPr>
            <a:normAutofit lnSpcReduction="20000"/>
          </a:bodyPr>
          <a:lstStyle/>
          <a:p>
            <a:pPr eaLnBrk="1" hangingPunct="1"/>
            <a:r>
              <a:rPr lang="en-US" sz="2800" dirty="0"/>
              <a:t>Find me all instances of the word “the” in a text.</a:t>
            </a:r>
            <a:endParaRPr lang="en-US" sz="2800" dirty="0"/>
          </a:p>
          <a:p>
            <a:pPr eaLnBrk="1" hangingPunct="1"/>
            <a:endParaRPr lang="en-US" sz="2800" dirty="0"/>
          </a:p>
          <a:p>
            <a:pPr marL="457200" lvl="1" indent="0" eaLnBrk="1" hangingPunct="1">
              <a:buNone/>
            </a:pPr>
            <a:r>
              <a:rPr lang="en-US" sz="2800" dirty="0">
                <a:solidFill>
                  <a:srgbClr val="A50021"/>
                </a:solidFill>
                <a:latin typeface="Courier"/>
                <a:cs typeface="Courier"/>
              </a:rPr>
              <a:t>the</a:t>
            </a:r>
            <a:endParaRPr lang="en-US" sz="2800" dirty="0">
              <a:solidFill>
                <a:srgbClr val="A50021"/>
              </a:solidFill>
              <a:latin typeface="Courier"/>
              <a:cs typeface="Courier"/>
            </a:endParaRPr>
          </a:p>
          <a:p>
            <a:pPr marL="800100" lvl="2" indent="0" eaLnBrk="1" hangingPunct="1">
              <a:buNone/>
            </a:pPr>
            <a:r>
              <a:rPr lang="en-US" sz="2800" dirty="0">
                <a:solidFill>
                  <a:srgbClr val="000000"/>
                </a:solidFill>
                <a:latin typeface="Calibri" panose="020F0502020204030204"/>
                <a:cs typeface="Calibri" panose="020F0502020204030204"/>
              </a:rPr>
              <a:t>Misses capitalized examples</a:t>
            </a:r>
            <a:endParaRPr lang="en-US" sz="2800" dirty="0">
              <a:solidFill>
                <a:srgbClr val="000000"/>
              </a:solidFill>
              <a:latin typeface="Calibri" panose="020F0502020204030204"/>
              <a:cs typeface="Calibri" panose="020F0502020204030204"/>
            </a:endParaRPr>
          </a:p>
          <a:p>
            <a:pPr marL="800100" lvl="2" indent="0" eaLnBrk="1" hangingPunct="1">
              <a:buNone/>
            </a:pPr>
            <a:endParaRPr lang="en-US" sz="2800" dirty="0">
              <a:solidFill>
                <a:srgbClr val="000000"/>
              </a:solidFill>
              <a:latin typeface="Calibri" panose="020F0502020204030204"/>
              <a:cs typeface="Calibri" panose="020F0502020204030204"/>
            </a:endParaRPr>
          </a:p>
          <a:p>
            <a:pPr marL="457200" lvl="1" indent="0" eaLnBrk="1" hangingPunct="1">
              <a:buNone/>
            </a:pPr>
            <a:r>
              <a:rPr lang="en-US" sz="2800" dirty="0">
                <a:solidFill>
                  <a:srgbClr val="009900"/>
                </a:solidFill>
                <a:latin typeface="Courier"/>
                <a:cs typeface="Courier"/>
              </a:rPr>
              <a:t>[</a:t>
            </a:r>
            <a:r>
              <a:rPr lang="en-US" sz="2800" dirty="0" err="1">
                <a:solidFill>
                  <a:srgbClr val="009900"/>
                </a:solidFill>
                <a:latin typeface="Courier"/>
                <a:cs typeface="Courier"/>
              </a:rPr>
              <a:t>tT</a:t>
            </a:r>
            <a:r>
              <a:rPr lang="en-US" sz="2800" dirty="0">
                <a:solidFill>
                  <a:srgbClr val="009900"/>
                </a:solidFill>
                <a:latin typeface="Courier"/>
                <a:cs typeface="Courier"/>
              </a:rPr>
              <a:t>]he</a:t>
            </a:r>
            <a:endParaRPr lang="en-US" sz="2800" dirty="0">
              <a:solidFill>
                <a:srgbClr val="009900"/>
              </a:solidFill>
              <a:latin typeface="Courier"/>
              <a:cs typeface="Courier"/>
            </a:endParaRPr>
          </a:p>
          <a:p>
            <a:pPr marL="800100" lvl="2" indent="0" eaLnBrk="1" hangingPunct="1">
              <a:buNone/>
            </a:pPr>
            <a:r>
              <a:rPr lang="en-US" sz="2800" dirty="0">
                <a:latin typeface="Calibri" panose="020F0502020204030204"/>
                <a:cs typeface="Calibri" panose="020F0502020204030204"/>
              </a:rPr>
              <a:t>Incorrectly returns </a:t>
            </a:r>
            <a:r>
              <a:rPr lang="en-US" sz="2800" dirty="0">
                <a:latin typeface="Courier"/>
                <a:cs typeface="Courier"/>
              </a:rPr>
              <a:t>other</a:t>
            </a:r>
            <a:r>
              <a:rPr lang="en-US" sz="2800" dirty="0">
                <a:latin typeface="Calibri" panose="020F0502020204030204"/>
                <a:cs typeface="Calibri" panose="020F0502020204030204"/>
              </a:rPr>
              <a:t> or </a:t>
            </a:r>
            <a:r>
              <a:rPr lang="en-US" sz="2800" dirty="0">
                <a:latin typeface="Courier"/>
                <a:cs typeface="Calibri" panose="020F0502020204030204"/>
              </a:rPr>
              <a:t>T</a:t>
            </a:r>
            <a:r>
              <a:rPr lang="en-US" sz="2800" dirty="0">
                <a:latin typeface="Courier"/>
                <a:cs typeface="Courier"/>
              </a:rPr>
              <a:t>heology</a:t>
            </a:r>
            <a:endParaRPr lang="en-US" sz="2800" dirty="0">
              <a:latin typeface="Courier"/>
              <a:cs typeface="Courier"/>
            </a:endParaRPr>
          </a:p>
          <a:p>
            <a:pPr marL="800100" lvl="2" indent="0" eaLnBrk="1" hangingPunct="1">
              <a:buNone/>
            </a:pPr>
            <a:endParaRPr lang="en-US" sz="2800" dirty="0">
              <a:latin typeface="Courier"/>
              <a:cs typeface="Courier"/>
            </a:endParaRPr>
          </a:p>
          <a:p>
            <a:pPr marL="457200" lvl="1" indent="0" eaLnBrk="1" hangingPunct="1">
              <a:buNone/>
            </a:pPr>
            <a:r>
              <a:rPr lang="en-US" sz="2800" dirty="0">
                <a:solidFill>
                  <a:srgbClr val="0066FF"/>
                </a:solidFill>
                <a:latin typeface="Courier"/>
                <a:cs typeface="Courier"/>
              </a:rPr>
              <a:t>\W</a:t>
            </a:r>
            <a:r>
              <a:rPr lang="en-US" sz="2800" dirty="0">
                <a:solidFill>
                  <a:srgbClr val="CC3300"/>
                </a:solidFill>
                <a:latin typeface="Courier"/>
                <a:cs typeface="Courier"/>
              </a:rPr>
              <a:t>[</a:t>
            </a:r>
            <a:r>
              <a:rPr lang="en-US" sz="2800" dirty="0" err="1">
                <a:solidFill>
                  <a:srgbClr val="CC3300"/>
                </a:solidFill>
                <a:latin typeface="Courier"/>
                <a:cs typeface="Courier"/>
              </a:rPr>
              <a:t>tT</a:t>
            </a:r>
            <a:r>
              <a:rPr lang="en-US" sz="2800" dirty="0">
                <a:solidFill>
                  <a:srgbClr val="CC3300"/>
                </a:solidFill>
                <a:latin typeface="Courier"/>
                <a:cs typeface="Courier"/>
              </a:rPr>
              <a:t>]</a:t>
            </a:r>
            <a:r>
              <a:rPr lang="en-US" sz="2800" dirty="0">
                <a:latin typeface="Courier"/>
                <a:cs typeface="Courier"/>
              </a:rPr>
              <a:t>he</a:t>
            </a:r>
            <a:r>
              <a:rPr lang="en-US" sz="2800" dirty="0">
                <a:solidFill>
                  <a:srgbClr val="0066FF"/>
                </a:solidFill>
                <a:latin typeface="Courier"/>
                <a:cs typeface="Courier"/>
              </a:rPr>
              <a:t>\W</a:t>
            </a:r>
            <a:endParaRPr lang="en-US" sz="2800" dirty="0">
              <a:solidFill>
                <a:srgbClr val="0066FF"/>
              </a:solidFill>
              <a:latin typeface="Courier"/>
              <a:cs typeface="Courie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5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23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523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pPr eaLnBrk="1" hangingPunct="1"/>
            <a:r>
              <a:rPr lang="en-US" sz="4000" dirty="0">
                <a:latin typeface="Calibri (Headings)"/>
                <a:ea typeface="MS PGothic" panose="020B0600070205080204" charset="-128"/>
                <a:cs typeface="Calibri (Headings)"/>
              </a:rPr>
              <a:t>Basic Text Processing</a:t>
            </a:r>
            <a:endParaRPr lang="en-US" sz="4000" dirty="0">
              <a:latin typeface="Calibri (Headings)"/>
              <a:ea typeface="MS PGothic" panose="020B0600070205080204" charset="-128"/>
              <a:cs typeface="Calibri (Headings)"/>
            </a:endParaRPr>
          </a:p>
        </p:txBody>
      </p:sp>
      <p:sp>
        <p:nvSpPr>
          <p:cNvPr id="16387" name="Rectangle 6"/>
          <p:cNvSpPr>
            <a:spLocks noGrp="1" noChangeArrowheads="1"/>
          </p:cNvSpPr>
          <p:nvPr>
            <p:ph idx="1"/>
          </p:nvPr>
        </p:nvSpPr>
        <p:spPr>
          <a:xfrm>
            <a:off x="3657600" y="209550"/>
            <a:ext cx="5009393" cy="1691640"/>
          </a:xfrm>
        </p:spPr>
        <p:txBody>
          <a:bodyPr/>
          <a:lstStyle/>
          <a:p>
            <a:pPr eaLnBrk="1" hangingPunct="1">
              <a:buFont typeface="Times" pitchFamily="-65" charset="0"/>
              <a:buNone/>
            </a:pPr>
            <a:r>
              <a:rPr lang="en-US" sz="3600" dirty="0">
                <a:solidFill>
                  <a:srgbClr val="A4001D"/>
                </a:solidFill>
                <a:latin typeface="Calibri" panose="020F0502020204030204"/>
                <a:ea typeface="MS PGothic" panose="020B0600070205080204" charset="-128"/>
                <a:cs typeface="Calibri" panose="020F0502020204030204"/>
              </a:rPr>
              <a:t>More Regular Expressions: Substitutions and ELIZA</a:t>
            </a:r>
            <a:endParaRPr lang="en-US" sz="3600" dirty="0">
              <a:solidFill>
                <a:srgbClr val="A4001D"/>
              </a:solidFill>
              <a:latin typeface="Calibri" panose="020F0502020204030204"/>
              <a:ea typeface="MS PGothic" panose="020B0600070205080204" charset="-128"/>
              <a:cs typeface="Calibri" panose="020F0502020204030204"/>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altLang="en-GB"/>
              <a:t>Introduction to NLP</a:t>
            </a:r>
            <a:endParaRPr lang="en-US" alt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Substitutions</a:t>
            </a:r>
            <a:endParaRPr lang="en-US" dirty="0"/>
          </a:p>
        </p:txBody>
      </p:sp>
      <p:sp>
        <p:nvSpPr>
          <p:cNvPr id="3" name="Content Placeholder 2"/>
          <p:cNvSpPr>
            <a:spLocks noGrp="1"/>
          </p:cNvSpPr>
          <p:nvPr>
            <p:ph idx="1"/>
          </p:nvPr>
        </p:nvSpPr>
        <p:spPr/>
        <p:txBody>
          <a:bodyPr/>
          <a:lstStyle/>
          <a:p>
            <a:r>
              <a:rPr lang="en-US" dirty="0">
                <a:latin typeface="Calibri" panose="020F0502020204030204" charset="0"/>
                <a:cs typeface="Calibri" panose="020F0502020204030204" charset="0"/>
              </a:rPr>
              <a:t>Substitution in Python and UNIX commands:</a:t>
            </a:r>
            <a:endParaRPr lang="en-US" dirty="0">
              <a:latin typeface="Calibri" panose="020F0502020204030204" charset="0"/>
              <a:cs typeface="Calibri" panose="020F0502020204030204" charset="0"/>
            </a:endParaRPr>
          </a:p>
          <a:p>
            <a:endParaRPr lang="en-US" dirty="0">
              <a:latin typeface="Courier" charset="0"/>
            </a:endParaRPr>
          </a:p>
          <a:p>
            <a:r>
              <a:rPr lang="en-US" dirty="0">
                <a:latin typeface="Courier" charset="0"/>
              </a:rPr>
              <a:t>s/regexp1/pattern/ </a:t>
            </a:r>
            <a:endParaRPr lang="en-US" dirty="0">
              <a:latin typeface="Courier" charset="0"/>
            </a:endParaRPr>
          </a:p>
          <a:p>
            <a:r>
              <a:rPr lang="en-US" dirty="0">
                <a:latin typeface="Calibri" panose="020F0502020204030204" charset="0"/>
                <a:cs typeface="Calibri" panose="020F0502020204030204" charset="0"/>
              </a:rPr>
              <a:t>e.g.:</a:t>
            </a:r>
            <a:endParaRPr lang="en-US" dirty="0">
              <a:latin typeface="Calibri" panose="020F0502020204030204" charset="0"/>
              <a:cs typeface="Calibri" panose="020F0502020204030204" charset="0"/>
            </a:endParaRPr>
          </a:p>
          <a:p>
            <a:r>
              <a:rPr lang="en-US" dirty="0">
                <a:latin typeface="Courier" charset="0"/>
              </a:rPr>
              <a:t>s/</a:t>
            </a:r>
            <a:r>
              <a:rPr lang="en-US" dirty="0" err="1">
                <a:latin typeface="Courier" charset="0"/>
              </a:rPr>
              <a:t>colour</a:t>
            </a:r>
            <a:r>
              <a:rPr lang="en-US" dirty="0">
                <a:latin typeface="Courier" charset="0"/>
              </a:rPr>
              <a:t>/color/ </a:t>
            </a:r>
            <a:endParaRPr lang="en-US" dirty="0">
              <a:latin typeface="Courier" charset="0"/>
            </a:endParaRP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dirty="0"/>
              <a:t>Early NLP system that imitated a Rogerian psychotherapist </a:t>
            </a:r>
            <a:endParaRPr lang="en-US" dirty="0"/>
          </a:p>
          <a:p>
            <a:pPr lvl="1"/>
            <a:r>
              <a:rPr lang="en-US" dirty="0"/>
              <a:t>Joseph </a:t>
            </a:r>
            <a:r>
              <a:rPr lang="en-US" dirty="0" err="1"/>
              <a:t>Weizenbaum</a:t>
            </a:r>
            <a:r>
              <a:rPr lang="en-US" dirty="0"/>
              <a:t>, 1966. </a:t>
            </a:r>
            <a:endParaRPr lang="en-US" dirty="0"/>
          </a:p>
          <a:p>
            <a:endParaRPr lang="en-US" dirty="0"/>
          </a:p>
          <a:p>
            <a:r>
              <a:rPr lang="en-US" dirty="0"/>
              <a:t>Uses pattern matching to match, e.g.,:</a:t>
            </a:r>
            <a:endParaRPr lang="en-US" dirty="0"/>
          </a:p>
          <a:p>
            <a:pPr lvl="1"/>
            <a:r>
              <a:rPr lang="en-US" dirty="0">
                <a:solidFill>
                  <a:srgbClr val="0070C0"/>
                </a:solidFill>
                <a:latin typeface="Courier" charset="0"/>
              </a:rPr>
              <a:t>“I need X” </a:t>
            </a:r>
            <a:endParaRPr lang="en-US" dirty="0">
              <a:solidFill>
                <a:srgbClr val="0070C0"/>
              </a:solidFill>
              <a:latin typeface="Courier" charset="0"/>
            </a:endParaRPr>
          </a:p>
          <a:p>
            <a:pPr marL="151130" lvl="1" indent="0">
              <a:buNone/>
            </a:pPr>
            <a:r>
              <a:rPr lang="en-US" sz="2800" dirty="0"/>
              <a:t>and translates them into, e.g.</a:t>
            </a:r>
            <a:endParaRPr lang="en-US" sz="2800" dirty="0"/>
          </a:p>
          <a:p>
            <a:pPr lvl="1"/>
            <a:r>
              <a:rPr lang="en-US" dirty="0">
                <a:solidFill>
                  <a:srgbClr val="0070C0"/>
                </a:solidFill>
                <a:latin typeface="Courier" charset="0"/>
              </a:rPr>
              <a:t>“What would it mean to you if you got X? </a:t>
            </a:r>
            <a:endParaRPr lang="en-US" dirty="0">
              <a:solidFill>
                <a:srgbClr val="0070C0"/>
              </a:solidFill>
              <a:latin typeface="Courier"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244840" cy="3429000"/>
          </a:xfrm>
        </p:spPr>
        <p:txBody>
          <a:bodyPr>
            <a:noAutofit/>
          </a:bodyPr>
          <a:lstStyle/>
          <a:p>
            <a:r>
              <a:rPr lang="en-US" sz="2400" dirty="0"/>
              <a:t>Early NLP system that imitated a Rogerian psychotherapist </a:t>
            </a:r>
            <a:endParaRPr lang="en-US" sz="2400" dirty="0"/>
          </a:p>
          <a:p>
            <a:pPr lvl="1"/>
            <a:r>
              <a:rPr lang="en-US" sz="1800" dirty="0"/>
              <a:t>Joseph </a:t>
            </a:r>
            <a:r>
              <a:rPr lang="en-US" sz="1800" dirty="0" err="1"/>
              <a:t>Weizenbaum</a:t>
            </a:r>
            <a:r>
              <a:rPr lang="en-US" sz="1800" dirty="0"/>
              <a:t>, 1966. </a:t>
            </a:r>
            <a:endParaRPr lang="en-US" sz="1800" dirty="0"/>
          </a:p>
          <a:p>
            <a:endParaRPr lang="en-US" sz="2400" dirty="0"/>
          </a:p>
          <a:p>
            <a:r>
              <a:rPr lang="en-US" sz="2400" dirty="0"/>
              <a:t>Uses pattern matching to match, e.g.,:</a:t>
            </a:r>
            <a:endParaRPr lang="en-US" sz="2400" dirty="0"/>
          </a:p>
          <a:p>
            <a:pPr lvl="1"/>
            <a:r>
              <a:rPr lang="en-US" sz="1800" dirty="0">
                <a:solidFill>
                  <a:srgbClr val="0070C0"/>
                </a:solidFill>
                <a:latin typeface="Courier" charset="0"/>
              </a:rPr>
              <a:t>“I need X” </a:t>
            </a:r>
            <a:endParaRPr lang="en-US" sz="1800" dirty="0">
              <a:solidFill>
                <a:srgbClr val="0070C0"/>
              </a:solidFill>
              <a:latin typeface="Courier" charset="0"/>
            </a:endParaRPr>
          </a:p>
          <a:p>
            <a:pPr marL="151130" lvl="1" indent="0">
              <a:buNone/>
            </a:pPr>
            <a:r>
              <a:rPr lang="en-US" sz="3600" dirty="0"/>
              <a:t>and translates them into, e.g.</a:t>
            </a:r>
            <a:endParaRPr lang="en-US" sz="3600" dirty="0"/>
          </a:p>
          <a:p>
            <a:pPr lvl="1"/>
            <a:r>
              <a:rPr lang="en-US" sz="1800" dirty="0">
                <a:solidFill>
                  <a:srgbClr val="0070C0"/>
                </a:solidFill>
                <a:latin typeface="Courier" charset="0"/>
              </a:rPr>
              <a:t>“What would it mean to you if you got X? </a:t>
            </a:r>
            <a:endParaRPr lang="en-US" sz="1800" dirty="0">
              <a:solidFill>
                <a:srgbClr val="0070C0"/>
              </a:solidFill>
              <a:latin typeface="Courier"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Application: ELIZA</a:t>
            </a:r>
            <a:endParaRPr lang="en-US" dirty="0"/>
          </a:p>
        </p:txBody>
      </p:sp>
      <p:sp>
        <p:nvSpPr>
          <p:cNvPr id="3" name="Content Placeholder 2"/>
          <p:cNvSpPr>
            <a:spLocks noGrp="1"/>
          </p:cNvSpPr>
          <p:nvPr>
            <p:ph idx="1"/>
          </p:nvPr>
        </p:nvSpPr>
        <p:spPr>
          <a:xfrm>
            <a:off x="822960" y="971550"/>
            <a:ext cx="8035290" cy="3429000"/>
          </a:xfrm>
        </p:spPr>
        <p:txBody>
          <a:bodyPr>
            <a:noAutofit/>
          </a:bodyPr>
          <a:lstStyle/>
          <a:p>
            <a:pPr marL="0" indent="0">
              <a:buNone/>
            </a:pPr>
            <a:r>
              <a:rPr lang="en-US" sz="2600" dirty="0"/>
              <a:t>Men are all alike.</a:t>
            </a:r>
            <a:br>
              <a:rPr lang="en-US" sz="2600" dirty="0"/>
            </a:br>
            <a:r>
              <a:rPr lang="en-US" sz="2600" dirty="0">
                <a:solidFill>
                  <a:srgbClr val="00B050"/>
                </a:solidFill>
              </a:rPr>
              <a:t>IN WHAT WAY</a:t>
            </a:r>
            <a:endParaRPr lang="en-US" sz="2600" dirty="0"/>
          </a:p>
          <a:p>
            <a:pPr marL="0" indent="0">
              <a:buNone/>
            </a:pPr>
            <a:r>
              <a:rPr lang="en-US" sz="2600" dirty="0"/>
              <a:t>They're always bugging us about something or other. </a:t>
            </a:r>
            <a:r>
              <a:rPr lang="en-US" sz="2600" dirty="0">
                <a:solidFill>
                  <a:srgbClr val="00B050"/>
                </a:solidFill>
              </a:rPr>
              <a:t>CAN YOU THINK OF A SPECIFIC EXAMPLE </a:t>
            </a:r>
            <a:endParaRPr lang="en-US" sz="2600" dirty="0">
              <a:solidFill>
                <a:srgbClr val="00B050"/>
              </a:solidFill>
            </a:endParaRPr>
          </a:p>
          <a:p>
            <a:pPr marL="0" indent="0">
              <a:buNone/>
            </a:pPr>
            <a:r>
              <a:rPr lang="en-US" sz="2600" dirty="0"/>
              <a:t>Well, my friend made me come here.</a:t>
            </a:r>
            <a:br>
              <a:rPr lang="en-US" sz="2600" dirty="0"/>
            </a:br>
            <a:r>
              <a:rPr lang="en-US" sz="2600" dirty="0">
                <a:solidFill>
                  <a:srgbClr val="00B050"/>
                </a:solidFill>
              </a:rPr>
              <a:t>YOUR FRIEND MADE YOU COME HERE </a:t>
            </a:r>
            <a:endParaRPr lang="en-US" sz="2600" dirty="0">
              <a:solidFill>
                <a:srgbClr val="00B050"/>
              </a:solidFill>
            </a:endParaRPr>
          </a:p>
          <a:p>
            <a:pPr marL="0" indent="0">
              <a:buNone/>
            </a:pPr>
            <a:r>
              <a:rPr lang="en-US" sz="2600" dirty="0"/>
              <a:t>He says I'm depressed much of the time.</a:t>
            </a:r>
            <a:br>
              <a:rPr lang="en-US" sz="2600" dirty="0"/>
            </a:br>
            <a:r>
              <a:rPr lang="en-US" sz="2600" dirty="0">
                <a:solidFill>
                  <a:srgbClr val="00B050"/>
                </a:solidFill>
              </a:rPr>
              <a:t>I AM SORRY TO HEAR YOU ARE DEPRESSED </a:t>
            </a:r>
            <a:endParaRPr lang="en-US" sz="2600" dirty="0">
              <a:solidFill>
                <a:srgbClr val="00B0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ELIZA works</a:t>
            </a:r>
            <a:endParaRPr lang="en-US" dirty="0"/>
          </a:p>
        </p:txBody>
      </p:sp>
      <p:sp>
        <p:nvSpPr>
          <p:cNvPr id="3" name="Content Placeholder 2"/>
          <p:cNvSpPr>
            <a:spLocks noGrp="1"/>
          </p:cNvSpPr>
          <p:nvPr>
            <p:ph idx="1"/>
          </p:nvPr>
        </p:nvSpPr>
        <p:spPr>
          <a:xfrm>
            <a:off x="222885" y="1200150"/>
            <a:ext cx="8807450" cy="3429000"/>
          </a:xfrm>
        </p:spPr>
        <p:txBody>
          <a:bodyPr/>
          <a:lstStyle/>
          <a:p>
            <a:r>
              <a:rPr lang="en-US" sz="2000" dirty="0"/>
              <a:t>s/.* I’M (</a:t>
            </a:r>
            <a:r>
              <a:rPr lang="en-US" sz="2000" dirty="0" err="1"/>
              <a:t>depressed|sad</a:t>
            </a:r>
            <a:r>
              <a:rPr lang="en-US" sz="2000" dirty="0"/>
              <a:t>) .*/I AM SORRY TO HEAR YOU ARE \1/ </a:t>
            </a:r>
            <a:endParaRPr lang="en-US" sz="2000" dirty="0"/>
          </a:p>
          <a:p>
            <a:r>
              <a:rPr lang="en-US" sz="2000" dirty="0"/>
              <a:t>s/.* I AM (</a:t>
            </a:r>
            <a:r>
              <a:rPr lang="en-US" sz="2000" dirty="0" err="1"/>
              <a:t>depressed|sad</a:t>
            </a:r>
            <a:r>
              <a:rPr lang="en-US" sz="2000" dirty="0"/>
              <a:t>) .*/WHY DO YOU THINK YOU ARE \1/</a:t>
            </a:r>
            <a:endParaRPr lang="en-US" sz="2000" dirty="0"/>
          </a:p>
          <a:p>
            <a:r>
              <a:rPr lang="en-US" sz="2000" dirty="0"/>
              <a:t>s/.* all .*/IN WHAT WAY?/ </a:t>
            </a:r>
            <a:endParaRPr lang="en-US" sz="2000" dirty="0"/>
          </a:p>
          <a:p>
            <a:r>
              <a:rPr lang="en-US" sz="2000" dirty="0"/>
              <a:t>s/.* always .*/CAN YOU THINK OF A SPECIFIC EXAMPLE?/ </a:t>
            </a:r>
            <a:endParaRPr lang="en-US" sz="2000" dirty="0"/>
          </a:p>
          <a:p>
            <a:pPr marL="0" indent="0">
              <a:buNone/>
            </a:pPr>
            <a:endParaRPr lang="en-US"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Eliza </a:t>
            </a:r>
            <a:endParaRPr lang="en-US" altLang="en-GB"/>
          </a:p>
        </p:txBody>
      </p:sp>
      <p:pic>
        <p:nvPicPr>
          <p:cNvPr id="4" name="Picture 3"/>
          <p:cNvPicPr>
            <a:picLocks noChangeAspect="1"/>
          </p:cNvPicPr>
          <p:nvPr/>
        </p:nvPicPr>
        <p:blipFill>
          <a:blip r:embed="rId1"/>
          <a:stretch>
            <a:fillRect/>
          </a:stretch>
        </p:blipFill>
        <p:spPr>
          <a:xfrm>
            <a:off x="311785" y="1226820"/>
            <a:ext cx="8380730" cy="36798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Most common NLP libraries </a:t>
            </a:r>
            <a:endParaRPr lang="en-GB"/>
          </a:p>
        </p:txBody>
      </p:sp>
      <p:sp>
        <p:nvSpPr>
          <p:cNvPr id="317" name="Google Shape;317;p42"/>
          <p:cNvSpPr txBox="1"/>
          <p:nvPr>
            <p:ph type="body" idx="1"/>
          </p:nvPr>
        </p:nvSpPr>
        <p:spPr>
          <a:xfrm>
            <a:off x="311700" y="1152475"/>
            <a:ext cx="8520600" cy="3706500"/>
          </a:xfrm>
          <a:prstGeom prst="rect">
            <a:avLst/>
          </a:prstGeom>
        </p:spPr>
        <p:txBody>
          <a:bodyPr spcFirstLastPara="1" wrap="square" lIns="91425" tIns="91425" rIns="91425" bIns="91425" anchor="t" anchorCtr="0">
            <a:noAutofit/>
          </a:bodyPr>
          <a:lstStyle/>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NLTK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Toolkit): A comprehensive library for Python that provides tools for text processing, including tokenization, stemming, tagging, parsing, and semantic reasoning. It's widely used for educational purposes and research.</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spaCy</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 efficient and user-friendly library designed for production use. It offers pre-trained models for various languages and supports tasks like part-of-speech tagging, named entity recognition, and dependency parsing.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Transformers </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(by Hugging Face): A popular library that provides state-of-the-art pre-trained models for various NLP tasks, including text classification, translation, and summarization. It supports models like BERT, GPT, and T5.</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Gensim</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Primarily used for topic modeling and document similarity analysis. It excels in handling large text corpora and provides implementations of algorithms like Word2Vec and LDA (Latent Dirichlet Allocation).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TextBlob</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simple library for processing textual data. It provides a straightforward API for common NLP tasks such as sentiment analysis, noun phrase extraction, and translation.</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AutoNum type="arabicPeriod"/>
            </a:pPr>
            <a:r>
              <a:rPr lang="en-GB" sz="12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Stanford NLP</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 suite of tools developed by Stanford University that provides robust NLP capabilities, including part-of-speech tagging, named entity recognition, and parsing. It can be used via a Python wrapper called </a:t>
            </a:r>
            <a:r>
              <a:rPr lang="en-GB" sz="1200">
                <a:solidFill>
                  <a:srgbClr val="222222"/>
                </a:solidFill>
                <a:highlight>
                  <a:srgbClr val="FFFFFF"/>
                </a:highlight>
                <a:latin typeface="Roboto Mono" panose="00000009000000000000"/>
                <a:ea typeface="Roboto Mono" panose="00000009000000000000"/>
                <a:cs typeface="Roboto Mono" panose="00000009000000000000"/>
                <a:sym typeface="Roboto Mono" panose="00000009000000000000"/>
              </a:rPr>
              <a:t>stanza</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5000"/>
              </a:lnSpc>
              <a:spcBef>
                <a:spcPts val="0"/>
              </a:spcBef>
              <a:spcAft>
                <a:spcPts val="1200"/>
              </a:spcAft>
              <a:buNone/>
            </a:pPr>
            <a:endParaRPr sz="1900"/>
          </a:p>
        </p:txBody>
      </p:sp>
      <p:pic>
        <p:nvPicPr>
          <p:cNvPr id="318" name="Google Shape;318;p42"/>
          <p:cNvPicPr preferRelativeResize="0"/>
          <p:nvPr/>
        </p:nvPicPr>
        <p:blipFill>
          <a:blip r:embed="rId1"/>
          <a:stretch>
            <a:fillRect/>
          </a:stretch>
        </p:blipFill>
        <p:spPr>
          <a:xfrm>
            <a:off x="7812600" y="-3"/>
            <a:ext cx="1331400" cy="827675"/>
          </a:xfrm>
          <a:prstGeom prst="rect">
            <a:avLst/>
          </a:prstGeom>
          <a:noFill/>
          <a:ln>
            <a:noFill/>
          </a:ln>
        </p:spPr>
      </p:pic>
      <p:pic>
        <p:nvPicPr>
          <p:cNvPr id="319" name="Google Shape;319;p42"/>
          <p:cNvPicPr preferRelativeResize="0"/>
          <p:nvPr/>
        </p:nvPicPr>
        <p:blipFill>
          <a:blip r:embed="rId2"/>
          <a:stretch>
            <a:fillRect/>
          </a:stretch>
        </p:blipFill>
        <p:spPr>
          <a:xfrm>
            <a:off x="6418580" y="34290"/>
            <a:ext cx="1332230" cy="828040"/>
          </a:xfrm>
          <a:prstGeom prst="rect">
            <a:avLst/>
          </a:prstGeom>
          <a:noFill/>
          <a:ln>
            <a:noFill/>
          </a:ln>
        </p:spPr>
      </p:pic>
      <p:pic>
        <p:nvPicPr>
          <p:cNvPr id="320" name="Google Shape;320;p42"/>
          <p:cNvPicPr preferRelativeResize="0"/>
          <p:nvPr/>
        </p:nvPicPr>
        <p:blipFill rotWithShape="1">
          <a:blip r:embed="rId3"/>
          <a:srcRect l="9792" t="9383" r="15172" b="9440"/>
          <a:stretch>
            <a:fillRect/>
          </a:stretch>
        </p:blipFill>
        <p:spPr>
          <a:xfrm>
            <a:off x="5324401" y="34425"/>
            <a:ext cx="1032499" cy="827675"/>
          </a:xfrm>
          <a:prstGeom prst="rect">
            <a:avLst/>
          </a:prstGeom>
          <a:noFill/>
          <a:ln>
            <a:noFill/>
          </a:ln>
        </p:spPr>
      </p:pic>
      <p:pic>
        <p:nvPicPr>
          <p:cNvPr id="321" name="Google Shape;321;p42"/>
          <p:cNvPicPr preferRelativeResize="0"/>
          <p:nvPr/>
        </p:nvPicPr>
        <p:blipFill rotWithShape="1">
          <a:blip r:embed="rId4"/>
          <a:srcRect l="10320" t="26153" r="10352" b="22353"/>
          <a:stretch>
            <a:fillRect/>
          </a:stretch>
        </p:blipFill>
        <p:spPr>
          <a:xfrm>
            <a:off x="3675384" y="280"/>
            <a:ext cx="1792445" cy="4403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pipeline </a:t>
            </a:r>
            <a:endParaRPr lang="en-GB"/>
          </a:p>
          <a:p>
            <a:pPr marL="0" lvl="0" indent="0" algn="l" rtl="0">
              <a:spcBef>
                <a:spcPts val="0"/>
              </a:spcBef>
              <a:spcAft>
                <a:spcPts val="0"/>
              </a:spcAft>
              <a:buNone/>
            </a:pPr>
          </a:p>
        </p:txBody>
      </p:sp>
      <p:sp>
        <p:nvSpPr>
          <p:cNvPr id="334" name="Google Shape;334;p4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(Natural Language Processing) pipeline is a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series of processing steps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that transform raw text into a structured format that can be analyzed and understood by machines. </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pipeline typically consists of several stages, each focusing on a specific aspect of text processing.</a:t>
            </a:r>
            <a:endParaRPr sz="23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8" name="Shape 338"/>
        <p:cNvGrpSpPr/>
        <p:nvPr/>
      </p:nvGrpSpPr>
      <p:grpSpPr>
        <a:xfrm>
          <a:off x="0" y="0"/>
          <a:ext cx="0" cy="0"/>
          <a:chOff x="0" y="0"/>
          <a:chExt cx="0" cy="0"/>
        </a:xfrm>
      </p:grpSpPr>
      <p:sp>
        <p:nvSpPr>
          <p:cNvPr id="339" name="Google Shape;339;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pipeline </a:t>
            </a:r>
            <a:endParaRPr lang="en-GB"/>
          </a:p>
        </p:txBody>
      </p:sp>
      <p:pic>
        <p:nvPicPr>
          <p:cNvPr id="340" name="Google Shape;340;p45"/>
          <p:cNvPicPr preferRelativeResize="0"/>
          <p:nvPr/>
        </p:nvPicPr>
        <p:blipFill>
          <a:blip r:embed="rId1"/>
          <a:stretch>
            <a:fillRect/>
          </a:stretch>
        </p:blipFill>
        <p:spPr>
          <a:xfrm>
            <a:off x="1222299" y="1232450"/>
            <a:ext cx="5955801" cy="37549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Sentence segmentation </a:t>
            </a:r>
            <a:endParaRPr lang="en-US" altLang="en-GB"/>
          </a:p>
        </p:txBody>
      </p:sp>
      <p:sp>
        <p:nvSpPr>
          <p:cNvPr id="3" name="Text Placeholder 2"/>
          <p:cNvSpPr/>
          <p:nvPr>
            <p:ph type="body" idx="1"/>
          </p:nvPr>
        </p:nvSpPr>
        <p:spPr/>
        <p:txBody>
          <a:bodyPr/>
          <a:p>
            <a:r>
              <a:rPr lang="en-US" altLang="en-GB"/>
              <a:t>Sentence segmentation is the process of dividing a text into individual sentences. This is a fundamental task in Natural Language Processing (NLP) and text analysis, as it helps in understanding the structure and meaning of the text.</a:t>
            </a:r>
            <a:endParaRPr lang="en-US" altLang="en-GB"/>
          </a:p>
        </p:txBody>
      </p:sp>
      <p:pic>
        <p:nvPicPr>
          <p:cNvPr id="4" name="Picture 3"/>
          <p:cNvPicPr>
            <a:picLocks noChangeAspect="1"/>
          </p:cNvPicPr>
          <p:nvPr/>
        </p:nvPicPr>
        <p:blipFill>
          <a:blip r:embed="rId1"/>
          <a:stretch>
            <a:fillRect/>
          </a:stretch>
        </p:blipFill>
        <p:spPr>
          <a:xfrm>
            <a:off x="114935" y="2572385"/>
            <a:ext cx="6070600" cy="2167255"/>
          </a:xfrm>
          <a:prstGeom prst="rect">
            <a:avLst/>
          </a:prstGeom>
          <a:ln>
            <a:solidFill>
              <a:schemeClr val="tx1"/>
            </a:solidFill>
          </a:ln>
        </p:spPr>
      </p:pic>
      <p:sp>
        <p:nvSpPr>
          <p:cNvPr id="5" name="Text Box 4"/>
          <p:cNvSpPr txBox="1"/>
          <p:nvPr/>
        </p:nvSpPr>
        <p:spPr>
          <a:xfrm>
            <a:off x="6221730" y="3736340"/>
            <a:ext cx="2794635" cy="1322070"/>
          </a:xfrm>
          <a:prstGeom prst="rect">
            <a:avLst/>
          </a:prstGeom>
          <a:ln>
            <a:solidFill>
              <a:schemeClr val="tx1"/>
            </a:solidFill>
          </a:ln>
        </p:spPr>
        <p:txBody>
          <a:bodyPr wrap="square">
            <a:spAutoFit/>
          </a:bodyPr>
          <a:p>
            <a:pPr marL="0" indent="0" algn="l" fontAlgn="base">
              <a:spcBef>
                <a:spcPct val="0"/>
              </a:spcBef>
              <a:spcAft>
                <a:spcPct val="0"/>
              </a:spcAft>
            </a:pPr>
            <a:r>
              <a:rPr lang="en-US" altLang="zh-CN" sz="1600" b="0" i="0">
                <a:latin typeface="ui-monospace"/>
                <a:ea typeface="ui-monospace"/>
              </a:rPr>
              <a:t>Hello! </a:t>
            </a:r>
            <a:endParaRPr lang="en-US" altLang="zh-CN" sz="1600" b="0" i="0">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My name is John.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I love programming.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How about you? </a:t>
            </a:r>
            <a:endParaRPr lang="en-US" altLang="zh-CN" sz="1600" b="0" i="0">
              <a:solidFill>
                <a:srgbClr val="393A34"/>
              </a:solidFill>
              <a:latin typeface="ui-monospace"/>
              <a:ea typeface="ui-monospace"/>
            </a:endParaRPr>
          </a:p>
          <a:p>
            <a:pPr marL="0" indent="0" algn="l" fontAlgn="base">
              <a:spcBef>
                <a:spcPct val="0"/>
              </a:spcBef>
              <a:spcAft>
                <a:spcPct val="0"/>
              </a:spcAft>
            </a:pPr>
            <a:r>
              <a:rPr lang="en-US" altLang="zh-CN" sz="1600" b="0" i="0">
                <a:solidFill>
                  <a:srgbClr val="393A34"/>
                </a:solidFill>
                <a:latin typeface="ui-monospace"/>
                <a:ea typeface="ui-monospace"/>
              </a:rPr>
              <a:t>Let's code together.</a:t>
            </a:r>
            <a:endParaRPr lang="en-US" altLang="zh-CN" sz="1600" b="0" i="0">
              <a:solidFill>
                <a:srgbClr val="393A34"/>
              </a:solidFill>
              <a:latin typeface="ui-monospace"/>
              <a:ea typeface="ui-monospac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definition </a:t>
            </a:r>
            <a:endParaRPr lang="en-GB"/>
          </a:p>
        </p:txBody>
      </p:sp>
      <p:sp>
        <p:nvSpPr>
          <p:cNvPr id="93" name="Google Shape;93;p1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GB">
                <a:solidFill>
                  <a:schemeClr val="dk1"/>
                </a:solidFill>
              </a:rPr>
              <a:t>Natural Language Processing (NLP) is a field of artificial intelligence (AI) that focuses on the interaction between computers and humans through natural language. </a:t>
            </a:r>
            <a:endParaRPr>
              <a:solidFill>
                <a:schemeClr val="dk1"/>
              </a:solidFill>
            </a:endParaRPr>
          </a:p>
          <a:p>
            <a:pPr marL="0" lvl="0" indent="0" algn="l" rtl="0">
              <a:spcBef>
                <a:spcPts val="1200"/>
              </a:spcBef>
              <a:spcAft>
                <a:spcPts val="0"/>
              </a:spcAft>
              <a:buNone/>
            </a:pPr>
            <a:endParaRPr>
              <a:solidFill>
                <a:schemeClr val="dk1"/>
              </a:solidFill>
            </a:endParaRPr>
          </a:p>
          <a:p>
            <a:pPr marL="457200" lvl="0" indent="-342900" algn="l" rtl="0">
              <a:spcBef>
                <a:spcPts val="1200"/>
              </a:spcBef>
              <a:spcAft>
                <a:spcPts val="0"/>
              </a:spcAft>
              <a:buClr>
                <a:schemeClr val="dk1"/>
              </a:buClr>
              <a:buSzPts val="1800"/>
              <a:buChar char="●"/>
            </a:pPr>
            <a:r>
              <a:rPr lang="en-GB">
                <a:solidFill>
                  <a:schemeClr val="dk1"/>
                </a:solidFill>
              </a:rPr>
              <a:t>The goal of NLP is to enable computers to understand, interpret, and generate human language in a way that is both meaningful and useful</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Tokenization </a:t>
            </a:r>
            <a:endParaRPr lang="en-US" altLang="en-GB"/>
          </a:p>
        </p:txBody>
      </p:sp>
      <p:sp>
        <p:nvSpPr>
          <p:cNvPr id="3" name="Text Placeholder 2"/>
          <p:cNvSpPr/>
          <p:nvPr>
            <p:ph type="body" idx="1"/>
          </p:nvPr>
        </p:nvSpPr>
        <p:spPr/>
        <p:txBody>
          <a:bodyPr/>
          <a:p>
            <a:pPr marL="114300" indent="0">
              <a:buNone/>
            </a:pPr>
            <a:r>
              <a:rPr lang="en-US" altLang="en-GB" sz="1600"/>
              <a:t>Tokenization is the process of breaking down text into smaller units, called tokens. These tokens can be words, phrases, or even sentences, depending on the level of tokenization being applied. In this example, we will perform word tokenization on the provided text.</a:t>
            </a:r>
            <a:endParaRPr lang="en-US" altLang="en-GB" sz="1600"/>
          </a:p>
          <a:p>
            <a:endParaRPr lang="en-US" altLang="en-GB" sz="1600"/>
          </a:p>
          <a:p>
            <a:endParaRPr lang="en-US" altLang="en-GB" sz="1600"/>
          </a:p>
        </p:txBody>
      </p:sp>
      <p:pic>
        <p:nvPicPr>
          <p:cNvPr id="4" name="Picture 3"/>
          <p:cNvPicPr>
            <a:picLocks noChangeAspect="1"/>
          </p:cNvPicPr>
          <p:nvPr/>
        </p:nvPicPr>
        <p:blipFill>
          <a:blip r:embed="rId1"/>
          <a:stretch>
            <a:fillRect/>
          </a:stretch>
        </p:blipFill>
        <p:spPr>
          <a:xfrm>
            <a:off x="1087120" y="2133600"/>
            <a:ext cx="6754495" cy="2186305"/>
          </a:xfrm>
          <a:prstGeom prst="rect">
            <a:avLst/>
          </a:prstGeom>
          <a:ln>
            <a:solidFill>
              <a:schemeClr val="tx1"/>
            </a:solidFill>
          </a:ln>
        </p:spPr>
      </p:pic>
      <p:sp>
        <p:nvSpPr>
          <p:cNvPr id="5" name="Text Box 4"/>
          <p:cNvSpPr txBox="1"/>
          <p:nvPr/>
        </p:nvSpPr>
        <p:spPr>
          <a:xfrm>
            <a:off x="318770" y="4458970"/>
            <a:ext cx="8513445" cy="460375"/>
          </a:xfrm>
          <a:prstGeom prst="rect">
            <a:avLst/>
          </a:prstGeom>
          <a:ln>
            <a:solidFill>
              <a:schemeClr val="tx1"/>
            </a:solidFill>
          </a:ln>
        </p:spPr>
        <p:txBody>
          <a:bodyPr wrap="square">
            <a:spAutoFit/>
          </a:bodyPr>
          <a:p>
            <a:pPr marL="0" indent="0" algn="l"/>
            <a:r>
              <a:rPr lang="en-US" altLang="zh-CN" sz="1200" b="0" i="0">
                <a:solidFill>
                  <a:srgbClr val="222222"/>
                </a:solidFill>
                <a:latin typeface="ui-monospace"/>
                <a:ea typeface="ui-monospace"/>
              </a:rPr>
              <a:t>['Hello', '!', 'My', 'name', 'is', 'John', '.', 'I', 'love', 'programming', '.', 'How', 'about', 'you', '?', 'Let', "'s", 'code', 'together', '.']</a:t>
            </a:r>
            <a:endParaRPr lang="en-US" altLang="zh-CN" sz="1200" b="0" i="0">
              <a:solidFill>
                <a:srgbClr val="222222"/>
              </a:solidFill>
              <a:latin typeface="ui-monospace"/>
              <a:ea typeface="ui-monospace"/>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02235" y="1147445"/>
            <a:ext cx="8939530" cy="1663065"/>
          </a:xfrm>
          <a:prstGeom prst="rect">
            <a:avLst/>
          </a:prstGeom>
        </p:spPr>
      </p:pic>
      <p:pic>
        <p:nvPicPr>
          <p:cNvPr id="5" name="Picture 4"/>
          <p:cNvPicPr>
            <a:picLocks noChangeAspect="1"/>
          </p:cNvPicPr>
          <p:nvPr/>
        </p:nvPicPr>
        <p:blipFill>
          <a:blip r:embed="rId2"/>
          <a:stretch>
            <a:fillRect/>
          </a:stretch>
        </p:blipFill>
        <p:spPr>
          <a:xfrm>
            <a:off x="1800860" y="3041015"/>
            <a:ext cx="4295775" cy="11811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73380" y="832485"/>
            <a:ext cx="8536940" cy="347853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2" name="Google Shape;352;p47"/>
          <p:cNvSpPr txBox="1"/>
          <p:nvPr>
            <p:ph type="body" idx="1"/>
          </p:nvPr>
        </p:nvSpPr>
        <p:spPr>
          <a:xfrm>
            <a:off x="311700" y="1152475"/>
            <a:ext cx="8520600" cy="38778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Acquisition: The first step involves gathering text data from various sources, such as websites, documents, or databases.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Preprocessing: This stage prepares the raw text for analysis and may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Tokenization: Splitting text into individual words or tokens.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Lowercasing: Converting all text to lowercase to ensure uniformity.</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Removing Punctuation: Eliminating punctuation marks that may not be relevant for analysis.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Stopword Removal: Filtering out common words (e.g., "and," "the") that may not carry significant meaning.</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Stemming/Lemmatization: Reducing words to their base or root form to treat different forms of a word as the same.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AutoNum type="arabicPeriod"/>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Feature Extraction: This step involves converting the preprocessed text into a numerical format that can be used for machine learning models. Common techniques include: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Bag of Words (BoW): Representing text as a collection of word counts.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Word Embeddings: Using techniques like Word2Vec or GloVe to represent words in a continuous vector space.</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steps </a:t>
            </a:r>
            <a:endParaRPr lang="en-GB"/>
          </a:p>
        </p:txBody>
      </p:sp>
      <p:sp>
        <p:nvSpPr>
          <p:cNvPr id="358" name="Google Shape;358;p4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None/>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Modeling: In this stage, various machine learning or deep learning models are applied to the extracted features for specific NLP tasks, such as:</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classification (e.g., sentiment analysis, spam detection)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 (NER)</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Part-of-speech tagging</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translation</a:t>
            </a:r>
            <a:endParaRPr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298450" algn="l" rtl="0">
              <a:lnSpc>
                <a:spcPct val="150000"/>
              </a:lnSpc>
              <a:spcBef>
                <a:spcPts val="0"/>
              </a:spcBef>
              <a:spcAft>
                <a:spcPts val="0"/>
              </a:spcAft>
              <a:buClr>
                <a:srgbClr val="222222"/>
              </a:buClr>
              <a:buSzPts val="1100"/>
              <a:buFont typeface="Roboto" panose="02000000000000000000"/>
              <a:buChar char="●"/>
            </a:pPr>
            <a:r>
              <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summarization</a:t>
            </a:r>
            <a:endParaRPr lang="en-GB" sz="11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sym typeface="+mn-ea"/>
              </a:rPr>
              <a:t>Lemmatization </a:t>
            </a:r>
            <a:endParaRPr lang="en-US" altLang="en-GB"/>
          </a:p>
        </p:txBody>
      </p:sp>
      <p:sp>
        <p:nvSpPr>
          <p:cNvPr id="3" name="Text Placeholder 2"/>
          <p:cNvSpPr/>
          <p:nvPr>
            <p:ph type="body" idx="1"/>
          </p:nvPr>
        </p:nvSpPr>
        <p:spPr>
          <a:xfrm>
            <a:off x="130175" y="1108075"/>
            <a:ext cx="8702040" cy="3460750"/>
          </a:xfrm>
        </p:spPr>
        <p:txBody>
          <a:bodyPr/>
          <a:p>
            <a:pPr marL="114300" indent="0">
              <a:buNone/>
            </a:pPr>
            <a:r>
              <a:rPr lang="en-US" altLang="en-GB" sz="1600"/>
              <a:t>Lemmatization is the process of reducing a word to its base or root form, known as a lemma. Unlike stemming, which simply removes prefixes or suffixes, lemmatization considers the context and converts the word to its meaningful base form.</a:t>
            </a:r>
            <a:endParaRPr lang="en-US" altLang="en-GB" sz="1600"/>
          </a:p>
          <a:p>
            <a:pPr marL="114300" indent="0">
              <a:buNone/>
            </a:pPr>
            <a:endParaRPr lang="en-US" altLang="en-GB" sz="1600"/>
          </a:p>
          <a:p>
            <a:pPr marL="114300" indent="0">
              <a:buNone/>
            </a:pPr>
            <a:endParaRPr lang="en-US" altLang="en-GB" sz="16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130175" y="1108075"/>
            <a:ext cx="8702040" cy="3460750"/>
          </a:xfrm>
        </p:spPr>
        <p:txBody>
          <a:bodyPr/>
          <a:p>
            <a:pPr marL="114300" indent="0">
              <a:buNone/>
            </a:pPr>
            <a:endParaRPr lang="en-US" altLang="en-GB" sz="1600"/>
          </a:p>
          <a:p>
            <a:pPr marL="114300" indent="0">
              <a:buNone/>
            </a:pPr>
            <a:endParaRPr lang="en-US" altLang="en-GB" sz="1600"/>
          </a:p>
        </p:txBody>
      </p:sp>
      <p:pic>
        <p:nvPicPr>
          <p:cNvPr id="4" name="Picture 3"/>
          <p:cNvPicPr>
            <a:picLocks noChangeAspect="1"/>
          </p:cNvPicPr>
          <p:nvPr/>
        </p:nvPicPr>
        <p:blipFill>
          <a:blip r:embed="rId1"/>
          <a:stretch>
            <a:fillRect/>
          </a:stretch>
        </p:blipFill>
        <p:spPr>
          <a:xfrm>
            <a:off x="561340" y="88900"/>
            <a:ext cx="6591935" cy="3258820"/>
          </a:xfrm>
          <a:prstGeom prst="rect">
            <a:avLst/>
          </a:prstGeom>
        </p:spPr>
      </p:pic>
      <p:sp>
        <p:nvSpPr>
          <p:cNvPr id="5" name="Text Box 4"/>
          <p:cNvSpPr txBox="1"/>
          <p:nvPr/>
        </p:nvSpPr>
        <p:spPr>
          <a:xfrm>
            <a:off x="274320" y="4401820"/>
            <a:ext cx="8691880" cy="546100"/>
          </a:xfrm>
          <a:prstGeom prst="rect">
            <a:avLst/>
          </a:prstGeom>
          <a:ln>
            <a:solidFill>
              <a:schemeClr val="tx1"/>
            </a:solidFill>
          </a:ln>
        </p:spPr>
        <p:txBody>
          <a:bodyPr wrap="square">
            <a:noAutofit/>
          </a:bodyPr>
          <a:p>
            <a:pPr marL="0" indent="0" algn="l" fontAlgn="base" latinLnBrk="0">
              <a:lnSpc>
                <a:spcPts val="1260"/>
              </a:lnSpc>
              <a:spcBef>
                <a:spcPct val="0"/>
              </a:spcBef>
              <a:spcAft>
                <a:spcPct val="0"/>
              </a:spcAft>
            </a:pPr>
            <a:r>
              <a:rPr lang="en-US" altLang="zh-CN" sz="1600" b="0" i="0">
                <a:solidFill>
                  <a:srgbClr val="393A34"/>
                </a:solidFill>
                <a:latin typeface="var(--sds-font-family-monospace)"/>
                <a:ea typeface="var(--sds-font-family-monospace)"/>
              </a:rPr>
              <a:t>['The', 'cat', 'are', 'running', 'faster', 'than', 'the', 'dog', '.', 'The', 'better', 'you', 'are', 'at', 'programming', ',', 'the', 'more', 'you', 'will', 'enjoy', 'it', '.']
</a:t>
            </a:r>
            <a:endParaRPr lang="en-US" altLang="zh-CN" sz="1600" b="0" i="0">
              <a:solidFill>
                <a:srgbClr val="393A34"/>
              </a:solidFill>
              <a:latin typeface="var(--sds-font-family-monospace)"/>
              <a:ea typeface="var(--sds-font-family-monospace)"/>
            </a:endParaRPr>
          </a:p>
        </p:txBody>
      </p:sp>
      <p:sp>
        <p:nvSpPr>
          <p:cNvPr id="7" name="Text Box 6"/>
          <p:cNvSpPr txBox="1"/>
          <p:nvPr/>
        </p:nvSpPr>
        <p:spPr>
          <a:xfrm>
            <a:off x="274320" y="3435985"/>
            <a:ext cx="8558530" cy="583565"/>
          </a:xfrm>
          <a:prstGeom prst="rect">
            <a:avLst/>
          </a:prstGeom>
          <a:ln>
            <a:solidFill>
              <a:schemeClr val="tx1"/>
            </a:solidFill>
          </a:ln>
        </p:spPr>
        <p:txBody>
          <a:bodyPr wrap="square">
            <a:spAutoFit/>
          </a:bodyPr>
          <a:p>
            <a:pPr marL="0" indent="0" algn="l"/>
            <a:r>
              <a:rPr lang="en-US" altLang="zh-CN" sz="1600" b="0" i="0">
                <a:solidFill>
                  <a:srgbClr val="A31515"/>
                </a:solidFill>
                <a:latin typeface="ui-monospace"/>
                <a:ea typeface="ui-monospace"/>
              </a:rPr>
              <a:t>"The cats are running faster than the dog. The better you are at programming, the more you will enjoy it."</a:t>
            </a:r>
            <a:endParaRPr lang="en-US" altLang="zh-CN" sz="1600" b="0" i="0">
              <a:solidFill>
                <a:srgbClr val="A31515"/>
              </a:solidFill>
              <a:latin typeface="ui-monospace"/>
              <a:ea typeface="ui-monospace"/>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Stemming </a:t>
            </a:r>
            <a:endParaRPr lang="en-US" altLang="en-GB"/>
          </a:p>
        </p:txBody>
      </p:sp>
      <p:sp>
        <p:nvSpPr>
          <p:cNvPr id="3" name="Text Placeholder 2"/>
          <p:cNvSpPr/>
          <p:nvPr>
            <p:ph type="body" idx="1"/>
          </p:nvPr>
        </p:nvSpPr>
        <p:spPr/>
        <p:txBody>
          <a:bodyPr/>
          <a:p>
            <a:pPr marL="114300" indent="0">
              <a:buNone/>
            </a:pPr>
            <a:r>
              <a:rPr lang="en-US" altLang="en-GB"/>
              <a:t>Stemming is the process of reducing a word to its base or root form, known as a stem. Unlike lemmatization, stemming does not consider the context or meaning of the word; it simply removes prefixes or suffixes to achieve the root form. This can sometimes result in non-words or stems that are not actual words in the language.</a:t>
            </a:r>
            <a:endParaRPr lang="en-US" altLang="en-GB"/>
          </a:p>
          <a:p>
            <a:pPr marL="114300" indent="0">
              <a:buNone/>
            </a:pPr>
            <a:endParaRPr lang="en-US" altLang="en-GB"/>
          </a:p>
          <a:p>
            <a:pPr marL="114300" indent="0">
              <a:buNone/>
            </a:pPr>
            <a:endParaRPr lang="en-US" alt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718185" y="92710"/>
            <a:ext cx="7141210" cy="2870835"/>
          </a:xfrm>
          <a:prstGeom prst="rect">
            <a:avLst/>
          </a:prstGeom>
        </p:spPr>
      </p:pic>
      <p:sp>
        <p:nvSpPr>
          <p:cNvPr id="5" name="Text Box 4"/>
          <p:cNvSpPr txBox="1"/>
          <p:nvPr/>
        </p:nvSpPr>
        <p:spPr>
          <a:xfrm>
            <a:off x="386715" y="4231640"/>
            <a:ext cx="8279765" cy="546735"/>
          </a:xfrm>
          <a:prstGeom prst="rect">
            <a:avLst/>
          </a:prstGeom>
          <a:ln>
            <a:solidFill>
              <a:schemeClr val="tx1"/>
            </a:solidFill>
          </a:ln>
        </p:spPr>
        <p:txBody>
          <a:bodyPr wrap="square">
            <a:noAutofit/>
          </a:bodyPr>
          <a:p>
            <a:pPr marL="0" indent="0" algn="l" fontAlgn="base" latinLnBrk="0">
              <a:lnSpc>
                <a:spcPts val="1260"/>
              </a:lnSpc>
              <a:spcBef>
                <a:spcPct val="0"/>
              </a:spcBef>
              <a:spcAft>
                <a:spcPct val="0"/>
              </a:spcAft>
            </a:pPr>
            <a:r>
              <a:rPr lang="en-US" altLang="zh-CN" sz="1600" b="0" i="0">
                <a:solidFill>
                  <a:srgbClr val="393A34"/>
                </a:solidFill>
                <a:latin typeface="var(--sds-font-family-monospace)"/>
                <a:ea typeface="var(--sds-font-family-monospace)"/>
              </a:rPr>
              <a:t>['the', 'cat', 'are', 'run', 'faster', 'than', 'the', 'dog', '.', 'the', 'better', 'you', 'are', 'at', 'program', 'the', 'more', 'you', 'will', 'enjoy', 'it', '.']
</a:t>
            </a:r>
            <a:endParaRPr lang="en-US" altLang="zh-CN" sz="1600" b="0" i="0">
              <a:solidFill>
                <a:srgbClr val="393A34"/>
              </a:solidFill>
              <a:latin typeface="var(--sds-font-family-monospace)"/>
              <a:ea typeface="var(--sds-font-family-monospace)"/>
            </a:endParaRPr>
          </a:p>
        </p:txBody>
      </p:sp>
      <p:sp>
        <p:nvSpPr>
          <p:cNvPr id="7" name="Text Box 6"/>
          <p:cNvSpPr txBox="1"/>
          <p:nvPr/>
        </p:nvSpPr>
        <p:spPr>
          <a:xfrm>
            <a:off x="274320" y="3435985"/>
            <a:ext cx="8558530" cy="583565"/>
          </a:xfrm>
          <a:prstGeom prst="rect">
            <a:avLst/>
          </a:prstGeom>
          <a:ln>
            <a:solidFill>
              <a:schemeClr val="tx1"/>
            </a:solidFill>
          </a:ln>
        </p:spPr>
        <p:txBody>
          <a:bodyPr wrap="square">
            <a:spAutoFit/>
          </a:bodyPr>
          <a:p>
            <a:pPr marL="0" indent="0" algn="l"/>
            <a:r>
              <a:rPr lang="en-US" altLang="zh-CN" sz="1600" b="0" i="0">
                <a:solidFill>
                  <a:srgbClr val="A31515"/>
                </a:solidFill>
                <a:latin typeface="ui-monospace"/>
                <a:ea typeface="ui-monospace"/>
              </a:rPr>
              <a:t>"The cats are running faster than the dog. The better you are at programming, the more you will enjoy it."</a:t>
            </a:r>
            <a:endParaRPr lang="en-US" altLang="zh-CN" sz="1600" b="0" i="0">
              <a:solidFill>
                <a:srgbClr val="A31515"/>
              </a:solidFill>
              <a:latin typeface="ui-monospace"/>
              <a:ea typeface="ui-monospace"/>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49"/>
          <p:cNvSpPr/>
          <p:nvPr/>
        </p:nvSpPr>
        <p:spPr>
          <a:xfrm>
            <a:off x="1215190" y="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65" name="Google Shape;365;p49"/>
          <p:cNvSpPr/>
          <p:nvPr/>
        </p:nvSpPr>
        <p:spPr>
          <a:xfrm>
            <a:off x="0" y="866274"/>
            <a:ext cx="9144000" cy="41871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I do uh main- mainly business data processing</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Fragments, filled pauses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Seuss’s </a:t>
            </a:r>
            <a:r>
              <a:rPr lang="en-GB" sz="2800">
                <a:solidFill>
                  <a:srgbClr val="FF0000"/>
                </a:solidFill>
                <a:latin typeface="Calibri" panose="020F0502020204030204"/>
                <a:ea typeface="Calibri" panose="020F0502020204030204"/>
                <a:cs typeface="Calibri" panose="020F0502020204030204"/>
                <a:sym typeface="Calibri" panose="020F0502020204030204"/>
              </a:rPr>
              <a:t>cat </a:t>
            </a:r>
            <a:r>
              <a:rPr lang="en-GB" sz="2800">
                <a:solidFill>
                  <a:srgbClr val="000000"/>
                </a:solidFill>
                <a:latin typeface="Calibri" panose="020F0502020204030204"/>
                <a:ea typeface="Calibri" panose="020F0502020204030204"/>
                <a:cs typeface="Calibri" panose="020F0502020204030204"/>
                <a:sym typeface="Calibri" panose="020F0502020204030204"/>
              </a:rPr>
              <a:t>in the hat is different from other</a:t>
            </a:r>
            <a:r>
              <a:rPr lang="en-GB" sz="2800">
                <a:solidFill>
                  <a:srgbClr val="FF0000"/>
                </a:solidFill>
                <a:latin typeface="Calibri" panose="020F0502020204030204"/>
                <a:ea typeface="Calibri" panose="020F0502020204030204"/>
                <a:cs typeface="Calibri" panose="020F0502020204030204"/>
                <a:sym typeface="Calibri" panose="020F0502020204030204"/>
              </a:rPr>
              <a:t> cats! </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Lemma</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stem, part of speech, rough word sense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same lemma</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500"/>
              </a:spcBef>
              <a:spcAft>
                <a:spcPts val="0"/>
              </a:spcAft>
              <a:buClr>
                <a:srgbClr val="000000"/>
              </a:buClr>
              <a:buSzPts val="2400"/>
              <a:buFont typeface="Times"/>
              <a:buChar char="•"/>
            </a:pPr>
            <a:r>
              <a:rPr lang="en-GB" sz="2400" b="1" i="0" u="none" strike="noStrike" cap="none">
                <a:solidFill>
                  <a:srgbClr val="000000"/>
                </a:solidFill>
                <a:latin typeface="Calibri" panose="020F0502020204030204"/>
                <a:ea typeface="Calibri" panose="020F0502020204030204"/>
                <a:cs typeface="Calibri" panose="020F0502020204030204"/>
                <a:sym typeface="Calibri" panose="020F0502020204030204"/>
              </a:rPr>
              <a:t>Wordform</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full inflected surface form</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150000"/>
              </a:lnSpc>
              <a:spcBef>
                <a:spcPts val="400"/>
              </a:spcBef>
              <a:spcAft>
                <a:spcPts val="0"/>
              </a:spcAft>
              <a:buClr>
                <a:srgbClr val="CC0000"/>
              </a:buClr>
              <a:buSzPts val="2000"/>
              <a:buFont typeface="Times"/>
              <a:buChar char="•"/>
            </a:pP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and </a:t>
            </a:r>
            <a:r>
              <a:rPr lang="en-GB" sz="2000" b="0" i="0" u="none" strike="noStrike" cap="none">
                <a:solidFill>
                  <a:srgbClr val="FF0000"/>
                </a:solidFill>
                <a:latin typeface="Calibri" panose="020F0502020204030204"/>
                <a:ea typeface="Calibri" panose="020F0502020204030204"/>
                <a:cs typeface="Calibri" panose="020F0502020204030204"/>
                <a:sym typeface="Calibri" panose="020F0502020204030204"/>
              </a:rPr>
              <a:t>cats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different wordforms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22"/>
          <p:cNvSpPr/>
          <p:nvPr>
            <p:ph type="title"/>
          </p:nvPr>
        </p:nvSpPr>
        <p:spPr>
          <a:xfrm>
            <a:off x="520883" y="1115454"/>
            <a:ext cx="2057400" cy="2057400"/>
          </a:xfrm>
          <a:prstGeom prst="ellipse">
            <a:avLst/>
          </a:prstGeom>
          <a:solidFill>
            <a:srgbClr val="262626"/>
          </a:solidFill>
          <a:ln w="174625" cap="flat" cmpd="thinThick">
            <a:solidFill>
              <a:srgbClr val="262626"/>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rgbClr val="FFFFFF"/>
              </a:buClr>
              <a:buSzPts val="2000"/>
              <a:buFont typeface="Calibri" panose="020F0502020204030204"/>
              <a:buNone/>
            </a:pPr>
            <a:r>
              <a:rPr lang="en-GB" sz="2000">
                <a:solidFill>
                  <a:srgbClr val="FFFFFF"/>
                </a:solidFill>
              </a:rPr>
              <a:t>What is Natural Language Processing?</a:t>
            </a:r>
            <a:endParaRPr lang="en-GB" sz="2000">
              <a:solidFill>
                <a:srgbClr val="FFFFFF"/>
              </a:solidFill>
            </a:endParaRPr>
          </a:p>
        </p:txBody>
      </p:sp>
      <p:pic>
        <p:nvPicPr>
          <p:cNvPr id="112" name="Google Shape;112;p22" descr="A screenshot of a cell phone&#10;&#10;Description automatically generated"/>
          <p:cNvPicPr preferRelativeResize="0"/>
          <p:nvPr/>
        </p:nvPicPr>
        <p:blipFill rotWithShape="1">
          <a:blip r:embed="rId1"/>
          <a:srcRect/>
          <a:stretch>
            <a:fillRect/>
          </a:stretch>
        </p:blipFill>
        <p:spPr>
          <a:xfrm>
            <a:off x="3261989" y="707439"/>
            <a:ext cx="5070890" cy="1749456"/>
          </a:xfrm>
          <a:prstGeom prst="rect">
            <a:avLst/>
          </a:prstGeom>
          <a:noFill/>
          <a:ln>
            <a:noFill/>
          </a:ln>
        </p:spPr>
      </p:pic>
      <p:sp>
        <p:nvSpPr>
          <p:cNvPr id="113" name="Google Shape;113;p22"/>
          <p:cNvSpPr txBox="1"/>
          <p:nvPr>
            <p:ph type="body" idx="1"/>
          </p:nvPr>
        </p:nvSpPr>
        <p:spPr>
          <a:xfrm>
            <a:off x="3073774" y="3017804"/>
            <a:ext cx="5740800" cy="497700"/>
          </a:xfrm>
          <a:prstGeom prst="rect">
            <a:avLst/>
          </a:prstGeom>
          <a:noFill/>
          <a:ln>
            <a:noFill/>
          </a:ln>
        </p:spPr>
        <p:txBody>
          <a:bodyPr spcFirstLastPara="1" wrap="square" lIns="68575" tIns="34275" rIns="68575" bIns="34275" anchor="t" anchorCtr="0">
            <a:normAutofit fontScale="25000" lnSpcReduction="20000"/>
          </a:bodyPr>
          <a:lstStyle/>
          <a:p>
            <a:pPr marL="0" lvl="0" indent="0" algn="l" rtl="0">
              <a:lnSpc>
                <a:spcPct val="90000"/>
              </a:lnSpc>
              <a:spcBef>
                <a:spcPts val="0"/>
              </a:spcBef>
              <a:spcAft>
                <a:spcPts val="0"/>
              </a:spcAft>
              <a:buClr>
                <a:schemeClr val="dk1"/>
              </a:buClr>
              <a:buSzPct val="36000"/>
              <a:buNone/>
            </a:pPr>
            <a:r>
              <a:rPr lang="en-GB" sz="6680"/>
              <a:t>Computers using natural language as input and/or output</a:t>
            </a:r>
            <a:endParaRPr sz="6080"/>
          </a:p>
          <a:p>
            <a:pPr marL="177800" lvl="0" indent="-114300" algn="l" rtl="0">
              <a:lnSpc>
                <a:spcPct val="90000"/>
              </a:lnSpc>
              <a:spcBef>
                <a:spcPts val="800"/>
              </a:spcBef>
              <a:spcAft>
                <a:spcPts val="0"/>
              </a:spcAft>
              <a:buClr>
                <a:schemeClr val="dk1"/>
              </a:buClr>
              <a:buSzPct val="100000"/>
              <a:buNone/>
            </a:pPr>
            <a:endParaRPr sz="1400"/>
          </a:p>
          <a:p>
            <a:pPr marL="177800" lvl="0" indent="-114300" algn="l" rtl="0">
              <a:lnSpc>
                <a:spcPct val="90000"/>
              </a:lnSpc>
              <a:spcBef>
                <a:spcPts val="800"/>
              </a:spcBef>
              <a:spcAft>
                <a:spcPts val="1200"/>
              </a:spcAft>
              <a:buClr>
                <a:schemeClr val="dk1"/>
              </a:buClr>
              <a:buSzPct val="100000"/>
              <a:buNone/>
            </a:pPr>
            <a:endParaRPr sz="1400"/>
          </a:p>
        </p:txBody>
      </p:sp>
      <p:sp>
        <p:nvSpPr>
          <p:cNvPr id="114" name="Google Shape;114;p22"/>
          <p:cNvSpPr txBox="1"/>
          <p:nvPr/>
        </p:nvSpPr>
        <p:spPr>
          <a:xfrm>
            <a:off x="4514150" y="3881762"/>
            <a:ext cx="2323800" cy="497700"/>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rmAutofit fontScale="25000" lnSpcReduction="20000"/>
          </a:bodyPr>
          <a:lstStyle/>
          <a:p>
            <a:pPr marL="0" marR="0" lvl="0" indent="0" algn="l" rtl="0">
              <a:lnSpc>
                <a:spcPct val="90000"/>
              </a:lnSpc>
              <a:spcBef>
                <a:spcPts val="0"/>
              </a:spcBef>
              <a:spcAft>
                <a:spcPts val="0"/>
              </a:spcAft>
              <a:buClr>
                <a:schemeClr val="dk1"/>
              </a:buClr>
              <a:buSzPct val="26000"/>
              <a:buFont typeface="Arial" panose="020B0604020202020204"/>
              <a:buNone/>
            </a:pPr>
            <a:r>
              <a:rPr lang="en-GB" sz="9080" b="0" i="0" u="none" strike="noStrike" cap="none">
                <a:solidFill>
                  <a:schemeClr val="dk1"/>
                </a:solidFill>
                <a:latin typeface="Calibri" panose="020F0502020204030204"/>
                <a:ea typeface="Calibri" panose="020F0502020204030204"/>
                <a:cs typeface="Calibri" panose="020F0502020204030204"/>
                <a:sym typeface="Calibri" panose="020F0502020204030204"/>
              </a:rPr>
              <a:t>NLP = NLU + NLG</a:t>
            </a:r>
            <a:endParaRPr sz="7780"/>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177800" marR="0" lvl="0" indent="-88900" algn="l" rtl="0">
              <a:lnSpc>
                <a:spcPct val="90000"/>
              </a:lnSpc>
              <a:spcBef>
                <a:spcPts val="800"/>
              </a:spcBef>
              <a:spcAft>
                <a:spcPts val="0"/>
              </a:spcAft>
              <a:buClr>
                <a:schemeClr val="dk1"/>
              </a:buClr>
              <a:buSzPct val="100000"/>
              <a:buFont typeface="Arial" panose="020B0604020202020204"/>
              <a:buNone/>
            </a:pPr>
            <a:endParaRPr sz="1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370" name="Shape 370"/>
        <p:cNvGrpSpPr/>
        <p:nvPr/>
      </p:nvGrpSpPr>
      <p:grpSpPr>
        <a:xfrm>
          <a:off x="0" y="0"/>
          <a:ext cx="0" cy="0"/>
          <a:chOff x="0" y="0"/>
          <a:chExt cx="0" cy="0"/>
        </a:xfrm>
      </p:grpSpPr>
      <p:sp>
        <p:nvSpPr>
          <p:cNvPr id="371" name="Google Shape;371;p5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many words?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2" name="Google Shape;372;p50"/>
          <p:cNvSpPr/>
          <p:nvPr/>
        </p:nvSpPr>
        <p:spPr>
          <a:xfrm>
            <a:off x="457200" y="1428840"/>
            <a:ext cx="8457600" cy="3885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N</a:t>
            </a:r>
            <a:r>
              <a:rPr lang="en-GB" sz="2400">
                <a:solidFill>
                  <a:srgbClr val="000000"/>
                </a:solidFill>
                <a:latin typeface="Calibri" panose="020F0502020204030204"/>
                <a:ea typeface="Calibri" panose="020F0502020204030204"/>
                <a:cs typeface="Calibri" panose="020F0502020204030204"/>
                <a:sym typeface="Calibri" panose="020F0502020204030204"/>
              </a:rPr>
              <a:t> = number of tokens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r>
              <a:rPr lang="en-GB" sz="2400" b="1" i="1">
                <a:solidFill>
                  <a:srgbClr val="000000"/>
                </a:solidFill>
                <a:latin typeface="Calibri" panose="020F0502020204030204"/>
                <a:ea typeface="Calibri" panose="020F0502020204030204"/>
                <a:cs typeface="Calibri" panose="020F0502020204030204"/>
                <a:sym typeface="Calibri" panose="020F0502020204030204"/>
              </a:rPr>
              <a:t>V</a:t>
            </a:r>
            <a:r>
              <a:rPr lang="en-GB" sz="2400">
                <a:solidFill>
                  <a:srgbClr val="000000"/>
                </a:solidFill>
                <a:latin typeface="Calibri" panose="020F0502020204030204"/>
                <a:ea typeface="Calibri" panose="020F0502020204030204"/>
                <a:cs typeface="Calibri" panose="020F0502020204030204"/>
                <a:sym typeface="Calibri" panose="020F0502020204030204"/>
              </a:rPr>
              <a:t> = vocabulary = set of types</a:t>
            </a:r>
            <a:endParaRPr sz="24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V</a:t>
            </a:r>
            <a:r>
              <a:rPr lang="en-GB" sz="1800">
                <a:solidFill>
                  <a:srgbClr val="000000"/>
                </a:solidFill>
                <a:latin typeface="Calibri" panose="020F0502020204030204"/>
                <a:ea typeface="Calibri" panose="020F0502020204030204"/>
                <a:cs typeface="Calibri" panose="020F0502020204030204"/>
                <a:sym typeface="Calibri" panose="020F0502020204030204"/>
              </a:rPr>
              <a:t>|</a:t>
            </a:r>
            <a:r>
              <a:rPr lang="en-GB" sz="1800" i="1">
                <a:solidFill>
                  <a:srgbClr val="000000"/>
                </a:solidFill>
                <a:latin typeface="Calibri" panose="020F0502020204030204"/>
                <a:ea typeface="Calibri" panose="020F0502020204030204"/>
                <a:cs typeface="Calibri" panose="020F0502020204030204"/>
                <a:sym typeface="Calibri" panose="020F0502020204030204"/>
              </a:rPr>
              <a:t> </a:t>
            </a:r>
            <a:r>
              <a:rPr lang="en-GB" sz="1800">
                <a:solidFill>
                  <a:srgbClr val="000000"/>
                </a:solidFill>
                <a:latin typeface="Calibri" panose="020F0502020204030204"/>
                <a:ea typeface="Calibri" panose="020F0502020204030204"/>
                <a:cs typeface="Calibri" panose="020F0502020204030204"/>
                <a:sym typeface="Calibri" panose="020F0502020204030204"/>
              </a:rPr>
              <a:t>is the size of the vocabulary</a:t>
            </a: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graphicFrame>
        <p:nvGraphicFramePr>
          <p:cNvPr id="373" name="Google Shape;373;p50"/>
          <p:cNvGraphicFramePr/>
          <p:nvPr/>
        </p:nvGraphicFramePr>
        <p:xfrm>
          <a:off x="838080" y="2952720"/>
          <a:ext cx="7010250" cy="3000000"/>
        </p:xfrm>
        <a:graphic>
          <a:graphicData uri="http://schemas.openxmlformats.org/drawingml/2006/table">
            <a:tbl>
              <a:tblPr>
                <a:noFill/>
                <a:tableStyleId>{86E5D529-9ED4-42E7-9572-30476014F62A}</a:tableStyleId>
              </a:tblPr>
              <a:tblGrid>
                <a:gridCol w="2336750"/>
                <a:gridCol w="2336750"/>
                <a:gridCol w="2336750"/>
              </a:tblGrid>
              <a:tr h="370800">
                <a:tc>
                  <a:txBody>
                    <a:bodyPr/>
                    <a:lstStyle/>
                    <a:p>
                      <a:pPr marL="0" marR="0" lvl="0" indent="0" algn="l" rtl="0">
                        <a:spcBef>
                          <a:spcPts val="0"/>
                        </a:spcBef>
                        <a:spcAft>
                          <a:spcPts val="0"/>
                        </a:spcAft>
                        <a:buNone/>
                      </a:pPr>
                      <a:endParaRPr sz="1800"/>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Tokens = 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c>
                  <a:txBody>
                    <a:bodyPr/>
                    <a:lstStyle/>
                    <a:p>
                      <a:pPr marL="0" marR="0" lvl="0" indent="0" algn="l" rtl="0">
                        <a:lnSpc>
                          <a:spcPct val="100000"/>
                        </a:lnSpc>
                        <a:spcBef>
                          <a:spcPts val="0"/>
                        </a:spcBef>
                        <a:spcAft>
                          <a:spcPts val="0"/>
                        </a:spcAft>
                        <a:buNone/>
                      </a:pPr>
                      <a:r>
                        <a:rPr lang="en-GB" sz="1800" b="1" strike="noStrike">
                          <a:solidFill>
                            <a:srgbClr val="FFFFFF"/>
                          </a:solidFill>
                          <a:latin typeface="Calibri" panose="020F0502020204030204"/>
                          <a:ea typeface="Calibri" panose="020F0502020204030204"/>
                          <a:cs typeface="Calibri" panose="020F0502020204030204"/>
                          <a:sym typeface="Calibri" panose="020F0502020204030204"/>
                        </a:rPr>
                        <a:t>Types = |V|</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38150" cap="flat" cmpd="sng">
                      <a:solidFill>
                        <a:srgbClr val="FFFFFF"/>
                      </a:solidFill>
                      <a:prstDash val="solid"/>
                      <a:round/>
                      <a:headEnd type="none" w="sm" len="sm"/>
                      <a:tailEnd type="none" w="sm" len="sm"/>
                    </a:lnB>
                    <a:solidFill>
                      <a:srgbClr val="A4001D"/>
                    </a:solidFill>
                  </a:tcPr>
                </a:tc>
              </a:tr>
              <a:tr h="6401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Switchboard phone conversations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2.4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20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38150"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Shakespeare</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884,000</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31 thousand</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F0E7E7"/>
                    </a:solidFill>
                  </a:tcPr>
                </a:tc>
              </a:tr>
              <a:tr h="370800">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Google N-grams</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 trillion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c>
                  <a:txBody>
                    <a:bodyPr/>
                    <a:lstStyle/>
                    <a:p>
                      <a:pPr marL="0" marR="0" lvl="0" indent="0" algn="l" rtl="0">
                        <a:lnSpc>
                          <a:spcPct val="100000"/>
                        </a:lnSpc>
                        <a:spcBef>
                          <a:spcPts val="0"/>
                        </a:spcBef>
                        <a:spcAft>
                          <a:spcPts val="0"/>
                        </a:spcAft>
                        <a:buNone/>
                      </a:pPr>
                      <a:r>
                        <a:rPr lang="en-GB" sz="1800" b="0" strike="noStrike">
                          <a:solidFill>
                            <a:srgbClr val="000000"/>
                          </a:solidFill>
                          <a:latin typeface="Calibri" panose="020F0502020204030204"/>
                          <a:ea typeface="Calibri" panose="020F0502020204030204"/>
                          <a:cs typeface="Calibri" panose="020F0502020204030204"/>
                          <a:sym typeface="Calibri" panose="020F0502020204030204"/>
                        </a:rPr>
                        <a:t>13 million</a:t>
                      </a:r>
                      <a:endParaRPr sz="1800" b="0" strike="noStrike">
                        <a:latin typeface="Arial" panose="020B0604020202020204"/>
                        <a:ea typeface="Arial" panose="020B0604020202020204"/>
                        <a:cs typeface="Arial" panose="020B0604020202020204"/>
                        <a:sym typeface="Arial" panose="020B0604020202020204"/>
                      </a:endParaRPr>
                    </a:p>
                  </a:txBody>
                  <a:tcPr marL="91450" marR="91450" marT="45725" marB="45725">
                    <a:lnL w="12225" cap="flat" cmpd="sng">
                      <a:solidFill>
                        <a:srgbClr val="FFFFFF"/>
                      </a:solidFill>
                      <a:prstDash val="solid"/>
                      <a:round/>
                      <a:headEnd type="none" w="sm" len="sm"/>
                      <a:tailEnd type="none" w="sm" len="sm"/>
                    </a:lnL>
                    <a:lnR w="12225" cap="flat" cmpd="sng">
                      <a:solidFill>
                        <a:srgbClr val="FFFFFF"/>
                      </a:solidFill>
                      <a:prstDash val="solid"/>
                      <a:round/>
                      <a:headEnd type="none" w="sm" len="sm"/>
                      <a:tailEnd type="none" w="sm" len="sm"/>
                    </a:lnR>
                    <a:lnT w="12225" cap="flat" cmpd="sng">
                      <a:solidFill>
                        <a:srgbClr val="FFFFFF"/>
                      </a:solidFill>
                      <a:prstDash val="solid"/>
                      <a:round/>
                      <a:headEnd type="none" w="sm" len="sm"/>
                      <a:tailEnd type="none" w="sm" len="sm"/>
                    </a:lnT>
                    <a:lnB w="12225" cap="flat" cmpd="sng">
                      <a:solidFill>
                        <a:srgbClr val="FFFFFF"/>
                      </a:solidFill>
                      <a:prstDash val="solid"/>
                      <a:round/>
                      <a:headEnd type="none" w="sm" len="sm"/>
                      <a:tailEnd type="none" w="sm" len="sm"/>
                    </a:lnB>
                    <a:solidFill>
                      <a:srgbClr val="E0CCCC"/>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377" name="Shape 377"/>
        <p:cNvGrpSpPr/>
        <p:nvPr/>
      </p:nvGrpSpPr>
      <p:grpSpPr>
        <a:xfrm>
          <a:off x="0" y="0"/>
          <a:ext cx="0" cy="0"/>
          <a:chOff x="0" y="0"/>
          <a:chExt cx="0" cy="0"/>
        </a:xfrm>
      </p:grpSpPr>
      <p:sp>
        <p:nvSpPr>
          <p:cNvPr id="378" name="Google Shape;378;p5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Issues in Tokenization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79" name="Google Shape;379;p51"/>
          <p:cNvSpPr/>
          <p:nvPr/>
        </p:nvSpPr>
        <p:spPr>
          <a:xfrm>
            <a:off x="304920" y="1352520"/>
            <a:ext cx="88386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Finland’s capital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Finland Finlands Finland’s </a:t>
            </a:r>
            <a:r>
              <a:rPr lang="en-GB" sz="2000">
                <a:solidFill>
                  <a:srgbClr val="000000"/>
                </a:solidFill>
                <a:latin typeface="Calibri" panose="020F0502020204030204"/>
                <a:ea typeface="Calibri" panose="020F0502020204030204"/>
                <a:cs typeface="Calibri" panose="020F0502020204030204"/>
                <a:sym typeface="Calibri" panose="020F0502020204030204"/>
              </a:rPr>
              <a:t> </a:t>
            </a:r>
            <a:r>
              <a:rPr lang="en-GB" sz="2000" i="1">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what’re, I’m, isn’t  </a:t>
            </a:r>
            <a:r>
              <a:rPr lang="en-GB" sz="2000">
                <a:solidFill>
                  <a:srgbClr val="000000"/>
                </a:solidFill>
                <a:latin typeface="Noto Sans Symbols"/>
                <a:ea typeface="Noto Sans Symbols"/>
                <a:cs typeface="Noto Sans Symbols"/>
                <a:sym typeface="Noto Sans Symbols"/>
              </a:rPr>
              <a:t>→</a:t>
            </a:r>
            <a:r>
              <a:rPr lang="en-GB" sz="2000" i="1">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What are, I am, is not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Hewlett-Packard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Hewlett Packard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state-of-the-art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state of the art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Lowercase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lower-case lowercase lower case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San Francisco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200">
                <a:solidFill>
                  <a:srgbClr val="000000"/>
                </a:solidFill>
                <a:latin typeface="Calibri" panose="020F0502020204030204"/>
                <a:ea typeface="Calibri" panose="020F0502020204030204"/>
                <a:cs typeface="Calibri" panose="020F0502020204030204"/>
                <a:sym typeface="Calibri" panose="020F0502020204030204"/>
              </a:rPr>
              <a:t>one token or two?</a:t>
            </a:r>
            <a:endParaRPr sz="22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m.p.h., PhD.		</a:t>
            </a:r>
            <a:r>
              <a:rPr lang="en-GB" sz="2000">
                <a:solidFill>
                  <a:srgbClr val="000000"/>
                </a:solidFill>
                <a:latin typeface="Noto Sans Symbols"/>
                <a:ea typeface="Noto Sans Symbols"/>
                <a:cs typeface="Noto Sans Symbols"/>
                <a:sym typeface="Noto Sans Symbols"/>
              </a:rPr>
              <a:t>→</a:t>
            </a:r>
            <a:r>
              <a:rPr lang="en-GB" sz="2000">
                <a:solidFill>
                  <a:srgbClr val="000000"/>
                </a:solidFill>
                <a:latin typeface="Courier New" panose="02070309020205020404"/>
                <a:ea typeface="Courier New" panose="02070309020205020404"/>
                <a:cs typeface="Courier New" panose="02070309020205020404"/>
                <a:sym typeface="Courier New" panose="02070309020205020404"/>
              </a:rPr>
              <a:t>  </a:t>
            </a:r>
            <a:r>
              <a:rPr lang="en-GB" sz="2000">
                <a:solidFill>
                  <a:srgbClr val="000000"/>
                </a:solidFill>
                <a:latin typeface="Calibri" panose="020F0502020204030204"/>
                <a:ea typeface="Calibri" panose="020F0502020204030204"/>
                <a:cs typeface="Calibri" panose="020F0502020204030204"/>
                <a:sym typeface="Calibri" panose="020F0502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383" name="Shape 383"/>
        <p:cNvGrpSpPr/>
        <p:nvPr/>
      </p:nvGrpSpPr>
      <p:grpSpPr>
        <a:xfrm>
          <a:off x="0" y="0"/>
          <a:ext cx="0" cy="0"/>
          <a:chOff x="0" y="0"/>
          <a:chExt cx="0" cy="0"/>
        </a:xfrm>
      </p:grpSpPr>
      <p:sp>
        <p:nvSpPr>
          <p:cNvPr id="384" name="Google Shape;384;p52"/>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85" name="Google Shape;385;p52"/>
          <p:cNvSpPr/>
          <p:nvPr/>
        </p:nvSpPr>
        <p:spPr>
          <a:xfrm>
            <a:off x="304920" y="1352520"/>
            <a:ext cx="8533800" cy="35805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French</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0" i="0" u="none" strike="noStrike" cap="none">
                <a:solidFill>
                  <a:srgbClr val="000000"/>
                </a:solidFill>
                <a:latin typeface="Noto Sans Symbols"/>
                <a:ea typeface="Noto Sans Symbols"/>
                <a:cs typeface="Noto Sans Symbols"/>
                <a:sym typeface="Noto Sans Symbols"/>
              </a:rPr>
              <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one token or two?</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 </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Want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l’ensemble</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to match with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un ensemble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German noun compounds are not segmented</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Lebensversicherungsgesellschaftsangestellter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‘life insurance company employee’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German information retrieval needs </a:t>
            </a:r>
            <a:r>
              <a:rPr lang="en-GB" sz="2000" b="1" i="0" u="none" strike="noStrike" cap="none">
                <a:solidFill>
                  <a:srgbClr val="000000"/>
                </a:solidFill>
                <a:latin typeface="Calibri" panose="020F0502020204030204"/>
                <a:ea typeface="Calibri" panose="020F0502020204030204"/>
                <a:cs typeface="Calibri" panose="020F0502020204030204"/>
                <a:sym typeface="Calibri" panose="020F0502020204030204"/>
              </a:rPr>
              <a:t>compound splitter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389" name="Shape 389"/>
        <p:cNvGrpSpPr/>
        <p:nvPr/>
      </p:nvGrpSpPr>
      <p:grpSpPr>
        <a:xfrm>
          <a:off x="0" y="0"/>
          <a:ext cx="0" cy="0"/>
          <a:chOff x="0" y="0"/>
          <a:chExt cx="0" cy="0"/>
        </a:xfrm>
      </p:grpSpPr>
      <p:sp>
        <p:nvSpPr>
          <p:cNvPr id="390" name="Google Shape;390;p53"/>
          <p:cNvSpPr/>
          <p:nvPr/>
        </p:nvSpPr>
        <p:spPr>
          <a:xfrm>
            <a:off x="1219320" y="-171360"/>
            <a:ext cx="7771800" cy="8565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Tokenization: language issues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1" name="Google Shape;391;p53"/>
          <p:cNvSpPr/>
          <p:nvPr/>
        </p:nvSpPr>
        <p:spPr>
          <a:xfrm>
            <a:off x="243840" y="1041400"/>
            <a:ext cx="8434705" cy="3060065"/>
          </a:xfrm>
          <a:prstGeom prst="rect">
            <a:avLst/>
          </a:prstGeom>
          <a:noFill/>
          <a:ln>
            <a:noFill/>
          </a:ln>
        </p:spPr>
        <p:txBody>
          <a:bodyPr spcFirstLastPara="1" wrap="square" lIns="90000" tIns="45000" rIns="90000" bIns="45000" anchor="t" anchorCtr="0">
            <a:noAutofit/>
          </a:bodyPr>
          <a:lstStyle/>
          <a:p>
            <a:pPr marL="342900" marR="0" lvl="0" indent="-342900" algn="l" rtl="0">
              <a:lnSpc>
                <a:spcPct val="20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Chinese and Japanese no spaces between words:</a:t>
            </a: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莎拉波娃现在居住在美国东南部的佛罗里达。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000000"/>
                </a:solidFill>
                <a:latin typeface="STHeiti"/>
                <a:ea typeface="STHeiti"/>
                <a:cs typeface="STHeiti"/>
                <a:sym typeface="STHeiti"/>
              </a:rPr>
              <a:t>莎拉波娃  现在   居住  在    美国   东南部     的    佛罗里达</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200000"/>
              </a:lnSpc>
              <a:spcBef>
                <a:spcPts val="400"/>
              </a:spcBef>
              <a:spcAft>
                <a:spcPts val="0"/>
              </a:spcAft>
              <a:buClr>
                <a:srgbClr val="000000"/>
              </a:buClr>
              <a:buSzPts val="2000"/>
              <a:buFont typeface="Times"/>
              <a:buChar char="•"/>
            </a:pPr>
            <a:r>
              <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rPr>
              <a:t>Sharapova now     lives in       US       southeastern     Florida</a:t>
            </a:r>
            <a:endParaRPr lang="en-GB" sz="1800" b="0" i="0" u="none" strike="noStrike" cap="none">
              <a:solidFill>
                <a:srgbClr val="595959"/>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396" name="Shape 396"/>
        <p:cNvGrpSpPr/>
        <p:nvPr/>
      </p:nvGrpSpPr>
      <p:grpSpPr>
        <a:xfrm>
          <a:off x="0" y="0"/>
          <a:ext cx="0" cy="0"/>
          <a:chOff x="0" y="0"/>
          <a:chExt cx="0" cy="0"/>
        </a:xfrm>
      </p:grpSpPr>
      <p:sp>
        <p:nvSpPr>
          <p:cNvPr id="397" name="Google Shape;397;p5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Word Tokenization in Chinese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398" name="Google Shape;398;p54"/>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lnSpc>
                <a:spcPct val="150000"/>
              </a:lnSpc>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Also called </a:t>
            </a:r>
            <a:r>
              <a:rPr lang="en-GB" sz="2400" b="1">
                <a:solidFill>
                  <a:srgbClr val="000000"/>
                </a:solidFill>
                <a:latin typeface="Calibri" panose="020F0502020204030204"/>
                <a:ea typeface="Calibri" panose="020F0502020204030204"/>
                <a:cs typeface="Calibri" panose="020F0502020204030204"/>
                <a:sym typeface="Calibri" panose="020F0502020204030204"/>
              </a:rPr>
              <a:t>Word Segmentation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Chinese words are composed of characters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Characters are generally 1 syllable and 1 morpheme.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Average word is 2.4 characters long.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Standard baseline segmentation algorithm: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15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Maximum Matching  (also called Greedy)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in Tokenization</a:t>
            </a:r>
            <a:endParaRPr lang="en-US" dirty="0"/>
          </a:p>
        </p:txBody>
      </p:sp>
      <p:sp>
        <p:nvSpPr>
          <p:cNvPr id="3" name="Content Placeholder 2"/>
          <p:cNvSpPr>
            <a:spLocks noGrp="1"/>
          </p:cNvSpPr>
          <p:nvPr>
            <p:ph idx="1"/>
          </p:nvPr>
        </p:nvSpPr>
        <p:spPr>
          <a:xfrm>
            <a:off x="435610" y="971550"/>
            <a:ext cx="8327390" cy="3847465"/>
          </a:xfrm>
        </p:spPr>
        <p:txBody>
          <a:bodyPr>
            <a:normAutofit/>
          </a:bodyPr>
          <a:lstStyle/>
          <a:p>
            <a:r>
              <a:rPr lang="en-US" dirty="0"/>
              <a:t>Can't just blindly remove punctuation:</a:t>
            </a:r>
            <a:endParaRPr lang="en-US" dirty="0"/>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endParaRPr lang="en-US" dirty="0"/>
          </a:p>
          <a:p>
            <a:pPr lvl="1"/>
            <a:r>
              <a:rPr lang="en-US" dirty="0"/>
              <a:t>dates (</a:t>
            </a:r>
            <a:r>
              <a:rPr lang="en-US" dirty="0">
                <a:solidFill>
                  <a:srgbClr val="0070C0"/>
                </a:solidFill>
              </a:rPr>
              <a:t>01/02/06</a:t>
            </a:r>
            <a:r>
              <a:rPr lang="en-US" dirty="0"/>
              <a:t>)</a:t>
            </a:r>
            <a:endParaRPr lang="en-US" dirty="0"/>
          </a:p>
          <a:p>
            <a:pPr lvl="1"/>
            <a:r>
              <a:rPr lang="en-US" dirty="0"/>
              <a:t>URLs (</a:t>
            </a:r>
            <a:r>
              <a:rPr lang="en-US" dirty="0">
                <a:solidFill>
                  <a:srgbClr val="0070C0"/>
                </a:solidFill>
              </a:rPr>
              <a:t>http://</a:t>
            </a:r>
            <a:r>
              <a:rPr lang="en-US" dirty="0" err="1">
                <a:solidFill>
                  <a:srgbClr val="0070C0"/>
                </a:solidFill>
              </a:rPr>
              <a:t>www.stanford.edu</a:t>
            </a:r>
            <a:r>
              <a:rPr lang="en-US" dirty="0"/>
              <a:t>)</a:t>
            </a:r>
            <a:endParaRPr lang="en-US" dirty="0"/>
          </a:p>
          <a:p>
            <a:pPr lvl="1"/>
            <a:r>
              <a:rPr lang="en-US" dirty="0"/>
              <a:t>hashtags (</a:t>
            </a:r>
            <a:r>
              <a:rPr lang="en-US" dirty="0">
                <a:solidFill>
                  <a:srgbClr val="0070C0"/>
                </a:solidFill>
              </a:rPr>
              <a:t>#</a:t>
            </a:r>
            <a:r>
              <a:rPr lang="en-US" dirty="0" err="1">
                <a:solidFill>
                  <a:srgbClr val="0070C0"/>
                </a:solidFill>
              </a:rPr>
              <a:t>nlproc</a:t>
            </a:r>
            <a:r>
              <a:rPr lang="en-US" dirty="0"/>
              <a:t>)</a:t>
            </a:r>
            <a:endParaRPr lang="en-US" dirty="0"/>
          </a:p>
          <a:p>
            <a:pPr lvl="1"/>
            <a:r>
              <a:rPr lang="en-US" dirty="0"/>
              <a:t>email addresses (</a:t>
            </a:r>
            <a:r>
              <a:rPr lang="en-US" dirty="0" err="1">
                <a:solidFill>
                  <a:srgbClr val="0070C0"/>
                </a:solidFill>
              </a:rPr>
              <a:t>someone@cs.colorado.edu</a:t>
            </a:r>
            <a:r>
              <a:rPr lang="en-US" dirty="0"/>
              <a:t>)</a:t>
            </a:r>
            <a:endParaRPr lang="en-US" dirty="0"/>
          </a:p>
          <a:p>
            <a:r>
              <a:rPr lang="en-US" dirty="0"/>
              <a:t>Clitic: a word that doesn't stand on its own</a:t>
            </a:r>
            <a:endParaRPr lang="en-US" dirty="0"/>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anose="05000000000000000000" pitchFamily="2" charset="2"/>
              </a:rPr>
              <a:t>French "</a:t>
            </a:r>
            <a:r>
              <a:rPr lang="en-US" dirty="0">
                <a:solidFill>
                  <a:srgbClr val="0070C0"/>
                </a:solidFill>
                <a:sym typeface="Wingdings" panose="05000000000000000000" pitchFamily="2" charset="2"/>
              </a:rPr>
              <a:t>je</a:t>
            </a:r>
            <a:r>
              <a:rPr lang="en-US" dirty="0">
                <a:sym typeface="Wingdings" panose="05000000000000000000" pitchFamily="2" charset="2"/>
              </a:rPr>
              <a:t>" in </a:t>
            </a:r>
            <a:r>
              <a:rPr lang="en-US" dirty="0" err="1">
                <a:solidFill>
                  <a:srgbClr val="0070C0"/>
                </a:solidFill>
                <a:sym typeface="Wingdings" panose="05000000000000000000" pitchFamily="2" charset="2"/>
              </a:rPr>
              <a:t>j'ai</a:t>
            </a:r>
            <a:r>
              <a:rPr lang="en-US" dirty="0">
                <a:solidFill>
                  <a:srgbClr val="0070C0"/>
                </a:solidFill>
                <a:sym typeface="Wingdings" panose="05000000000000000000" pitchFamily="2" charset="2"/>
              </a:rPr>
              <a:t>,</a:t>
            </a:r>
            <a:r>
              <a:rPr lang="en-US" dirty="0">
                <a:sym typeface="Wingdings" panose="05000000000000000000" pitchFamily="2" charset="2"/>
              </a:rPr>
              <a:t> "</a:t>
            </a:r>
            <a:r>
              <a:rPr lang="en-US" dirty="0">
                <a:solidFill>
                  <a:srgbClr val="0070C0"/>
                </a:solidFill>
                <a:sym typeface="Wingdings" panose="05000000000000000000" pitchFamily="2" charset="2"/>
              </a:rPr>
              <a:t>le</a:t>
            </a:r>
            <a:r>
              <a:rPr lang="en-US" dirty="0">
                <a:sym typeface="Wingdings" panose="05000000000000000000" pitchFamily="2" charset="2"/>
              </a:rPr>
              <a:t>" in </a:t>
            </a:r>
            <a:r>
              <a:rPr lang="en-US" dirty="0" err="1">
                <a:solidFill>
                  <a:srgbClr val="0070C0"/>
                </a:solidFill>
                <a:sym typeface="Wingdings" panose="05000000000000000000" pitchFamily="2" charset="2"/>
              </a:rPr>
              <a:t>l'honneur</a:t>
            </a:r>
            <a:endParaRPr lang="en-US" dirty="0">
              <a:solidFill>
                <a:srgbClr val="0070C0"/>
              </a:solidFill>
              <a:sym typeface="Wingdings" panose="05000000000000000000" pitchFamily="2" charset="2"/>
            </a:endParaRPr>
          </a:p>
          <a:p>
            <a:r>
              <a:rPr lang="en-US" dirty="0">
                <a:solidFill>
                  <a:schemeClr val="tx1"/>
                </a:solidFill>
                <a:sym typeface="Wingdings" panose="05000000000000000000" pitchFamily="2" charset="2"/>
              </a:rPr>
              <a:t>When should multiword expressions (MWE) be words?</a:t>
            </a:r>
            <a:endParaRPr lang="en-US" dirty="0">
              <a:solidFill>
                <a:schemeClr val="tx1"/>
              </a:solidFill>
              <a:sym typeface="Wingdings" panose="05000000000000000000" pitchFamily="2" charset="2"/>
            </a:endParaRPr>
          </a:p>
          <a:p>
            <a:pPr lvl="1"/>
            <a:r>
              <a:rPr lang="en-US" dirty="0">
                <a:solidFill>
                  <a:srgbClr val="0070C0"/>
                </a:solidFill>
              </a:rPr>
              <a:t>New York, rock ’n’ roll </a:t>
            </a:r>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Tokenization in NLTK</a:t>
            </a:r>
            <a:endParaRPr lang="en-US" dirty="0"/>
          </a:p>
        </p:txBody>
      </p:sp>
      <p:pic>
        <p:nvPicPr>
          <p:cNvPr id="5" name="Picture 4"/>
          <p:cNvPicPr>
            <a:picLocks noChangeAspect="1"/>
          </p:cNvPicPr>
          <p:nvPr/>
        </p:nvPicPr>
        <p:blipFill rotWithShape="1">
          <a:blip r:embed="rId1"/>
          <a:srcRect b="724"/>
          <a:stretch>
            <a:fillRect/>
          </a:stretch>
        </p:blipFill>
        <p:spPr>
          <a:xfrm>
            <a:off x="609599" y="1657351"/>
            <a:ext cx="8098625" cy="3048000"/>
          </a:xfrm>
          <a:prstGeom prst="rect">
            <a:avLst/>
          </a:prstGeom>
        </p:spPr>
      </p:pic>
      <p:sp>
        <p:nvSpPr>
          <p:cNvPr id="6" name="TextBox 5"/>
          <p:cNvSpPr txBox="1"/>
          <p:nvPr/>
        </p:nvSpPr>
        <p:spPr>
          <a:xfrm>
            <a:off x="1270001" y="1087925"/>
            <a:ext cx="7086600" cy="338554"/>
          </a:xfrm>
          <a:prstGeom prst="rect">
            <a:avLst/>
          </a:prstGeom>
          <a:noFill/>
        </p:spPr>
        <p:txBody>
          <a:bodyPr wrap="square" rtlCol="0">
            <a:spAutoFit/>
          </a:bodyPr>
          <a:lstStyle/>
          <a:p>
            <a:r>
              <a:rPr lang="en-US" sz="1600" dirty="0">
                <a:latin typeface="Calibri" panose="020F0502020204030204" charset="0"/>
                <a:cs typeface="Calibri" panose="020F0502020204030204" charset="0"/>
              </a:rPr>
              <a:t>Bird, </a:t>
            </a:r>
            <a:r>
              <a:rPr lang="en-US" sz="1600" dirty="0" err="1">
                <a:latin typeface="Calibri" panose="020F0502020204030204" charset="0"/>
                <a:cs typeface="Calibri" panose="020F0502020204030204" charset="0"/>
              </a:rPr>
              <a:t>Loper</a:t>
            </a:r>
            <a:r>
              <a:rPr lang="en-US" sz="1600" dirty="0">
                <a:latin typeface="Calibri" panose="020F0502020204030204" charset="0"/>
                <a:cs typeface="Calibri" panose="020F0502020204030204" charset="0"/>
              </a:rPr>
              <a:t> and Klein (2009), </a:t>
            </a:r>
            <a:r>
              <a:rPr lang="en-US" sz="1600" i="1" dirty="0">
                <a:latin typeface="Calibri" panose="020F0502020204030204" charset="0"/>
                <a:cs typeface="Calibri" panose="020F0502020204030204" charset="0"/>
              </a:rPr>
              <a:t>Natural Language Processing with Python</a:t>
            </a:r>
            <a:r>
              <a:rPr lang="en-US" sz="1600" dirty="0">
                <a:latin typeface="Calibri" panose="020F0502020204030204" charset="0"/>
                <a:cs typeface="Calibri" panose="020F0502020204030204" charset="0"/>
              </a:rPr>
              <a:t>. O’Reilly</a:t>
            </a:r>
            <a:endParaRPr lang="en-US" sz="1600" dirty="0">
              <a:latin typeface="Calibri" panose="020F0502020204030204" charset="0"/>
              <a:cs typeface="Calibri" panose="020F050202020403020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403" name="Shape 403"/>
        <p:cNvGrpSpPr/>
        <p:nvPr/>
      </p:nvGrpSpPr>
      <p:grpSpPr>
        <a:xfrm>
          <a:off x="0" y="0"/>
          <a:ext cx="0" cy="0"/>
          <a:chOff x="0" y="0"/>
          <a:chExt cx="0" cy="0"/>
        </a:xfrm>
      </p:grpSpPr>
      <p:sp>
        <p:nvSpPr>
          <p:cNvPr id="404" name="Google Shape;404;p55"/>
          <p:cNvSpPr/>
          <p:nvPr/>
        </p:nvSpPr>
        <p:spPr>
          <a:xfrm>
            <a:off x="661737" y="380880"/>
            <a:ext cx="82656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Maximum Matching</a:t>
            </a:r>
            <a:br>
              <a:rPr lang="en-GB" sz="1800">
                <a:solidFill>
                  <a:schemeClr val="dk1"/>
                </a:solidFill>
                <a:latin typeface="Calibri" panose="020F0502020204030204"/>
                <a:ea typeface="Calibri" panose="020F0502020204030204"/>
                <a:cs typeface="Calibri" panose="020F0502020204030204"/>
                <a:sym typeface="Calibri" panose="020F0502020204030204"/>
              </a:rPr>
            </a:br>
            <a:r>
              <a:rPr lang="en-GB" sz="3200" b="1">
                <a:solidFill>
                  <a:srgbClr val="000000"/>
                </a:solidFill>
                <a:latin typeface="Calibri" panose="020F0502020204030204"/>
                <a:ea typeface="Calibri" panose="020F0502020204030204"/>
                <a:cs typeface="Calibri" panose="020F0502020204030204"/>
                <a:sym typeface="Calibri" panose="020F0502020204030204"/>
              </a:rPr>
              <a:t>Word Segmentation Algorithm</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05" name="Google Shape;405;p55"/>
          <p:cNvSpPr/>
          <p:nvPr/>
        </p:nvSpPr>
        <p:spPr>
          <a:xfrm>
            <a:off x="101600" y="1352550"/>
            <a:ext cx="8736965" cy="3333115"/>
          </a:xfrm>
          <a:prstGeom prst="rect">
            <a:avLst/>
          </a:prstGeom>
          <a:noFill/>
          <a:ln>
            <a:noFill/>
          </a:ln>
        </p:spPr>
        <p:txBody>
          <a:bodyPr spcFirstLastPara="1" wrap="square" lIns="90000" tIns="45000" rIns="90000" bIns="45000" anchor="t" anchorCtr="0">
            <a:noAutofit/>
          </a:bodyPr>
          <a:lstStyle/>
          <a:p>
            <a:pPr marL="533400" marR="0" lvl="0" indent="-533400" algn="l" rtl="0">
              <a:lnSpc>
                <a:spcPct val="150000"/>
              </a:lnSpc>
              <a:spcBef>
                <a:spcPts val="0"/>
              </a:spcBef>
              <a:spcAft>
                <a:spcPts val="0"/>
              </a:spcAft>
              <a:buClr>
                <a:srgbClr val="CC0000"/>
              </a:buClr>
              <a:buSzPts val="24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Given a wordlist of Chinese, and a string.</a:t>
            </a:r>
            <a:endParaRPr sz="2000">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Start a pointer at the beginning of the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Find the longest word in dictionary that matches the string starting at pointer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Move the pointer over the word in string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876300" marR="0" lvl="1" indent="-533400" algn="l" rtl="0">
              <a:lnSpc>
                <a:spcPct val="150000"/>
              </a:lnSpc>
              <a:spcBef>
                <a:spcPts val="500"/>
              </a:spcBef>
              <a:spcAft>
                <a:spcPts val="0"/>
              </a:spcAft>
              <a:buClr>
                <a:srgbClr val="000000"/>
              </a:buClr>
              <a:buSzPts val="2400"/>
              <a:buFont typeface="Arial" panose="020B0604020202020204"/>
              <a:buAutoNum type="arabicParen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Go to 2</a:t>
            </a:r>
            <a:endPar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409" name="Shape 409"/>
        <p:cNvGrpSpPr/>
        <p:nvPr/>
      </p:nvGrpSpPr>
      <p:grpSpPr>
        <a:xfrm>
          <a:off x="0" y="0"/>
          <a:ext cx="0" cy="0"/>
          <a:chOff x="0" y="0"/>
          <a:chExt cx="0" cy="0"/>
        </a:xfrm>
      </p:grpSpPr>
      <p:sp>
        <p:nvSpPr>
          <p:cNvPr id="410" name="Google Shape;410;p56"/>
          <p:cNvSpPr/>
          <p:nvPr/>
        </p:nvSpPr>
        <p:spPr>
          <a:xfrm>
            <a:off x="1371600" y="20952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Normalization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1" name="Google Shape;411;p5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 to “normalize” terms </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Information Retrieval: indexed text &amp; query terms must have same form.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1800"/>
              <a:buFont typeface="Times"/>
              <a:buChar char="•"/>
            </a:pP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We want to match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r>
              <a:rPr lang="en-GB" sz="18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and </a:t>
            </a:r>
            <a:r>
              <a:rPr lang="en-GB" sz="18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a:t>
            </a:r>
            <a:endParaRPr sz="18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We implicitly define equivalence classes of terms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deleting periods in a term</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Alternative: asymmetric expansion: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 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 windows, window</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300"/>
              </a:spcBef>
              <a:spcAft>
                <a:spcPts val="0"/>
              </a:spcAft>
              <a:buClr>
                <a:srgbClr val="000000"/>
              </a:buClr>
              <a:buSzPts val="1600"/>
              <a:buFont typeface="Times"/>
              <a:buChar char="•"/>
            </a:pP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Enter: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r>
              <a:rPr lang="en-GB" sz="1600" b="0" i="0" u="none" strike="noStrike" cap="none">
                <a:solidFill>
                  <a:srgbClr val="000000"/>
                </a:solidFill>
                <a:latin typeface="Calibri" panose="020F0502020204030204"/>
                <a:ea typeface="Calibri" panose="020F0502020204030204"/>
                <a:cs typeface="Calibri" panose="020F0502020204030204"/>
                <a:sym typeface="Calibri" panose="020F0502020204030204"/>
              </a:rPr>
              <a:t>	Search: </a:t>
            </a:r>
            <a:r>
              <a:rPr lang="en-GB" sz="1600" b="1" i="1" u="none" strike="noStrike" cap="none">
                <a:solidFill>
                  <a:srgbClr val="000000"/>
                </a:solidFill>
                <a:latin typeface="Calibri" panose="020F0502020204030204"/>
                <a:ea typeface="Calibri" panose="020F0502020204030204"/>
                <a:cs typeface="Calibri" panose="020F0502020204030204"/>
                <a:sym typeface="Calibri" panose="020F0502020204030204"/>
              </a:rPr>
              <a:t>Windows</a:t>
            </a:r>
            <a:endParaRPr sz="16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Potentially more powerful, but less efficient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15" name="Shape 415"/>
        <p:cNvGrpSpPr/>
        <p:nvPr/>
      </p:nvGrpSpPr>
      <p:grpSpPr>
        <a:xfrm>
          <a:off x="0" y="0"/>
          <a:ext cx="0" cy="0"/>
          <a:chOff x="0" y="0"/>
          <a:chExt cx="0" cy="0"/>
        </a:xfrm>
      </p:grpSpPr>
      <p:sp>
        <p:nvSpPr>
          <p:cNvPr id="416" name="Google Shape;416;p5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Case folding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17" name="Google Shape;417;p57"/>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Applications like IR: reduce all letters to lower case</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Since users tend to use lower case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Possible exception: upper case in mid-sentence?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General Motors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fed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400"/>
              </a:spcBef>
              <a:spcAft>
                <a:spcPts val="0"/>
              </a:spcAft>
              <a:buClr>
                <a:srgbClr val="CC0000"/>
              </a:buClr>
              <a:buSzPts val="2000"/>
              <a:buFont typeface="Times"/>
              <a:buChar char="•"/>
            </a:pP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vs.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sail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600"/>
              </a:spcBef>
              <a:spcAft>
                <a:spcPts val="0"/>
              </a:spcAft>
              <a:buClr>
                <a:srgbClr val="CC0000"/>
              </a:buClr>
              <a:buSzPts val="2800"/>
              <a:buFont typeface="Times"/>
              <a:buChar char="•"/>
            </a:pPr>
            <a:r>
              <a:rPr lang="en-GB" sz="2800">
                <a:solidFill>
                  <a:srgbClr val="000000"/>
                </a:solidFill>
                <a:latin typeface="Calibri" panose="020F0502020204030204"/>
                <a:ea typeface="Calibri" panose="020F0502020204030204"/>
                <a:cs typeface="Calibri" panose="020F0502020204030204"/>
                <a:sym typeface="Calibri" panose="020F0502020204030204"/>
              </a:rPr>
              <a:t>For sentiment analysis, MT, Information extraction</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Case is helpful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versus </a:t>
            </a:r>
            <a:r>
              <a:rPr lang="en-GB" sz="2400" b="1" i="1" u="none" strike="noStrike" cap="none">
                <a:solidFill>
                  <a:srgbClr val="000000"/>
                </a:solidFill>
                <a:latin typeface="Calibri" panose="020F0502020204030204"/>
                <a:ea typeface="Calibri" panose="020F0502020204030204"/>
                <a:cs typeface="Calibri" panose="020F0502020204030204"/>
                <a:sym typeface="Calibri" panose="020F0502020204030204"/>
              </a:rPr>
              <a:t>us </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is important)</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NLP &amp; AI</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99" name="Google Shape;99;p2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57505" algn="l" rtl="0">
              <a:lnSpc>
                <a:spcPct val="95000"/>
              </a:lnSpc>
              <a:spcBef>
                <a:spcPts val="0"/>
              </a:spcBef>
              <a:spcAft>
                <a:spcPts val="0"/>
              </a:spcAft>
              <a:buClr>
                <a:schemeClr val="dk1"/>
              </a:buClr>
              <a:buSzPts val="2030"/>
              <a:buChar char="●"/>
            </a:pPr>
            <a:r>
              <a:rPr lang="en-GB" sz="2030" b="1">
                <a:solidFill>
                  <a:schemeClr val="dk1"/>
                </a:solidFill>
              </a:rPr>
              <a:t>Computer Science </a:t>
            </a:r>
            <a:endParaRPr sz="2030" b="1">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Programming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Operating Systems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Databases</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914400" lvl="1" indent="-335915" algn="l" rtl="0">
              <a:lnSpc>
                <a:spcPct val="95000"/>
              </a:lnSpc>
              <a:spcBef>
                <a:spcPts val="0"/>
              </a:spcBef>
              <a:spcAft>
                <a:spcPts val="0"/>
              </a:spcAft>
              <a:buClr>
                <a:schemeClr val="dk1"/>
              </a:buClr>
              <a:buSzPts val="1690"/>
              <a:buChar char="○"/>
            </a:pPr>
            <a:r>
              <a:rPr lang="en-GB" sz="1690" b="1">
                <a:solidFill>
                  <a:schemeClr val="dk1"/>
                </a:solidFill>
              </a:rPr>
              <a:t>Artificial Intelligence </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Problem Solving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Optimization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Robotics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Machine Learning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Computer Vision </a:t>
            </a:r>
            <a:endParaRPr sz="1690">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b="1">
                <a:solidFill>
                  <a:schemeClr val="dk1"/>
                </a:solidFill>
              </a:rPr>
              <a:t>Natural Language Processing</a:t>
            </a:r>
            <a:endParaRPr sz="1690" b="1">
              <a:solidFill>
                <a:schemeClr val="dk1"/>
              </a:solidFill>
            </a:endParaRPr>
          </a:p>
          <a:p>
            <a:pPr marL="1371600" lvl="2" indent="-335915" algn="l" rtl="0">
              <a:lnSpc>
                <a:spcPct val="95000"/>
              </a:lnSpc>
              <a:spcBef>
                <a:spcPts val="0"/>
              </a:spcBef>
              <a:spcAft>
                <a:spcPts val="0"/>
              </a:spcAft>
              <a:buClr>
                <a:schemeClr val="dk1"/>
              </a:buClr>
              <a:buSzPts val="1690"/>
              <a:buChar char="■"/>
            </a:pPr>
            <a:r>
              <a:rPr lang="en-GB" sz="1690">
                <a:solidFill>
                  <a:schemeClr val="dk1"/>
                </a:solidFill>
              </a:rPr>
              <a:t>….. </a:t>
            </a:r>
            <a:endParaRPr sz="169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2030">
              <a:solidFill>
                <a:schemeClr val="dk1"/>
              </a:solidFill>
            </a:endParaRPr>
          </a:p>
          <a:p>
            <a:pPr marL="0" lvl="0" indent="0" algn="l" rtl="0">
              <a:lnSpc>
                <a:spcPct val="95000"/>
              </a:lnSpc>
              <a:spcBef>
                <a:spcPts val="1200"/>
              </a:spcBef>
              <a:spcAft>
                <a:spcPts val="1200"/>
              </a:spcAft>
              <a:buSzPts val="935"/>
              <a:buNone/>
            </a:pPr>
            <a:endParaRPr sz="2030">
              <a:solidFill>
                <a:schemeClr val="dk1"/>
              </a:solidFill>
            </a:endParaRPr>
          </a:p>
        </p:txBody>
      </p:sp>
      <p:pic>
        <p:nvPicPr>
          <p:cNvPr id="100" name="Google Shape;100;p20"/>
          <p:cNvPicPr preferRelativeResize="0"/>
          <p:nvPr/>
        </p:nvPicPr>
        <p:blipFill>
          <a:blip r:embed="rId1"/>
          <a:stretch>
            <a:fillRect/>
          </a:stretch>
        </p:blipFill>
        <p:spPr>
          <a:xfrm>
            <a:off x="3113725" y="139000"/>
            <a:ext cx="6030274" cy="42281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21" name="Shape 421"/>
        <p:cNvGrpSpPr/>
        <p:nvPr/>
      </p:nvGrpSpPr>
      <p:grpSpPr>
        <a:xfrm>
          <a:off x="0" y="0"/>
          <a:ext cx="0" cy="0"/>
          <a:chOff x="0" y="0"/>
          <a:chExt cx="0" cy="0"/>
        </a:xfrm>
      </p:grpSpPr>
      <p:sp>
        <p:nvSpPr>
          <p:cNvPr id="422" name="Google Shape;422;p5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Lemmatization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23" name="Google Shape;423;p58"/>
          <p:cNvSpPr/>
          <p:nvPr/>
        </p:nvSpPr>
        <p:spPr>
          <a:xfrm>
            <a:off x="152280" y="1352520"/>
            <a:ext cx="86862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inflections or variant forms to base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am, are,</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is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be</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1000"/>
              </a:spcBef>
              <a:spcAft>
                <a:spcPts val="0"/>
              </a:spcAft>
              <a:buClr>
                <a:srgbClr val="000000"/>
              </a:buClr>
              <a:buSzPts val="2400"/>
              <a:buFont typeface="Times"/>
              <a:buChar char="•"/>
            </a:pP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 cars, 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0" u="none" strike="noStrike" cap="none">
                <a:solidFill>
                  <a:srgbClr val="000000"/>
                </a:solidFill>
                <a:latin typeface="Noto Sans Symbols"/>
                <a:ea typeface="Noto Sans Symbols"/>
                <a:cs typeface="Noto Sans Symbols"/>
                <a:sym typeface="Noto Sans Symbols"/>
              </a:rPr>
              <a:t>→</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sz="2400" b="0" i="1" u="none" strike="noStrike" cap="none">
                <a:solidFill>
                  <a:srgbClr val="000000"/>
                </a:solidFill>
                <a:latin typeface="Calibri" panose="020F0502020204030204"/>
                <a:ea typeface="Calibri" panose="020F0502020204030204"/>
                <a:cs typeface="Calibri" panose="020F0502020204030204"/>
                <a:sym typeface="Calibri" panose="020F0502020204030204"/>
              </a:rPr>
              <a:t>car</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the boy's cars are different colors</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a:solidFill>
                  <a:srgbClr val="000000"/>
                </a:solidFill>
                <a:latin typeface="Noto Sans Symbols"/>
                <a:ea typeface="Noto Sans Symbols"/>
                <a:cs typeface="Noto Sans Symbols"/>
                <a:sym typeface="Noto Sans Symbols"/>
              </a:rPr>
              <a:t>→</a:t>
            </a:r>
            <a:r>
              <a:rPr lang="en-GB" sz="2400">
                <a:solidFill>
                  <a:srgbClr val="000000"/>
                </a:solidFill>
                <a:latin typeface="Calibri" panose="020F0502020204030204"/>
                <a:ea typeface="Calibri" panose="020F0502020204030204"/>
                <a:cs typeface="Calibri" panose="020F0502020204030204"/>
                <a:sym typeface="Calibri" panose="020F0502020204030204"/>
              </a:rPr>
              <a:t> </a:t>
            </a:r>
            <a:r>
              <a:rPr lang="en-GB" sz="2400" i="1">
                <a:solidFill>
                  <a:srgbClr val="000000"/>
                </a:solidFill>
                <a:latin typeface="Calibri" panose="020F0502020204030204"/>
                <a:ea typeface="Calibri" panose="020F0502020204030204"/>
                <a:cs typeface="Calibri" panose="020F0502020204030204"/>
                <a:sym typeface="Calibri" panose="020F0502020204030204"/>
              </a:rPr>
              <a:t>the boy car be different color</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Lemmatization: have to find correct dictionary headword form</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90000"/>
              </a:lnSpc>
              <a:spcBef>
                <a:spcPts val="10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Machine translation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lnSpc>
                <a:spcPct val="90000"/>
              </a:lnSpc>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Spanish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quiero</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(‘I want’),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quieres</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(‘you want’) same lemma as </a:t>
            </a:r>
            <a:r>
              <a:rPr lang="en-GB" sz="2000" b="0" i="0" u="none" strike="noStrike" cap="none">
                <a:solidFill>
                  <a:srgbClr val="A50021"/>
                </a:solidFill>
                <a:latin typeface="Calibri" panose="020F0502020204030204"/>
                <a:ea typeface="Calibri" panose="020F0502020204030204"/>
                <a:cs typeface="Calibri" panose="020F0502020204030204"/>
                <a:sym typeface="Calibri" panose="020F0502020204030204"/>
              </a:rPr>
              <a:t>querer</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‘want’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28" name="Shape 428"/>
        <p:cNvGrpSpPr/>
        <p:nvPr/>
      </p:nvGrpSpPr>
      <p:grpSpPr>
        <a:xfrm>
          <a:off x="0" y="0"/>
          <a:ext cx="0" cy="0"/>
          <a:chOff x="0" y="0"/>
          <a:chExt cx="0" cy="0"/>
        </a:xfrm>
      </p:grpSpPr>
      <p:sp>
        <p:nvSpPr>
          <p:cNvPr id="429" name="Google Shape;429;p5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Morphology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0" name="Google Shape;430;p5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800"/>
              <a:buFont typeface="Times"/>
              <a:buChar char="•"/>
            </a:pPr>
            <a:r>
              <a:rPr lang="en-GB" sz="2800" b="1">
                <a:solidFill>
                  <a:srgbClr val="000000"/>
                </a:solidFill>
                <a:latin typeface="Calibri" panose="020F0502020204030204"/>
                <a:ea typeface="Calibri" panose="020F0502020204030204"/>
                <a:cs typeface="Calibri" panose="020F0502020204030204"/>
                <a:sym typeface="Calibri" panose="020F0502020204030204"/>
              </a:rPr>
              <a:t>Morphemes</a:t>
            </a:r>
            <a:r>
              <a:rPr lang="en-GB" sz="2800">
                <a:solidFill>
                  <a:srgbClr val="000000"/>
                </a:solidFill>
                <a:latin typeface="Calibri" panose="020F0502020204030204"/>
                <a:ea typeface="Calibri" panose="020F0502020204030204"/>
                <a:cs typeface="Calibri" panose="020F0502020204030204"/>
                <a:sym typeface="Calibri" panose="020F0502020204030204"/>
              </a:rPr>
              <a:t>:</a:t>
            </a:r>
            <a:endParaRPr sz="28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small meaningful units that make up words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Stems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The core meaning-bearing units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500"/>
              </a:spcBef>
              <a:spcAft>
                <a:spcPts val="0"/>
              </a:spcAft>
              <a:buClr>
                <a:srgbClr val="000000"/>
              </a:buClr>
              <a:buSzPts val="2400"/>
              <a:buFont typeface="Times"/>
              <a:buChar char="•"/>
            </a:pPr>
            <a:r>
              <a:rPr lang="en-GB" sz="2400" b="1" i="0" u="none" strike="noStrike" cap="none">
                <a:solidFill>
                  <a:srgbClr val="FF0000"/>
                </a:solidFill>
                <a:latin typeface="Calibri" panose="020F0502020204030204"/>
                <a:ea typeface="Calibri" panose="020F0502020204030204"/>
                <a:cs typeface="Calibri" panose="020F0502020204030204"/>
                <a:sym typeface="Calibri" panose="020F0502020204030204"/>
              </a:rPr>
              <a:t>Affixes</a:t>
            </a: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 Bits and pieces that adhere to stems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spcBef>
                <a:spcPts val="500"/>
              </a:spcBef>
              <a:spcAft>
                <a:spcPts val="0"/>
              </a:spcAft>
              <a:buClr>
                <a:srgbClr val="CC0000"/>
              </a:buClr>
              <a:buSzPts val="2400"/>
              <a:buFont typeface="Times"/>
              <a:buChar char="•"/>
            </a:pPr>
            <a:r>
              <a:rPr lang="en-GB" sz="2400" b="0" i="0" u="none" strike="noStrike" cap="none">
                <a:solidFill>
                  <a:srgbClr val="000000"/>
                </a:solidFill>
                <a:latin typeface="Calibri" panose="020F0502020204030204"/>
                <a:ea typeface="Calibri" panose="020F0502020204030204"/>
                <a:cs typeface="Calibri" panose="020F0502020204030204"/>
                <a:sym typeface="Calibri" panose="020F0502020204030204"/>
              </a:rPr>
              <a:t>Often with grammatical functions</a:t>
            </a:r>
            <a:endParaRPr sz="24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34" name="Shape 434"/>
        <p:cNvGrpSpPr/>
        <p:nvPr/>
      </p:nvGrpSpPr>
      <p:grpSpPr>
        <a:xfrm>
          <a:off x="0" y="0"/>
          <a:ext cx="0" cy="0"/>
          <a:chOff x="0" y="0"/>
          <a:chExt cx="0" cy="0"/>
        </a:xfrm>
      </p:grpSpPr>
      <p:sp>
        <p:nvSpPr>
          <p:cNvPr id="435" name="Google Shape;435;p60"/>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Stemming</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36" name="Google Shape;436;p60"/>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Reduce terms to their stems in information retrieval</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i="1">
                <a:solidFill>
                  <a:srgbClr val="000000"/>
                </a:solidFill>
                <a:latin typeface="Calibri" panose="020F0502020204030204"/>
                <a:ea typeface="Calibri" panose="020F0502020204030204"/>
                <a:cs typeface="Calibri" panose="020F0502020204030204"/>
                <a:sym typeface="Calibri" panose="020F0502020204030204"/>
              </a:rPr>
              <a:t>Stemming</a:t>
            </a:r>
            <a:r>
              <a:rPr lang="en-GB" sz="2400">
                <a:solidFill>
                  <a:srgbClr val="000000"/>
                </a:solidFill>
                <a:latin typeface="Calibri" panose="020F0502020204030204"/>
                <a:ea typeface="Calibri" panose="020F0502020204030204"/>
                <a:cs typeface="Calibri" panose="020F0502020204030204"/>
                <a:sym typeface="Calibri" panose="020F0502020204030204"/>
              </a:rPr>
              <a:t> is crude chopping of affixes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language dependent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e.g.,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automate(s), automatic, automation</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 all reduced to </a:t>
            </a:r>
            <a:r>
              <a:rPr lang="en-GB" sz="2000" b="1" i="1" u="none" strike="noStrike" cap="none">
                <a:solidFill>
                  <a:srgbClr val="000000"/>
                </a:solidFill>
                <a:latin typeface="Calibri" panose="020F0502020204030204"/>
                <a:ea typeface="Calibri" panose="020F0502020204030204"/>
                <a:cs typeface="Calibri" panose="020F0502020204030204"/>
                <a:sym typeface="Calibri" panose="020F0502020204030204"/>
              </a:rPr>
              <a:t>automat</a:t>
            </a: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37" name="Google Shape;437;p60"/>
          <p:cNvSpPr/>
          <p:nvPr/>
        </p:nvSpPr>
        <p:spPr>
          <a:xfrm>
            <a:off x="777960" y="1253880"/>
            <a:ext cx="184200" cy="4608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sp>
        <p:nvSpPr>
          <p:cNvPr id="438" name="Google Shape;438;p60"/>
          <p:cNvSpPr/>
          <p:nvPr/>
        </p:nvSpPr>
        <p:spPr>
          <a:xfrm>
            <a:off x="380880" y="3313231"/>
            <a:ext cx="3580500" cy="13836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for example, compressed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and compression are both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accepted as equivalent to </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i="1">
                <a:solidFill>
                  <a:srgbClr val="404040"/>
                </a:solidFill>
                <a:latin typeface="Calibri" panose="020F0502020204030204"/>
                <a:ea typeface="Calibri" panose="020F0502020204030204"/>
                <a:cs typeface="Calibri" panose="020F0502020204030204"/>
                <a:sym typeface="Calibri" panose="020F0502020204030204"/>
              </a:rPr>
              <a:t>compress</a:t>
            </a:r>
            <a:r>
              <a:rPr lang="en-GB" sz="2100">
                <a:solidFill>
                  <a:srgbClr val="404040"/>
                </a:solidFill>
                <a:latin typeface="Calibri" panose="020F0502020204030204"/>
                <a:ea typeface="Calibri" panose="020F0502020204030204"/>
                <a:cs typeface="Calibri" panose="020F0502020204030204"/>
                <a:sym typeface="Calibri" panose="020F0502020204030204"/>
              </a:rPr>
              <a:t>.</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39" name="Google Shape;439;p60"/>
          <p:cNvSpPr/>
          <p:nvPr/>
        </p:nvSpPr>
        <p:spPr>
          <a:xfrm>
            <a:off x="5000760" y="3429000"/>
            <a:ext cx="3609600" cy="1142400"/>
          </a:xfrm>
          <a:prstGeom prst="rect">
            <a:avLst/>
          </a:prstGeom>
          <a:solidFill>
            <a:schemeClr val="accent1">
              <a:alpha val="50980"/>
            </a:schemeClr>
          </a:solidFill>
          <a:ln w="9525" cap="flat" cmpd="sng">
            <a:solidFill>
              <a:schemeClr val="dk1"/>
            </a:solidFill>
            <a:prstDash val="solid"/>
            <a:miter lim="8000"/>
            <a:headEnd type="none" w="sm" len="sm"/>
            <a:tailEnd type="none" w="sm" len="sm"/>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for exampl compress and</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compress ar both accept</a:t>
            </a:r>
            <a:endParaRPr sz="21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100">
                <a:solidFill>
                  <a:srgbClr val="404040"/>
                </a:solidFill>
                <a:latin typeface="Calibri" panose="020F0502020204030204"/>
                <a:ea typeface="Calibri" panose="020F0502020204030204"/>
                <a:cs typeface="Calibri" panose="020F0502020204030204"/>
                <a:sym typeface="Calibri" panose="020F0502020204030204"/>
              </a:rPr>
              <a:t>as equival to compress</a:t>
            </a:r>
            <a:endParaRPr sz="2100">
              <a:solidFill>
                <a:schemeClr val="dk1"/>
              </a:solidFill>
              <a:latin typeface="Arial" panose="020B0604020202020204"/>
              <a:ea typeface="Arial" panose="020B0604020202020204"/>
              <a:cs typeface="Arial" panose="020B0604020202020204"/>
              <a:sym typeface="Arial" panose="020B0604020202020204"/>
            </a:endParaRPr>
          </a:p>
        </p:txBody>
      </p:sp>
      <p:sp>
        <p:nvSpPr>
          <p:cNvPr id="440" name="Google Shape;440;p60"/>
          <p:cNvSpPr/>
          <p:nvPr/>
        </p:nvSpPr>
        <p:spPr>
          <a:xfrm>
            <a:off x="4419720" y="3828960"/>
            <a:ext cx="304200" cy="363600"/>
          </a:xfrm>
          <a:prstGeom prst="rightArrow">
            <a:avLst>
              <a:gd name="adj1" fmla="val 50000"/>
              <a:gd name="adj2" fmla="val 25000"/>
            </a:avLst>
          </a:prstGeom>
          <a:solidFill>
            <a:schemeClr val="accent1"/>
          </a:solidFill>
          <a:ln w="9525" cap="flat" cmpd="sng">
            <a:solidFill>
              <a:schemeClr val="dk1"/>
            </a:solidFill>
            <a:prstDash val="solid"/>
            <a:miter lim="8000"/>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45" name="Shape 445"/>
        <p:cNvGrpSpPr/>
        <p:nvPr/>
      </p:nvGrpSpPr>
      <p:grpSpPr>
        <a:xfrm>
          <a:off x="0" y="0"/>
          <a:ext cx="0" cy="0"/>
          <a:chOff x="0" y="0"/>
          <a:chExt cx="0" cy="0"/>
        </a:xfrm>
      </p:grpSpPr>
      <p:sp>
        <p:nvSpPr>
          <p:cNvPr id="446" name="Google Shape;446;p61"/>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Sentence Segmentation</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47" name="Google Shape;447;p61"/>
          <p:cNvSpPr/>
          <p:nvPr/>
        </p:nvSpPr>
        <p:spPr>
          <a:xfrm>
            <a:off x="304920" y="1352520"/>
            <a:ext cx="8533800" cy="3657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 ? are relatively unambiguous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Period “.” is quite ambiguous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Sentence boundary</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Abbreviations like Inc. or Dr.</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Numbers like .02% or 4.3</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Build a binary classifier</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Looks at a “.”</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Decides EndOfSentence/NotEndOfSentence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Classifiers: hand-written rules, regular expressions, or machine-learning</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52" name="Shape 452"/>
        <p:cNvGrpSpPr/>
        <p:nvPr/>
      </p:nvGrpSpPr>
      <p:grpSpPr>
        <a:xfrm>
          <a:off x="0" y="0"/>
          <a:ext cx="0" cy="0"/>
          <a:chOff x="0" y="0"/>
          <a:chExt cx="0" cy="0"/>
        </a:xfrm>
      </p:grpSpPr>
      <p:sp>
        <p:nvSpPr>
          <p:cNvPr id="453" name="Google Shape;453;p62"/>
          <p:cNvSpPr/>
          <p:nvPr/>
        </p:nvSpPr>
        <p:spPr>
          <a:xfrm>
            <a:off x="1447920" y="133200"/>
            <a:ext cx="7238400" cy="856500"/>
          </a:xfrm>
          <a:prstGeom prst="rect">
            <a:avLst/>
          </a:prstGeom>
          <a:noFill/>
          <a:ln>
            <a:noFill/>
          </a:ln>
        </p:spPr>
        <p:txBody>
          <a:bodyPr spcFirstLastPara="1" wrap="square" lIns="90000" tIns="45000" rIns="90000" bIns="45000" anchor="b" anchorCtr="0">
            <a:noAutofit/>
          </a:bodyPr>
          <a:lstStyle/>
          <a:p>
            <a:pPr marL="0" marR="0" lvl="0" indent="0" algn="l" rtl="0">
              <a:lnSpc>
                <a:spcPct val="8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Determining if a word is end-of-sentence: a Decision Tree</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454" name="Google Shape;454;p62"/>
          <p:cNvPicPr preferRelativeResize="0"/>
          <p:nvPr/>
        </p:nvPicPr>
        <p:blipFill rotWithShape="1">
          <a:blip r:embed="rId1"/>
          <a:srcRect/>
          <a:stretch>
            <a:fillRect/>
          </a:stretch>
        </p:blipFill>
        <p:spPr>
          <a:xfrm>
            <a:off x="1905120" y="1123920"/>
            <a:ext cx="4495320" cy="3708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59" name="Shape 459"/>
        <p:cNvGrpSpPr/>
        <p:nvPr/>
      </p:nvGrpSpPr>
      <p:grpSpPr>
        <a:xfrm>
          <a:off x="0" y="0"/>
          <a:ext cx="0" cy="0"/>
          <a:chOff x="0" y="0"/>
          <a:chExt cx="0" cy="0"/>
        </a:xfrm>
      </p:grpSpPr>
      <p:sp>
        <p:nvSpPr>
          <p:cNvPr id="460" name="Google Shape;460;p63"/>
          <p:cNvSpPr/>
          <p:nvPr/>
        </p:nvSpPr>
        <p:spPr>
          <a:xfrm>
            <a:off x="3886200" y="510840"/>
            <a:ext cx="4800000" cy="1298400"/>
          </a:xfrm>
          <a:prstGeom prst="rect">
            <a:avLst/>
          </a:prstGeom>
          <a:noFill/>
          <a:ln>
            <a:noFill/>
          </a:ln>
        </p:spPr>
        <p:txBody>
          <a:bodyPr spcFirstLastPara="1" wrap="square" lIns="90000" tIns="45000" rIns="90000" bIns="45000" anchor="b" anchorCtr="0">
            <a:noAutofit/>
          </a:bodyPr>
          <a:lstStyle/>
          <a:p>
            <a:pPr marL="0" marR="0" lvl="0" indent="0" algn="ctr" rtl="0">
              <a:lnSpc>
                <a:spcPct val="100000"/>
              </a:lnSpc>
              <a:spcBef>
                <a:spcPts val="0"/>
              </a:spcBef>
              <a:spcAft>
                <a:spcPts val="0"/>
              </a:spcAft>
              <a:buNone/>
            </a:pPr>
            <a:r>
              <a:rPr lang="en-GB" sz="44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4400">
              <a:solidFill>
                <a:schemeClr val="dk1"/>
              </a:solidFill>
              <a:latin typeface="Arial" panose="020B0604020202020204"/>
              <a:ea typeface="Arial" panose="020B0604020202020204"/>
              <a:cs typeface="Arial" panose="020B0604020202020204"/>
              <a:sym typeface="Arial" panose="020B0604020202020204"/>
            </a:endParaRPr>
          </a:p>
        </p:txBody>
      </p:sp>
      <p:sp>
        <p:nvSpPr>
          <p:cNvPr id="461" name="Google Shape;461;p63"/>
          <p:cNvSpPr/>
          <p:nvPr/>
        </p:nvSpPr>
        <p:spPr>
          <a:xfrm>
            <a:off x="4343400" y="2286000"/>
            <a:ext cx="4266600" cy="17142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900"/>
              </a:spcBef>
              <a:spcAft>
                <a:spcPts val="0"/>
              </a:spcAft>
              <a:buNone/>
            </a:pPr>
            <a:r>
              <a:rPr lang="en-GB" sz="3200">
                <a:solidFill>
                  <a:srgbClr val="A50021"/>
                </a:solidFill>
                <a:latin typeface="Calibri" panose="020F0502020204030204"/>
                <a:ea typeface="Calibri" panose="020F0502020204030204"/>
                <a:cs typeface="Calibri" panose="020F0502020204030204"/>
                <a:sym typeface="Calibri" panose="020F0502020204030204"/>
              </a:rPr>
              <a:t>Definition of 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1500"/>
              </a:spcBef>
              <a:spcAft>
                <a:spcPts val="0"/>
              </a:spcAft>
              <a:buNone/>
            </a:pPr>
            <a:endParaRPr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66" name="Shape 466"/>
        <p:cNvGrpSpPr/>
        <p:nvPr/>
      </p:nvGrpSpPr>
      <p:grpSpPr>
        <a:xfrm>
          <a:off x="0" y="0"/>
          <a:ext cx="0" cy="0"/>
          <a:chOff x="0" y="0"/>
          <a:chExt cx="0" cy="0"/>
        </a:xfrm>
      </p:grpSpPr>
      <p:sp>
        <p:nvSpPr>
          <p:cNvPr id="467" name="Google Shape;467;p64"/>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How similar are two strings?</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68" name="Google Shape;468;p64"/>
          <p:cNvSpPr/>
          <p:nvPr/>
        </p:nvSpPr>
        <p:spPr>
          <a:xfrm>
            <a:off x="228600" y="1352520"/>
            <a:ext cx="3885600" cy="34284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Spell correction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 user typed “graffe”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457200" marR="0" lvl="0" indent="0" algn="l" rtl="0">
              <a:spcBef>
                <a:spcPts val="400"/>
              </a:spcBef>
              <a:spcAft>
                <a:spcPts val="0"/>
              </a:spcAft>
              <a:buNone/>
            </a:pPr>
            <a:r>
              <a:rPr lang="en-GB" sz="2000">
                <a:solidFill>
                  <a:srgbClr val="000000"/>
                </a:solidFill>
                <a:latin typeface="Calibri" panose="020F0502020204030204"/>
                <a:ea typeface="Calibri" panose="020F0502020204030204"/>
                <a:cs typeface="Calibri" panose="020F0502020204030204"/>
                <a:sym typeface="Calibri" panose="020F0502020204030204"/>
              </a:rPr>
              <a:t>Which is closest? </a:t>
            </a:r>
            <a:endParaRPr sz="2000">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graft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grail</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028700" marR="0" lvl="2" indent="-228600" algn="l" rtl="0">
              <a:lnSpc>
                <a:spcPct val="80000"/>
              </a:lnSpc>
              <a:spcBef>
                <a:spcPts val="400"/>
              </a:spcBef>
              <a:spcAft>
                <a:spcPts val="0"/>
              </a:spcAft>
              <a:buClr>
                <a:srgbClr val="CC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giraffe</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69" name="Google Shape;469;p64"/>
          <p:cNvSpPr/>
          <p:nvPr/>
        </p:nvSpPr>
        <p:spPr>
          <a:xfrm>
            <a:off x="3657600" y="1352520"/>
            <a:ext cx="5257200" cy="27426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Computational Biology</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Align two sequences of nucleotides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400"/>
              </a:spcBef>
              <a:spcAft>
                <a:spcPts val="0"/>
              </a:spcAft>
              <a:buNone/>
            </a:pPr>
            <a:endParaRPr sz="20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Resulting alignment:</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470" name="Google Shape;470;p64"/>
          <p:cNvSpPr/>
          <p:nvPr/>
        </p:nvSpPr>
        <p:spPr>
          <a:xfrm>
            <a:off x="380880" y="4248000"/>
            <a:ext cx="8533800" cy="6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000"/>
              <a:buFont typeface="Times"/>
              <a:buChar char="•"/>
            </a:pPr>
            <a:r>
              <a:rPr lang="en-GB" sz="2000">
                <a:solidFill>
                  <a:srgbClr val="000000"/>
                </a:solidFill>
                <a:latin typeface="Calibri" panose="020F0502020204030204"/>
                <a:ea typeface="Calibri" panose="020F0502020204030204"/>
                <a:cs typeface="Calibri" panose="020F0502020204030204"/>
                <a:sym typeface="Calibri" panose="020F0502020204030204"/>
              </a:rPr>
              <a:t>Also for Machine Translation, Information Extraction, Speech Recognition</a:t>
            </a:r>
            <a:endParaRPr sz="2000">
              <a:solidFill>
                <a:schemeClr val="dk1"/>
              </a:solidFill>
              <a:latin typeface="Arial" panose="020B0604020202020204"/>
              <a:ea typeface="Arial" panose="020B0604020202020204"/>
              <a:cs typeface="Arial" panose="020B0604020202020204"/>
              <a:sym typeface="Arial" panose="020B0604020202020204"/>
            </a:endParaRPr>
          </a:p>
        </p:txBody>
      </p:sp>
      <p:sp>
        <p:nvSpPr>
          <p:cNvPr id="471" name="Google Shape;471;p64"/>
          <p:cNvSpPr/>
          <p:nvPr/>
        </p:nvSpPr>
        <p:spPr>
          <a:xfrm>
            <a:off x="4495680" y="2374920"/>
            <a:ext cx="4341600" cy="583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
        <p:nvSpPr>
          <p:cNvPr id="472" name="Google Shape;472;p64"/>
          <p:cNvSpPr/>
          <p:nvPr/>
        </p:nvSpPr>
        <p:spPr>
          <a:xfrm>
            <a:off x="4330080" y="3419641"/>
            <a:ext cx="4778100" cy="706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endParaRPr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16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16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69">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69">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9">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9">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7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7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77" name="Shape 477"/>
        <p:cNvGrpSpPr/>
        <p:nvPr/>
      </p:nvGrpSpPr>
      <p:grpSpPr>
        <a:xfrm>
          <a:off x="0" y="0"/>
          <a:ext cx="0" cy="0"/>
          <a:chOff x="0" y="0"/>
          <a:chExt cx="0" cy="0"/>
        </a:xfrm>
      </p:grpSpPr>
      <p:sp>
        <p:nvSpPr>
          <p:cNvPr id="478" name="Google Shape;478;p65"/>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79" name="Google Shape;479;p65"/>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The minimum edit distance between two strings</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Is the minimum number of editing operations</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Insertion (I)</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Deletion (D)</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Substitution (S)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Needed to transform one into the other</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84" name="Shape 484"/>
        <p:cNvGrpSpPr/>
        <p:nvPr/>
      </p:nvGrpSpPr>
      <p:grpSpPr>
        <a:xfrm>
          <a:off x="0" y="0"/>
          <a:ext cx="0" cy="0"/>
          <a:chOff x="0" y="0"/>
          <a:chExt cx="0" cy="0"/>
        </a:xfrm>
      </p:grpSpPr>
      <p:sp>
        <p:nvSpPr>
          <p:cNvPr id="485" name="Google Shape;485;p66"/>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86" name="Google Shape;486;p66"/>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Two strings and their </a:t>
            </a:r>
            <a:r>
              <a:rPr lang="en-GB" sz="2400" b="1">
                <a:solidFill>
                  <a:srgbClr val="000000"/>
                </a:solidFill>
                <a:latin typeface="Calibri" panose="020F0502020204030204"/>
                <a:ea typeface="Calibri" panose="020F0502020204030204"/>
                <a:cs typeface="Calibri" panose="020F0502020204030204"/>
                <a:sym typeface="Calibri" panose="020F0502020204030204"/>
              </a:rPr>
              <a:t>alignment</a:t>
            </a:r>
            <a:r>
              <a:rPr lang="en-GB" sz="2400">
                <a:solidFill>
                  <a:srgbClr val="000000"/>
                </a:solidFill>
                <a:latin typeface="Calibri" panose="020F0502020204030204"/>
                <a:ea typeface="Calibri" panose="020F0502020204030204"/>
                <a:cs typeface="Calibri" panose="020F0502020204030204"/>
                <a:sym typeface="Calibri" panose="020F0502020204030204"/>
              </a:rPr>
              <a:t>:</a:t>
            </a:r>
            <a:endParaRPr sz="2400">
              <a:solidFill>
                <a:schemeClr val="dk1"/>
              </a:solidFill>
              <a:latin typeface="Arial" panose="020B0604020202020204"/>
              <a:ea typeface="Arial" panose="020B0604020202020204"/>
              <a:cs typeface="Arial" panose="020B0604020202020204"/>
              <a:sym typeface="Arial" panose="020B0604020202020204"/>
            </a:endParaRPr>
          </a:p>
        </p:txBody>
      </p:sp>
      <p:pic>
        <p:nvPicPr>
          <p:cNvPr id="487" name="Google Shape;487;p66"/>
          <p:cNvPicPr preferRelativeResize="0"/>
          <p:nvPr/>
        </p:nvPicPr>
        <p:blipFill rotWithShape="1">
          <a:blip r:embed="rId1"/>
          <a:srcRect/>
          <a:stretch>
            <a:fillRect/>
          </a:stretch>
        </p:blipFill>
        <p:spPr>
          <a:xfrm>
            <a:off x="1523880" y="2038320"/>
            <a:ext cx="5295240" cy="220896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492" name="Shape 492"/>
        <p:cNvGrpSpPr/>
        <p:nvPr/>
      </p:nvGrpSpPr>
      <p:grpSpPr>
        <a:xfrm>
          <a:off x="0" y="0"/>
          <a:ext cx="0" cy="0"/>
          <a:chOff x="0" y="0"/>
          <a:chExt cx="0" cy="0"/>
        </a:xfrm>
      </p:grpSpPr>
      <p:sp>
        <p:nvSpPr>
          <p:cNvPr id="493" name="Google Shape;493;p67"/>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Minimum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494" name="Google Shape;494;p67"/>
          <p:cNvSpPr/>
          <p:nvPr/>
        </p:nvSpPr>
        <p:spPr>
          <a:xfrm>
            <a:off x="762120" y="3257640"/>
            <a:ext cx="7924200" cy="1885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each operation has cost of 1</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these is 5</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If substitutions cost 2 (Levenshtein)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Distance between them is 8</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pic>
        <p:nvPicPr>
          <p:cNvPr id="495" name="Google Shape;495;p67"/>
          <p:cNvPicPr preferRelativeResize="0"/>
          <p:nvPr/>
        </p:nvPicPr>
        <p:blipFill rotWithShape="1">
          <a:blip r:embed="rId1"/>
          <a:srcRect/>
          <a:stretch>
            <a:fillRect/>
          </a:stretch>
        </p:blipFill>
        <p:spPr>
          <a:xfrm>
            <a:off x="1828800" y="1200240"/>
            <a:ext cx="3644280" cy="20379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NLP fields </a:t>
            </a:r>
            <a:endParaRPr lang="en-GB"/>
          </a:p>
        </p:txBody>
      </p:sp>
      <p:sp>
        <p:nvSpPr>
          <p:cNvPr id="106" name="Google Shape;106;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NLP combines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computational linguistics</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computer science</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and </a:t>
            </a:r>
            <a:r>
              <a:rPr lang="en-GB" sz="20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learning</a:t>
            </a: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to process and analyze large amounts of natural language data.</a:t>
            </a:r>
            <a:endParaRPr sz="26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499" name="Shape 499"/>
        <p:cNvGrpSpPr/>
        <p:nvPr/>
      </p:nvGrpSpPr>
      <p:grpSpPr>
        <a:xfrm>
          <a:off x="0" y="0"/>
          <a:ext cx="0" cy="0"/>
          <a:chOff x="0" y="0"/>
          <a:chExt cx="0" cy="0"/>
        </a:xfrm>
      </p:grpSpPr>
      <p:sp>
        <p:nvSpPr>
          <p:cNvPr id="500" name="Google Shape;500;p68"/>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Alignment in Computational Biology</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01" name="Google Shape;501;p68"/>
          <p:cNvSpPr/>
          <p:nvPr/>
        </p:nvSpPr>
        <p:spPr>
          <a:xfrm>
            <a:off x="304920" y="1352520"/>
            <a:ext cx="8533800" cy="37902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a sequence of bases</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40000"/>
              </a:lnSpc>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An alignment: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500"/>
              </a:spcBef>
              <a:spcAft>
                <a:spcPts val="0"/>
              </a:spcAft>
              <a:buNone/>
            </a:pP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0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Given two sequences, align each letter to a letter or gap</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2" name="Google Shape;502;p68"/>
          <p:cNvSpPr/>
          <p:nvPr/>
        </p:nvSpPr>
        <p:spPr>
          <a:xfrm>
            <a:off x="1026000" y="3333600"/>
            <a:ext cx="70287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C</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AG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CTATCAC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GACC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GG</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CGA</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TT</a:t>
            </a:r>
            <a:r>
              <a:rPr lang="en-GB" sz="2400" b="1">
                <a:solidFill>
                  <a:srgbClr val="000066"/>
                </a:solidFill>
                <a:latin typeface="Courier New" panose="02070309020205020404"/>
                <a:ea typeface="Courier New" panose="02070309020205020404"/>
                <a:cs typeface="Courier New" panose="02070309020205020404"/>
                <a:sym typeface="Courier New" panose="02070309020205020404"/>
              </a:rPr>
              <a:t>TGCCC</a:t>
            </a: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503" name="Google Shape;503;p68"/>
          <p:cNvSpPr/>
          <p:nvPr/>
        </p:nvSpPr>
        <p:spPr>
          <a:xfrm>
            <a:off x="1630801" y="1962000"/>
            <a:ext cx="6103500" cy="8295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AGGCTATCACCTGACCTCCAGGCCGATGCCC</a:t>
            </a:r>
            <a:endParaRPr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GB" sz="2400">
                <a:solidFill>
                  <a:srgbClr val="006699"/>
                </a:solidFill>
                <a:latin typeface="Courier New" panose="02070309020205020404"/>
                <a:ea typeface="Courier New" panose="02070309020205020404"/>
                <a:cs typeface="Courier New" panose="02070309020205020404"/>
                <a:sym typeface="Courier New" panose="02070309020205020404"/>
              </a:rPr>
              <a:t>TAGCTATCACGACCGCGGTCGATTTGCCCGAC</a:t>
            </a:r>
            <a:endParaRPr sz="24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69"/>
          <p:cNvSpPr/>
          <p:nvPr/>
        </p:nvSpPr>
        <p:spPr>
          <a:xfrm>
            <a:off x="1371600" y="380880"/>
            <a:ext cx="74670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Weighted Edit Distance</a:t>
            </a:r>
            <a:endParaRPr sz="3200">
              <a:solidFill>
                <a:schemeClr val="dk1"/>
              </a:solidFill>
              <a:latin typeface="Arial" panose="020B0604020202020204"/>
              <a:ea typeface="Arial" panose="020B0604020202020204"/>
              <a:cs typeface="Arial" panose="020B0604020202020204"/>
              <a:sym typeface="Arial" panose="020B0604020202020204"/>
            </a:endParaRPr>
          </a:p>
        </p:txBody>
      </p:sp>
      <p:sp>
        <p:nvSpPr>
          <p:cNvPr id="510" name="Google Shape;510;p69"/>
          <p:cNvSpPr/>
          <p:nvPr/>
        </p:nvSpPr>
        <p:spPr>
          <a:xfrm>
            <a:off x="304920" y="1352520"/>
            <a:ext cx="8533800" cy="3333000"/>
          </a:xfrm>
          <a:prstGeom prst="rect">
            <a:avLst/>
          </a:prstGeom>
          <a:noFill/>
          <a:ln>
            <a:noFill/>
          </a:ln>
        </p:spPr>
        <p:txBody>
          <a:bodyPr spcFirstLastPara="1" wrap="square" lIns="90000" tIns="45000" rIns="90000" bIns="45000" anchor="t" anchorCtr="0">
            <a:noAutofit/>
          </a:bodyPr>
          <a:lstStyle/>
          <a:p>
            <a:pPr marL="342900" marR="0" lvl="0" indent="-342900" algn="l" rtl="0">
              <a:spcBef>
                <a:spcPts val="0"/>
              </a:spcBef>
              <a:spcAft>
                <a:spcPts val="0"/>
              </a:spcAft>
              <a:buClr>
                <a:srgbClr val="CC0000"/>
              </a:buClr>
              <a:buSzPts val="2400"/>
              <a:buFont typeface="Times"/>
              <a:buChar char="•"/>
            </a:pPr>
            <a:r>
              <a:rPr lang="en-GB" sz="2400">
                <a:solidFill>
                  <a:srgbClr val="000000"/>
                </a:solidFill>
                <a:latin typeface="Calibri" panose="020F0502020204030204"/>
                <a:ea typeface="Calibri" panose="020F0502020204030204"/>
                <a:cs typeface="Calibri" panose="020F0502020204030204"/>
                <a:sym typeface="Calibri" panose="020F0502020204030204"/>
              </a:rPr>
              <a:t>Why would we add weights to the computation?</a:t>
            </a:r>
            <a:endParaRPr sz="2400">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Spell Correction: some letters are more likely to be mistyped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685800" marR="0" lvl="1" indent="-228600" algn="l" rtl="0">
              <a:spcBef>
                <a:spcPts val="400"/>
              </a:spcBef>
              <a:spcAft>
                <a:spcPts val="0"/>
              </a:spcAft>
              <a:buClr>
                <a:srgbClr val="000000"/>
              </a:buClr>
              <a:buSzPts val="2000"/>
              <a:buFont typeface="Times"/>
              <a:buChar char="•"/>
            </a:pPr>
            <a:r>
              <a:rPr lang="en-GB" sz="2000" b="0" i="0" u="none" strike="noStrike" cap="none">
                <a:solidFill>
                  <a:srgbClr val="000000"/>
                </a:solidFill>
                <a:latin typeface="Calibri" panose="020F0502020204030204"/>
                <a:ea typeface="Calibri" panose="020F0502020204030204"/>
                <a:cs typeface="Calibri" panose="020F0502020204030204"/>
                <a:sym typeface="Calibri" panose="020F0502020204030204"/>
              </a:rPr>
              <a:t>Biology: certain kinds of deletions or insertions are more likely than others</a:t>
            </a:r>
            <a:endParaRPr sz="20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514" name="Shape 514"/>
        <p:cNvGrpSpPr/>
        <p:nvPr/>
      </p:nvGrpSpPr>
      <p:grpSpPr>
        <a:xfrm>
          <a:off x="0" y="0"/>
          <a:ext cx="0" cy="0"/>
          <a:chOff x="0" y="0"/>
          <a:chExt cx="0" cy="0"/>
        </a:xfrm>
      </p:grpSpPr>
      <p:sp>
        <p:nvSpPr>
          <p:cNvPr id="515" name="Google Shape;515;p70"/>
          <p:cNvSpPr/>
          <p:nvPr/>
        </p:nvSpPr>
        <p:spPr>
          <a:xfrm>
            <a:off x="457200" y="292320"/>
            <a:ext cx="8381400" cy="742200"/>
          </a:xfrm>
          <a:prstGeom prst="rect">
            <a:avLst/>
          </a:prstGeom>
          <a:noFill/>
          <a:ln>
            <a:noFill/>
          </a:ln>
        </p:spPr>
        <p:txBody>
          <a:bodyPr spcFirstLastPara="1" wrap="square" lIns="90000" tIns="45000" rIns="90000" bIns="45000" anchor="b" anchorCtr="0">
            <a:noAutofit/>
          </a:bodyPr>
          <a:lstStyle/>
          <a:p>
            <a:pPr marL="0" marR="0" lvl="0" indent="0" algn="l" rtl="0">
              <a:lnSpc>
                <a:spcPct val="100000"/>
              </a:lnSpc>
              <a:spcBef>
                <a:spcPts val="0"/>
              </a:spcBef>
              <a:spcAft>
                <a:spcPts val="0"/>
              </a:spcAft>
              <a:buNone/>
            </a:pPr>
            <a:r>
              <a:rPr lang="en-GB" sz="3200" b="1">
                <a:solidFill>
                  <a:srgbClr val="000000"/>
                </a:solidFill>
                <a:latin typeface="Calibri" panose="020F0502020204030204"/>
                <a:ea typeface="Calibri" panose="020F0502020204030204"/>
                <a:cs typeface="Calibri" panose="020F0502020204030204"/>
                <a:sym typeface="Calibri" panose="020F0502020204030204"/>
              </a:rPr>
              <a:t>Confusion matrix for spelling errors</a:t>
            </a:r>
            <a:endParaRPr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516" name="Google Shape;516;p70"/>
          <p:cNvPicPr preferRelativeResize="0"/>
          <p:nvPr/>
        </p:nvPicPr>
        <p:blipFill rotWithShape="1">
          <a:blip r:embed="rId1"/>
          <a:srcRect/>
          <a:stretch>
            <a:fillRect/>
          </a:stretch>
        </p:blipFill>
        <p:spPr>
          <a:xfrm>
            <a:off x="1343520" y="971640"/>
            <a:ext cx="6668639" cy="4037762"/>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520" name="Shape 520"/>
        <p:cNvGrpSpPr/>
        <p:nvPr/>
      </p:nvGrpSpPr>
      <p:grpSpPr>
        <a:xfrm>
          <a:off x="0" y="0"/>
          <a:ext cx="0" cy="0"/>
          <a:chOff x="0" y="0"/>
          <a:chExt cx="0" cy="0"/>
        </a:xfrm>
      </p:grpSpPr>
      <p:sp>
        <p:nvSpPr>
          <p:cNvPr id="521" name="Google Shape;521;p71"/>
          <p:cNvSpPr/>
          <p:nvPr/>
        </p:nvSpPr>
        <p:spPr>
          <a:xfrm>
            <a:off x="1371600" y="380880"/>
            <a:ext cx="7467000" cy="742200"/>
          </a:xfrm>
          <a:prstGeom prst="rect">
            <a:avLst/>
          </a:prstGeom>
          <a:noFill/>
          <a:ln>
            <a:noFill/>
          </a:ln>
        </p:spPr>
        <p:txBody>
          <a:bodyPr spcFirstLastPara="1" wrap="square" lIns="68575" tIns="68575" rIns="68575" bIns="68575" anchor="ctr" anchorCtr="0">
            <a:noAutofit/>
          </a:bodyPr>
          <a:lstStyle/>
          <a:p>
            <a:pPr marL="0" lvl="0" indent="0" algn="l" rtl="0">
              <a:spcBef>
                <a:spcPts val="0"/>
              </a:spcBef>
              <a:spcAft>
                <a:spcPts val="0"/>
              </a:spcAft>
              <a:buNone/>
            </a:pPr>
          </a:p>
        </p:txBody>
      </p:sp>
      <p:pic>
        <p:nvPicPr>
          <p:cNvPr id="522" name="Google Shape;522;p71"/>
          <p:cNvPicPr preferRelativeResize="0"/>
          <p:nvPr/>
        </p:nvPicPr>
        <p:blipFill rotWithShape="1">
          <a:blip r:embed="rId1"/>
          <a:srcRect/>
          <a:stretch>
            <a:fillRect/>
          </a:stretch>
        </p:blipFill>
        <p:spPr>
          <a:xfrm>
            <a:off x="622440" y="1613880"/>
            <a:ext cx="7759080" cy="301464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74" name="Shape 574"/>
        <p:cNvGrpSpPr/>
        <p:nvPr/>
      </p:nvGrpSpPr>
      <p:grpSpPr>
        <a:xfrm>
          <a:off x="0" y="0"/>
          <a:ext cx="0" cy="0"/>
          <a:chOff x="0" y="0"/>
          <a:chExt cx="0" cy="0"/>
        </a:xfrm>
      </p:grpSpPr>
      <p:sp>
        <p:nvSpPr>
          <p:cNvPr id="575" name="Google Shape;575;p78"/>
          <p:cNvSpPr/>
          <p:nvPr/>
        </p:nvSpPr>
        <p:spPr>
          <a:xfrm>
            <a:off x="0" y="0"/>
            <a:ext cx="9144000" cy="1433400"/>
          </a:xfrm>
          <a:prstGeom prst="rect">
            <a:avLst/>
          </a:prstGeom>
          <a:solidFill>
            <a:schemeClr val="accent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76" name="Google Shape;576;p78"/>
          <p:cNvSpPr txBox="1"/>
          <p:nvPr>
            <p:ph type="title"/>
          </p:nvPr>
        </p:nvSpPr>
        <p:spPr>
          <a:xfrm>
            <a:off x="471488" y="20538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FFFFFF"/>
              </a:buClr>
              <a:buSzPts val="3500"/>
              <a:buFont typeface="Calibri" panose="020F0502020204030204"/>
              <a:buNone/>
            </a:pPr>
            <a:r>
              <a:rPr lang="en-GB" sz="3500">
                <a:solidFill>
                  <a:srgbClr val="FFFFFF"/>
                </a:solidFill>
              </a:rPr>
              <a:t>Book Reference 	</a:t>
            </a:r>
            <a:endParaRPr lang="en-GB" sz="3500">
              <a:solidFill>
                <a:srgbClr val="FFFFFF"/>
              </a:solidFill>
            </a:endParaRPr>
          </a:p>
        </p:txBody>
      </p:sp>
      <p:sp>
        <p:nvSpPr>
          <p:cNvPr id="577" name="Google Shape;577;p78"/>
          <p:cNvSpPr txBox="1"/>
          <p:nvPr>
            <p:ph type="body" idx="1"/>
          </p:nvPr>
        </p:nvSpPr>
        <p:spPr>
          <a:xfrm>
            <a:off x="628650" y="1828800"/>
            <a:ext cx="7886700" cy="2804100"/>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2000"/>
              <a:buChar char="●"/>
            </a:pPr>
            <a:r>
              <a:rPr lang="en-GB" sz="2000"/>
              <a:t>Jurafsky and Martin:</a:t>
            </a:r>
            <a:endParaRPr lang="en-GB" sz="2000"/>
          </a:p>
          <a:p>
            <a:pPr marL="520700" lvl="1" indent="-177800" algn="l" rtl="0">
              <a:lnSpc>
                <a:spcPct val="90000"/>
              </a:lnSpc>
              <a:spcBef>
                <a:spcPts val="400"/>
              </a:spcBef>
              <a:spcAft>
                <a:spcPts val="0"/>
              </a:spcAft>
              <a:buClr>
                <a:schemeClr val="dk1"/>
              </a:buClr>
              <a:buSzPts val="2000"/>
              <a:buChar char="○"/>
            </a:pPr>
            <a:r>
              <a:rPr lang="en-GB" sz="2000"/>
              <a:t>Speech and Language Processing </a:t>
            </a:r>
            <a:endParaRPr lang="en-GB" sz="2000"/>
          </a:p>
          <a:p>
            <a:pPr marL="520700" lvl="1" indent="-177800" algn="l" rtl="0">
              <a:lnSpc>
                <a:spcPct val="90000"/>
              </a:lnSpc>
              <a:spcBef>
                <a:spcPts val="400"/>
              </a:spcBef>
              <a:spcAft>
                <a:spcPts val="0"/>
              </a:spcAft>
              <a:buClr>
                <a:schemeClr val="dk1"/>
              </a:buClr>
              <a:buSzPts val="2000"/>
              <a:buChar char="○"/>
            </a:pPr>
            <a:r>
              <a:rPr lang="en-GB" sz="2000" u="sng">
                <a:solidFill>
                  <a:schemeClr val="hlink"/>
                </a:solidFill>
                <a:hlinkClick r:id="rId1"/>
              </a:rPr>
              <a:t>https://web.stanford.edu/~jurafsky/slp3/</a:t>
            </a:r>
            <a:r>
              <a:rPr lang="en-GB" sz="2000"/>
              <a:t> </a:t>
            </a:r>
            <a:endParaRPr lang="en-GB" sz="2000"/>
          </a:p>
          <a:p>
            <a:pPr marL="177800" lvl="0" indent="-50800" algn="l" rtl="0">
              <a:lnSpc>
                <a:spcPct val="90000"/>
              </a:lnSpc>
              <a:spcBef>
                <a:spcPts val="800"/>
              </a:spcBef>
              <a:spcAft>
                <a:spcPts val="1200"/>
              </a:spcAft>
              <a:buClr>
                <a:schemeClr val="dk1"/>
              </a:buClr>
              <a:buSzPts val="2000"/>
              <a:buNone/>
            </a:pPr>
            <a:endParaRPr sz="20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581" name="Shape 581"/>
        <p:cNvGrpSpPr/>
        <p:nvPr/>
      </p:nvGrpSpPr>
      <p:grpSpPr>
        <a:xfrm>
          <a:off x="0" y="0"/>
          <a:ext cx="0" cy="0"/>
          <a:chOff x="0" y="0"/>
          <a:chExt cx="0" cy="0"/>
        </a:xfrm>
      </p:grpSpPr>
      <p:sp>
        <p:nvSpPr>
          <p:cNvPr id="582" name="Google Shape;582;p79"/>
          <p:cNvSpPr txBox="1"/>
          <p:nvPr>
            <p:ph type="title"/>
          </p:nvPr>
        </p:nvSpPr>
        <p:spPr>
          <a:xfrm>
            <a:off x="471505" y="205375"/>
            <a:ext cx="8277900" cy="7458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panose="020F0502020204030204"/>
              <a:buNone/>
            </a:pPr>
            <a:r>
              <a:rPr lang="en-GB" sz="3000"/>
              <a:t>Questions </a:t>
            </a:r>
            <a:r>
              <a:rPr lang="en-GB" sz="4000"/>
              <a:t>☺</a:t>
            </a:r>
            <a:endParaRPr sz="4000"/>
          </a:p>
        </p:txBody>
      </p:sp>
      <p:pic>
        <p:nvPicPr>
          <p:cNvPr id="583" name="Google Shape;583;p79"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584" name="Google Shape;584;p79"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
        <p:nvSpPr>
          <p:cNvPr id="585" name="Google Shape;585;p79"/>
          <p:cNvSpPr txBox="1"/>
          <p:nvPr/>
        </p:nvSpPr>
        <p:spPr>
          <a:xfrm>
            <a:off x="3629" y="1104447"/>
            <a:ext cx="9144000" cy="8574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2600">
                <a:solidFill>
                  <a:schemeClr val="dk2"/>
                </a:solidFill>
                <a:latin typeface="Palatino"/>
                <a:ea typeface="Palatino"/>
                <a:cs typeface="Palatino"/>
                <a:sym typeface="Palatino"/>
              </a:rPr>
              <a:t>Thanks … Grazie … شكرا … Gracias … Merci … 谢谢 (Xièxiè)</a:t>
            </a:r>
            <a:endParaRPr sz="2600">
              <a:solidFill>
                <a:schemeClr val="dk2"/>
              </a:solidFill>
              <a:latin typeface="Palatino"/>
              <a:ea typeface="Palatino"/>
              <a:cs typeface="Palatino"/>
              <a:sym typeface="Palati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From Eliza to Watson! </a:t>
            </a:r>
            <a:endParaRPr lang="en-GB"/>
          </a:p>
        </p:txBody>
      </p:sp>
      <p:pic>
        <p:nvPicPr>
          <p:cNvPr id="120" name="Google Shape;120;p23"/>
          <p:cNvPicPr preferRelativeResize="0"/>
          <p:nvPr/>
        </p:nvPicPr>
        <p:blipFill>
          <a:blip r:embed="rId1"/>
          <a:stretch>
            <a:fillRect/>
          </a:stretch>
        </p:blipFill>
        <p:spPr>
          <a:xfrm>
            <a:off x="1168262" y="892125"/>
            <a:ext cx="6050736" cy="412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ELIZA</a:t>
            </a:r>
            <a:endParaRPr lang="en-GB"/>
          </a:p>
        </p:txBody>
      </p:sp>
      <p:pic>
        <p:nvPicPr>
          <p:cNvPr id="126" name="Google Shape;126;p24"/>
          <p:cNvPicPr preferRelativeResize="0"/>
          <p:nvPr/>
        </p:nvPicPr>
        <p:blipFill>
          <a:blip r:embed="rId1"/>
          <a:stretch>
            <a:fillRect/>
          </a:stretch>
        </p:blipFill>
        <p:spPr>
          <a:xfrm>
            <a:off x="5819250" y="0"/>
            <a:ext cx="3324751" cy="3083350"/>
          </a:xfrm>
          <a:prstGeom prst="rect">
            <a:avLst/>
          </a:prstGeom>
          <a:noFill/>
          <a:ln>
            <a:noFill/>
          </a:ln>
        </p:spPr>
      </p:pic>
      <p:sp>
        <p:nvSpPr>
          <p:cNvPr id="127" name="Google Shape;127;p2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935"/>
              <a:buFont typeface="Arial" panose="020B0604020202020204"/>
              <a:buNone/>
            </a:pPr>
            <a:r>
              <a:rPr lang="en-GB" sz="1830">
                <a:solidFill>
                  <a:schemeClr val="dk1"/>
                </a:solidFill>
              </a:rPr>
              <a:t>A “psychotherapist” agent (Weizenbaum, ~1964)</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Led to a long line of chatterbots</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r>
              <a:rPr lang="en-GB" sz="1830">
                <a:solidFill>
                  <a:schemeClr val="dk1"/>
                </a:solidFill>
              </a:rPr>
              <a:t>How does it work:</a:t>
            </a:r>
            <a:endParaRPr sz="1830">
              <a:solidFill>
                <a:schemeClr val="dk1"/>
              </a:solidFill>
            </a:endParaRPr>
          </a:p>
          <a:p>
            <a:pPr marL="457200" lvl="0" indent="-344805" algn="l" rtl="0">
              <a:lnSpc>
                <a:spcPct val="95000"/>
              </a:lnSpc>
              <a:spcBef>
                <a:spcPts val="1200"/>
              </a:spcBef>
              <a:spcAft>
                <a:spcPts val="0"/>
              </a:spcAft>
              <a:buClr>
                <a:schemeClr val="dk1"/>
              </a:buClr>
              <a:buSzPts val="1830"/>
              <a:buChar char="●"/>
            </a:pPr>
            <a:r>
              <a:rPr lang="en-GB" sz="1830">
                <a:solidFill>
                  <a:schemeClr val="dk1"/>
                </a:solidFill>
              </a:rPr>
              <a:t>Trivial NLP: string match and substitution</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Trivial knowledge: tiny script / response database</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Example:  matching “I remember __” results in “Do you often think of __”?</a:t>
            </a:r>
            <a:endParaRPr sz="1830">
              <a:solidFill>
                <a:schemeClr val="dk1"/>
              </a:solidFill>
            </a:endParaRPr>
          </a:p>
          <a:p>
            <a:pPr marL="457200" lvl="0" indent="-344805" algn="l" rtl="0">
              <a:lnSpc>
                <a:spcPct val="95000"/>
              </a:lnSpc>
              <a:spcBef>
                <a:spcPts val="0"/>
              </a:spcBef>
              <a:spcAft>
                <a:spcPts val="0"/>
              </a:spcAft>
              <a:buClr>
                <a:schemeClr val="dk1"/>
              </a:buClr>
              <a:buSzPts val="1830"/>
              <a:buChar char="●"/>
            </a:pPr>
            <a:r>
              <a:rPr lang="en-GB" sz="1830">
                <a:solidFill>
                  <a:schemeClr val="dk1"/>
                </a:solidFill>
              </a:rPr>
              <a:t>Can fool some people some of the time?</a:t>
            </a:r>
            <a:endParaRPr sz="1830">
              <a:solidFill>
                <a:schemeClr val="dk1"/>
              </a:solidFill>
            </a:endParaRPr>
          </a:p>
          <a:p>
            <a:pPr marL="0" lvl="0" indent="0" algn="l" rtl="0">
              <a:lnSpc>
                <a:spcPct val="95000"/>
              </a:lnSpc>
              <a:spcBef>
                <a:spcPts val="1200"/>
              </a:spcBef>
              <a:spcAft>
                <a:spcPts val="0"/>
              </a:spcAft>
              <a:buClr>
                <a:schemeClr val="dk1"/>
              </a:buClr>
              <a:buSzPts val="935"/>
              <a:buFont typeface="Arial" panose="020B0604020202020204"/>
              <a:buNone/>
            </a:pPr>
            <a:endParaRPr sz="1830">
              <a:solidFill>
                <a:schemeClr val="dk1"/>
              </a:solidFill>
            </a:endParaRPr>
          </a:p>
          <a:p>
            <a:pPr marL="0" lvl="0" indent="0" algn="l" rtl="0">
              <a:lnSpc>
                <a:spcPct val="95000"/>
              </a:lnSpc>
              <a:spcBef>
                <a:spcPts val="1200"/>
              </a:spcBef>
              <a:spcAft>
                <a:spcPts val="1200"/>
              </a:spcAft>
              <a:buSzPts val="935"/>
              <a:buNone/>
            </a:pPr>
            <a:endParaRPr sz="183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17774</Words>
  <Application>WPS Presentation</Application>
  <PresentationFormat/>
  <Paragraphs>725</Paragraphs>
  <Slides>75</Slides>
  <Notes>0</Notes>
  <HiddenSlides>0</HiddenSlides>
  <MMClips>0</MMClips>
  <ScaleCrop>false</ScaleCrop>
  <HeadingPairs>
    <vt:vector size="6" baseType="variant">
      <vt:variant>
        <vt:lpstr>已用的字体</vt:lpstr>
      </vt:variant>
      <vt:variant>
        <vt:i4>28</vt:i4>
      </vt:variant>
      <vt:variant>
        <vt:lpstr>主题</vt:lpstr>
      </vt:variant>
      <vt:variant>
        <vt:i4>1</vt:i4>
      </vt:variant>
      <vt:variant>
        <vt:lpstr>幻灯片标题</vt:lpstr>
      </vt:variant>
      <vt:variant>
        <vt:i4>75</vt:i4>
      </vt:variant>
    </vt:vector>
  </HeadingPairs>
  <TitlesOfParts>
    <vt:vector size="104" baseType="lpstr">
      <vt:lpstr>Arial</vt:lpstr>
      <vt:lpstr>SimSun</vt:lpstr>
      <vt:lpstr>Wingdings</vt:lpstr>
      <vt:lpstr>Arial</vt:lpstr>
      <vt:lpstr>Calibri</vt:lpstr>
      <vt:lpstr>Roboto</vt:lpstr>
      <vt:lpstr>Microsoft YaHei</vt:lpstr>
      <vt:lpstr>Arial Unicode MS</vt:lpstr>
      <vt:lpstr>Times</vt:lpstr>
      <vt:lpstr>Times New Roman</vt:lpstr>
      <vt:lpstr>Times New Roman</vt:lpstr>
      <vt:lpstr>Courier New</vt:lpstr>
      <vt:lpstr>Courier</vt:lpstr>
      <vt:lpstr>Courier New</vt:lpstr>
      <vt:lpstr>Calibri (Headings)</vt:lpstr>
      <vt:lpstr>Calibri</vt:lpstr>
      <vt:lpstr>MS PGothic</vt:lpstr>
      <vt:lpstr>Times</vt:lpstr>
      <vt:lpstr>Lucida Sans</vt:lpstr>
      <vt:lpstr>Courier</vt:lpstr>
      <vt:lpstr>Roboto Mono</vt:lpstr>
      <vt:lpstr>ui-monospace</vt:lpstr>
      <vt:lpstr>Liberation Mono</vt:lpstr>
      <vt:lpstr>Noto Sans Symbols</vt:lpstr>
      <vt:lpstr>STHeiti</vt:lpstr>
      <vt:lpstr>Palatino</vt:lpstr>
      <vt:lpstr>Palatino Linotype</vt:lpstr>
      <vt:lpstr>var(--sds-font-family-monospace)</vt:lpstr>
      <vt:lpstr>Simple Light</vt:lpstr>
      <vt:lpstr>Natrual Language Processing</vt:lpstr>
      <vt:lpstr>Copyright Notice</vt:lpstr>
      <vt:lpstr>Introduction to NLP</vt:lpstr>
      <vt:lpstr>NLP definition </vt:lpstr>
      <vt:lpstr>What is Natural Language Processing?</vt:lpstr>
      <vt:lpstr>NLP &amp; AI</vt:lpstr>
      <vt:lpstr>NLP fields </vt:lpstr>
      <vt:lpstr>From Eliza to Watson! </vt:lpstr>
      <vt:lpstr>ELIZA</vt:lpstr>
      <vt:lpstr>Eliza </vt:lpstr>
      <vt:lpstr>What’s in Watson?</vt:lpstr>
      <vt:lpstr>Some NLP Tasks </vt:lpstr>
      <vt:lpstr>Information Extraction	</vt:lpstr>
      <vt:lpstr>Information Extraction  Example</vt:lpstr>
      <vt:lpstr>Text Summarization</vt:lpstr>
      <vt:lpstr>Why is NLP Hard?</vt:lpstr>
      <vt:lpstr>Ambiguity</vt:lpstr>
      <vt:lpstr>Ambiguity At the acoustic level (speech recognition)</vt:lpstr>
      <vt:lpstr>Ambiguity at the semantic (meaning) level </vt:lpstr>
      <vt:lpstr>More Word Sense Ambiguity semantic (meaning) level</vt:lpstr>
      <vt:lpstr>Ambiguity: classified </vt:lpstr>
      <vt:lpstr>Natural Language Processing</vt:lpstr>
      <vt:lpstr>PowerPoint 演示文稿</vt:lpstr>
      <vt:lpstr>PowerPoint 演示文稿</vt:lpstr>
      <vt:lpstr>PowerPoint 演示文稿</vt:lpstr>
      <vt:lpstr>PowerPoint 演示文稿</vt:lpstr>
      <vt:lpstr>PowerPoint 演示文稿</vt:lpstr>
      <vt:lpstr>The iterative process of writing regex's</vt:lpstr>
      <vt:lpstr>Basic Text Processing</vt:lpstr>
      <vt:lpstr>Substitutions</vt:lpstr>
      <vt:lpstr>Simple Application: ELIZA</vt:lpstr>
      <vt:lpstr>Simple Application: ELIZA</vt:lpstr>
      <vt:lpstr>Simple Application: ELIZA</vt:lpstr>
      <vt:lpstr>How ELIZA works</vt:lpstr>
      <vt:lpstr>Eliza </vt:lpstr>
      <vt:lpstr>Most common NLP libraries </vt:lpstr>
      <vt:lpstr>NLP pipeline </vt:lpstr>
      <vt:lpstr>NLP pipeline </vt:lpstr>
      <vt:lpstr>Sentence segmentation </vt:lpstr>
      <vt:lpstr>Tokenization </vt:lpstr>
      <vt:lpstr>PowerPoint 演示文稿</vt:lpstr>
      <vt:lpstr>PowerPoint 演示文稿</vt:lpstr>
      <vt:lpstr>NLP steps </vt:lpstr>
      <vt:lpstr>NLP steps </vt:lpstr>
      <vt:lpstr>PowerPoint 演示文稿</vt:lpstr>
      <vt:lpstr>Lemmatization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Issues in Tokenization</vt:lpstr>
      <vt:lpstr>Tokenization in NLTK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Book Reference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NLP</dc:title>
  <dc:creator/>
  <cp:lastModifiedBy>Motaz Saad (‫معتز سعد</cp:lastModifiedBy>
  <cp:revision>4</cp:revision>
  <dcterms:created xsi:type="dcterms:W3CDTF">2024-10-21T05:12:00Z</dcterms:created>
  <dcterms:modified xsi:type="dcterms:W3CDTF">2025-01-18T15:07:31Z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40F4986509324EFDB803C5F3355F1CFB_12</vt:lpwstr>
  </property>
  <property fmtid="{D5CDD505-2E9C-101B-9397-08002B2CF9AE}" pid="3" name="KSOProductBuildVer">
    <vt:lpwstr>2057-12.2.0.19821</vt:lpwstr>
  </property>
</Properties>
</file>