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98B388-56A2-4068-9B86-299919252632}">
  <a:tblStyle styleId="{AC98B388-56A2-4068-9B86-2999192526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bb7f4f9c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bb7f4f9c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bb7f4f9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bb7f4f9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447bdec9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447bdec9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447bdec9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447bdec9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447bdec9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447bdec9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447bdec9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447bdec9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447bdec9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447bdec9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447bdec9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d447bdec9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447bdec9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447bdec9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447bdec9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447bdec9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447bdec9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447bdec9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447bdec9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447bdec9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447bdec9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447bdec9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447bdec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447bdec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447bdec9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447bdec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447bdec9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447bdec9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bb7f4f9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bb7f4f9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bb7f4f9c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30bb7f4f9c9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bb7f4f9c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bb7f4f9c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32000"/>
            <a:ext cx="8520600" cy="349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Classification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QA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Answer Generation: Once relevant information is retrieved, the system must generate a coherent and accurate answer. This can involve summarizing information, extracting specific data, or even generating text based on the retrieved content.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Types of QA Systems: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Closed-domain QA: These systems are designed to answer questions within a specific domain (e.g., medical, legal, technical).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Open-domain QA: These systems can answer questions across a wide range of topics and often rely on large-scale knowledge bases or the internet.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Machine Learning: Many modern QA systems use machine learning techniques, including deep learning, to improve their ability to understand questions and generate answers over time.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Examples: Some well-known QA systems include virtual assistants like Siri, Alexa, and Google Assistant, as well as specialized systems like IBM Watson and various chatbots.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2150"/>
            <a:ext cx="8839199" cy="2891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2150850"/>
            <a:ext cx="8520600" cy="9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Entities Recognition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Entities Recognition NER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50"/>
              <a:buFont typeface="Roboto"/>
              <a:buChar char="●"/>
            </a:pPr>
            <a:r>
              <a:rPr lang="en" sz="17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Named Entity Recognition (NER) is a subtask of Natural Language Processing (NLP) that involves identifying and classifying named entities in text into predefined categories. </a:t>
            </a:r>
            <a:endParaRPr sz="17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50"/>
              <a:buFont typeface="Roboto"/>
              <a:buChar char="●"/>
            </a:pPr>
            <a:r>
              <a:rPr lang="en" sz="17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These entities can include names of </a:t>
            </a:r>
            <a:r>
              <a:rPr b="1" lang="en" sz="17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people, organizations, locations, dates, quantities</a:t>
            </a:r>
            <a:r>
              <a:rPr lang="en" sz="17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other specific items. </a:t>
            </a:r>
            <a:endParaRPr sz="17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50"/>
              <a:buFont typeface="Roboto"/>
              <a:buChar char="●"/>
            </a:pPr>
            <a:r>
              <a:rPr lang="en" sz="17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primary goal of NER is to extract structured information from unstructured text, making it easier to analyze and understand.</a:t>
            </a:r>
            <a:endParaRPr sz="17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NER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50"/>
              <a:buFont typeface="Roboto"/>
              <a:buChar char="●"/>
            </a:pPr>
            <a:r>
              <a:rPr b="1" lang="en" sz="17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Person</a:t>
            </a:r>
            <a:r>
              <a:rPr lang="en" sz="17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Names of individuals (e.g., "Alessandro Felice").</a:t>
            </a:r>
            <a:endParaRPr sz="17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50"/>
              <a:buFont typeface="Roboto"/>
              <a:buChar char="●"/>
            </a:pPr>
            <a:r>
              <a:rPr b="1" lang="en" sz="17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Organization</a:t>
            </a:r>
            <a:r>
              <a:rPr lang="en" sz="17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Names of companies, institutions, or groups (e.g., "Fiat Chrysler Automobiles," "United Nations").</a:t>
            </a:r>
            <a:endParaRPr sz="17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50"/>
              <a:buFont typeface="Roboto"/>
              <a:buChar char="●"/>
            </a:pPr>
            <a:r>
              <a:rPr b="1" lang="en" sz="17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Location</a:t>
            </a:r>
            <a:r>
              <a:rPr lang="en" sz="17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Geographical locations (e.g., "Lecce", "</a:t>
            </a:r>
            <a:r>
              <a:rPr lang="en" sz="17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Sicily</a:t>
            </a:r>
            <a:r>
              <a:rPr lang="en" sz="17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").</a:t>
            </a:r>
            <a:endParaRPr sz="17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50"/>
              <a:buFont typeface="Roboto"/>
              <a:buChar char="●"/>
            </a:pPr>
            <a:r>
              <a:rPr b="1" lang="en" sz="17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Date</a:t>
            </a:r>
            <a:r>
              <a:rPr lang="en" sz="17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Specific dates or time expressions (e.g., "January 1, 2020").</a:t>
            </a:r>
            <a:endParaRPr sz="17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50"/>
              <a:buFont typeface="Roboto"/>
              <a:buChar char="●"/>
            </a:pPr>
            <a:r>
              <a:rPr b="1" lang="en" sz="17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Miscellaneous</a:t>
            </a:r>
            <a:r>
              <a:rPr lang="en" sz="17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Other entities that may not fit into the above categories, such as </a:t>
            </a:r>
            <a:r>
              <a:rPr b="1" lang="en" sz="17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products or events</a:t>
            </a:r>
            <a:r>
              <a:rPr lang="en" sz="17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7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116175" y="1931400"/>
            <a:ext cx="1626000" cy="15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 example </a:t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178" y="0"/>
            <a:ext cx="73493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NER is hard!?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Comm = commercial </a:t>
            </a:r>
            <a:r>
              <a:rPr lang="en"/>
              <a:t>product</a:t>
            </a:r>
            <a:r>
              <a:rPr lang="en"/>
              <a:t> </a:t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950" y="971525"/>
            <a:ext cx="5547300" cy="38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4293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of dataset </a:t>
            </a:r>
            <a:r>
              <a:rPr lang="en"/>
              <a:t>annotated</a:t>
            </a:r>
            <a:r>
              <a:rPr lang="en"/>
              <a:t> with NEs </a:t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409" y="572700"/>
            <a:ext cx="5850917" cy="457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 Applications 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Roboto"/>
              <a:buAutoNum type="arabicPeriod"/>
            </a:pPr>
            <a:r>
              <a:rPr b="1" lang="en" sz="15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Information Extraction</a:t>
            </a: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Pulling structured data from unstructured text.</a:t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Roboto"/>
              <a:buAutoNum type="arabicPeriod"/>
            </a:pPr>
            <a:r>
              <a:rPr b="1" lang="en" sz="15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Search Enhancement</a:t>
            </a: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Improving search engine relevance by identifying key entities.</a:t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Roboto"/>
              <a:buAutoNum type="arabicPeriod"/>
            </a:pPr>
            <a:r>
              <a:rPr b="1" lang="en" sz="15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Content Recommendation</a:t>
            </a: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Suggesting articles or products based on recognized entities.</a:t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Roboto"/>
              <a:buAutoNum type="arabicPeriod"/>
            </a:pPr>
            <a:r>
              <a:rPr b="1" lang="en" sz="15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Sentiment Analysis</a:t>
            </a: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Understanding public sentiment towards specific entities.</a:t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Roboto"/>
              <a:buAutoNum type="arabicPeriod"/>
            </a:pPr>
            <a:r>
              <a:rPr b="1" lang="en" sz="15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Customer Support:</a:t>
            </a: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Automating categorization of inquiries.</a:t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Roboto"/>
              <a:buAutoNum type="arabicPeriod"/>
            </a:pPr>
            <a:r>
              <a:rPr b="1" lang="en" sz="15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Social Media Monitoring</a:t>
            </a: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Tracking mentions and sentiment about brands or events.</a:t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Roboto"/>
              <a:buAutoNum type="arabicPeriod"/>
            </a:pPr>
            <a:r>
              <a:rPr b="1" lang="en" sz="15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Healthcare</a:t>
            </a: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Extracting medical entities from clinical notes.</a:t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Roboto"/>
              <a:buAutoNum type="arabicPeriod"/>
            </a:pPr>
            <a:r>
              <a:rPr b="1" lang="en" sz="15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Legal Document Analysis</a:t>
            </a: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Streamlining review processes by identifying legal entities.</a:t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Roboto"/>
              <a:buAutoNum type="arabicPeriod"/>
            </a:pPr>
            <a:r>
              <a:rPr b="1" lang="en" sz="15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Financial Analysis</a:t>
            </a: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Analyzing news for insights on companies and markets.</a:t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Roboto"/>
              <a:buAutoNum type="arabicPeriod"/>
            </a:pPr>
            <a:r>
              <a:rPr b="1" lang="en" sz="15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Chatbots</a:t>
            </a: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Enhancing user query understanding for better responses.</a:t>
            </a:r>
            <a:endParaRPr b="1" sz="1417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NER </a:t>
            </a:r>
            <a:r>
              <a:rPr lang="en"/>
              <a:t>Modeling Approaches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50"/>
              <a:buFont typeface="Roboto"/>
              <a:buChar char="●"/>
            </a:pPr>
            <a:r>
              <a:rPr lang="en" sz="18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Rule-based Systems: Using predefined rules and patterns (e.g., regular expressions) to identify entities.</a:t>
            </a:r>
            <a:endParaRPr sz="18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50"/>
              <a:buFont typeface="Roboto"/>
              <a:buChar char="●"/>
            </a:pPr>
            <a:r>
              <a:rPr lang="en" sz="18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Machine Learning: Training models on annotated datasets to recognize entities based on features extracted from the text.</a:t>
            </a:r>
            <a:endParaRPr sz="18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50"/>
              <a:buFont typeface="Roboto"/>
              <a:buChar char="●"/>
            </a:pPr>
            <a:r>
              <a:rPr lang="en" sz="18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Deep Learning: Utilizing neural networks, particularly architectures like LSTM, CRF (Conditional Random Fields), or Transformers (e.g., BERT), to achieve high accuracy in entity recognition.</a:t>
            </a:r>
            <a:endParaRPr sz="18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Classification 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 classification is a natural language processing (NLP) task that involves assigning predefined categories or labels to text data based on its content. 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goal is to automatically categorize text into one or more classes, which can be useful for various applications such as sentiment analysis, spam detection, topic labeling, and more.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NER Modeling Approaches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6" name="Google Shape;176;p32"/>
          <p:cNvGraphicFramePr/>
          <p:nvPr/>
        </p:nvGraphicFramePr>
        <p:xfrm>
          <a:off x="311700" y="106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{AC98B388-56A2-4068-9B86-299919252632}</a:tableStyleId>
              </a:tblPr>
              <a:tblGrid>
                <a:gridCol w="1163500"/>
                <a:gridCol w="2925700"/>
                <a:gridCol w="4474950"/>
              </a:tblGrid>
              <a:tr h="42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Approach</a:t>
                      </a:r>
                      <a:endParaRPr b="1" sz="15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Advantages</a:t>
                      </a:r>
                      <a:endParaRPr b="1" sz="15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Disadvantages</a:t>
                      </a:r>
                      <a:endParaRPr b="1" sz="15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0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6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Rule-based Systems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	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38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" sz="1500"/>
                        <a:t>Simple and transparent</a:t>
                      </a:r>
                      <a:endParaRPr sz="1500"/>
                    </a:p>
                    <a:p>
                      <a:pPr indent="-3238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" sz="1500"/>
                        <a:t>No training data required	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66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" sz="1500"/>
                        <a:t>Limited flexibility and generalization</a:t>
                      </a:r>
                      <a:endParaRPr sz="1500"/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" sz="1500"/>
                        <a:t>Maintenance required for evolving language</a:t>
                      </a:r>
                      <a:endParaRPr sz="1500"/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" sz="1500"/>
                        <a:t>Performance may suffer on complex sentences</a:t>
                      </a:r>
                      <a:endParaRPr sz="15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Machine Learning	</a:t>
                      </a:r>
                      <a:endParaRPr sz="15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38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" sz="1500"/>
                        <a:t>Better generalization with training data</a:t>
                      </a:r>
                      <a:endParaRPr sz="1500"/>
                    </a:p>
                    <a:p>
                      <a:pPr indent="-3238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" sz="1500"/>
                        <a:t> Adaptable to specific domains</a:t>
                      </a:r>
                      <a:endParaRPr sz="15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38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" sz="1500"/>
                        <a:t>Requires feature engineering</a:t>
                      </a:r>
                      <a:endParaRPr sz="1500"/>
                    </a:p>
                    <a:p>
                      <a:pPr indent="-3238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" sz="1500"/>
                        <a:t>Performance relies on quality of training data</a:t>
                      </a:r>
                      <a:endParaRPr sz="1500"/>
                    </a:p>
                    <a:p>
                      <a:pPr indent="-3238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" sz="1500"/>
                        <a:t>More complex to implement</a:t>
                      </a:r>
                      <a:endParaRPr sz="15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Deep Learning	</a:t>
                      </a:r>
                      <a:endParaRPr sz="15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38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" sz="1500"/>
                        <a:t>State-of-the-art performance- Captures contextual information</a:t>
                      </a:r>
                      <a:endParaRPr sz="1500"/>
                    </a:p>
                    <a:p>
                      <a:pPr indent="-3238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" sz="1500"/>
                        <a:t>End-to-end learning	</a:t>
                      </a:r>
                      <a:endParaRPr sz="15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38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" sz="1500"/>
                        <a:t>Requires large amounts of labeled data</a:t>
                      </a:r>
                      <a:endParaRPr sz="1500"/>
                    </a:p>
                    <a:p>
                      <a:pPr indent="-3238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" sz="1500"/>
                        <a:t>Computationally intensive</a:t>
                      </a:r>
                      <a:endParaRPr sz="1500"/>
                    </a:p>
                    <a:p>
                      <a:pPr indent="-3238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" sz="1500"/>
                        <a:t>Less interpretable (black box)</a:t>
                      </a:r>
                      <a:endParaRPr sz="15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Applications of Text Classification: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Sentiment Analysis: Determining the sentiment expressed in a piece of text (e.g., positive, negative, neutral).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Spam Detection: Classifying emails or messages as spam or not spam.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Topic Categorization: Assigning topics to articles or documents based on their content.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Intent Recognition: Understanding user intent in chatbots or virtual assistants.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Document Organization: Automatically categorizing documents for easier retrieval and management.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classification pipeline 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1. Data Collection</a:t>
            </a:r>
            <a:endParaRPr b="1" sz="16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Gather text data from various sources (e.g., documents, social media, websites).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 Data Preprocessing</a:t>
            </a:r>
            <a:endParaRPr b="1" sz="16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 Cleaning: Remove noise such as HTML tags, special characters, and punctuation.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Tokenization: Split text into individual words or tokens.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Lowercasing: Convert all text to lowercase to ensure uniformity.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Stopword Removal: Remove common words that may not contribute to the meaning (e.g., "and", "the").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Stemming/Lemmatization: Reduce words to their base or root form.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Text classification pipeline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 Feature Extraction</a:t>
            </a:r>
            <a:endParaRPr b="1" sz="14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Bag of Words (BoW): Represent text as a collection of word counts.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Term Frequency-Inverse Document Frequency (TF-IDF): Weigh words based on their frequency in a document relative to their frequency in the entire dataset.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Word Embeddings: Use techniques like Word2Vec or GloVe to represent words in a continuous vector space.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4. Model Selection</a:t>
            </a:r>
            <a:endParaRPr b="1" sz="14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Choose a classification algorithm. Common choices include: Logistic Regression, Naive Bayes, Support Vector Machines (SVM), Decision Trees, Random Forests, Neural Networks (e.g., LSTM, BERT)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5. Model Training</a:t>
            </a:r>
            <a:endParaRPr b="1" sz="14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Split the dataset into training and testing sets.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 the selected model on the training data.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Text classification pipeline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6. Model Evaluation</a:t>
            </a:r>
            <a:endParaRPr b="1" sz="15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Evaluate the model using metrics such as accuracy, precision, recall, F1-score, and confusion matrix on the test set.</a:t>
            </a:r>
            <a:endParaRPr sz="13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7. Hyperparameter Tuning</a:t>
            </a:r>
            <a:endParaRPr b="1" sz="15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Optimize model performance by adjusting hyperparameters using techniques like Grid Search or Random Search.</a:t>
            </a:r>
            <a:endParaRPr sz="13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8. Deployment</a:t>
            </a:r>
            <a:endParaRPr b="1" sz="15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Deploy the trained model to a production environment where it can classify new, unseen text data.</a:t>
            </a:r>
            <a:endParaRPr sz="13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9. Monitoring and Maintenance</a:t>
            </a:r>
            <a:endParaRPr b="1" sz="15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Continuously monitor the model's performance and update it as necessary to handle changes in data distribution or to improve accuracy.</a:t>
            </a:r>
            <a:endParaRPr sz="13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6375" y="1132525"/>
            <a:ext cx="2890624" cy="289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1" y="243527"/>
            <a:ext cx="1908731" cy="190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6251" y="2899331"/>
            <a:ext cx="1736101" cy="173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24364" y="2494797"/>
            <a:ext cx="1069615" cy="1069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62073" y="1740849"/>
            <a:ext cx="1686676" cy="1686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20"/>
          <p:cNvCxnSpPr>
            <a:stCxn id="95" idx="3"/>
            <a:endCxn id="94" idx="1"/>
          </p:cNvCxnSpPr>
          <p:nvPr/>
        </p:nvCxnSpPr>
        <p:spPr>
          <a:xfrm>
            <a:off x="2384982" y="1197893"/>
            <a:ext cx="1201500" cy="1380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0" name="Google Shape;100;p20"/>
          <p:cNvCxnSpPr>
            <a:stCxn id="96" idx="3"/>
            <a:endCxn id="94" idx="1"/>
          </p:cNvCxnSpPr>
          <p:nvPr/>
        </p:nvCxnSpPr>
        <p:spPr>
          <a:xfrm flipH="1" rot="10800000">
            <a:off x="2212352" y="2577882"/>
            <a:ext cx="1374000" cy="1189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1" name="Google Shape;101;p20"/>
          <p:cNvCxnSpPr>
            <a:stCxn id="94" idx="3"/>
            <a:endCxn id="98" idx="1"/>
          </p:cNvCxnSpPr>
          <p:nvPr/>
        </p:nvCxnSpPr>
        <p:spPr>
          <a:xfrm>
            <a:off x="6476999" y="2577838"/>
            <a:ext cx="885000" cy="6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2" name="Google Shape;102;p20"/>
          <p:cNvSpPr txBox="1"/>
          <p:nvPr/>
        </p:nvSpPr>
        <p:spPr>
          <a:xfrm>
            <a:off x="146051" y="431801"/>
            <a:ext cx="990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endParaRPr sz="1100"/>
          </a:p>
        </p:txBody>
      </p:sp>
      <p:sp>
        <p:nvSpPr>
          <p:cNvPr id="103" name="Google Shape;103;p20"/>
          <p:cNvSpPr txBox="1"/>
          <p:nvPr/>
        </p:nvSpPr>
        <p:spPr>
          <a:xfrm>
            <a:off x="476250" y="4538575"/>
            <a:ext cx="1985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Passage / context</a:t>
            </a:r>
            <a:endParaRPr sz="1100"/>
          </a:p>
        </p:txBody>
      </p:sp>
      <p:sp>
        <p:nvSpPr>
          <p:cNvPr id="104" name="Google Shape;104;p20"/>
          <p:cNvSpPr txBox="1"/>
          <p:nvPr/>
        </p:nvSpPr>
        <p:spPr>
          <a:xfrm>
            <a:off x="7767503" y="1366777"/>
            <a:ext cx="841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</a:t>
            </a:r>
            <a:endParaRPr sz="1100"/>
          </a:p>
        </p:txBody>
      </p:sp>
      <p:sp>
        <p:nvSpPr>
          <p:cNvPr id="105" name="Google Shape;105;p20"/>
          <p:cNvSpPr txBox="1"/>
          <p:nvPr/>
        </p:nvSpPr>
        <p:spPr>
          <a:xfrm>
            <a:off x="4550440" y="3906270"/>
            <a:ext cx="1086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QA Model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50"/>
              <a:buFont typeface="Roboto"/>
              <a:buChar char="●"/>
            </a:pPr>
            <a:r>
              <a:rPr lang="en" sz="20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QA (Question Answering) system is a type of artificial intelligence designed to automatically answer questions posed by users in natural language. </a:t>
            </a:r>
            <a:endParaRPr sz="20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50"/>
              <a:buFont typeface="Roboto"/>
              <a:buChar char="●"/>
            </a:pPr>
            <a:r>
              <a:rPr lang="en" sz="20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These systems can be used in various applications, such as customer support, information retrieval, and educational tools.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