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5"/>
  </p:notesMasterIdLst>
  <p:handoutMasterIdLst>
    <p:handoutMasterId r:id="rId46"/>
  </p:handoutMasterIdLst>
  <p:sldIdLst>
    <p:sldId id="256" r:id="rId3"/>
    <p:sldId id="1316" r:id="rId4"/>
    <p:sldId id="1322" r:id="rId5"/>
    <p:sldId id="1323" r:id="rId6"/>
    <p:sldId id="1318" r:id="rId7"/>
    <p:sldId id="1317" r:id="rId8"/>
    <p:sldId id="1321" r:id="rId9"/>
    <p:sldId id="1324" r:id="rId10"/>
    <p:sldId id="1319" r:id="rId11"/>
    <p:sldId id="1320" r:id="rId12"/>
    <p:sldId id="1325" r:id="rId13"/>
    <p:sldId id="1339" r:id="rId14"/>
    <p:sldId id="1326" r:id="rId15"/>
    <p:sldId id="1328" r:id="rId16"/>
    <p:sldId id="1329" r:id="rId17"/>
    <p:sldId id="1330" r:id="rId18"/>
    <p:sldId id="1340" r:id="rId19"/>
    <p:sldId id="1373" r:id="rId20"/>
    <p:sldId id="1331" r:id="rId21"/>
    <p:sldId id="1341" r:id="rId22"/>
    <p:sldId id="1343" r:id="rId23"/>
    <p:sldId id="1345" r:id="rId24"/>
    <p:sldId id="1346" r:id="rId25"/>
    <p:sldId id="1355" r:id="rId26"/>
    <p:sldId id="1374" r:id="rId27"/>
    <p:sldId id="1344" r:id="rId28"/>
    <p:sldId id="1349" r:id="rId29"/>
    <p:sldId id="1350" r:id="rId30"/>
    <p:sldId id="1351" r:id="rId31"/>
    <p:sldId id="1352" r:id="rId32"/>
    <p:sldId id="1347" r:id="rId33"/>
    <p:sldId id="1348" r:id="rId34"/>
    <p:sldId id="1353" r:id="rId35"/>
    <p:sldId id="1354" r:id="rId36"/>
    <p:sldId id="1356" r:id="rId37"/>
    <p:sldId id="1357" r:id="rId38"/>
    <p:sldId id="1358" r:id="rId39"/>
    <p:sldId id="1359" r:id="rId40"/>
    <p:sldId id="1360" r:id="rId41"/>
    <p:sldId id="1361" r:id="rId42"/>
    <p:sldId id="1364" r:id="rId43"/>
    <p:sldId id="13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arxiv.org/abs/1910.01108" TargetMode="External"/><Relationship Id="rId5" Type="http://schemas.openxmlformats.org/officeDocument/2006/relationships/hyperlink" Target="https://arxiv.org/abs/1908.08962" TargetMode="External"/><Relationship Id="rId4" Type="http://schemas.openxmlformats.org/officeDocument/2006/relationships/hyperlink" Target="https://arxiv.org/abs/2107.13586" TargetMode="External"/><Relationship Id="rId3" Type="http://schemas.openxmlformats.org/officeDocument/2006/relationships/hyperlink" Target="https://arxiv.org/abs/1905.05583" TargetMode="External"/><Relationship Id="rId2" Type="http://schemas.openxmlformats.org/officeDocument/2006/relationships/hyperlink" Target="https://arxiv.org/abs/1801.06146" TargetMode="Externa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sv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arxiv.org/abs/1909.10351%20%20&#13;" TargetMode="External"/><Relationship Id="rId1" Type="http://schemas.openxmlformats.org/officeDocument/2006/relationships/hyperlink" Target="https://arxiv.org/abs/1910.01108"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80" y="191135"/>
            <a:ext cx="10151110" cy="1143000"/>
          </a:xfrm>
        </p:spPr>
        <p:txBody>
          <a:bodyPr/>
          <a:lstStyle/>
          <a:p>
            <a:r>
              <a:rPr lang="en-US" altLang="en-US" dirty="0"/>
              <a:t>Generative AI</a:t>
            </a:r>
            <a:endParaRPr lang="en-US" altLang="en-US" dirty="0"/>
          </a:p>
        </p:txBody>
      </p:sp>
      <p:sp>
        <p:nvSpPr>
          <p:cNvPr id="3" name="Subtitle 2"/>
          <p:cNvSpPr>
            <a:spLocks noGrp="1"/>
          </p:cNvSpPr>
          <p:nvPr>
            <p:ph type="subTitle" idx="1"/>
          </p:nvPr>
        </p:nvSpPr>
        <p:spPr>
          <a:xfrm>
            <a:off x="1524000" y="1180465"/>
            <a:ext cx="9144000" cy="588645"/>
          </a:xfrm>
        </p:spPr>
        <p:txBody>
          <a:bodyPr>
            <a:noAutofit/>
          </a:bodyPr>
          <a:lstStyle/>
          <a:p>
            <a:r>
              <a:rPr lang="en-US" sz="4000">
                <a:latin typeface="+mj-lt"/>
                <a:cs typeface="+mj-cs"/>
                <a:sym typeface="+mn-ea"/>
              </a:rPr>
              <a:t>Transfer learning </a:t>
            </a:r>
            <a:endParaRPr lang="en-US" altLang="en-US" sz="4000">
              <a:latin typeface="+mj-lt"/>
              <a:cs typeface="+mj-cs"/>
              <a:sym typeface="+mn-ea"/>
            </a:endParaRPr>
          </a:p>
        </p:txBody>
      </p:sp>
      <p:pic>
        <p:nvPicPr>
          <p:cNvPr id="118" name="Picture 117"/>
          <p:cNvPicPr/>
          <p:nvPr/>
        </p:nvPicPr>
        <p:blipFill>
          <a:blip r:embed="rId1"/>
          <a:stretch>
            <a:fillRect/>
          </a:stretch>
        </p:blipFill>
        <p:spPr>
          <a:xfrm>
            <a:off x="1456055" y="2082800"/>
            <a:ext cx="4503420" cy="4775200"/>
          </a:xfrm>
          <a:prstGeom prst="rect">
            <a:avLst/>
          </a:prstGeom>
          <a:noFill/>
          <a:ln w="9525">
            <a:noFill/>
          </a:ln>
        </p:spPr>
      </p:pic>
      <p:pic>
        <p:nvPicPr>
          <p:cNvPr id="119" name="Picture 118"/>
          <p:cNvPicPr/>
          <p:nvPr/>
        </p:nvPicPr>
        <p:blipFill>
          <a:blip r:embed="rId2"/>
          <a:stretch>
            <a:fillRect/>
          </a:stretch>
        </p:blipFill>
        <p:spPr>
          <a:xfrm>
            <a:off x="5959475" y="2082165"/>
            <a:ext cx="4935855" cy="4775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88" y="1295400"/>
            <a:ext cx="3571811" cy="3573516"/>
          </a:xfrm>
        </p:spPr>
        <p:txBody>
          <a:bodyPr vert="horz" wrap="square" lIns="91440" tIns="45720" rIns="91440" bIns="45720" numCol="1" rtlCol="0" anchor="b" anchorCtr="0" compatLnSpc="1">
            <a:normAutofit fontScale="90000"/>
          </a:bodyPr>
          <a:lstStyle/>
          <a:p>
            <a:r>
              <a:rPr lang="en-US" sz="6100" kern="1200">
                <a:solidFill>
                  <a:schemeClr val="tx1"/>
                </a:solidFill>
                <a:latin typeface="+mj-lt"/>
                <a:cs typeface="+mj-cs"/>
              </a:rPr>
              <a:t>Frozen and trainable layers</a:t>
            </a:r>
            <a:br>
              <a:rPr lang="en-US" sz="6100" kern="1200">
                <a:solidFill>
                  <a:schemeClr val="tx1"/>
                </a:solidFill>
                <a:latin typeface="+mj-lt"/>
                <a:cs typeface="+mj-cs"/>
              </a:rPr>
            </a:br>
            <a:r>
              <a:rPr lang="en-US" sz="6100" kern="1200">
                <a:solidFill>
                  <a:schemeClr val="tx1"/>
                </a:solidFill>
                <a:latin typeface="+mj-lt"/>
                <a:cs typeface="+mj-cs"/>
              </a:rPr>
              <a:t>in CNN </a:t>
            </a:r>
            <a:endParaRPr lang="en-US" sz="6100" kern="1200">
              <a:solidFill>
                <a:schemeClr val="tx1"/>
              </a:solidFill>
              <a:latin typeface="+mj-lt"/>
              <a:cs typeface="+mj-cs"/>
            </a:endParaRPr>
          </a:p>
        </p:txBody>
      </p:sp>
      <p:pic>
        <p:nvPicPr>
          <p:cNvPr id="17410" name="Picture 2" descr="Fine tuning pretrained network"/>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654296" y="1429099"/>
            <a:ext cx="7214616" cy="397237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8610600" y="6356351"/>
            <a:ext cx="2743200" cy="365125"/>
          </a:xfrm>
        </p:spPr>
        <p:txBody>
          <a:bodyPr vert="horz" wrap="square" lIns="91440" tIns="45720" rIns="91440" bIns="45720" numCol="1" rtlCol="0" anchor="ctr" anchorCtr="0" compatLnSpc="1">
            <a:normAutofit/>
          </a:bodyPr>
          <a:lstStyle/>
          <a:p>
            <a:pPr>
              <a:spcAft>
                <a:spcPts val="450"/>
              </a:spcAft>
            </a:pPr>
            <a:fld id="{421A874C-C492-400B-AE61-4CFB05366FBC}" type="slidenum">
              <a:rPr lang="en-US" sz="1600" smtClean="0"/>
            </a:fld>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10957560" y="128905"/>
            <a:ext cx="1106805" cy="3382645"/>
          </a:xfrm>
          <a:prstGeom prst="rect">
            <a:avLst/>
          </a:prstGeom>
        </p:spPr>
      </p:pic>
      <p:sp>
        <p:nvSpPr>
          <p:cNvPr id="2" name="Title 1"/>
          <p:cNvSpPr>
            <a:spLocks noGrp="1"/>
          </p:cNvSpPr>
          <p:nvPr>
            <p:ph type="title"/>
          </p:nvPr>
        </p:nvSpPr>
        <p:spPr/>
        <p:txBody>
          <a:bodyPr/>
          <a:p>
            <a:r>
              <a:rPr lang="en-US"/>
              <a:t>Transfer Learning in NLP</a:t>
            </a:r>
            <a:endParaRPr lang="en-US"/>
          </a:p>
        </p:txBody>
      </p:sp>
      <p:sp>
        <p:nvSpPr>
          <p:cNvPr id="3" name="Content Placeholder 2"/>
          <p:cNvSpPr>
            <a:spLocks noGrp="1"/>
          </p:cNvSpPr>
          <p:nvPr>
            <p:ph idx="1"/>
          </p:nvPr>
        </p:nvSpPr>
        <p:spPr/>
        <p:txBody>
          <a:bodyPr>
            <a:normAutofit fontScale="90000"/>
          </a:bodyPr>
          <a:p>
            <a:r>
              <a:rPr lang="en-US"/>
              <a:t>Transfer learning strategies for NLP involve similar principles as in computer vision but are tailored to the unique architecture of NLP models,</a:t>
            </a:r>
            <a:r>
              <a:rPr lang="en-US" b="1"/>
              <a:t> especially large language models</a:t>
            </a:r>
            <a:r>
              <a:rPr lang="en-US"/>
              <a:t>.</a:t>
            </a:r>
            <a:endParaRPr lang="en-US"/>
          </a:p>
          <a:p>
            <a:r>
              <a:rPr lang="en-US" b="1"/>
              <a:t>Fine-Tuning the Entire Model</a:t>
            </a:r>
            <a:endParaRPr lang="en-US" b="1"/>
          </a:p>
          <a:p>
            <a:pPr lvl="1"/>
            <a:r>
              <a:rPr lang="en-US"/>
              <a:t>Description: This approach involves training all layers of a pre-trained NLP model on your specific target dataset.</a:t>
            </a:r>
            <a:endParaRPr lang="en-US"/>
          </a:p>
          <a:p>
            <a:pPr lvl="1"/>
            <a:r>
              <a:rPr lang="en-US"/>
              <a:t>Use Case: Useful when you have a large labeled dataset that's domain-specific, such as legal or medical texts.</a:t>
            </a:r>
            <a:endParaRPr lang="en-US"/>
          </a:p>
          <a:p>
            <a:pPr lvl="1"/>
            <a:r>
              <a:rPr lang="en-US"/>
              <a:t>Advantages: Model adapts fully to the nuances of the target data.</a:t>
            </a:r>
            <a:endParaRPr lang="en-US"/>
          </a:p>
          <a:p>
            <a:pPr lvl="1"/>
            <a:r>
              <a:rPr lang="en-US"/>
              <a:t>Drawbacks:</a:t>
            </a:r>
            <a:endParaRPr lang="en-US"/>
          </a:p>
          <a:p>
            <a:pPr lvl="2"/>
            <a:r>
              <a:rPr lang="en-US"/>
              <a:t>Computationally expensive, especially with large models like BERT or GPT-based architectures.</a:t>
            </a:r>
            <a:endParaRPr lang="en-US"/>
          </a:p>
          <a:p>
            <a:pPr lvl="2"/>
            <a:r>
              <a:rPr lang="en-US"/>
              <a:t>Higher risk of overfitting if the dataset is small.</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6" name="Picture 5"/>
          <p:cNvPicPr>
            <a:picLocks noChangeAspect="1"/>
          </p:cNvPicPr>
          <p:nvPr/>
        </p:nvPicPr>
        <p:blipFill>
          <a:blip r:embed="rId2"/>
          <a:stretch>
            <a:fillRect/>
          </a:stretch>
        </p:blipFill>
        <p:spPr>
          <a:xfrm>
            <a:off x="8959850" y="365125"/>
            <a:ext cx="1417320" cy="11963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DNN </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5" name="Picture 4"/>
          <p:cNvPicPr/>
          <p:nvPr/>
        </p:nvPicPr>
        <p:blipFill>
          <a:blip r:embed="rId1"/>
          <a:stretch>
            <a:fillRect/>
          </a:stretch>
        </p:blipFill>
        <p:spPr>
          <a:xfrm>
            <a:off x="909955" y="1634490"/>
            <a:ext cx="9761855" cy="4409440"/>
          </a:xfrm>
          <a:prstGeom prst="rect">
            <a:avLst/>
          </a:prstGeom>
        </p:spPr>
      </p:pic>
      <p:sp>
        <p:nvSpPr>
          <p:cNvPr id="6" name="Text Box 5"/>
          <p:cNvSpPr txBox="1"/>
          <p:nvPr/>
        </p:nvSpPr>
        <p:spPr>
          <a:xfrm>
            <a:off x="2546985" y="1485900"/>
            <a:ext cx="1443355" cy="368300"/>
          </a:xfrm>
          <a:prstGeom prst="rect">
            <a:avLst/>
          </a:prstGeom>
          <a:noFill/>
        </p:spPr>
        <p:txBody>
          <a:bodyPr wrap="square" rtlCol="0">
            <a:spAutoFit/>
          </a:bodyPr>
          <a:p>
            <a:r>
              <a:rPr lang="en-US"/>
              <a:t>lower layers </a:t>
            </a:r>
            <a:endParaRPr lang="en-US"/>
          </a:p>
        </p:txBody>
      </p:sp>
      <p:sp>
        <p:nvSpPr>
          <p:cNvPr id="7" name="Text Box 6"/>
          <p:cNvSpPr txBox="1"/>
          <p:nvPr/>
        </p:nvSpPr>
        <p:spPr>
          <a:xfrm>
            <a:off x="8478520" y="1117600"/>
            <a:ext cx="2623820" cy="368300"/>
          </a:xfrm>
          <a:prstGeom prst="rect">
            <a:avLst/>
          </a:prstGeom>
          <a:noFill/>
        </p:spPr>
        <p:txBody>
          <a:bodyPr wrap="square" rtlCol="0">
            <a:spAutoFit/>
          </a:bodyPr>
          <a:p>
            <a:r>
              <a:rPr lang="en-US"/>
              <a:t>higher layers / topping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a:picLocks noChangeAspect="1"/>
          </p:cNvPicPr>
          <p:nvPr/>
        </p:nvPicPr>
        <p:blipFill>
          <a:blip r:embed="rId1"/>
          <a:stretch>
            <a:fillRect/>
          </a:stretch>
        </p:blipFill>
        <p:spPr>
          <a:xfrm>
            <a:off x="11102340" y="3613150"/>
            <a:ext cx="1089660" cy="3050540"/>
          </a:xfrm>
          <a:prstGeom prst="rect">
            <a:avLst/>
          </a:prstGeom>
        </p:spPr>
      </p:pic>
      <p:pic>
        <p:nvPicPr>
          <p:cNvPr id="5" name="Picture 4"/>
          <p:cNvPicPr>
            <a:picLocks noChangeAspect="1"/>
          </p:cNvPicPr>
          <p:nvPr/>
        </p:nvPicPr>
        <p:blipFill>
          <a:blip r:embed="rId2"/>
          <a:stretch>
            <a:fillRect/>
          </a:stretch>
        </p:blipFill>
        <p:spPr>
          <a:xfrm>
            <a:off x="11220450" y="86995"/>
            <a:ext cx="971550" cy="2933700"/>
          </a:xfrm>
          <a:prstGeom prst="rect">
            <a:avLst/>
          </a:prstGeom>
        </p:spPr>
      </p:pic>
      <p:sp>
        <p:nvSpPr>
          <p:cNvPr id="2" name="Title 1"/>
          <p:cNvSpPr>
            <a:spLocks noGrp="1"/>
          </p:cNvSpPr>
          <p:nvPr>
            <p:ph type="title"/>
          </p:nvPr>
        </p:nvSpPr>
        <p:spPr/>
        <p:txBody>
          <a:bodyPr/>
          <a:p>
            <a:r>
              <a:rPr lang="en-US">
                <a:sym typeface="+mn-ea"/>
              </a:rPr>
              <a:t>Transfer Learning in NLP</a:t>
            </a:r>
            <a:endParaRPr lang="en-US"/>
          </a:p>
        </p:txBody>
      </p:sp>
      <p:sp>
        <p:nvSpPr>
          <p:cNvPr id="3" name="Content Placeholder 2"/>
          <p:cNvSpPr>
            <a:spLocks noGrp="1"/>
          </p:cNvSpPr>
          <p:nvPr>
            <p:ph idx="1"/>
          </p:nvPr>
        </p:nvSpPr>
        <p:spPr/>
        <p:txBody>
          <a:bodyPr>
            <a:normAutofit/>
          </a:bodyPr>
          <a:p>
            <a:r>
              <a:rPr lang="en-US" b="1"/>
              <a:t>Fine-Tuning Only Higher Layers</a:t>
            </a:r>
            <a:endParaRPr lang="en-US" b="1"/>
          </a:p>
          <a:p>
            <a:pPr lvl="1"/>
            <a:r>
              <a:rPr lang="en-US"/>
              <a:t>Description: Here, the lower layers (closer to input) remain frozen, while only the higher layers are fine-tuned.</a:t>
            </a:r>
            <a:endParaRPr lang="en-US"/>
          </a:p>
          <a:p>
            <a:pPr lvl="1"/>
            <a:r>
              <a:rPr lang="en-US"/>
              <a:t>Use Case: Ideal when the target dataset is small and there are specific patterns or terms in the target domain that are different from general language use (e.g., technical or industry-specific vocabulary).</a:t>
            </a:r>
            <a:endParaRPr lang="en-US"/>
          </a:p>
          <a:p>
            <a:pPr lvl="1"/>
            <a:r>
              <a:rPr lang="en-US"/>
              <a:t>Advantages:</a:t>
            </a:r>
            <a:endParaRPr lang="en-US"/>
          </a:p>
          <a:p>
            <a:pPr lvl="2"/>
            <a:r>
              <a:rPr lang="en-US"/>
              <a:t>Retains core language understanding in lower layers while allowing model customization for the domain in upper layers.</a:t>
            </a:r>
            <a:endParaRPr lang="en-US"/>
          </a:p>
          <a:p>
            <a:pPr lvl="2"/>
            <a:r>
              <a:rPr lang="en-US"/>
              <a:t>Less computationally intensive than full model fine-tuning.</a:t>
            </a:r>
            <a:endParaRPr lang="en-US"/>
          </a:p>
          <a:p>
            <a:pPr lvl="1"/>
            <a:r>
              <a:rPr lang="en-US"/>
              <a:t>Drawbacks: Limited adaptability, as lower-level language features (like morphology or syntax) remain unchanged.</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6" name="Picture 5"/>
          <p:cNvPicPr>
            <a:picLocks noChangeAspect="1"/>
          </p:cNvPicPr>
          <p:nvPr/>
        </p:nvPicPr>
        <p:blipFill>
          <a:blip r:embed="rId3"/>
          <a:stretch>
            <a:fillRect/>
          </a:stretch>
        </p:blipFill>
        <p:spPr>
          <a:xfrm>
            <a:off x="8610600" y="365125"/>
            <a:ext cx="1417320" cy="1196340"/>
          </a:xfrm>
          <a:prstGeom prst="rect">
            <a:avLst/>
          </a:prstGeom>
        </p:spPr>
      </p:pic>
      <p:sp>
        <p:nvSpPr>
          <p:cNvPr id="8" name="Text Box 7"/>
          <p:cNvSpPr txBox="1"/>
          <p:nvPr/>
        </p:nvSpPr>
        <p:spPr>
          <a:xfrm>
            <a:off x="11353800" y="3244850"/>
            <a:ext cx="622935" cy="368300"/>
          </a:xfrm>
          <a:prstGeom prst="rect">
            <a:avLst/>
          </a:prstGeom>
          <a:noFill/>
        </p:spPr>
        <p:txBody>
          <a:bodyPr wrap="square" rtlCol="0">
            <a:spAutoFit/>
          </a:bodyPr>
          <a:p>
            <a:r>
              <a:rPr lang="en-US"/>
              <a:t>OR</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Transfer Learning in NLP</a:t>
            </a:r>
            <a:endParaRPr lang="en-US"/>
          </a:p>
        </p:txBody>
      </p:sp>
      <p:sp>
        <p:nvSpPr>
          <p:cNvPr id="3" name="Content Placeholder 2"/>
          <p:cNvSpPr>
            <a:spLocks noGrp="1"/>
          </p:cNvSpPr>
          <p:nvPr>
            <p:ph idx="1"/>
          </p:nvPr>
        </p:nvSpPr>
        <p:spPr/>
        <p:txBody>
          <a:bodyPr>
            <a:normAutofit fontScale="90000"/>
          </a:bodyPr>
          <a:p>
            <a:r>
              <a:rPr lang="en-US" b="1"/>
              <a:t>Prompt Tuning</a:t>
            </a:r>
            <a:endParaRPr lang="en-US" b="1"/>
          </a:p>
          <a:p>
            <a:pPr lvl="1"/>
            <a:r>
              <a:rPr lang="en-US"/>
              <a:t>Description: Instead of fine-tuning the model parameters, the model is prompted with task-specific text patterns. This involves learning a set of soft prompts or embeddings that guide the model's behavior for a specific task.</a:t>
            </a:r>
            <a:endParaRPr lang="en-US"/>
          </a:p>
          <a:p>
            <a:pPr lvl="1"/>
            <a:r>
              <a:rPr lang="en-US"/>
              <a:t>Use Case: Best suited for very large models (like GPT-3 and GPT-4) where direct parameter tuning is impractical, or when working with few-shot or zero-shot learning scenarios.</a:t>
            </a:r>
            <a:endParaRPr lang="en-US"/>
          </a:p>
          <a:p>
            <a:pPr lvl="1"/>
            <a:r>
              <a:rPr lang="en-US"/>
              <a:t>Advantages:</a:t>
            </a:r>
            <a:endParaRPr lang="en-US"/>
          </a:p>
          <a:p>
            <a:pPr lvl="2"/>
            <a:r>
              <a:rPr lang="en-US"/>
              <a:t>Efficient for large-scale language models.</a:t>
            </a:r>
            <a:endParaRPr lang="en-US"/>
          </a:p>
          <a:p>
            <a:pPr lvl="2"/>
            <a:r>
              <a:rPr lang="en-US"/>
              <a:t>Avoids altering model parameters, maintaining generalizability across tasks.</a:t>
            </a:r>
            <a:endParaRPr lang="en-US"/>
          </a:p>
          <a:p>
            <a:pPr lvl="1"/>
            <a:r>
              <a:rPr lang="en-US"/>
              <a:t>Drawbacks: Relies heavily on prompt engineering, which can be challenging to optimize.</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Transfer Learning in NLP</a:t>
            </a:r>
            <a:endParaRPr lang="en-US"/>
          </a:p>
        </p:txBody>
      </p:sp>
      <p:sp>
        <p:nvSpPr>
          <p:cNvPr id="3" name="Content Placeholder 2"/>
          <p:cNvSpPr>
            <a:spLocks noGrp="1"/>
          </p:cNvSpPr>
          <p:nvPr>
            <p:ph idx="1"/>
          </p:nvPr>
        </p:nvSpPr>
        <p:spPr/>
        <p:txBody>
          <a:bodyPr>
            <a:normAutofit/>
          </a:bodyPr>
          <a:p>
            <a:r>
              <a:rPr lang="en-US" b="1"/>
              <a:t>Embedding Layer Fine-Tuning</a:t>
            </a:r>
            <a:endParaRPr lang="en-US" b="1"/>
          </a:p>
          <a:p>
            <a:pPr lvl="1"/>
            <a:r>
              <a:rPr lang="en-US"/>
              <a:t>Description: Only the embedding layer (first layer that maps input words to dense vectors) is trained, while other layers are frozen.</a:t>
            </a:r>
            <a:endParaRPr lang="en-US"/>
          </a:p>
          <a:p>
            <a:pPr lvl="1"/>
            <a:r>
              <a:rPr lang="en-US"/>
              <a:t>Use Case: Suitable for tasks where the vocabulary or semantic meanings are different from those in the pre-trained model (e.g., medical jargon, slang, or industry-specific terms).</a:t>
            </a:r>
            <a:endParaRPr lang="en-US"/>
          </a:p>
          <a:p>
            <a:pPr lvl="1"/>
            <a:r>
              <a:rPr lang="en-US"/>
              <a:t>Advantages: Efficient and lightweight, focusing solely on improving vocabulary understanding.</a:t>
            </a:r>
            <a:endParaRPr lang="en-US"/>
          </a:p>
          <a:p>
            <a:pPr lvl="1"/>
            <a:r>
              <a:rPr lang="en-US"/>
              <a:t>Drawbacks: Limited effect on overall model behavior, as deeper model semantics remain unchanged.</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Transfer Learning in NLP</a:t>
            </a:r>
            <a:endParaRPr lang="en-US"/>
          </a:p>
        </p:txBody>
      </p:sp>
      <p:sp>
        <p:nvSpPr>
          <p:cNvPr id="3" name="Content Placeholder 2"/>
          <p:cNvSpPr>
            <a:spLocks noGrp="1"/>
          </p:cNvSpPr>
          <p:nvPr>
            <p:ph idx="1"/>
          </p:nvPr>
        </p:nvSpPr>
        <p:spPr/>
        <p:txBody>
          <a:bodyPr>
            <a:normAutofit/>
          </a:bodyPr>
          <a:p>
            <a:r>
              <a:rPr lang="en-US" b="1"/>
              <a:t>Distillation-Based Fine-Tuning</a:t>
            </a:r>
            <a:endParaRPr lang="en-US" b="1"/>
          </a:p>
          <a:p>
            <a:pPr lvl="1"/>
            <a:r>
              <a:rPr lang="en-US"/>
              <a:t>Description: Involves training a smaller "student" model to mimic a larger "teacher" model's behavior on a specific task, usually by using the teacher's predictions as soft labels.</a:t>
            </a:r>
            <a:endParaRPr lang="en-US"/>
          </a:p>
          <a:p>
            <a:pPr lvl="1"/>
            <a:r>
              <a:rPr lang="en-US"/>
              <a:t>Use Case: Useful when you need a smaller, faster model for deployment without losing too much performance.</a:t>
            </a:r>
            <a:endParaRPr lang="en-US"/>
          </a:p>
          <a:p>
            <a:pPr lvl="1"/>
            <a:r>
              <a:rPr lang="en-US"/>
              <a:t>Advantages:</a:t>
            </a:r>
            <a:endParaRPr lang="en-US"/>
          </a:p>
          <a:p>
            <a:pPr lvl="2"/>
            <a:r>
              <a:rPr lang="en-US"/>
              <a:t>Greatly reduces model size and inference time.</a:t>
            </a:r>
            <a:endParaRPr lang="en-US"/>
          </a:p>
          <a:p>
            <a:pPr lvl="2"/>
            <a:r>
              <a:rPr lang="en-US"/>
              <a:t>Maintains most of the teacher model’s performance.</a:t>
            </a:r>
            <a:endParaRPr lang="en-US"/>
          </a:p>
          <a:p>
            <a:pPr lvl="1"/>
            <a:r>
              <a:rPr lang="en-US"/>
              <a:t>Drawbacks: Requires an additional training step and can be difficult to match the teacher’s accuracy on complex tasks.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Fine Tuning Summary </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Table 4"/>
          <p:cNvGraphicFramePr/>
          <p:nvPr>
            <p:custDataLst>
              <p:tags r:id="rId1"/>
            </p:custDataLst>
          </p:nvPr>
        </p:nvGraphicFramePr>
        <p:xfrm>
          <a:off x="300990" y="1551305"/>
          <a:ext cx="11699875" cy="4806315"/>
        </p:xfrm>
        <a:graphic>
          <a:graphicData uri="http://schemas.openxmlformats.org/drawingml/2006/table">
            <a:tbl>
              <a:tblPr/>
              <a:tblGrid>
                <a:gridCol w="1850390"/>
                <a:gridCol w="2397125"/>
                <a:gridCol w="2122805"/>
                <a:gridCol w="1718310"/>
                <a:gridCol w="2019935"/>
                <a:gridCol w="1591310"/>
              </a:tblGrid>
              <a:tr h="356870">
                <a:tc>
                  <a:txBody>
                    <a:bodyPr/>
                    <a:p>
                      <a:pPr algn="ctr" fontAlgn="ctr"/>
                      <a:r>
                        <a:rPr sz="1800" b="1" i="0">
                          <a:solidFill>
                            <a:srgbClr val="000000"/>
                          </a:solidFill>
                          <a:latin typeface="Calibri" panose="020F0502020204030204"/>
                          <a:ea typeface="Calibri" panose="020F0502020204030204"/>
                        </a:rPr>
                        <a:t>Strategy</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A6A6A6"/>
                    </a:solidFill>
                  </a:tcPr>
                </a:tc>
                <a:tc>
                  <a:txBody>
                    <a:bodyPr/>
                    <a:p>
                      <a:pPr algn="ctr" fontAlgn="ctr"/>
                      <a:r>
                        <a:rPr sz="1800" b="1" i="0">
                          <a:solidFill>
                            <a:srgbClr val="000000"/>
                          </a:solidFill>
                          <a:latin typeface="Calibri" panose="020F0502020204030204"/>
                          <a:ea typeface="Calibri" panose="020F0502020204030204"/>
                        </a:rPr>
                        <a:t>Description</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A6A6A6"/>
                    </a:solidFill>
                  </a:tcPr>
                </a:tc>
                <a:tc>
                  <a:txBody>
                    <a:bodyPr/>
                    <a:p>
                      <a:pPr algn="ctr" fontAlgn="ctr"/>
                      <a:r>
                        <a:rPr sz="1800" b="1" i="0">
                          <a:solidFill>
                            <a:srgbClr val="000000"/>
                          </a:solidFill>
                          <a:latin typeface="Calibri" panose="020F0502020204030204"/>
                          <a:ea typeface="Calibri" panose="020F0502020204030204"/>
                        </a:rPr>
                        <a:t>Use Case</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A6A6A6"/>
                    </a:solidFill>
                  </a:tcPr>
                </a:tc>
                <a:tc>
                  <a:txBody>
                    <a:bodyPr/>
                    <a:p>
                      <a:pPr algn="ctr" fontAlgn="ctr"/>
                      <a:r>
                        <a:rPr sz="1800" b="1" i="0">
                          <a:solidFill>
                            <a:srgbClr val="000000"/>
                          </a:solidFill>
                          <a:latin typeface="Calibri" panose="020F0502020204030204"/>
                          <a:ea typeface="Calibri" panose="020F0502020204030204"/>
                        </a:rPr>
                        <a:t>Pros</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A6A6A6"/>
                    </a:solidFill>
                  </a:tcPr>
                </a:tc>
                <a:tc>
                  <a:txBody>
                    <a:bodyPr/>
                    <a:p>
                      <a:pPr algn="ctr" fontAlgn="ctr"/>
                      <a:r>
                        <a:rPr sz="1800" b="1" i="0">
                          <a:solidFill>
                            <a:srgbClr val="000000"/>
                          </a:solidFill>
                          <a:latin typeface="Calibri" panose="020F0502020204030204"/>
                          <a:ea typeface="Calibri" panose="020F0502020204030204"/>
                        </a:rPr>
                        <a:t>Cons</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A6A6A6"/>
                    </a:solidFill>
                  </a:tcPr>
                </a:tc>
                <a:tc>
                  <a:txBody>
                    <a:bodyPr/>
                    <a:p>
                      <a:pPr algn="ctr" fontAlgn="ctr"/>
                      <a:r>
                        <a:rPr sz="1800" b="1" i="0">
                          <a:solidFill>
                            <a:srgbClr val="000000"/>
                          </a:solidFill>
                          <a:latin typeface="Calibri" panose="020F0502020204030204"/>
                          <a:ea typeface="Calibri" panose="020F0502020204030204"/>
                        </a:rPr>
                        <a:t>References</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A6A6A6"/>
                    </a:solidFill>
                  </a:tcPr>
                </a:tc>
              </a:tr>
              <a:tr h="715010">
                <a:tc>
                  <a:txBody>
                    <a:bodyPr/>
                    <a:p>
                      <a:pPr algn="l" fontAlgn="ctr"/>
                      <a:r>
                        <a:rPr sz="1800" b="1" i="0">
                          <a:solidFill>
                            <a:srgbClr val="000000"/>
                          </a:solidFill>
                          <a:latin typeface="Calibri" panose="020F0502020204030204"/>
                          <a:ea typeface="Calibri" panose="020F0502020204030204"/>
                        </a:rPr>
                        <a:t>Full Fine-Tuning</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Train all layers on new data</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Large domain-specific dataset</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Best for deep adaptation</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Expensive; risk of overfitting</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hlinkClick r:id="rId2" tooltip="https://arxiv.org/abs/1801.06146"/>
                        </a:rPr>
                        <a:t>Howard &amp; Ruder (2018)</a:t>
                      </a:r>
                      <a:endParaRPr sz="1800" b="0" i="0">
                        <a:solidFill>
                          <a:srgbClr val="000000"/>
                        </a:solidFill>
                        <a:latin typeface="Calibri" panose="020F0502020204030204"/>
                        <a:ea typeface="Calibri" panose="020F0502020204030204"/>
                        <a:hlinkClick r:id="rId2" tooltip="https://arxiv.org/abs/1801.06146"/>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893445">
                <a:tc>
                  <a:txBody>
                    <a:bodyPr/>
                    <a:p>
                      <a:pPr algn="l" fontAlgn="ctr"/>
                      <a:r>
                        <a:rPr sz="1800" b="1" i="0">
                          <a:solidFill>
                            <a:srgbClr val="000000"/>
                          </a:solidFill>
                          <a:latin typeface="Calibri" panose="020F0502020204030204"/>
                          <a:ea typeface="Calibri" panose="020F0502020204030204"/>
                        </a:rPr>
                        <a:t>Higher Layers Fine-Tuning</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Freeze lower layers, fine-tune upper</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Small, specialized dataset</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Balances adaptation and efficiency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Limited flexibility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hlinkClick r:id="rId3" tooltip="https://arxiv.org/abs/1905.05583"/>
                        </a:rPr>
                        <a:t>Peters et al. (2019)</a:t>
                      </a:r>
                      <a:endParaRPr sz="1800" b="0" i="0">
                        <a:solidFill>
                          <a:srgbClr val="000000"/>
                        </a:solidFill>
                        <a:latin typeface="Calibri" panose="020F0502020204030204"/>
                        <a:ea typeface="Calibri" panose="020F0502020204030204"/>
                        <a:hlinkClick r:id="rId3" tooltip="https://arxiv.org/abs/1905.05583"/>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892810">
                <a:tc>
                  <a:txBody>
                    <a:bodyPr/>
                    <a:p>
                      <a:pPr algn="l" fontAlgn="ctr"/>
                      <a:r>
                        <a:rPr sz="1800" b="1" i="0">
                          <a:solidFill>
                            <a:srgbClr val="000000"/>
                          </a:solidFill>
                          <a:latin typeface="Calibri" panose="020F0502020204030204"/>
                          <a:ea typeface="Calibri" panose="020F0502020204030204"/>
                        </a:rPr>
                        <a:t>Prompt Tuning</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Task-specific prompts without changes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Few-shot, large models (</a:t>
                      </a:r>
                      <a:r>
                        <a:rPr lang="en-US" sz="1800" b="0" i="0">
                          <a:solidFill>
                            <a:srgbClr val="000000"/>
                          </a:solidFill>
                          <a:latin typeface="Calibri" panose="020F0502020204030204"/>
                          <a:ea typeface="Calibri" panose="020F0502020204030204"/>
                        </a:rPr>
                        <a:t>T5, </a:t>
                      </a:r>
                      <a:r>
                        <a:rPr sz="1800" b="0" i="0">
                          <a:solidFill>
                            <a:srgbClr val="000000"/>
                          </a:solidFill>
                          <a:latin typeface="Calibri" panose="020F0502020204030204"/>
                          <a:ea typeface="Calibri" panose="020F0502020204030204"/>
                        </a:rPr>
                        <a:t>GPT-3/4)</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No parameter change; efficient</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Requires prompt engineering</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hlinkClick r:id="rId4" tooltip="https://arxiv.org/abs/2107.13586"/>
                        </a:rPr>
                        <a:t>Liu et al. (2021)</a:t>
                      </a:r>
                      <a:endParaRPr sz="1800" b="0" i="0">
                        <a:solidFill>
                          <a:srgbClr val="000000"/>
                        </a:solidFill>
                        <a:latin typeface="Calibri" panose="020F0502020204030204"/>
                        <a:ea typeface="Calibri" panose="020F0502020204030204"/>
                        <a:hlinkClick r:id="rId4" tooltip="https://arxiv.org/abs/2107.13586"/>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876300">
                <a:tc>
                  <a:txBody>
                    <a:bodyPr/>
                    <a:p>
                      <a:pPr algn="l" fontAlgn="ctr"/>
                      <a:r>
                        <a:rPr sz="1800" b="1" i="0">
                          <a:solidFill>
                            <a:srgbClr val="000000"/>
                          </a:solidFill>
                          <a:latin typeface="Calibri" panose="020F0502020204030204"/>
                          <a:ea typeface="Calibri" panose="020F0502020204030204"/>
                        </a:rPr>
                        <a:t>Embedding Fine-Tuning</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Fine-tune only embedding layer</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Domain-specific vocabulary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Lightweight, improves vocab fit</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Minimal overall effect</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hlinkClick r:id="rId5" tooltip="https://arxiv.org/abs/1908.08962"/>
                        </a:rPr>
                        <a:t>Turc et al. (2019)</a:t>
                      </a:r>
                      <a:endParaRPr sz="1800" b="0" i="0">
                        <a:solidFill>
                          <a:srgbClr val="000000"/>
                        </a:solidFill>
                        <a:latin typeface="Calibri" panose="020F0502020204030204"/>
                        <a:ea typeface="Calibri" panose="020F0502020204030204"/>
                        <a:hlinkClick r:id="rId5" tooltip="https://arxiv.org/abs/1908.08962"/>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071880">
                <a:tc>
                  <a:txBody>
                    <a:bodyPr/>
                    <a:p>
                      <a:pPr algn="l" fontAlgn="ctr"/>
                      <a:r>
                        <a:rPr sz="1800" b="1" i="0">
                          <a:solidFill>
                            <a:srgbClr val="000000"/>
                          </a:solidFill>
                          <a:latin typeface="Calibri" panose="020F0502020204030204"/>
                          <a:ea typeface="Calibri" panose="020F0502020204030204"/>
                        </a:rPr>
                        <a:t>Distillation</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Train small model to mimic larger model</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Smaller, faster deployment models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Fast, compact model</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Complex setup, possible accuracy loss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hlinkClick r:id="rId6" tooltip="https://arxiv.org/abs/1910.01108"/>
                        </a:rPr>
                        <a:t>Sanh et al. (2019)</a:t>
                      </a:r>
                      <a:endParaRPr sz="1800" b="0" i="0">
                        <a:solidFill>
                          <a:srgbClr val="000000"/>
                        </a:solidFill>
                        <a:latin typeface="Calibri" panose="020F0502020204030204"/>
                        <a:ea typeface="Calibri" panose="020F0502020204030204"/>
                        <a:hlinkClick r:id="rId6" tooltip="https://arxiv.org/abs/1910.01108"/>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10600" y="3039745"/>
            <a:ext cx="2980690" cy="1325880"/>
          </a:xfrm>
        </p:spPr>
        <p:txBody>
          <a:bodyPr>
            <a:normAutofit fontScale="90000"/>
          </a:bodyPr>
          <a:p>
            <a:r>
              <a:rPr lang="en-US" altLang="en-GB"/>
              <a:t>Fine-tunning </a:t>
            </a:r>
            <a:br>
              <a:rPr lang="en-US" altLang="en-GB"/>
            </a:br>
            <a:r>
              <a:rPr lang="en-US" altLang="en-GB"/>
              <a:t>Summary </a:t>
            </a:r>
            <a:endParaRPr lang="en-US" altLang="en-GB"/>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5" name="Picture 4"/>
          <p:cNvPicPr/>
          <p:nvPr/>
        </p:nvPicPr>
        <p:blipFill>
          <a:blip r:embed="rId1"/>
          <a:srcRect b="19810"/>
          <a:stretch>
            <a:fillRect/>
          </a:stretch>
        </p:blipFill>
        <p:spPr>
          <a:xfrm>
            <a:off x="589280" y="1042670"/>
            <a:ext cx="7670800" cy="5035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Choosing the Right Strategy</a:t>
            </a:r>
            <a:endParaRPr lang="en-US"/>
          </a:p>
        </p:txBody>
      </p:sp>
      <p:sp>
        <p:nvSpPr>
          <p:cNvPr id="3" name="Content Placeholder 2"/>
          <p:cNvSpPr>
            <a:spLocks noGrp="1"/>
          </p:cNvSpPr>
          <p:nvPr>
            <p:ph idx="1"/>
          </p:nvPr>
        </p:nvSpPr>
        <p:spPr/>
        <p:txBody>
          <a:bodyPr>
            <a:normAutofit/>
          </a:bodyPr>
          <a:p>
            <a:r>
              <a:rPr lang="en-US"/>
              <a:t>Choosing the best strategy depends on:</a:t>
            </a:r>
            <a:endParaRPr lang="en-US"/>
          </a:p>
          <a:p>
            <a:pPr lvl="1"/>
            <a:endParaRPr lang="en-US"/>
          </a:p>
          <a:p>
            <a:pPr lvl="1"/>
            <a:r>
              <a:rPr lang="en-US"/>
              <a:t>Data Size: Full fine-tuning requires large datasets; smaller datasets work better with partial or adapter-based methods.</a:t>
            </a:r>
            <a:endParaRPr lang="en-US"/>
          </a:p>
          <a:p>
            <a:pPr lvl="1"/>
            <a:r>
              <a:rPr lang="en-US"/>
              <a:t>Computational Constraints: Adapters and prompt tuning are less resource-intensive.</a:t>
            </a:r>
            <a:endParaRPr lang="en-US"/>
          </a:p>
          <a:p>
            <a:pPr lvl="1"/>
            <a:r>
              <a:rPr lang="en-US"/>
              <a:t>Domain Specificity: If the target domain is highly specialized, strategies that allow some adaptation of word embeddings or higher layers (like fine-tuning the last few layers) may work best.</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04672" y="4267833"/>
            <a:ext cx="4805996" cy="1297115"/>
          </a:xfrm>
        </p:spPr>
        <p:txBody>
          <a:bodyPr vert="horz" wrap="square" lIns="91440" tIns="45720" rIns="91440" bIns="45720" numCol="1" rtlCol="0" anchor="t" anchorCtr="0" compatLnSpc="1">
            <a:normAutofit fontScale="90000"/>
          </a:bodyPr>
          <a:lstStyle/>
          <a:p>
            <a:r>
              <a:rPr lang="en-US" kern="1200">
                <a:latin typeface="+mj-lt"/>
                <a:cs typeface="+mj-cs"/>
              </a:rPr>
              <a:t>Transfer learning </a:t>
            </a:r>
            <a:endParaRPr lang="en-US" kern="1200">
              <a:latin typeface="+mj-lt"/>
              <a:cs typeface="+mj-cs"/>
            </a:endParaRPr>
          </a:p>
        </p:txBody>
      </p:sp>
      <p:pic>
        <p:nvPicPr>
          <p:cNvPr id="11" name="Graphic 10" descr="Head with Gear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729652" y="1859077"/>
            <a:ext cx="3821103" cy="3821103"/>
          </a:xfrm>
          <a:prstGeom prst="rect">
            <a:avLst/>
          </a:prstGeom>
        </p:spPr>
      </p:pic>
      <p:sp>
        <p:nvSpPr>
          <p:cNvPr id="4" name="Slide Number Placeholder 3"/>
          <p:cNvSpPr>
            <a:spLocks noGrp="1"/>
          </p:cNvSpPr>
          <p:nvPr>
            <p:ph type="sldNum" sz="quarter" idx="12"/>
          </p:nvPr>
        </p:nvSpPr>
        <p:spPr>
          <a:xfrm>
            <a:off x="8610600" y="6356351"/>
            <a:ext cx="2743200" cy="365125"/>
          </a:xfrm>
        </p:spPr>
        <p:txBody>
          <a:bodyPr vert="horz" wrap="square" lIns="91440" tIns="45720" rIns="91440" bIns="45720" numCol="1" rtlCol="0" anchor="ctr" anchorCtr="0" compatLnSpc="1">
            <a:normAutofit/>
          </a:bodyPr>
          <a:lstStyle/>
          <a:p>
            <a:pPr>
              <a:spcAft>
                <a:spcPts val="450"/>
              </a:spcAft>
            </a:pPr>
            <a:fld id="{421A874C-C492-400B-AE61-4CFB05366FBC}" type="slidenum">
              <a:rPr lang="en-US" sz="1600" smtClean="0"/>
            </a:fld>
            <a:endParaRPr 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Small LLMs (Distilled Models) </a:t>
            </a:r>
            <a:endParaRPr lang="en-US"/>
          </a:p>
        </p:txBody>
      </p:sp>
      <p:sp>
        <p:nvSpPr>
          <p:cNvPr id="3" name="Content Placeholder 2"/>
          <p:cNvSpPr>
            <a:spLocks noGrp="1"/>
          </p:cNvSpPr>
          <p:nvPr>
            <p:ph idx="1"/>
          </p:nvPr>
        </p:nvSpPr>
        <p:spPr/>
        <p:txBody>
          <a:bodyPr/>
          <a:p>
            <a:r>
              <a:rPr lang="en-US" sz="2400"/>
              <a:t>Definition: Language Models with fewer parameters compared to large-scale models like</a:t>
            </a:r>
            <a:endParaRPr lang="en-US" sz="2400"/>
          </a:p>
          <a:p>
            <a:r>
              <a:rPr lang="en-US" sz="2400"/>
              <a:t>Small LLMs provide a balance between performance and efficiency, making them suitable for a wide range of applications where resources are constrained.</a:t>
            </a:r>
            <a:endParaRPr lang="en-US" sz="2400"/>
          </a:p>
          <a:p>
            <a:endParaRPr lang="en-US" sz="2400"/>
          </a:p>
          <a:p>
            <a:r>
              <a:rPr lang="en-US" sz="2400"/>
              <a:t>Key Characteristics</a:t>
            </a:r>
            <a:endParaRPr lang="en-US" sz="2400"/>
          </a:p>
          <a:p>
            <a:pPr lvl="1"/>
            <a:r>
              <a:rPr lang="en-US" sz="2000"/>
              <a:t>Size: Typically less than a few hundred million parameters compared to billions for LLMs.</a:t>
            </a:r>
            <a:endParaRPr lang="en-US" sz="2000"/>
          </a:p>
          <a:p>
            <a:pPr lvl="1"/>
            <a:r>
              <a:rPr lang="en-US" sz="2000"/>
              <a:t>Efficiency: Lower computational and memory requirements.</a:t>
            </a:r>
            <a:endParaRPr lang="en-US" sz="2000"/>
          </a:p>
          <a:p>
            <a:pPr lvl="1"/>
            <a:r>
              <a:rPr lang="en-US" sz="2000"/>
              <a:t>Speed: Faster inference times compared to larger models.</a:t>
            </a:r>
            <a:endParaRPr lang="en-US" sz="2000"/>
          </a:p>
          <a:p>
            <a:pPr lvl="1"/>
            <a:r>
              <a:rPr lang="en-US" sz="2000"/>
              <a:t>Accessibility: Easier to deploy on devices with limited resources (e.g., mobile phones, edge devices).</a:t>
            </a:r>
            <a:endParaRPr lang="en-US" sz="2000"/>
          </a:p>
          <a:p>
            <a:endParaRPr lang="en-US" sz="20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Distillation </a:t>
            </a:r>
            <a:endParaRPr lang="en-US"/>
          </a:p>
        </p:txBody>
      </p:sp>
      <p:sp>
        <p:nvSpPr>
          <p:cNvPr id="3" name="Content Placeholder 2"/>
          <p:cNvSpPr>
            <a:spLocks noGrp="1"/>
          </p:cNvSpPr>
          <p:nvPr>
            <p:ph idx="1"/>
          </p:nvPr>
        </p:nvSpPr>
        <p:spPr/>
        <p:txBody>
          <a:bodyPr/>
          <a:p>
            <a:r>
              <a:rPr lang="en-US"/>
              <a:t>Distillation in NLP, often called Knowledge Distillation, is a technique where a smaller, simpler model (called the student) is trained to replicate the behavior of a larger, more complex model (the teacher). </a:t>
            </a:r>
            <a:endParaRPr lang="en-US"/>
          </a:p>
          <a:p>
            <a:r>
              <a:rPr lang="en-US"/>
              <a:t>The idea is to retain most of the teacher model’s knowledge and accuracy but in a compact, efficient model that requires less computation and memory, making it faster and easier to deploy.</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The generic framework of teacher-student knowledge distillation training. (Image source: Gou et al. 2020)</a:t>
            </a:r>
            <a:endParaRPr lang="en-US" sz="36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5" name="Picture 4"/>
          <p:cNvPicPr/>
          <p:nvPr/>
        </p:nvPicPr>
        <p:blipFill>
          <a:blip r:embed="rId1"/>
          <a:stretch>
            <a:fillRect/>
          </a:stretch>
        </p:blipFill>
        <p:spPr>
          <a:xfrm>
            <a:off x="787400" y="1939290"/>
            <a:ext cx="10236200" cy="4241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5" name="Picture 4"/>
          <p:cNvPicPr/>
          <p:nvPr/>
        </p:nvPicPr>
        <p:blipFill>
          <a:blip r:embed="rId1"/>
          <a:stretch>
            <a:fillRect/>
          </a:stretch>
        </p:blipFill>
        <p:spPr>
          <a:xfrm>
            <a:off x="1498600" y="1707515"/>
            <a:ext cx="7943215" cy="5013960"/>
          </a:xfrm>
          <a:prstGeom prst="rect">
            <a:avLst/>
          </a:prstGeom>
        </p:spPr>
      </p:pic>
      <p:sp>
        <p:nvSpPr>
          <p:cNvPr id="6" name="Text Box 5"/>
          <p:cNvSpPr txBox="1"/>
          <p:nvPr/>
        </p:nvSpPr>
        <p:spPr>
          <a:xfrm>
            <a:off x="930910" y="563245"/>
            <a:ext cx="9768840" cy="829945"/>
          </a:xfrm>
          <a:prstGeom prst="rect">
            <a:avLst/>
          </a:prstGeom>
        </p:spPr>
        <p:txBody>
          <a:bodyPr wrap="square">
            <a:spAutoFit/>
          </a:bodyPr>
          <a:p>
            <a:pPr marL="0" indent="0"/>
            <a:r>
              <a:rPr sz="1600" b="0" i="0">
                <a:solidFill>
                  <a:schemeClr val="tx1"/>
                </a:solidFill>
                <a:latin typeface="ui-sans-serif"/>
                <a:ea typeface="ui-sans-serif"/>
              </a:rPr>
              <a:t>Distillation uses a larger model, the teacher model to train a smaller model, the student model. The smaller model is then used for inference to lower your storage and compute cost.</a:t>
            </a:r>
            <a:endParaRPr sz="1600" b="0" i="0">
              <a:solidFill>
                <a:schemeClr val="tx1"/>
              </a:solidFill>
              <a:latin typeface="ui-sans-serif"/>
              <a:ea typeface="ui-sans-serif"/>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soft and hard labels </a:t>
            </a:r>
            <a:endParaRPr lang="en-US"/>
          </a:p>
        </p:txBody>
      </p:sp>
      <p:sp>
        <p:nvSpPr>
          <p:cNvPr id="3" name="Content Placeholder 2"/>
          <p:cNvSpPr>
            <a:spLocks noGrp="1"/>
          </p:cNvSpPr>
          <p:nvPr>
            <p:ph idx="1"/>
          </p:nvPr>
        </p:nvSpPr>
        <p:spPr/>
        <p:txBody>
          <a:bodyPr/>
          <a:p>
            <a:r>
              <a:rPr lang="en-US"/>
              <a:t>The teacher model is already fine-tuned on the training data. So, the probability distribution likely closely matches the ground truth data and won’t have much variations in tokens.</a:t>
            </a:r>
            <a:endParaRPr lang="en-US"/>
          </a:p>
          <a:p>
            <a:r>
              <a:rPr lang="en-US"/>
              <a:t>SO, when temperature &gt; 1 then, probability distribution becomes broader.</a:t>
            </a:r>
            <a:endParaRPr lang="en-US"/>
          </a:p>
          <a:p>
            <a:r>
              <a:rPr lang="en-US"/>
              <a:t>T &gt; 1 =&gt; Teacher’s output –&gt; soft labels and Student’s output –&gt; soft predictions</a:t>
            </a:r>
            <a:endParaRPr lang="en-US"/>
          </a:p>
          <a:p>
            <a:r>
              <a:rPr lang="en-US"/>
              <a:t>T = 1 =&gt; Teacher’s output –&gt; hard labels and Student’s output –&gt; hard predictions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soft and hard labels </a:t>
            </a:r>
            <a:endParaRPr lang="en-US" altLang="en-GB"/>
          </a:p>
        </p:txBody>
      </p:sp>
      <p:sp>
        <p:nvSpPr>
          <p:cNvPr id="3" name="Content Placeholder 2"/>
          <p:cNvSpPr>
            <a:spLocks noGrp="1"/>
          </p:cNvSpPr>
          <p:nvPr>
            <p:ph idx="1"/>
          </p:nvPr>
        </p:nvSpPr>
        <p:spPr/>
        <p:txBody>
          <a:bodyPr/>
          <a:p>
            <a:r>
              <a:rPr lang="en-US" altLang="en-GB"/>
              <a:t>Hard labels: One-hot encoded, clear-cut classification.</a:t>
            </a:r>
            <a:endParaRPr lang="en-US" altLang="en-GB"/>
          </a:p>
          <a:p>
            <a:r>
              <a:rPr lang="en-US" altLang="en-GB"/>
              <a:t>Soft labels: Probability distributions that provide more information.</a:t>
            </a:r>
            <a:endParaRPr lang="en-US" altLang="en-GB"/>
          </a:p>
          <a:p>
            <a:r>
              <a:rPr lang="en-US" altLang="en-GB"/>
              <a:t>Why Use Soft Labels in Distillation?</a:t>
            </a:r>
            <a:endParaRPr lang="en-US" altLang="en-GB"/>
          </a:p>
          <a:p>
            <a:pPr lvl="1"/>
            <a:r>
              <a:rPr lang="en-US" altLang="en-GB"/>
              <a:t>Better Generalization: Soft labels provide richer information than hard labels, helping the student model learn inter-class similarities.</a:t>
            </a:r>
            <a:endParaRPr lang="en-US" altLang="en-GB"/>
          </a:p>
          <a:p>
            <a:pPr lvl="1"/>
            <a:r>
              <a:rPr lang="en-US" altLang="en-GB"/>
              <a:t>Handling Noisy Data: The probability distribution smooths out noise in hard labels.</a:t>
            </a:r>
            <a:endParaRPr lang="en-US" altLang="en-GB"/>
          </a:p>
          <a:p>
            <a:pPr lvl="1"/>
            <a:r>
              <a:rPr lang="en-US" altLang="en-GB"/>
              <a:t>Compression of Knowledge: The student model absorbs knowledge from the teacher beyond just the final class decision.</a:t>
            </a:r>
            <a:endParaRPr lang="en-US" altLang="en-GB"/>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Steps in Distillation</a:t>
            </a:r>
            <a:endParaRPr lang="en-US"/>
          </a:p>
        </p:txBody>
      </p:sp>
      <p:sp>
        <p:nvSpPr>
          <p:cNvPr id="3" name="Content Placeholder 2"/>
          <p:cNvSpPr>
            <a:spLocks noGrp="1"/>
          </p:cNvSpPr>
          <p:nvPr>
            <p:ph idx="1"/>
          </p:nvPr>
        </p:nvSpPr>
        <p:spPr/>
        <p:txBody>
          <a:bodyPr>
            <a:normAutofit lnSpcReduction="10000"/>
          </a:bodyPr>
          <a:p>
            <a:pPr marL="514350" indent="-514350">
              <a:buAutoNum type="arabicPeriod"/>
            </a:pPr>
            <a:r>
              <a:rPr lang="en-US" b="1"/>
              <a:t>Train the Teacher Model</a:t>
            </a:r>
            <a:r>
              <a:rPr lang="en-US"/>
              <a:t>: First, a large model (like BERT or GPT) is pre-trained and fine-tuned on a specific task or dataset. This teacher model has high accuracy but is resource-intensive.</a:t>
            </a:r>
            <a:endParaRPr lang="en-US"/>
          </a:p>
          <a:p>
            <a:pPr marL="514350" indent="-514350">
              <a:buAutoNum type="arabicPeriod"/>
            </a:pPr>
            <a:r>
              <a:rPr lang="en-US" b="1"/>
              <a:t>Generate Soft Labels</a:t>
            </a:r>
            <a:r>
              <a:rPr lang="en-US"/>
              <a:t>: The teacher model is used to produce soft labels (or probabilities) for the training data, providing nuanced guidance beyond traditional hard labels.</a:t>
            </a:r>
            <a:endParaRPr lang="en-US"/>
          </a:p>
          <a:p>
            <a:pPr marL="514350" indent="-514350">
              <a:buAutoNum type="arabicPeriod"/>
            </a:pPr>
            <a:r>
              <a:rPr lang="en-US" b="1"/>
              <a:t>Train the Student Model</a:t>
            </a:r>
            <a:r>
              <a:rPr lang="en-US"/>
              <a:t>: The student model is then trained using these soft labels from the teacher, encouraging it to match the teacher's predictions. This allows the student to learn patterns and representations similar to those learned by the teacher, without needing as many parameters.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Distillation in NLP</a:t>
            </a:r>
            <a:endParaRPr lang="en-US"/>
          </a:p>
        </p:txBody>
      </p:sp>
      <p:sp>
        <p:nvSpPr>
          <p:cNvPr id="3" name="Content Placeholder 2"/>
          <p:cNvSpPr>
            <a:spLocks noGrp="1"/>
          </p:cNvSpPr>
          <p:nvPr>
            <p:ph idx="1"/>
          </p:nvPr>
        </p:nvSpPr>
        <p:spPr/>
        <p:txBody>
          <a:bodyPr/>
          <a:p>
            <a:r>
              <a:rPr lang="en-US"/>
              <a:t>Logit Distillation: Only the teacher model's output probabilities (logits) are used to train the student model. The student is encouraged to mimic the output distribution of the teacher.</a:t>
            </a:r>
            <a:endParaRPr lang="en-US"/>
          </a:p>
          <a:p>
            <a:r>
              <a:rPr lang="en-US"/>
              <a:t>Feature Distillation: Intermediate layer features (activations) from the teacher are also used as guidance, allowing the student to match representations at multiple levels, not just the final output.</a:t>
            </a:r>
            <a:endParaRPr lang="en-US"/>
          </a:p>
          <a:p>
            <a:r>
              <a:rPr lang="en-US"/>
              <a:t>Self-Distillation: The same model is used as both teacher and student, where a larger or pre-trained version of the model is fine-tuned on the task and then distilled to a smaller architecture of itself.</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of Distillation</a:t>
            </a:r>
            <a:endParaRPr lang="en-US"/>
          </a:p>
        </p:txBody>
      </p:sp>
      <p:sp>
        <p:nvSpPr>
          <p:cNvPr id="3" name="Content Placeholder 2"/>
          <p:cNvSpPr>
            <a:spLocks noGrp="1"/>
          </p:cNvSpPr>
          <p:nvPr>
            <p:ph idx="1"/>
          </p:nvPr>
        </p:nvSpPr>
        <p:spPr/>
        <p:txBody>
          <a:bodyPr/>
          <a:p>
            <a:r>
              <a:rPr lang="en-US"/>
              <a:t>Efficiency: Distilled models are much smaller, making them faster for inference and ideal for deployment on devices with limited resources.</a:t>
            </a:r>
            <a:endParaRPr lang="en-US"/>
          </a:p>
          <a:p>
            <a:r>
              <a:rPr lang="en-US"/>
              <a:t>Maintain Accuracy: Despite the size reduction, distilled models often retain much of the teacher’s accuracy, making them effective alternatives in production environments.</a:t>
            </a:r>
            <a:endParaRPr lang="en-US"/>
          </a:p>
          <a:p>
            <a:r>
              <a:rPr lang="en-US"/>
              <a:t>Less Data Needed: Distilling on soft labels provided by the teacher can enable the student model to generalize better even with less data.</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 in NLP</a:t>
            </a:r>
            <a:endParaRPr lang="en-US"/>
          </a:p>
        </p:txBody>
      </p:sp>
      <p:sp>
        <p:nvSpPr>
          <p:cNvPr id="3" name="Content Placeholder 2"/>
          <p:cNvSpPr>
            <a:spLocks noGrp="1"/>
          </p:cNvSpPr>
          <p:nvPr>
            <p:ph idx="1"/>
          </p:nvPr>
        </p:nvSpPr>
        <p:spPr/>
        <p:txBody>
          <a:bodyPr/>
          <a:p>
            <a:r>
              <a:rPr lang="en-US"/>
              <a:t>Text Classification: Using a smaller model for real-time classification tasks while retaining the performance of a larger BERT-based model.</a:t>
            </a:r>
            <a:endParaRPr lang="en-US"/>
          </a:p>
          <a:p>
            <a:r>
              <a:rPr lang="en-US"/>
              <a:t>Question Answering: Deploying a distilled model for quick and accurate responses in chatbot systems.</a:t>
            </a:r>
            <a:endParaRPr lang="en-US"/>
          </a:p>
          <a:p>
            <a:r>
              <a:rPr lang="en-US"/>
              <a:t>Machine Translation: Reducing the computational burden in translation systems while preserving translation quality.</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Transfer learning</a:t>
            </a:r>
            <a:endParaRPr lang="en-US"/>
          </a:p>
        </p:txBody>
      </p:sp>
      <p:sp>
        <p:nvSpPr>
          <p:cNvPr id="3" name="Content Placeholder 2"/>
          <p:cNvSpPr>
            <a:spLocks noGrp="1"/>
          </p:cNvSpPr>
          <p:nvPr>
            <p:ph idx="1"/>
          </p:nvPr>
        </p:nvSpPr>
        <p:spPr/>
        <p:txBody>
          <a:bodyPr/>
          <a:p>
            <a:r>
              <a:rPr lang="en-US"/>
              <a:t>Transfer learning is a machine learning technique where a model developed for a particular task is reused as the starting point for a model on a second task. </a:t>
            </a:r>
            <a:endParaRPr lang="en-US"/>
          </a:p>
          <a:p>
            <a:r>
              <a:rPr lang="en-US"/>
              <a:t>This approach is particularly useful </a:t>
            </a:r>
            <a:r>
              <a:rPr lang="en-US" u="sng"/>
              <a:t>when the second task has limited data available</a:t>
            </a:r>
            <a:r>
              <a:rPr lang="en-US"/>
              <a:t>, as it allows the model to leverage the knowledge gained from the first task, which typically has a larger dataset.</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of a Successful Distillation: DistilBERT</a:t>
            </a:r>
            <a:endParaRPr lang="en-US"/>
          </a:p>
        </p:txBody>
      </p:sp>
      <p:sp>
        <p:nvSpPr>
          <p:cNvPr id="3" name="Content Placeholder 2"/>
          <p:cNvSpPr>
            <a:spLocks noGrp="1"/>
          </p:cNvSpPr>
          <p:nvPr>
            <p:ph idx="1"/>
          </p:nvPr>
        </p:nvSpPr>
        <p:spPr/>
        <p:txBody>
          <a:bodyPr/>
          <a:p>
            <a:r>
              <a:rPr lang="en-US"/>
              <a:t>DistilBERT is a popular distilled version of BERT that retains 97% of BERT’s language understanding while being 60% faster and using 40% fewer parameters. </a:t>
            </a:r>
            <a:endParaRPr lang="en-US"/>
          </a:p>
          <a:p>
            <a:r>
              <a:rPr lang="en-US"/>
              <a:t>DistilBERT is trained using logit distillation and feature matching, effectively reducing BERT’s size and computational requirements without major accuracy loss.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Quantization </a:t>
            </a:r>
            <a:endParaRPr lang="en-US"/>
          </a:p>
        </p:txBody>
      </p:sp>
      <p:sp>
        <p:nvSpPr>
          <p:cNvPr id="3" name="Content Placeholder 2"/>
          <p:cNvSpPr>
            <a:spLocks noGrp="1"/>
          </p:cNvSpPr>
          <p:nvPr>
            <p:ph idx="1"/>
          </p:nvPr>
        </p:nvSpPr>
        <p:spPr/>
        <p:txBody>
          <a:bodyPr>
            <a:normAutofit fontScale="70000"/>
          </a:bodyPr>
          <a:p>
            <a:r>
              <a:rPr lang="en-US"/>
              <a:t>Post training, quantization transforms a model’s weight to a lower precision representation like 16 bit float, or 8 it integer.</a:t>
            </a:r>
            <a:endParaRPr lang="en-US"/>
          </a:p>
          <a:p>
            <a:r>
              <a:rPr lang="en-US"/>
              <a:t>Memory usage can be reduced by reducing precision from 32 bit floating point number to 16 bit floating number or 8 bit integers. Following datatypes can be used to train a quantized models:</a:t>
            </a:r>
            <a:endParaRPr lang="en-US"/>
          </a:p>
          <a:p>
            <a:pPr lvl="1"/>
            <a:r>
              <a:rPr lang="en-US"/>
              <a:t>FP32 –&gt; 32 bit floating point</a:t>
            </a:r>
            <a:endParaRPr lang="en-US"/>
          </a:p>
          <a:p>
            <a:pPr lvl="1"/>
            <a:r>
              <a:rPr lang="en-US"/>
              <a:t>FP16 –&gt; 16 bit floating point</a:t>
            </a:r>
            <a:endParaRPr lang="en-US"/>
          </a:p>
          <a:p>
            <a:pPr lvl="1"/>
            <a:r>
              <a:rPr lang="en-US"/>
              <a:t>BFLOAT16 –&gt; 16 bit floating point half precision</a:t>
            </a:r>
            <a:endParaRPr lang="en-US"/>
          </a:p>
          <a:p>
            <a:pPr lvl="1"/>
            <a:r>
              <a:rPr lang="en-US"/>
              <a:t>INT8 –&gt; 8 bit integers</a:t>
            </a:r>
            <a:endParaRPr lang="en-US"/>
          </a:p>
          <a:p>
            <a:r>
              <a:rPr lang="en-US"/>
              <a:t>BFLOAT16 is truncated FP32. BFLOAT16 is used to pretrain most of the LLMs including FLAN T5. </a:t>
            </a:r>
            <a:endParaRPr lang="en-US"/>
          </a:p>
          <a:p>
            <a:r>
              <a:rPr lang="en-US"/>
              <a:t>Given is below is the ram requirements to store 1B parameter model:</a:t>
            </a:r>
            <a:endParaRPr lang="en-US"/>
          </a:p>
          <a:p>
            <a:pPr lvl="1"/>
            <a:r>
              <a:rPr lang="en-US"/>
              <a:t>Full Precision Model –&gt; 4GB@32 bit full precission</a:t>
            </a:r>
            <a:endParaRPr lang="en-US"/>
          </a:p>
          <a:p>
            <a:pPr lvl="1"/>
            <a:r>
              <a:rPr lang="en-US"/>
              <a:t>16-bit quantized Model –&gt; 2GB@16 bit half precission</a:t>
            </a:r>
            <a:endParaRPr lang="en-US"/>
          </a:p>
          <a:p>
            <a:pPr lvl="1"/>
            <a:r>
              <a:rPr lang="en-US"/>
              <a:t>8-bit quantized Model –&gt; 1GB@8 bit precission</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Pruning </a:t>
            </a:r>
            <a:endParaRPr lang="en-US"/>
          </a:p>
        </p:txBody>
      </p:sp>
      <p:sp>
        <p:nvSpPr>
          <p:cNvPr id="3" name="Content Placeholder 2"/>
          <p:cNvSpPr>
            <a:spLocks noGrp="1"/>
          </p:cNvSpPr>
          <p:nvPr>
            <p:ph idx="1"/>
          </p:nvPr>
        </p:nvSpPr>
        <p:spPr/>
        <p:txBody>
          <a:bodyPr/>
          <a:p>
            <a:r>
              <a:rPr lang="en-US"/>
              <a:t>Model Pruning removes redundant model parameters that contribute little to the model’s preformance. It removes model weights with values close or equal to zero.</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Distilled Model </a:t>
            </a:r>
            <a:r>
              <a:rPr lang="en-US"/>
              <a:t>Limitations </a:t>
            </a:r>
            <a:endParaRPr lang="en-US"/>
          </a:p>
        </p:txBody>
      </p:sp>
      <p:sp>
        <p:nvSpPr>
          <p:cNvPr id="3" name="Content Placeholder 2"/>
          <p:cNvSpPr>
            <a:spLocks noGrp="1"/>
          </p:cNvSpPr>
          <p:nvPr>
            <p:ph idx="1"/>
          </p:nvPr>
        </p:nvSpPr>
        <p:spPr/>
        <p:txBody>
          <a:bodyPr/>
          <a:p>
            <a:r>
              <a:rPr lang="en-US"/>
              <a:t>Possible Loss of Accuracy: While distillation aims to retain performance, smaller models might still lose some of the teacher's nuanced understanding, especially on complex tasks.</a:t>
            </a:r>
            <a:endParaRPr lang="en-US"/>
          </a:p>
          <a:p>
            <a:r>
              <a:rPr lang="en-US"/>
              <a:t>Teacher Dependence: The quality of the student model heavily depends on the teacher model’s quality. If the teacher has biases or errors, these may be passed on to the student.</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Some references </a:t>
            </a:r>
            <a:endParaRPr lang="en-US"/>
          </a:p>
        </p:txBody>
      </p:sp>
      <p:sp>
        <p:nvSpPr>
          <p:cNvPr id="3" name="Content Placeholder 2"/>
          <p:cNvSpPr>
            <a:spLocks noGrp="1"/>
          </p:cNvSpPr>
          <p:nvPr>
            <p:ph idx="1"/>
          </p:nvPr>
        </p:nvSpPr>
        <p:spPr/>
        <p:txBody>
          <a:bodyPr/>
          <a:p>
            <a:r>
              <a:rPr lang="en-US"/>
              <a:t>Sanh, V. (2019). DistilBERT, A Distilled Version of BERT: Smaller, Faster, Cheaper and Lighter. arXiv preprint arXiv:1910.01108. </a:t>
            </a:r>
            <a:r>
              <a:rPr>
                <a:solidFill>
                  <a:srgbClr val="000000"/>
                </a:solidFill>
                <a:latin typeface="Calibri" panose="020F0502020204030204"/>
                <a:ea typeface="Calibri" panose="020F0502020204030204"/>
                <a:sym typeface="+mn-ea"/>
                <a:hlinkClick r:id="rId1" tooltip="https://arxiv.org/abs/1910.01108"/>
              </a:rPr>
              <a:t>Sanh et al. (2019)</a:t>
            </a:r>
            <a:endParaRPr b="0" i="0">
              <a:solidFill>
                <a:srgbClr val="000000"/>
              </a:solidFill>
              <a:latin typeface="Calibri" panose="020F0502020204030204"/>
              <a:ea typeface="Calibri" panose="020F0502020204030204"/>
              <a:hlinkClick r:id="rId1" tooltip="https://arxiv.org/abs/1910.01108"/>
            </a:endParaRPr>
          </a:p>
          <a:p>
            <a:endParaRPr lang="en-US"/>
          </a:p>
          <a:p>
            <a:r>
              <a:rPr lang="en-US"/>
              <a:t>Jiao et al. (2019) - TinyBERT: Distilling BERT for Natural Language Understanding: Further innovations in the distillation process, optimizing BERT for even smaller tasks and improving efficiency.</a:t>
            </a:r>
            <a:endParaRPr lang="en-US"/>
          </a:p>
          <a:p>
            <a:pPr lvl="1"/>
            <a:r>
              <a:rPr lang="en-US">
                <a:hlinkClick r:id="rId2" action="ppaction://hlinkfile"/>
              </a:rPr>
              <a:t>https://arxiv.org/abs/1909.10351  </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Differences between Large Language Models (LLMs) and Small Language Models (SLMs)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Table 4"/>
          <p:cNvGraphicFramePr/>
          <p:nvPr>
            <p:custDataLst>
              <p:tags r:id="rId1"/>
            </p:custDataLst>
          </p:nvPr>
        </p:nvGraphicFramePr>
        <p:xfrm>
          <a:off x="381000" y="1971040"/>
          <a:ext cx="11430000" cy="4083685"/>
        </p:xfrm>
        <a:graphic>
          <a:graphicData uri="http://schemas.openxmlformats.org/drawingml/2006/table">
            <a:tbl>
              <a:tblPr/>
              <a:tblGrid>
                <a:gridCol w="2727325"/>
                <a:gridCol w="4715510"/>
                <a:gridCol w="3987165"/>
              </a:tblGrid>
              <a:tr h="330835">
                <a:tc>
                  <a:txBody>
                    <a:bodyPr/>
                    <a:p>
                      <a:pPr algn="ctr" fontAlgn="ctr"/>
                      <a:r>
                        <a:rPr sz="1800" b="1" i="0">
                          <a:solidFill>
                            <a:srgbClr val="000000"/>
                          </a:solidFill>
                          <a:latin typeface="Calibri" panose="020F0502020204030204"/>
                          <a:ea typeface="Calibri" panose="020F0502020204030204"/>
                        </a:rPr>
                        <a:t>Aspect</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BFBFBF"/>
                    </a:solidFill>
                  </a:tcPr>
                </a:tc>
                <a:tc>
                  <a:txBody>
                    <a:bodyPr/>
                    <a:p>
                      <a:pPr algn="ctr" fontAlgn="ctr"/>
                      <a:r>
                        <a:rPr sz="1800" b="1" i="0">
                          <a:solidFill>
                            <a:srgbClr val="000000"/>
                          </a:solidFill>
                          <a:latin typeface="Calibri" panose="020F0502020204030204"/>
                          <a:ea typeface="Calibri" panose="020F0502020204030204"/>
                        </a:rPr>
                        <a:t>Large Language Models (LLMs)</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BFBFBF"/>
                    </a:solidFill>
                  </a:tcPr>
                </a:tc>
                <a:tc>
                  <a:txBody>
                    <a:bodyPr/>
                    <a:p>
                      <a:pPr algn="ctr" fontAlgn="ctr"/>
                      <a:r>
                        <a:rPr sz="1800" b="1" i="0">
                          <a:solidFill>
                            <a:srgbClr val="000000"/>
                          </a:solidFill>
                          <a:latin typeface="Calibri" panose="020F0502020204030204"/>
                          <a:ea typeface="Calibri" panose="020F0502020204030204"/>
                        </a:rPr>
                        <a:t>Small Language Models (SLMs)</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BFBFBF"/>
                    </a:solidFill>
                  </a:tcPr>
                </a:tc>
              </a:tr>
              <a:tr h="330835">
                <a:tc>
                  <a:txBody>
                    <a:bodyPr/>
                    <a:p>
                      <a:pPr algn="l" fontAlgn="ctr"/>
                      <a:r>
                        <a:rPr sz="1800" b="1" i="0">
                          <a:solidFill>
                            <a:srgbClr val="000000"/>
                          </a:solidFill>
                          <a:latin typeface="Calibri" panose="020F0502020204030204"/>
                          <a:ea typeface="Calibri" panose="020F0502020204030204"/>
                        </a:rPr>
                        <a:t>Model Size</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Billions of parameters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Millions of parameters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30200">
                <a:tc>
                  <a:txBody>
                    <a:bodyPr/>
                    <a:p>
                      <a:pPr algn="l" fontAlgn="ctr"/>
                      <a:r>
                        <a:rPr sz="1800" b="1" i="0">
                          <a:solidFill>
                            <a:srgbClr val="000000"/>
                          </a:solidFill>
                          <a:latin typeface="Calibri" panose="020F0502020204030204"/>
                          <a:ea typeface="Calibri" panose="020F0502020204030204"/>
                        </a:rPr>
                        <a:t>Training Data</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Massive datasets (internet-scale)</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Smaller, specific datasets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607695">
                <a:tc>
                  <a:txBody>
                    <a:bodyPr/>
                    <a:p>
                      <a:pPr algn="l" fontAlgn="ctr"/>
                      <a:r>
                        <a:rPr sz="1800" b="1" i="0">
                          <a:solidFill>
                            <a:srgbClr val="000000"/>
                          </a:solidFill>
                          <a:latin typeface="Calibri" panose="020F0502020204030204"/>
                          <a:ea typeface="Calibri" panose="020F0502020204030204"/>
                        </a:rPr>
                        <a:t>Resource Requirements</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High computational power (GPUs/TPUs, large memory)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Low resource usage (runs on CPU, lower memory)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30835">
                <a:tc>
                  <a:txBody>
                    <a:bodyPr/>
                    <a:p>
                      <a:pPr algn="l" fontAlgn="ctr"/>
                      <a:r>
                        <a:rPr sz="1800" b="1" i="0">
                          <a:solidFill>
                            <a:srgbClr val="000000"/>
                          </a:solidFill>
                          <a:latin typeface="Calibri" panose="020F0502020204030204"/>
                          <a:ea typeface="Calibri" panose="020F0502020204030204"/>
                        </a:rPr>
                        <a:t>Performance</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High performance on complex tasks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Optimized for specific, simpler tasks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30835">
                <a:tc>
                  <a:txBody>
                    <a:bodyPr/>
                    <a:p>
                      <a:pPr algn="l" fontAlgn="ctr"/>
                      <a:r>
                        <a:rPr sz="1800" b="1" i="0">
                          <a:solidFill>
                            <a:srgbClr val="000000"/>
                          </a:solidFill>
                          <a:latin typeface="Calibri" panose="020F0502020204030204"/>
                          <a:ea typeface="Calibri" panose="020F0502020204030204"/>
                        </a:rPr>
                        <a:t>Inference Speed</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Slower, higher latency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Fast, low latency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607060">
                <a:tc>
                  <a:txBody>
                    <a:bodyPr/>
                    <a:p>
                      <a:pPr algn="l" fontAlgn="ctr"/>
                      <a:r>
                        <a:rPr sz="1800" b="1" i="0">
                          <a:solidFill>
                            <a:srgbClr val="000000"/>
                          </a:solidFill>
                          <a:latin typeface="Calibri" panose="020F0502020204030204"/>
                          <a:ea typeface="Calibri" panose="020F0502020204030204"/>
                        </a:rPr>
                        <a:t>Deployment</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Typically in cloud or centralized environments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Suitable for edge devices and on-device processing</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607695">
                <a:tc>
                  <a:txBody>
                    <a:bodyPr/>
                    <a:p>
                      <a:pPr algn="l" fontAlgn="ctr"/>
                      <a:r>
                        <a:rPr sz="1800" b="1" i="0">
                          <a:solidFill>
                            <a:srgbClr val="000000"/>
                          </a:solidFill>
                          <a:latin typeface="Calibri" panose="020F0502020204030204"/>
                          <a:ea typeface="Calibri" panose="020F0502020204030204"/>
                        </a:rPr>
                        <a:t>Adaptability</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General-purpose, adaptable to many domains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Task-specific and optimized for narrow use cases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607695">
                <a:tc>
                  <a:txBody>
                    <a:bodyPr/>
                    <a:p>
                      <a:pPr algn="l" fontAlgn="ctr"/>
                      <a:r>
                        <a:rPr sz="1800" b="1" i="0">
                          <a:solidFill>
                            <a:srgbClr val="000000"/>
                          </a:solidFill>
                          <a:latin typeface="Calibri" panose="020F0502020204030204"/>
                          <a:ea typeface="Calibri" panose="020F0502020204030204"/>
                        </a:rPr>
                        <a:t>Cost of Deployment</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Expensive (due to server and GPU requirements)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Cost-effective for scaled edge deployments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 of SLMs in Edge Computing</a:t>
            </a:r>
            <a:endParaRPr lang="en-US"/>
          </a:p>
        </p:txBody>
      </p:sp>
      <p:sp>
        <p:nvSpPr>
          <p:cNvPr id="3" name="Content Placeholder 2"/>
          <p:cNvSpPr>
            <a:spLocks noGrp="1"/>
          </p:cNvSpPr>
          <p:nvPr>
            <p:ph idx="1"/>
          </p:nvPr>
        </p:nvSpPr>
        <p:spPr/>
        <p:txBody>
          <a:bodyPr/>
          <a:p>
            <a:r>
              <a:rPr lang="en-US"/>
              <a:t>Small Language Models (SLMs) are specifically beneficial for edge computing because of their lightweight, efficient nature, and ability to run on devices with limited processing power and memory, like mobile devices, IoT devices, or embedded systems.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SLM contribute to edge computing</a:t>
            </a:r>
            <a:endParaRPr lang="en-US"/>
          </a:p>
        </p:txBody>
      </p:sp>
      <p:sp>
        <p:nvSpPr>
          <p:cNvPr id="3" name="Content Placeholder 2"/>
          <p:cNvSpPr>
            <a:spLocks noGrp="1"/>
          </p:cNvSpPr>
          <p:nvPr>
            <p:ph idx="1"/>
          </p:nvPr>
        </p:nvSpPr>
        <p:spPr/>
        <p:txBody>
          <a:bodyPr>
            <a:normAutofit fontScale="90000"/>
          </a:bodyPr>
          <a:p>
            <a:r>
              <a:rPr lang="en-US"/>
              <a:t>Reduced Latency: Processes data locally, enabling fast, real-time responses.</a:t>
            </a:r>
            <a:endParaRPr lang="en-US"/>
          </a:p>
          <a:p>
            <a:r>
              <a:rPr lang="en-US"/>
              <a:t>Enhanced Privacy: Keeps data on-device, improving privacy and security.</a:t>
            </a:r>
            <a:endParaRPr lang="en-US"/>
          </a:p>
          <a:p>
            <a:r>
              <a:rPr lang="en-US"/>
              <a:t>Energy Efficiency: Uses minimal power, ideal for battery-operated devices.</a:t>
            </a:r>
            <a:endParaRPr lang="en-US"/>
          </a:p>
          <a:p>
            <a:r>
              <a:rPr lang="en-US"/>
              <a:t>Cost-Effective Scalability: Reduces cloud dependency, enabling large-scale, affordable deployments.</a:t>
            </a:r>
            <a:endParaRPr lang="en-US"/>
          </a:p>
          <a:p>
            <a:r>
              <a:rPr lang="en-US"/>
              <a:t>Offline Functionality: Operates without internet, suitable for remote or network-limited areas.</a:t>
            </a:r>
            <a:endParaRPr lang="en-US"/>
          </a:p>
          <a:p>
            <a:r>
              <a:rPr lang="en-US"/>
              <a:t>Real-Time Decision-Making: Supports quick, localized analytics and actions, valuable for industrial IoT and other time-sensitive applications.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Cases of SLMs in Edge Computing</a:t>
            </a:r>
            <a:endParaRPr lang="en-US"/>
          </a:p>
        </p:txBody>
      </p:sp>
      <p:sp>
        <p:nvSpPr>
          <p:cNvPr id="3" name="Content Placeholder 2"/>
          <p:cNvSpPr>
            <a:spLocks noGrp="1"/>
          </p:cNvSpPr>
          <p:nvPr>
            <p:ph idx="1"/>
          </p:nvPr>
        </p:nvSpPr>
        <p:spPr/>
        <p:txBody>
          <a:bodyPr>
            <a:normAutofit lnSpcReduction="20000"/>
          </a:bodyPr>
          <a:p>
            <a:r>
              <a:rPr lang="en-US"/>
              <a:t>Voice Assistants: Running speech recognition or natural language understanding locally for quick and private responses.</a:t>
            </a:r>
            <a:endParaRPr lang="en-US"/>
          </a:p>
          <a:p>
            <a:r>
              <a:rPr lang="en-US"/>
              <a:t>Predictive Text and Keyboard Apps: Fast and responsive predictive text suggestions on mobile devices.</a:t>
            </a:r>
            <a:endParaRPr lang="en-US"/>
          </a:p>
          <a:p>
            <a:r>
              <a:rPr lang="en-US"/>
              <a:t>Industrial IoT: Real-time data processing for predictive maintenance or anomaly detection, reducing downtime and improving operational efficiency.</a:t>
            </a:r>
            <a:endParaRPr lang="en-US"/>
          </a:p>
          <a:p>
            <a:r>
              <a:rPr lang="en-US"/>
              <a:t>Healthcare Devices: Processing patient data locally on wearable devices to provide immediate feedback without sending sensitive information to the cloud.</a:t>
            </a:r>
            <a:endParaRPr lang="en-US"/>
          </a:p>
          <a:p>
            <a:pPr marL="0" indent="0">
              <a:buNone/>
            </a:pP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 Industrial IoT (IIoT) and Small Language Models (SLMs)</a:t>
            </a:r>
            <a:endParaRPr lang="en-US" sz="3600"/>
          </a:p>
        </p:txBody>
      </p:sp>
      <p:sp>
        <p:nvSpPr>
          <p:cNvPr id="3" name="Content Placeholder 2"/>
          <p:cNvSpPr>
            <a:spLocks noGrp="1"/>
          </p:cNvSpPr>
          <p:nvPr>
            <p:ph idx="1"/>
          </p:nvPr>
        </p:nvSpPr>
        <p:spPr/>
        <p:txBody>
          <a:bodyPr/>
          <a:p>
            <a:r>
              <a:rPr lang="en-US"/>
              <a:t>Small Language Models (SLMs) are deployed on edge devices to enable real-time processing and analysis of language data generated within industrial environments. </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Transfer learning</a:t>
            </a:r>
            <a:endParaRPr lang="en-US"/>
          </a:p>
        </p:txBody>
      </p:sp>
      <p:sp>
        <p:nvSpPr>
          <p:cNvPr id="3" name="Content Placeholder 2"/>
          <p:cNvSpPr>
            <a:spLocks noGrp="1"/>
          </p:cNvSpPr>
          <p:nvPr>
            <p:ph idx="1"/>
          </p:nvPr>
        </p:nvSpPr>
        <p:spPr/>
        <p:txBody>
          <a:bodyPr>
            <a:normAutofit lnSpcReduction="10000"/>
          </a:bodyPr>
          <a:p>
            <a:r>
              <a:rPr lang="en-US"/>
              <a:t>Transfer learning involves taking a pre-trained model (usually trained on a large dataset) and fine-tuning it on a smaller, task-specific dataset. </a:t>
            </a:r>
            <a:endParaRPr lang="en-US"/>
          </a:p>
          <a:p>
            <a:r>
              <a:rPr lang="en-US"/>
              <a:t>This can significantly reduce the time and resources needed to train a model from scratch and can lead to better performance, especially in scenarios where data is scarce.</a:t>
            </a:r>
            <a:endParaRPr lang="en-US"/>
          </a:p>
          <a:p>
            <a:r>
              <a:rPr lang="en-US"/>
              <a:t>Transfer learning is commonly used in various applications, such as natural language processing (NLP) and computer vision, where models like BERT or ResNet are pre-trained on large datasets and then adapted for specific tasks like sentiment analysis or image classification.</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Use cases where SLMs enhance IIoT applications</a:t>
            </a:r>
            <a:endParaRPr lang="en-US"/>
          </a:p>
        </p:txBody>
      </p:sp>
      <p:sp>
        <p:nvSpPr>
          <p:cNvPr id="3" name="Content Placeholder 2"/>
          <p:cNvSpPr>
            <a:spLocks noGrp="1"/>
          </p:cNvSpPr>
          <p:nvPr>
            <p:ph idx="1"/>
          </p:nvPr>
        </p:nvSpPr>
        <p:spPr/>
        <p:txBody>
          <a:bodyPr>
            <a:normAutofit fontScale="90000" lnSpcReduction="10000"/>
          </a:bodyPr>
          <a:p>
            <a:r>
              <a:rPr lang="en-US"/>
              <a:t>Predictive Maintenance</a:t>
            </a:r>
            <a:endParaRPr lang="en-US"/>
          </a:p>
          <a:p>
            <a:pPr lvl="1"/>
            <a:r>
              <a:rPr lang="en-US"/>
              <a:t>Role of SLMs: SLMs can analyze equipment logs, sensor readings, and technician notes directly on the edge, identifying patterns and predicting failures before they happen.</a:t>
            </a:r>
            <a:endParaRPr lang="en-US"/>
          </a:p>
          <a:p>
            <a:pPr lvl="1"/>
            <a:r>
              <a:rPr lang="en-US"/>
              <a:t>Benefit: By processing data locally, SLMs enable real-time alerts and rapid decision-making, reducing unplanned downtime and maintenance costs.</a:t>
            </a:r>
            <a:endParaRPr lang="en-US"/>
          </a:p>
          <a:p>
            <a:r>
              <a:rPr lang="en-US"/>
              <a:t>Anomaly Detection in Production</a:t>
            </a:r>
            <a:endParaRPr lang="en-US"/>
          </a:p>
          <a:p>
            <a:pPr lvl="1"/>
            <a:r>
              <a:rPr lang="en-US"/>
              <a:t>Role of SLMs: SLMs process structured and unstructured data from sensors or machine logs, detecting unusual patterns that could indicate malfunctions or inefficiencies.</a:t>
            </a:r>
            <a:endParaRPr lang="en-US"/>
          </a:p>
          <a:p>
            <a:pPr lvl="1"/>
            <a:r>
              <a:rPr lang="en-US"/>
              <a:t>Benefit: Early detection of issues helps avoid production halts, improve quality control, and maintain consistent product quality by taking immediate corrective actions.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Use cases where SLMs enhance IIoT applications</a:t>
            </a:r>
            <a:endParaRPr lang="en-US"/>
          </a:p>
        </p:txBody>
      </p:sp>
      <p:sp>
        <p:nvSpPr>
          <p:cNvPr id="3" name="Content Placeholder 2"/>
          <p:cNvSpPr>
            <a:spLocks noGrp="1"/>
          </p:cNvSpPr>
          <p:nvPr>
            <p:ph idx="1"/>
          </p:nvPr>
        </p:nvSpPr>
        <p:spPr/>
        <p:txBody>
          <a:bodyPr>
            <a:normAutofit fontScale="80000"/>
          </a:bodyPr>
          <a:p>
            <a:r>
              <a:rPr lang="en-US"/>
              <a:t>Natural Language Interfaces for Technicians</a:t>
            </a:r>
            <a:endParaRPr lang="en-US"/>
          </a:p>
          <a:p>
            <a:pPr lvl="1"/>
            <a:r>
              <a:rPr lang="en-US"/>
              <a:t>Role of SLMs: SLMs power on-device voice assistants or text-based interfaces, allowing technicians to query equipment or receive diagnostic information using natural language.</a:t>
            </a:r>
            <a:endParaRPr lang="en-US"/>
          </a:p>
          <a:p>
            <a:pPr lvl="1"/>
            <a:r>
              <a:rPr lang="en-US"/>
              <a:t>Benefit: Voice or text interaction simplifies troubleshooting and operation, making complex industrial processes more accessible and reducing training time for operators.</a:t>
            </a:r>
            <a:endParaRPr lang="en-US"/>
          </a:p>
          <a:p>
            <a:r>
              <a:rPr lang="en-US"/>
              <a:t>Automated Reporting and Documentation</a:t>
            </a:r>
            <a:endParaRPr lang="en-US"/>
          </a:p>
          <a:p>
            <a:pPr lvl="1"/>
            <a:r>
              <a:rPr lang="en-US"/>
              <a:t>Role of SLMs: SLMs automatically generate and update reports based on real-time data from sensors and human input, summarizing maintenance actions, production stats, and system health.</a:t>
            </a:r>
            <a:endParaRPr lang="en-US"/>
          </a:p>
          <a:p>
            <a:pPr lvl="1"/>
            <a:r>
              <a:rPr lang="en-US"/>
              <a:t>Benefit: This saves time and reduces errors, enabling managers and engineers to quickly review operational data without needing a centralized reporting infrastructure.</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pic>
        <p:nvPicPr>
          <p:cNvPr id="120" name="Picture 119"/>
          <p:cNvPicPr/>
          <p:nvPr/>
        </p:nvPicPr>
        <p:blipFill>
          <a:blip r:embed="rId1"/>
          <a:stretch>
            <a:fillRect/>
          </a:stretch>
        </p:blipFill>
        <p:spPr>
          <a:xfrm>
            <a:off x="3786505" y="741045"/>
            <a:ext cx="5170170" cy="2580005"/>
          </a:xfrm>
          <a:prstGeom prst="rect">
            <a:avLst/>
          </a:prstGeom>
          <a:noFill/>
          <a:ln w="9525">
            <a:noFill/>
          </a:ln>
        </p:spPr>
      </p:pic>
      <p:pic>
        <p:nvPicPr>
          <p:cNvPr id="121" name="Picture 120"/>
          <p:cNvPicPr/>
          <p:nvPr/>
        </p:nvPicPr>
        <p:blipFill>
          <a:blip r:embed="rId2"/>
          <a:stretch>
            <a:fillRect/>
          </a:stretch>
        </p:blipFill>
        <p:spPr>
          <a:xfrm>
            <a:off x="2470150" y="3375660"/>
            <a:ext cx="7802880" cy="2926080"/>
          </a:xfrm>
          <a:prstGeom prst="rect">
            <a:avLst/>
          </a:prstGeom>
          <a:noFill/>
          <a:ln w="9525">
            <a:noFill/>
          </a:ln>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ML vs transfer learning </a:t>
            </a:r>
            <a:endParaRPr lang="en-US" dirty="0"/>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4316" y="1778001"/>
            <a:ext cx="8753475" cy="47148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421A874C-C492-400B-AE61-4CFB05366FBC}" type="slidenum">
              <a:rPr lang="en-US" sz="1600" smtClean="0"/>
            </a:fld>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transfer learning? </a:t>
            </a:r>
            <a:endParaRPr lang="en-US" dirty="0"/>
          </a:p>
        </p:txBody>
      </p:sp>
      <p:pic>
        <p:nvPicPr>
          <p:cNvPr id="13314" name="Picture 2" descr="Three ways in which transfer might improv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9455" y="1359783"/>
            <a:ext cx="10458451" cy="51625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421A874C-C492-400B-AE61-4CFB05366FBC}" type="slidenum">
              <a:rPr lang="en-US" sz="1600" smtClean="0"/>
            </a:fld>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9" y="211756"/>
            <a:ext cx="11814007" cy="66462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749365" y="359901"/>
            <a:ext cx="3066231" cy="3069099"/>
          </a:xfrm>
        </p:spPr>
        <p:txBody>
          <a:bodyPr>
            <a:normAutofit fontScale="90000"/>
          </a:bodyPr>
          <a:lstStyle/>
          <a:p>
            <a:r>
              <a:rPr lang="en-US" dirty="0"/>
              <a:t>Transfer Learning Strategies in computer vision  </a:t>
            </a:r>
            <a:endParaRPr lang="en-US" dirty="0"/>
          </a:p>
        </p:txBody>
      </p:sp>
      <p:sp>
        <p:nvSpPr>
          <p:cNvPr id="4" name="Slide Number Placeholder 3"/>
          <p:cNvSpPr>
            <a:spLocks noGrp="1"/>
          </p:cNvSpPr>
          <p:nvPr>
            <p:ph type="sldNum" sz="quarter" idx="12"/>
          </p:nvPr>
        </p:nvSpPr>
        <p:spPr/>
        <p:txBody>
          <a:bodyPr/>
          <a:lstStyle/>
          <a:p>
            <a:fld id="{421A874C-C492-400B-AE61-4CFB05366FBC}" type="slidenum">
              <a:rPr lang="en-US" sz="1600" smtClean="0"/>
            </a:fld>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Three different strategies for training CNNs</a:t>
            </a:r>
            <a:endParaRPr lang="en-US"/>
          </a:p>
        </p:txBody>
      </p:sp>
      <p:sp>
        <p:nvSpPr>
          <p:cNvPr id="3" name="Content Placeholder 2"/>
          <p:cNvSpPr>
            <a:spLocks noGrp="1"/>
          </p:cNvSpPr>
          <p:nvPr>
            <p:ph idx="1"/>
          </p:nvPr>
        </p:nvSpPr>
        <p:spPr>
          <a:xfrm>
            <a:off x="838200" y="1825625"/>
            <a:ext cx="10515600" cy="4791075"/>
          </a:xfrm>
        </p:spPr>
        <p:txBody>
          <a:bodyPr>
            <a:normAutofit fontScale="70000"/>
          </a:bodyPr>
          <a:p>
            <a:r>
              <a:rPr lang="en-US" b="1"/>
              <a:t>Strategy 1: Train the Entire Model</a:t>
            </a:r>
            <a:endParaRPr lang="en-US" b="1"/>
          </a:p>
          <a:p>
            <a:pPr lvl="1"/>
            <a:r>
              <a:rPr lang="en-US"/>
              <a:t>In this approach, all layers of the model are updated (shown in blue).</a:t>
            </a:r>
            <a:endParaRPr lang="en-US"/>
          </a:p>
          <a:p>
            <a:pPr lvl="1"/>
            <a:r>
              <a:rPr lang="en-US" b="1"/>
              <a:t>Useful when you have a large dataset similar to the original training data of the pre-trained model.</a:t>
            </a:r>
            <a:endParaRPr lang="en-US" b="1"/>
          </a:p>
          <a:p>
            <a:pPr lvl="1"/>
            <a:r>
              <a:rPr lang="en-US" b="1"/>
              <a:t>Allows the model to learn new features specific to the target data but requires more computational resources.</a:t>
            </a:r>
            <a:endParaRPr lang="en-US" b="1"/>
          </a:p>
          <a:p>
            <a:r>
              <a:rPr lang="en-US" b="1"/>
              <a:t>Strategy 2: Train Some Layers and Freeze Others</a:t>
            </a:r>
            <a:endParaRPr lang="en-US" b="1"/>
          </a:p>
          <a:p>
            <a:pPr lvl="1"/>
            <a:r>
              <a:rPr lang="en-US"/>
              <a:t>Only the final layers are trained (blue), while the earlier layers remain frozen (white).</a:t>
            </a:r>
            <a:endParaRPr lang="en-US"/>
          </a:p>
          <a:p>
            <a:pPr lvl="1"/>
            <a:r>
              <a:rPr lang="en-US" b="1"/>
              <a:t>Effective if the dataset is small or somewhat different from the original dataset.</a:t>
            </a:r>
            <a:endParaRPr lang="en-US" b="1"/>
          </a:p>
          <a:p>
            <a:pPr lvl="1"/>
            <a:r>
              <a:rPr lang="en-US" b="1"/>
              <a:t>Reduces computation by not updating all layers, allowing the model to retain lower-level features while adapting higher-level ones.</a:t>
            </a:r>
            <a:endParaRPr lang="en-US" b="1"/>
          </a:p>
          <a:p>
            <a:r>
              <a:rPr lang="en-US" b="1"/>
              <a:t>Strategy 3: Freeze the Convolutional Base</a:t>
            </a:r>
            <a:endParaRPr lang="en-US" b="1"/>
          </a:p>
          <a:p>
            <a:pPr lvl="1"/>
            <a:r>
              <a:rPr lang="en-US"/>
              <a:t>The entire base of the model is frozen, with only the final layer (output layer) trained.</a:t>
            </a:r>
            <a:endParaRPr lang="en-US"/>
          </a:p>
          <a:p>
            <a:pPr lvl="1"/>
            <a:r>
              <a:rPr lang="en-US" b="1"/>
              <a:t>Best when you have a very small dataset or need to transfer the features without altering the main learned representations.</a:t>
            </a:r>
            <a:endParaRPr lang="en-US" b="1"/>
          </a:p>
          <a:p>
            <a:pPr lvl="1"/>
            <a:r>
              <a:rPr lang="en-US" b="1"/>
              <a:t>Significantly reduces computation and prevents overfitting, as only the classifier head is trained.</a:t>
            </a:r>
            <a:endParaRPr lang="en-US" b="1"/>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83" y="1347125"/>
            <a:ext cx="3888999" cy="3072393"/>
          </a:xfrm>
        </p:spPr>
        <p:txBody>
          <a:bodyPr vert="horz" wrap="square" lIns="91440" tIns="45720" rIns="91440" bIns="45720" numCol="1" rtlCol="0" anchor="b" anchorCtr="0" compatLnSpc="1">
            <a:normAutofit/>
          </a:bodyPr>
          <a:lstStyle/>
          <a:p>
            <a:r>
              <a:rPr lang="en-US" sz="5600" dirty="0"/>
              <a:t>Transfer Learning</a:t>
            </a:r>
            <a:br>
              <a:rPr lang="en-US" sz="5600" dirty="0"/>
            </a:br>
            <a:r>
              <a:rPr lang="en-US" sz="5600" dirty="0"/>
              <a:t>in CV </a:t>
            </a:r>
            <a:endParaRPr lang="en-US" sz="5600" dirty="0"/>
          </a:p>
        </p:txBody>
      </p:sp>
      <p:pic>
        <p:nvPicPr>
          <p:cNvPr id="5" name="Picture 4"/>
          <p:cNvPicPr>
            <a:picLocks noChangeAspect="1"/>
          </p:cNvPicPr>
          <p:nvPr/>
        </p:nvPicPr>
        <p:blipFill>
          <a:blip r:embed="rId1"/>
          <a:stretch>
            <a:fillRect/>
          </a:stretch>
        </p:blipFill>
        <p:spPr>
          <a:xfrm>
            <a:off x="4066781" y="1315376"/>
            <a:ext cx="7870295" cy="1042813"/>
          </a:xfrm>
          <a:prstGeom prst="rect">
            <a:avLst/>
          </a:prstGeom>
        </p:spPr>
      </p:pic>
      <p:pic>
        <p:nvPicPr>
          <p:cNvPr id="6146" name="Picture 2" descr="A CNN consisting of a set of feature extraction layers and a fully-connected prediction laye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54367" y="2766801"/>
            <a:ext cx="7534075" cy="384237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21A874C-C492-400B-AE61-4CFB05366FBC}" type="slidenum">
              <a:rPr lang="en-US" sz="1600" smtClean="0"/>
            </a:fld>
            <a:endParaRPr lang="en-US" sz="1600"/>
          </a:p>
        </p:txBody>
      </p:sp>
    </p:spTree>
  </p:cSld>
  <p:clrMapOvr>
    <a:masterClrMapping/>
  </p:clrMapOvr>
</p:sld>
</file>

<file path=ppt/tags/tag1.xml><?xml version="1.0" encoding="utf-8"?>
<p:tagLst xmlns:p="http://schemas.openxmlformats.org/presentationml/2006/main">
  <p:tag name="TABLE_ENDDRAG_ORIGIN_RECT" val="921*378"/>
  <p:tag name="TABLE_ENDDRAG_RECT" val="23*122*921*378"/>
</p:tagLst>
</file>

<file path=ppt/tags/tag2.xml><?xml version="1.0" encoding="utf-8"?>
<p:tagLst xmlns:p="http://schemas.openxmlformats.org/presentationml/2006/main">
  <p:tag name="TABLE_ENDDRAG_ORIGIN_RECT" val="900*321"/>
  <p:tag name="TABLE_ENDDRAG_RECT" val="30*155*900*32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17277</Words>
  <Application>WPS Presentation</Application>
  <PresentationFormat>Widescreen</PresentationFormat>
  <Paragraphs>462</Paragraphs>
  <Slides>42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vt:lpstr>
      <vt:lpstr>SimSun</vt:lpstr>
      <vt:lpstr>Wingdings</vt:lpstr>
      <vt:lpstr>Calibri Light</vt:lpstr>
      <vt:lpstr>Calibri</vt:lpstr>
      <vt:lpstr>Microsoft YaHei</vt:lpstr>
      <vt:lpstr>Arial Unicode MS</vt:lpstr>
      <vt:lpstr>Calibri</vt:lpstr>
      <vt:lpstr>ui-sans-serif</vt:lpstr>
      <vt:lpstr>Liberation Mono</vt:lpstr>
      <vt:lpstr>Office Theme</vt:lpstr>
      <vt:lpstr>Generative AI</vt:lpstr>
      <vt:lpstr>Transfer learning </vt:lpstr>
      <vt:lpstr>Transfer learning</vt:lpstr>
      <vt:lpstr>Transfer learning</vt:lpstr>
      <vt:lpstr>Traditional ML vs transfer learning </vt:lpstr>
      <vt:lpstr>Why transfer learning? </vt:lpstr>
      <vt:lpstr>Transfer Learning Strategies in computer vision  </vt:lpstr>
      <vt:lpstr>Three different strategies for training CNNs</vt:lpstr>
      <vt:lpstr>Transfer Learning </vt:lpstr>
      <vt:lpstr>Frozen and trainable layers </vt:lpstr>
      <vt:lpstr>Transfer Learning in NLP</vt:lpstr>
      <vt:lpstr>DNN </vt:lpstr>
      <vt:lpstr>Transfer Learning in NLP</vt:lpstr>
      <vt:lpstr>Transfer Learning in NLP</vt:lpstr>
      <vt:lpstr>Transfer Learning in NLP</vt:lpstr>
      <vt:lpstr>Transfer Learning in NLP</vt:lpstr>
      <vt:lpstr>Fine Tuning Summary </vt:lpstr>
      <vt:lpstr>PowerPoint 演示文稿</vt:lpstr>
      <vt:lpstr>Choosing the Right Strategy</vt:lpstr>
      <vt:lpstr>Small LLMs (Distilled Models) </vt:lpstr>
      <vt:lpstr>Distillation </vt:lpstr>
      <vt:lpstr>The generic framework of teacher-student knowledge distillation training. (Image source: Gou et al. 2020)</vt:lpstr>
      <vt:lpstr>PowerPoint 演示文稿</vt:lpstr>
      <vt:lpstr>soft and hard labels </vt:lpstr>
      <vt:lpstr>PowerPoint 演示文稿</vt:lpstr>
      <vt:lpstr>Key Steps in Distillation</vt:lpstr>
      <vt:lpstr>Types of Distillation in NLP</vt:lpstr>
      <vt:lpstr>Advantages of Distillation</vt:lpstr>
      <vt:lpstr>Applications in NLP</vt:lpstr>
      <vt:lpstr>Example of a Successful Distillation: DistilBERT</vt:lpstr>
      <vt:lpstr>Quantization </vt:lpstr>
      <vt:lpstr>Pruning </vt:lpstr>
      <vt:lpstr>Distilled Model Limitations </vt:lpstr>
      <vt:lpstr>Some references </vt:lpstr>
      <vt:lpstr>Differences between Large Language Models (LLMs) and Small Language Models (SLMs)</vt:lpstr>
      <vt:lpstr>Role of SLMs in Edge Computing</vt:lpstr>
      <vt:lpstr>how SLM contribute to edge computing</vt:lpstr>
      <vt:lpstr>Use Cases of SLMs in Edge Computing</vt:lpstr>
      <vt:lpstr> Industrial IoT (IIoT) and Small Language Models (SLMs)</vt:lpstr>
      <vt:lpstr>Use cases where SLMs enhance IIoT applications</vt:lpstr>
      <vt:lpstr>Use cases where SLMs enhance IIoT applications</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Motaz Saad (‫معتز سعد</cp:lastModifiedBy>
  <cp:revision>329</cp:revision>
  <dcterms:created xsi:type="dcterms:W3CDTF">2024-07-10T06:40:00Z</dcterms:created>
  <dcterms:modified xsi:type="dcterms:W3CDTF">2025-02-25T16:37:33Z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87267F72C437478BB406411E457C4B18_13</vt:lpwstr>
  </property>
  <property fmtid="{D5CDD505-2E9C-101B-9397-08002B2CF9AE}" pid="3" name="KSOProductBuildVer">
    <vt:lpwstr>2057-12.2.0.19821</vt:lpwstr>
  </property>
</Properties>
</file>