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</p:sldMasterIdLst>
  <p:notesMasterIdLst>
    <p:notesMasterId r:id="rId58"/>
  </p:notesMasterIdLst>
  <p:sldIdLst>
    <p:sldId id="256" r:id="rId2"/>
    <p:sldId id="257" r:id="rId3"/>
    <p:sldId id="260" r:id="rId4"/>
    <p:sldId id="302" r:id="rId5"/>
    <p:sldId id="262" r:id="rId6"/>
    <p:sldId id="263" r:id="rId7"/>
    <p:sldId id="266" r:id="rId8"/>
    <p:sldId id="267" r:id="rId9"/>
    <p:sldId id="268" r:id="rId10"/>
    <p:sldId id="269" r:id="rId11"/>
    <p:sldId id="324" r:id="rId12"/>
    <p:sldId id="316" r:id="rId13"/>
    <p:sldId id="270" r:id="rId14"/>
    <p:sldId id="323" r:id="rId15"/>
    <p:sldId id="271" r:id="rId16"/>
    <p:sldId id="273" r:id="rId17"/>
    <p:sldId id="314" r:id="rId18"/>
    <p:sldId id="317" r:id="rId19"/>
    <p:sldId id="318" r:id="rId20"/>
    <p:sldId id="319" r:id="rId21"/>
    <p:sldId id="320" r:id="rId22"/>
    <p:sldId id="321" r:id="rId23"/>
    <p:sldId id="322" r:id="rId24"/>
    <p:sldId id="315" r:id="rId25"/>
    <p:sldId id="274" r:id="rId26"/>
    <p:sldId id="308" r:id="rId27"/>
    <p:sldId id="275" r:id="rId28"/>
    <p:sldId id="276" r:id="rId29"/>
    <p:sldId id="305" r:id="rId30"/>
    <p:sldId id="309" r:id="rId31"/>
    <p:sldId id="310" r:id="rId32"/>
    <p:sldId id="280" r:id="rId33"/>
    <p:sldId id="281" r:id="rId34"/>
    <p:sldId id="283" r:id="rId35"/>
    <p:sldId id="282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311" r:id="rId44"/>
    <p:sldId id="312" r:id="rId45"/>
    <p:sldId id="291" r:id="rId46"/>
    <p:sldId id="313" r:id="rId47"/>
    <p:sldId id="293" r:id="rId48"/>
    <p:sldId id="294" r:id="rId49"/>
    <p:sldId id="295" r:id="rId50"/>
    <p:sldId id="296" r:id="rId51"/>
    <p:sldId id="306" r:id="rId52"/>
    <p:sldId id="307" r:id="rId53"/>
    <p:sldId id="299" r:id="rId54"/>
    <p:sldId id="300" r:id="rId55"/>
    <p:sldId id="301" r:id="rId56"/>
    <p:sldId id="304" r:id="rId5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  <a:srgbClr val="FF9300"/>
    <a:srgbClr val="FF40FF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50" autoAdjust="0"/>
    <p:restoredTop sz="93934"/>
  </p:normalViewPr>
  <p:slideViewPr>
    <p:cSldViewPr snapToGrid="0" snapToObjects="1">
      <p:cViewPr varScale="1">
        <p:scale>
          <a:sx n="99" d="100"/>
          <a:sy n="99" d="100"/>
        </p:scale>
        <p:origin x="616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346740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the acknowledgement page(s) at the end.</a:t>
            </a:r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6179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2987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621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3102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5400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0472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49731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3379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90123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04933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0143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9225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7035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3677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03502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3929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0248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33932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06659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42792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1330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345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95587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41233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682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45521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48327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16990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99326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6" name="Shape 4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2537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0797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32389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503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70375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49267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25717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75702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742885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5" name="Shape 5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Merriweather Sans"/>
              <a:buNone/>
            </a:pPr>
            <a:endParaRPr sz="3000" b="0" i="0" u="none" strike="noStrike" cap="none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  <p:extLst>
      <p:ext uri="{BB962C8B-B14F-4D97-AF65-F5344CB8AC3E}">
        <p14:creationId xmlns:p14="http://schemas.microsoft.com/office/powerpoint/2010/main" val="1675268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801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6669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6705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282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7254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50081" y="864394"/>
            <a:ext cx="7836694" cy="1735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50081" y="2650331"/>
            <a:ext cx="7836694" cy="592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2881" lvl="0" indent="-192881" algn="ctr" rtl="0">
              <a:spcBef>
                <a:spcPts val="0"/>
              </a:spcBef>
              <a:spcAft>
                <a:spcPts val="0"/>
              </a:spcAft>
              <a:defRPr/>
            </a:lvl1pPr>
            <a:lvl2pPr marL="417909" lvl="1" indent="-160734" algn="ctr" rtl="0">
              <a:spcBef>
                <a:spcPts val="0"/>
              </a:spcBef>
              <a:spcAft>
                <a:spcPts val="0"/>
              </a:spcAft>
              <a:defRPr/>
            </a:lvl2pPr>
            <a:lvl3pPr marL="642938" lvl="2" indent="-128588" algn="ctr" rtl="0">
              <a:spcBef>
                <a:spcPts val="0"/>
              </a:spcBef>
              <a:spcAft>
                <a:spcPts val="0"/>
              </a:spcAft>
              <a:defRPr/>
            </a:lvl3pPr>
            <a:lvl4pPr marL="900113" lvl="3" indent="-128588" algn="ctr" rtl="0">
              <a:spcBef>
                <a:spcPts val="0"/>
              </a:spcBef>
              <a:spcAft>
                <a:spcPts val="0"/>
              </a:spcAft>
              <a:defRPr/>
            </a:lvl4pPr>
            <a:lvl5pPr marL="1157288" lvl="4" indent="-128588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31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836750" cy="10000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7836750" cy="320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00050" lvl="0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564356" lvl="1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728663" lvl="2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900113" lvl="3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064419" lvl="4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1321594" lvl="5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1578769" lvl="6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1835944" lvl="7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2093119" lvl="8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314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836750" cy="10000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121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00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50081" y="864394"/>
            <a:ext cx="7836694" cy="1735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50081" y="2650331"/>
            <a:ext cx="7836694" cy="592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43205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025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4701159"/>
            <a:ext cx="9144000" cy="442341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025"/>
          </a:p>
        </p:txBody>
      </p:sp>
    </p:spTree>
    <p:extLst>
      <p:ext uri="{BB962C8B-B14F-4D97-AF65-F5344CB8AC3E}">
        <p14:creationId xmlns:p14="http://schemas.microsoft.com/office/powerpoint/2010/main" val="8008688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assie#/media/File:Lassie_and_Tommy_Rettig_1956.JPG" TargetMode="External"/><Relationship Id="rId2" Type="http://schemas.openxmlformats.org/officeDocument/2006/relationships/hyperlink" Target="https://www.flickr.com/photos/dinnerseries/2357047509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Objects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Charles Severance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33081" y="3689514"/>
            <a:ext cx="8633012" cy="797468"/>
            <a:chOff x="212560" y="3293268"/>
            <a:chExt cx="14572387" cy="1346112"/>
          </a:xfrm>
        </p:grpSpPr>
        <p:sp>
          <p:nvSpPr>
            <p:cNvPr id="10" name="Shape 206"/>
            <p:cNvSpPr txBox="1"/>
            <p:nvPr/>
          </p:nvSpPr>
          <p:spPr>
            <a:xfrm>
              <a:off x="2676260" y="3612268"/>
              <a:ext cx="9985799" cy="1016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1800" u="none" strike="noStrike" cap="none" dirty="0">
                  <a:solidFill>
                    <a:srgbClr val="FFFF00"/>
                  </a:solidFill>
                  <a:latin typeface="Arial Regular" charset="0"/>
                  <a:ea typeface="Arial Regular" charset="0"/>
                  <a:cs typeface="Arial Regular" charset="0"/>
                  <a:sym typeface="Cabin"/>
                </a:rPr>
                <a:t>Python for Everybody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1800" dirty="0">
                  <a:solidFill>
                    <a:srgbClr val="FFFF00"/>
                  </a:solidFill>
                  <a:latin typeface="Arial Regular" charset="0"/>
                  <a:ea typeface="Arial Regular" charset="0"/>
                  <a:cs typeface="Arial Regular" charset="0"/>
                  <a:sym typeface="Cabin"/>
                </a:rPr>
                <a:t>www.py4e.com</a:t>
              </a:r>
              <a:endParaRPr lang="en-US" sz="18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endParaRPr>
            </a:p>
          </p:txBody>
        </p:sp>
        <p:pic>
          <p:nvPicPr>
            <p:cNvPr id="11" name="Shape 20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816447" y="3971043"/>
              <a:ext cx="1968500" cy="6683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Shape 20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12560" y="3293268"/>
              <a:ext cx="1346100" cy="13461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Shape 2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74" name="Shape 274"/>
          <p:cNvSpPr/>
          <p:nvPr/>
        </p:nvSpPr>
        <p:spPr>
          <a:xfrm>
            <a:off x="162895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75" name="Shape 275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76" name="Shape 276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77" name="Shape 277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78" name="Shape 278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0" name="Shape 280"/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1" name="Shape 281"/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2" name="Shape 282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3" name="Shape 283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4" name="Shape 284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5" name="Shape 285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86" name="Shape 286"/>
          <p:cNvSpPr/>
          <p:nvPr/>
        </p:nvSpPr>
        <p:spPr>
          <a:xfrm>
            <a:off x="4904014" y="617220"/>
            <a:ext cx="1964999" cy="12686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54162" y="3007722"/>
            <a:ext cx="2328820" cy="171206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hide detail - they allow the “rest of the program” to ignore the detail about “us”.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D1F7-B760-47DD-A8CB-F236E4646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rgbClr val="FFFF00"/>
                </a:solidFill>
              </a:rPr>
              <a:t>We are using objects!!</a:t>
            </a:r>
          </a:p>
        </p:txBody>
      </p:sp>
    </p:spTree>
    <p:extLst>
      <p:ext uri="{BB962C8B-B14F-4D97-AF65-F5344CB8AC3E}">
        <p14:creationId xmlns:p14="http://schemas.microsoft.com/office/powerpoint/2010/main" val="3310522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914557-A291-4D17-8F87-AC2A873B9C32}"/>
              </a:ext>
            </a:extLst>
          </p:cNvPr>
          <p:cNvSpPr/>
          <p:nvPr/>
        </p:nvSpPr>
        <p:spPr>
          <a:xfrm>
            <a:off x="222837" y="105683"/>
            <a:ext cx="6662057" cy="4708981"/>
          </a:xfrm>
          <a:prstGeom prst="rect">
            <a:avLst/>
          </a:prstGeom>
          <a:ln w="28575"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String: </a:t>
            </a:r>
          </a:p>
          <a:p>
            <a:r>
              <a:rPr lang="en-US" sz="2000" dirty="0">
                <a:solidFill>
                  <a:schemeClr val="bg1"/>
                </a:solidFill>
              </a:rPr>
              <a:t>	data: characters</a:t>
            </a:r>
          </a:p>
          <a:p>
            <a:r>
              <a:rPr lang="en-US" sz="2000" dirty="0">
                <a:solidFill>
                  <a:schemeClr val="bg1"/>
                </a:solidFill>
              </a:rPr>
              <a:t>	code: </a:t>
            </a:r>
            <a:r>
              <a:rPr lang="en-US" sz="2000" dirty="0" err="1">
                <a:solidFill>
                  <a:schemeClr val="bg1"/>
                </a:solidFill>
              </a:rPr>
              <a:t>isupper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islower</a:t>
            </a:r>
            <a:r>
              <a:rPr lang="en-US" sz="2000" dirty="0">
                <a:solidFill>
                  <a:schemeClr val="bg1"/>
                </a:solidFill>
              </a:rPr>
              <a:t>, split, ....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List:</a:t>
            </a:r>
          </a:p>
          <a:p>
            <a:r>
              <a:rPr lang="en-US" sz="2000" dirty="0">
                <a:solidFill>
                  <a:schemeClr val="bg1"/>
                </a:solidFill>
              </a:rPr>
              <a:t>	data: elements: numbers, letters, words, ..... </a:t>
            </a:r>
          </a:p>
          <a:p>
            <a:r>
              <a:rPr lang="en-US" sz="2000" dirty="0">
                <a:solidFill>
                  <a:schemeClr val="bg1"/>
                </a:solidFill>
              </a:rPr>
              <a:t>	code: append, count, sort, reverse, pop,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Dictionary:</a:t>
            </a:r>
          </a:p>
          <a:p>
            <a:r>
              <a:rPr lang="en-US" sz="2000" dirty="0">
                <a:solidFill>
                  <a:schemeClr val="bg1"/>
                </a:solidFill>
              </a:rPr>
              <a:t>	data: key, value </a:t>
            </a:r>
          </a:p>
          <a:p>
            <a:r>
              <a:rPr lang="en-US" sz="2000" dirty="0">
                <a:solidFill>
                  <a:schemeClr val="bg1"/>
                </a:solidFill>
              </a:rPr>
              <a:t>	code: items, </a:t>
            </a:r>
            <a:r>
              <a:rPr lang="en-US" sz="2000" dirty="0" err="1">
                <a:solidFill>
                  <a:schemeClr val="bg1"/>
                </a:solidFill>
              </a:rPr>
              <a:t>popitem</a:t>
            </a:r>
            <a:r>
              <a:rPr lang="en-US" sz="2000" dirty="0">
                <a:solidFill>
                  <a:schemeClr val="bg1"/>
                </a:solidFill>
              </a:rPr>
              <a:t>, update, keys, values, get ...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tuple: is like list but immutable </a:t>
            </a:r>
          </a:p>
          <a:p>
            <a:r>
              <a:rPr lang="en-US" sz="2000" dirty="0">
                <a:solidFill>
                  <a:schemeClr val="bg1"/>
                </a:solidFill>
              </a:rPr>
              <a:t>	data: elements: numbers, letters, words, ..... 	code: count, index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87C3EF-669E-40AD-AE95-189BA109973D}"/>
              </a:ext>
            </a:extLst>
          </p:cNvPr>
          <p:cNvSpPr/>
          <p:nvPr/>
        </p:nvSpPr>
        <p:spPr>
          <a:xfrm>
            <a:off x="7188413" y="1119115"/>
            <a:ext cx="1732750" cy="707886"/>
          </a:xfrm>
          <a:prstGeom prst="rect">
            <a:avLst/>
          </a:prstGeom>
          <a:ln>
            <a:solidFill>
              <a:srgbClr val="00FA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l1 = list()</a:t>
            </a:r>
          </a:p>
          <a:p>
            <a:r>
              <a:rPr lang="en-US" sz="2000" dirty="0">
                <a:solidFill>
                  <a:schemeClr val="bg1"/>
                </a:solidFill>
              </a:rPr>
              <a:t>l1.append(3) </a:t>
            </a:r>
          </a:p>
        </p:txBody>
      </p:sp>
    </p:spTree>
    <p:extLst>
      <p:ext uri="{BB962C8B-B14F-4D97-AF65-F5344CB8AC3E}">
        <p14:creationId xmlns:p14="http://schemas.microsoft.com/office/powerpoint/2010/main" val="1091728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906510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Definitions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72250" y="1428694"/>
            <a:ext cx="7836750" cy="2969523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Class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- a template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Method or Message 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- A defined capability of a class </a:t>
            </a:r>
            <a:endParaRPr lang="en-US" sz="2300" dirty="0">
              <a:solidFill>
                <a:srgbClr val="FFFFFF"/>
              </a:solidFill>
              <a:sym typeface="Cabin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Field or attribute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- A bit of data in a class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Object or Instance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- A particular instance of a class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5F7F9-850C-4D7D-B722-8387013FA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081" y="101073"/>
            <a:ext cx="7836750" cy="704145"/>
          </a:xfrm>
        </p:spPr>
        <p:txBody>
          <a:bodyPr/>
          <a:lstStyle/>
          <a:p>
            <a:r>
              <a:rPr lang="en-US" sz="3600" dirty="0">
                <a:solidFill>
                  <a:srgbClr val="FFFF00"/>
                </a:solidFill>
              </a:rPr>
              <a:t>Terminologies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B2667-450E-4EBA-ADF0-DF76B5CF8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081" y="914400"/>
            <a:ext cx="7836750" cy="406703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Class : template </a:t>
            </a:r>
            <a:r>
              <a:rPr lang="ar-SA" dirty="0">
                <a:solidFill>
                  <a:schemeClr val="bg1"/>
                </a:solidFill>
              </a:rPr>
              <a:t>قالب </a:t>
            </a:r>
          </a:p>
          <a:p>
            <a:r>
              <a:rPr lang="en-US" dirty="0">
                <a:solidFill>
                  <a:schemeClr val="bg1"/>
                </a:solidFill>
              </a:rPr>
              <a:t>Object / instance </a:t>
            </a:r>
          </a:p>
          <a:p>
            <a:r>
              <a:rPr lang="en-US" dirty="0">
                <a:solidFill>
                  <a:schemeClr val="bg1"/>
                </a:solidFill>
              </a:rPr>
              <a:t>Data / fields / attributes / properties </a:t>
            </a:r>
          </a:p>
          <a:p>
            <a:r>
              <a:rPr lang="en-US" dirty="0">
                <a:solidFill>
                  <a:schemeClr val="bg1"/>
                </a:solidFill>
              </a:rPr>
              <a:t>Code / Method / function / message / behavior / capabilities </a:t>
            </a:r>
          </a:p>
        </p:txBody>
      </p:sp>
    </p:spTree>
    <p:extLst>
      <p:ext uri="{BB962C8B-B14F-4D97-AF65-F5344CB8AC3E}">
        <p14:creationId xmlns:p14="http://schemas.microsoft.com/office/powerpoint/2010/main" val="1153960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210001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700" u="none" strike="noStrike" cap="none">
                <a:solidFill>
                  <a:srgbClr val="FF9300"/>
                </a:solidFill>
                <a:sym typeface="Cabin"/>
              </a:rPr>
              <a:t>Class</a:t>
            </a:r>
          </a:p>
        </p:txBody>
      </p:sp>
      <p:sp>
        <p:nvSpPr>
          <p:cNvPr id="300" name="Shape 300"/>
          <p:cNvSpPr/>
          <p:nvPr/>
        </p:nvSpPr>
        <p:spPr>
          <a:xfrm>
            <a:off x="729075" y="4693096"/>
            <a:ext cx="78747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729076" y="1665288"/>
            <a:ext cx="7930242" cy="257424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Defines the abstract characteristics of a thing (object), including the thing's characteristics (its attributes, </a:t>
            </a:r>
            <a:r>
              <a:rPr lang="en" sz="2000" u="none" strike="noStrike" cap="none" dirty="0">
                <a:solidFill>
                  <a:srgbClr val="1DFF6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fields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" sz="2000" u="none" strike="noStrike" cap="none" dirty="0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properties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and the thing's behaviors (the things it can do, or </a:t>
            </a:r>
            <a:r>
              <a:rPr lang="en" sz="2000" u="none" strike="noStrike" cap="none" dirty="0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operations or features). One might say that a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blueprint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factory that describes the nature of something. For example, the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Dog would consist of traits shared by all dogs, such as breed and fur color (characteristics), and the ability to bark and sit (behaviors).</a:t>
            </a: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203301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700" u="none" strike="noStrike" cap="none" dirty="0">
                <a:solidFill>
                  <a:srgbClr val="FF40FF"/>
                </a:solidFill>
                <a:sym typeface="Cabin"/>
              </a:rPr>
              <a:t>Instance</a:t>
            </a:r>
          </a:p>
        </p:txBody>
      </p:sp>
      <p:sp>
        <p:nvSpPr>
          <p:cNvPr id="317" name="Shape 317"/>
          <p:cNvSpPr/>
          <p:nvPr/>
        </p:nvSpPr>
        <p:spPr>
          <a:xfrm>
            <a:off x="375800" y="4696585"/>
            <a:ext cx="85104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2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2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2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729076" y="1873175"/>
            <a:ext cx="7930242" cy="2033963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can have an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a class or a particular object. The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the actual object created at runtime. In programmer jargon, the Lassie object is an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Dog class. The set of values of the attributes of a particular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called its </a:t>
            </a:r>
            <a:r>
              <a:rPr lang="en" sz="2300" u="none" strike="noStrike" cap="none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The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consists of state and the behavior that's defined in the object's class.</a:t>
            </a:r>
          </a:p>
        </p:txBody>
      </p:sp>
      <p:sp>
        <p:nvSpPr>
          <p:cNvPr id="319" name="Shape 319"/>
          <p:cNvSpPr/>
          <p:nvPr/>
        </p:nvSpPr>
        <p:spPr>
          <a:xfrm>
            <a:off x="663824" y="4171125"/>
            <a:ext cx="7894799" cy="298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9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and Instance are often used interchangeably.</a:t>
            </a: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9CADE-6892-46A1-8FDE-66ECC19BC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081" y="0"/>
            <a:ext cx="7836750" cy="1000069"/>
          </a:xfrm>
        </p:spPr>
        <p:txBody>
          <a:bodyPr/>
          <a:lstStyle/>
          <a:p>
            <a:r>
              <a:rPr lang="en-US" sz="4000" dirty="0">
                <a:solidFill>
                  <a:srgbClr val="FFFFFF"/>
                </a:solidFill>
                <a:sym typeface="Cabin"/>
              </a:rPr>
              <a:t>Class and Object</a:t>
            </a: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BDEF6C-79E7-419A-AEA2-20C33AFAE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752" y="1317505"/>
            <a:ext cx="5425127" cy="322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592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B5573-E7D3-4963-BB7A-11353B107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Class and instances </a:t>
            </a:r>
            <a:r>
              <a:rPr lang="en-US" sz="40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1C224B-2AA9-4234-9E5D-53CEFAA35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794" y="1576598"/>
            <a:ext cx="5217323" cy="3476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0465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69DE7-3270-4713-A204-4A4C1B7DC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625" y="128949"/>
            <a:ext cx="7836750" cy="547246"/>
          </a:xfrm>
        </p:spPr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Classes and instances</a:t>
            </a:r>
            <a:endParaRPr lang="en-US" sz="3600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50F7A0D5-C393-4B7F-859B-DD7925A64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976" y="823551"/>
            <a:ext cx="6477000" cy="4191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13170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0000"/>
                </a:solidFill>
                <a:sym typeface="Cabin"/>
              </a:rPr>
              <a:t>Warning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rmAutofit lnSpcReduction="10000"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This lecture is very much about definitions and mechanics for objects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This lecture is a lot more about “how it works” and less about “how you use it”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You won’t get the entire picture until this is all looked at in the context of a real problem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So please suspend disbelief and learn technique for the 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next </a:t>
            </a:r>
            <a:r>
              <a:rPr lang="en-US" sz="2300" u="none" strike="noStrike" cap="none">
                <a:solidFill>
                  <a:srgbClr val="FFFFFF"/>
                </a:solidFill>
                <a:sym typeface="Cabin"/>
              </a:rPr>
              <a:t>4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0 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or so slides</a:t>
            </a:r>
            <a:r>
              <a:rPr lang="is-IS" sz="2300" u="none" strike="noStrike" cap="none" dirty="0">
                <a:solidFill>
                  <a:srgbClr val="FFFFFF"/>
                </a:solidFill>
                <a:sym typeface="Cabin"/>
              </a:rPr>
              <a:t>…</a:t>
            </a:r>
            <a:endParaRPr lang="en" sz="2300" u="none" strike="noStrike" cap="none" dirty="0">
              <a:solidFill>
                <a:srgbClr val="FFFFFF"/>
              </a:solidFill>
              <a:sym typeface="Cabi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73D0-4539-47FC-8BC0-9DD4D98C5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081" y="1"/>
            <a:ext cx="7836750" cy="754912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Class and instance</a:t>
            </a:r>
            <a:endParaRPr lang="en-US" sz="2400" dirty="0"/>
          </a:p>
        </p:txBody>
      </p: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175A72F-221B-440A-A65A-1FC1F4920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83" y="829339"/>
            <a:ext cx="7836749" cy="417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939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62A05-727B-4B4D-9583-3980CC1E2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793" y="131807"/>
            <a:ext cx="3135110" cy="1000069"/>
          </a:xfrm>
        </p:spPr>
        <p:txBody>
          <a:bodyPr/>
          <a:lstStyle/>
          <a:p>
            <a:r>
              <a:rPr lang="en-US" sz="4800" dirty="0">
                <a:solidFill>
                  <a:schemeClr val="bg1"/>
                </a:solidFill>
              </a:rPr>
              <a:t>Car Class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96EBC586-148E-4EA6-9A9B-99046CC70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009" y="404037"/>
            <a:ext cx="5194016" cy="43113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6B6A0C-08E4-4318-9E6D-9502495C9D90}"/>
              </a:ext>
            </a:extLst>
          </p:cNvPr>
          <p:cNvSpPr txBox="1"/>
          <p:nvPr/>
        </p:nvSpPr>
        <p:spPr>
          <a:xfrm>
            <a:off x="0" y="1237129"/>
            <a:ext cx="329990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Instances:</a:t>
            </a:r>
          </a:p>
          <a:p>
            <a:r>
              <a:rPr lang="en-US" sz="3200" dirty="0">
                <a:solidFill>
                  <a:srgbClr val="FFFF00"/>
                </a:solidFill>
              </a:rPr>
              <a:t>BMW, KIA, Mustang, Porsche, Ferrari, </a:t>
            </a:r>
          </a:p>
          <a:p>
            <a:r>
              <a:rPr lang="en-US" sz="3200" dirty="0">
                <a:solidFill>
                  <a:srgbClr val="FFFF00"/>
                </a:solidFill>
              </a:rPr>
              <a:t>Mercedes, Mazda, Citroën, … </a:t>
            </a:r>
          </a:p>
        </p:txBody>
      </p:sp>
    </p:spTree>
    <p:extLst>
      <p:ext uri="{BB962C8B-B14F-4D97-AF65-F5344CB8AC3E}">
        <p14:creationId xmlns:p14="http://schemas.microsoft.com/office/powerpoint/2010/main" val="236353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67132-6EC3-4ED2-98CE-26F087D4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</a:rPr>
              <a:t>Class and instances </a:t>
            </a:r>
            <a:r>
              <a:rPr lang="en-US" sz="4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ÙØªÙØ¬Ø© Ø¨Ø­Ø« Ø§ÙØµÙØ± Ø¹Ù ÙØ§ÙØ¨ ÙØ¹ÙÙÙ">
            <a:extLst>
              <a:ext uri="{FF2B5EF4-FFF2-40B4-BE49-F238E27FC236}">
                <a16:creationId xmlns:a16="http://schemas.microsoft.com/office/drawing/2014/main" id="{D88EE252-F110-4968-BE0E-C31F544F4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991" y="1473572"/>
            <a:ext cx="3381375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ØµÙØ±Ø© Ø°Ø§Øª ØµÙØ©">
            <a:extLst>
              <a:ext uri="{FF2B5EF4-FFF2-40B4-BE49-F238E27FC236}">
                <a16:creationId xmlns:a16="http://schemas.microsoft.com/office/drawing/2014/main" id="{7FCC2780-28B4-43A5-9D6F-5B6A4729EE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5" t="15495" r="19075" b="21085"/>
          <a:stretch/>
        </p:blipFill>
        <p:spPr bwMode="auto">
          <a:xfrm>
            <a:off x="159634" y="1779573"/>
            <a:ext cx="5126981" cy="276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109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1BD78-52BE-43DE-9F15-F67C26F35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Objects interacting with each others </a:t>
            </a:r>
            <a:r>
              <a:rPr lang="en-US" sz="32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2050" name="Picture 2" descr="ØµÙØ±Ø© Ø°Ø§Øª ØµÙØ©">
            <a:extLst>
              <a:ext uri="{FF2B5EF4-FFF2-40B4-BE49-F238E27FC236}">
                <a16:creationId xmlns:a16="http://schemas.microsoft.com/office/drawing/2014/main" id="{5212C1B6-877D-4F7B-864E-315C06EB6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936" y="1984379"/>
            <a:ext cx="3035508" cy="1926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ØµÙØ±Ø© Ø°Ø§Øª ØµÙØ©">
            <a:extLst>
              <a:ext uri="{FF2B5EF4-FFF2-40B4-BE49-F238E27FC236}">
                <a16:creationId xmlns:a16="http://schemas.microsoft.com/office/drawing/2014/main" id="{AFF62FA1-C921-4933-96B7-0F59D5575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636" y="1830041"/>
            <a:ext cx="184785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ØµÙØ±Ø© Ø°Ø§Øª ØµÙØ©">
            <a:extLst>
              <a:ext uri="{FF2B5EF4-FFF2-40B4-BE49-F238E27FC236}">
                <a16:creationId xmlns:a16="http://schemas.microsoft.com/office/drawing/2014/main" id="{B5909487-29CB-4127-817C-45575327D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34" y="1830041"/>
            <a:ext cx="1971675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157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7D612-F6AD-4A66-9F3F-988F583A4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6650" y="428625"/>
            <a:ext cx="5033043" cy="1000069"/>
          </a:xfrm>
        </p:spPr>
        <p:txBody>
          <a:bodyPr/>
          <a:lstStyle/>
          <a:p>
            <a:pPr algn="r"/>
            <a:r>
              <a:rPr lang="en-US" sz="3600" dirty="0">
                <a:solidFill>
                  <a:schemeClr val="bg1"/>
                </a:solidFill>
              </a:rPr>
              <a:t>Classes and Instances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E1000D-7C8F-499F-A59D-EB7B949BE824}"/>
              </a:ext>
            </a:extLst>
          </p:cNvPr>
          <p:cNvSpPr/>
          <p:nvPr/>
        </p:nvSpPr>
        <p:spPr>
          <a:xfrm>
            <a:off x="89147" y="169049"/>
            <a:ext cx="3030571" cy="472568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</a:rPr>
              <a:t>Class Student: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Data: </a:t>
            </a:r>
          </a:p>
          <a:p>
            <a:r>
              <a:rPr lang="en-US" sz="2400" dirty="0">
                <a:solidFill>
                  <a:schemeClr val="bg1"/>
                </a:solidFill>
              </a:rPr>
              <a:t>id, name, dept, ........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Code: </a:t>
            </a:r>
          </a:p>
          <a:p>
            <a:r>
              <a:rPr lang="en-US" sz="2400" dirty="0">
                <a:solidFill>
                  <a:schemeClr val="bg1"/>
                </a:solidFill>
              </a:rPr>
              <a:t>Study()</a:t>
            </a:r>
          </a:p>
          <a:p>
            <a:r>
              <a:rPr lang="en-US" sz="2400" dirty="0">
                <a:solidFill>
                  <a:schemeClr val="bg1"/>
                </a:solidFill>
              </a:rPr>
              <a:t>eat()</a:t>
            </a:r>
          </a:p>
          <a:p>
            <a:r>
              <a:rPr lang="en-US" sz="2400" dirty="0">
                <a:solidFill>
                  <a:schemeClr val="bg1"/>
                </a:solidFill>
              </a:rPr>
              <a:t>walk()</a:t>
            </a:r>
          </a:p>
          <a:p>
            <a:r>
              <a:rPr lang="en-US" sz="2400" dirty="0">
                <a:solidFill>
                  <a:schemeClr val="bg1"/>
                </a:solidFill>
              </a:rPr>
              <a:t>speak()</a:t>
            </a:r>
          </a:p>
          <a:p>
            <a:r>
              <a:rPr lang="en-US" sz="2400" dirty="0">
                <a:solidFill>
                  <a:schemeClr val="bg1"/>
                </a:solidFill>
              </a:rPr>
              <a:t>sleep()</a:t>
            </a:r>
          </a:p>
          <a:p>
            <a:r>
              <a:rPr lang="en-US" sz="2400" dirty="0">
                <a:solidFill>
                  <a:schemeClr val="bg1"/>
                </a:solidFill>
              </a:rPr>
              <a:t>.....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967BD4-0A90-43A8-A504-621360C2F149}"/>
              </a:ext>
            </a:extLst>
          </p:cNvPr>
          <p:cNvSpPr txBox="1"/>
          <p:nvPr/>
        </p:nvSpPr>
        <p:spPr>
          <a:xfrm>
            <a:off x="3488551" y="1713539"/>
            <a:ext cx="5578609" cy="2308324"/>
          </a:xfrm>
          <a:prstGeom prst="rect">
            <a:avLst/>
          </a:prstGeom>
          <a:noFill/>
          <a:ln w="28575">
            <a:solidFill>
              <a:srgbClr val="00FA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Instances: </a:t>
            </a:r>
          </a:p>
          <a:p>
            <a:endParaRPr lang="fr-FR" sz="2400" dirty="0">
              <a:solidFill>
                <a:srgbClr val="FFFF00"/>
              </a:solidFill>
            </a:endParaRPr>
          </a:p>
          <a:p>
            <a:r>
              <a:rPr lang="fr-FR" sz="2400" dirty="0">
                <a:solidFill>
                  <a:srgbClr val="FFFF00"/>
                </a:solidFill>
              </a:rPr>
              <a:t>instance1: </a:t>
            </a:r>
          </a:p>
          <a:p>
            <a:r>
              <a:rPr lang="fr-FR" sz="2400" dirty="0">
                <a:solidFill>
                  <a:srgbClr val="FFFF00"/>
                </a:solidFill>
              </a:rPr>
              <a:t>120181122, 'Ahmed', 'MM', ......</a:t>
            </a:r>
          </a:p>
          <a:p>
            <a:r>
              <a:rPr lang="fr-FR" sz="2400" dirty="0">
                <a:solidFill>
                  <a:srgbClr val="FFFF00"/>
                </a:solidFill>
              </a:rPr>
              <a:t>instance2: </a:t>
            </a:r>
          </a:p>
          <a:p>
            <a:r>
              <a:rPr lang="fr-FR" sz="2400" dirty="0">
                <a:solidFill>
                  <a:srgbClr val="FFFF00"/>
                </a:solidFill>
              </a:rPr>
              <a:t>120183344, 'Mohammed’, ‘</a:t>
            </a:r>
            <a:r>
              <a:rPr lang="fr-FR" sz="2400" dirty="0" err="1">
                <a:solidFill>
                  <a:srgbClr val="FFFF00"/>
                </a:solidFill>
              </a:rPr>
              <a:t>SDev</a:t>
            </a:r>
            <a:r>
              <a:rPr lang="fr-FR" sz="2400" dirty="0">
                <a:solidFill>
                  <a:srgbClr val="FFFF00"/>
                </a:solidFill>
              </a:rPr>
              <a:t>', ......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196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138646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700" u="none" strike="noStrike" cap="none">
                <a:solidFill>
                  <a:srgbClr val="00F900"/>
                </a:solidFill>
                <a:sym typeface="Cabin"/>
              </a:rPr>
              <a:t>Method</a:t>
            </a:r>
          </a:p>
        </p:txBody>
      </p:sp>
      <p:sp>
        <p:nvSpPr>
          <p:cNvPr id="327" name="Shape 327"/>
          <p:cNvSpPr/>
          <p:nvPr/>
        </p:nvSpPr>
        <p:spPr>
          <a:xfrm>
            <a:off x="729076" y="1930037"/>
            <a:ext cx="7930242" cy="192023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object's abilities. In language,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verbs. Lassie, being a Dog, has the ability to bark. So bark() is one of Lassie's methods. She may have other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well, for example sit() or eat() or walk() or 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save_timmy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(). Within the program, using a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usually affects only one particular object; all Dogs can bark, but you need only one particular dog to do the barking</a:t>
            </a:r>
          </a:p>
        </p:txBody>
      </p:sp>
      <p:sp>
        <p:nvSpPr>
          <p:cNvPr id="328" name="Shape 328"/>
          <p:cNvSpPr/>
          <p:nvPr/>
        </p:nvSpPr>
        <p:spPr>
          <a:xfrm>
            <a:off x="849075" y="4066155"/>
            <a:ext cx="7576199" cy="298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9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 and Message are often used interchangeably.</a:t>
            </a: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hape 317"/>
          <p:cNvSpPr/>
          <p:nvPr/>
        </p:nvSpPr>
        <p:spPr>
          <a:xfrm>
            <a:off x="375800" y="4696585"/>
            <a:ext cx="85104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2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2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2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FFC000"/>
                </a:solidFill>
              </a:rPr>
              <a:t>Some Python Objects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6348" y="1567786"/>
            <a:ext cx="1678391" cy="2681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'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abc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type(2.5)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'float'&gt;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type(2)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y = list()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type(y)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'list'&gt;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z = 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dict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type(z)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dict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07985" y="1384274"/>
            <a:ext cx="5235111" cy="3278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dir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(x)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 </a:t>
            </a:r>
            <a:r>
              <a:rPr lang="is-I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… 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'capitalize',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casefold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'center', 'count', 'encode',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endswith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expandtabs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'find', 'format', </a:t>
            </a:r>
            <a:r>
              <a:rPr lang="is-I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… 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'lower',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lstrip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maketrans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'partition', 'replace',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rfind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rindex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rjust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rpartition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rsplit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rstrip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'split',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splitlines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startswith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'strip',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swapcase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'title', 'translate', 'upper',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zfill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dir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(y)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is-I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… 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'append', 'clear', 'copy', 'count', 'extend', 'index', 'insert', 'pop', 'remove', 'reverse', 'sort']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dir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(z)</a:t>
            </a:r>
          </a:p>
          <a:p>
            <a:r>
              <a:rPr lang="is-I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[…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'clear', 'copy',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fromkeys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'get', 'items', 'keys', 'pop',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popitem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setdefault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'update', 'values']</a:t>
            </a:r>
          </a:p>
        </p:txBody>
      </p:sp>
    </p:spTree>
    <p:extLst>
      <p:ext uri="{BB962C8B-B14F-4D97-AF65-F5344CB8AC3E}">
        <p14:creationId xmlns:p14="http://schemas.microsoft.com/office/powerpoint/2010/main" val="123809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650082" y="864394"/>
            <a:ext cx="4593558" cy="173593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Sample Class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998" y="1423113"/>
            <a:ext cx="3533505" cy="2354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/>
        </p:nvSpPr>
        <p:spPr>
          <a:xfrm>
            <a:off x="2807825" y="532603"/>
            <a:ext cx="3087000" cy="4136695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26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print</a:t>
            </a:r>
            <a:r>
              <a:rPr lang="en-US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"So far",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-US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" sz="20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= </a:t>
            </a:r>
            <a:r>
              <a:rPr lang="en" sz="20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0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341" name="Shape 341"/>
          <p:cNvSpPr/>
          <p:nvPr/>
        </p:nvSpPr>
        <p:spPr>
          <a:xfrm>
            <a:off x="6161048" y="359722"/>
            <a:ext cx="2413584" cy="103676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the template for making </a:t>
            </a:r>
            <a:r>
              <a:rPr lang="en" sz="20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objects</a:t>
            </a:r>
          </a:p>
        </p:txBody>
      </p:sp>
      <p:sp>
        <p:nvSpPr>
          <p:cNvPr id="342" name="Shape 342"/>
          <p:cNvSpPr/>
          <p:nvPr/>
        </p:nvSpPr>
        <p:spPr>
          <a:xfrm>
            <a:off x="75933" y="532603"/>
            <a:ext cx="2639786" cy="666205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 is a reserved word</a:t>
            </a:r>
          </a:p>
        </p:txBody>
      </p:sp>
      <p:sp>
        <p:nvSpPr>
          <p:cNvPr id="343" name="Shape 343"/>
          <p:cNvSpPr/>
          <p:nvPr/>
        </p:nvSpPr>
        <p:spPr>
          <a:xfrm>
            <a:off x="6259019" y="1592035"/>
            <a:ext cx="2541815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Each PartyAnimal object has a bit of data</a:t>
            </a:r>
          </a:p>
        </p:txBody>
      </p:sp>
      <p:sp>
        <p:nvSpPr>
          <p:cNvPr id="344" name="Shape 344"/>
          <p:cNvSpPr/>
          <p:nvPr/>
        </p:nvSpPr>
        <p:spPr>
          <a:xfrm>
            <a:off x="75933" y="1768384"/>
            <a:ext cx="2639786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Each PartyAnimal object has a bit of code</a:t>
            </a:r>
          </a:p>
        </p:txBody>
      </p:sp>
      <p:sp>
        <p:nvSpPr>
          <p:cNvPr id="345" name="Shape 345"/>
          <p:cNvSpPr/>
          <p:nvPr/>
        </p:nvSpPr>
        <p:spPr>
          <a:xfrm>
            <a:off x="6161048" y="2640076"/>
            <a:ext cx="2639786" cy="89493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-US" sz="2000" u="none" strike="noStrike" cap="none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Construct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" sz="20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object</a:t>
            </a:r>
            <a:r>
              <a:rPr lang="en-US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store in an</a:t>
            </a:r>
            <a:endParaRPr lang="en" sz="20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250105" y="3693523"/>
            <a:ext cx="2046514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Tell the </a:t>
            </a:r>
            <a:r>
              <a:rPr lang="en-US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to run the party() code</a:t>
            </a:r>
            <a:r>
              <a:rPr lang="en-US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within it</a:t>
            </a:r>
            <a:endParaRPr lang="en" sz="2000" u="none" strike="noStrike" cap="none" dirty="0">
              <a:solidFill>
                <a:srgbClr val="FF4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47" name="Shape 347"/>
          <p:cNvCxnSpPr/>
          <p:nvPr/>
        </p:nvCxnSpPr>
        <p:spPr>
          <a:xfrm>
            <a:off x="4121239" y="1198808"/>
            <a:ext cx="2296800" cy="502200"/>
          </a:xfrm>
          <a:prstGeom prst="straightConnector1">
            <a:avLst/>
          </a:prstGeom>
          <a:noFill/>
          <a:ln w="76200" cap="flat" cmpd="sng">
            <a:solidFill>
              <a:srgbClr val="FFFB00"/>
            </a:solidFill>
            <a:prstDash val="solid"/>
            <a:miter/>
            <a:headEnd type="stealth" w="lg" len="lg"/>
            <a:tailEnd type="none" w="med" len="med"/>
          </a:ln>
        </p:spPr>
      </p:cxnSp>
      <p:sp>
        <p:nvSpPr>
          <p:cNvPr id="349" name="Shape 349"/>
          <p:cNvSpPr/>
          <p:nvPr/>
        </p:nvSpPr>
        <p:spPr>
          <a:xfrm>
            <a:off x="6229735" y="3693523"/>
            <a:ext cx="2750238" cy="3719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0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cxnSp>
        <p:nvCxnSpPr>
          <p:cNvPr id="350" name="Shape 350"/>
          <p:cNvCxnSpPr>
            <a:endCxn id="349" idx="1"/>
          </p:cNvCxnSpPr>
          <p:nvPr/>
        </p:nvCxnSpPr>
        <p:spPr>
          <a:xfrm flipV="1">
            <a:off x="4121239" y="3879508"/>
            <a:ext cx="2108496" cy="27474"/>
          </a:xfrm>
          <a:prstGeom prst="straightConnector1">
            <a:avLst/>
          </a:prstGeom>
          <a:noFill/>
          <a:ln w="76200" cap="flat" cmpd="sng">
            <a:solidFill>
              <a:srgbClr val="FFFB00"/>
            </a:solidFill>
            <a:prstDash val="solid"/>
            <a:miter/>
            <a:headEnd type="stealth" w="med" len="med"/>
            <a:tailEnd type="stealth" w="med" len="med"/>
          </a:ln>
        </p:spPr>
      </p:cxnSp>
      <p:cxnSp>
        <p:nvCxnSpPr>
          <p:cNvPr id="12" name="Shape 347"/>
          <p:cNvCxnSpPr>
            <a:endCxn id="345" idx="1"/>
          </p:cNvCxnSpPr>
          <p:nvPr/>
        </p:nvCxnSpPr>
        <p:spPr>
          <a:xfrm flipV="1">
            <a:off x="5108713" y="3087545"/>
            <a:ext cx="1052335" cy="3526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stealth" w="lg" len="lg"/>
            <a:tailEnd type="none" w="sm" len="sm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/>
        </p:nvSpPr>
        <p:spPr>
          <a:xfrm>
            <a:off x="718450" y="480061"/>
            <a:ext cx="3091200" cy="4359028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class </a:t>
            </a:r>
            <a:r>
              <a:rPr lang="en" sz="23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party(</a:t>
            </a:r>
            <a:r>
              <a:rPr lang="en" sz="23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print</a:t>
            </a:r>
            <a:r>
              <a:rPr lang="en-US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"So far",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" sz="23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= </a:t>
            </a:r>
            <a:r>
              <a:rPr lang="en" sz="23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23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12" name="Shape 356"/>
          <p:cNvSpPr/>
          <p:nvPr/>
        </p:nvSpPr>
        <p:spPr>
          <a:xfrm>
            <a:off x="5763985" y="602403"/>
            <a:ext cx="3093688" cy="12933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party1.py</a:t>
            </a:r>
            <a:endParaRPr lang="en-US" sz="24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2400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24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" sz="24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683441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-US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Lets Start with Programs</a:t>
            </a:r>
            <a:endParaRPr lang="en" sz="47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/>
        </p:nvSpPr>
        <p:spPr>
          <a:xfrm>
            <a:off x="718450" y="480061"/>
            <a:ext cx="3091200" cy="4359028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class </a:t>
            </a:r>
            <a:r>
              <a:rPr lang="en" sz="23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party(</a:t>
            </a:r>
            <a:r>
              <a:rPr lang="en" sz="23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print</a:t>
            </a:r>
            <a:r>
              <a:rPr lang="en-US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"So far",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" sz="23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= </a:t>
            </a:r>
            <a:r>
              <a:rPr lang="en" sz="23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23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373" name="Shape 373"/>
          <p:cNvSpPr/>
          <p:nvPr/>
        </p:nvSpPr>
        <p:spPr>
          <a:xfrm>
            <a:off x="5923720" y="2623716"/>
            <a:ext cx="2385393" cy="1543050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5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5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6629400" y="2824557"/>
            <a:ext cx="1371090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900" dirty="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900" dirty="0"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endParaRPr lang="en" sz="29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6202017" y="3441777"/>
            <a:ext cx="1798473" cy="489857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40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party()</a:t>
            </a:r>
          </a:p>
        </p:txBody>
      </p:sp>
      <p:sp>
        <p:nvSpPr>
          <p:cNvPr id="380" name="Shape 380"/>
          <p:cNvSpPr/>
          <p:nvPr/>
        </p:nvSpPr>
        <p:spPr>
          <a:xfrm>
            <a:off x="5171262" y="2503402"/>
            <a:ext cx="544200" cy="83067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endParaRPr lang="en" sz="23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1" name="Shape 380"/>
          <p:cNvSpPr/>
          <p:nvPr/>
        </p:nvSpPr>
        <p:spPr>
          <a:xfrm>
            <a:off x="6131935" y="2856028"/>
            <a:ext cx="382604" cy="35061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endParaRPr lang="en" sz="23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2" name="Shape 356"/>
          <p:cNvSpPr/>
          <p:nvPr/>
        </p:nvSpPr>
        <p:spPr>
          <a:xfrm>
            <a:off x="5763985" y="602403"/>
            <a:ext cx="3093688" cy="12933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party1.py</a:t>
            </a:r>
            <a:endParaRPr lang="en-US" sz="24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2400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" sz="24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8325573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/>
        </p:nvSpPr>
        <p:spPr>
          <a:xfrm>
            <a:off x="718450" y="480061"/>
            <a:ext cx="3091200" cy="4359028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class </a:t>
            </a:r>
            <a:r>
              <a:rPr lang="en" sz="23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party(</a:t>
            </a:r>
            <a:r>
              <a:rPr lang="en" sz="23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print</a:t>
            </a:r>
            <a:r>
              <a:rPr lang="en-US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"So far",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" sz="23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= </a:t>
            </a:r>
            <a:r>
              <a:rPr lang="en" sz="23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23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373" name="Shape 373"/>
          <p:cNvSpPr/>
          <p:nvPr/>
        </p:nvSpPr>
        <p:spPr>
          <a:xfrm>
            <a:off x="5923720" y="2623716"/>
            <a:ext cx="2385393" cy="1543050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5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5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6629400" y="2824557"/>
            <a:ext cx="1371090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900" dirty="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9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6202017" y="3441777"/>
            <a:ext cx="1798473" cy="489857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40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party()</a:t>
            </a:r>
          </a:p>
        </p:txBody>
      </p:sp>
      <p:sp>
        <p:nvSpPr>
          <p:cNvPr id="380" name="Shape 380"/>
          <p:cNvSpPr/>
          <p:nvPr/>
        </p:nvSpPr>
        <p:spPr>
          <a:xfrm>
            <a:off x="5171262" y="2503402"/>
            <a:ext cx="544200" cy="83067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r>
              <a:rPr lang="en" sz="23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</a:p>
        </p:txBody>
      </p:sp>
      <p:sp>
        <p:nvSpPr>
          <p:cNvPr id="11" name="Shape 380"/>
          <p:cNvSpPr/>
          <p:nvPr/>
        </p:nvSpPr>
        <p:spPr>
          <a:xfrm>
            <a:off x="6131935" y="2856028"/>
            <a:ext cx="382604" cy="35061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endParaRPr lang="en" sz="23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2" name="Shape 356"/>
          <p:cNvSpPr/>
          <p:nvPr/>
        </p:nvSpPr>
        <p:spPr>
          <a:xfrm>
            <a:off x="5763985" y="602403"/>
            <a:ext cx="3093688" cy="12933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party1.py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3</a:t>
            </a:r>
          </a:p>
        </p:txBody>
      </p:sp>
      <p:sp>
        <p:nvSpPr>
          <p:cNvPr id="9" name="Shape 349"/>
          <p:cNvSpPr/>
          <p:nvPr/>
        </p:nvSpPr>
        <p:spPr>
          <a:xfrm>
            <a:off x="4249970" y="4399078"/>
            <a:ext cx="2750238" cy="3719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0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885511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Playing with dir() and type()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en" sz="4100" u="none" strike="noStrike" cap="none">
                <a:solidFill>
                  <a:srgbClr val="FFD966"/>
                </a:solidFill>
                <a:sym typeface="Cabin"/>
              </a:rPr>
              <a:t>A Nerdy Way to Find Capabilities</a:t>
            </a:r>
          </a:p>
        </p:txBody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4377619" cy="3207599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The </a:t>
            </a:r>
            <a:r>
              <a:rPr lang="en" sz="2000" u="none" strike="noStrike" cap="none" dirty="0" err="1">
                <a:solidFill>
                  <a:srgbClr val="DE6A10"/>
                </a:solidFill>
                <a:sym typeface="Cabin"/>
              </a:rPr>
              <a:t>dir</a:t>
            </a:r>
            <a:r>
              <a:rPr lang="en" sz="2000" u="none" strike="noStrike" cap="none" dirty="0">
                <a:solidFill>
                  <a:srgbClr val="DE6A10"/>
                </a:solidFill>
                <a:sym typeface="Cabin"/>
              </a:rPr>
              <a:t>()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 command lists capabilities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FDFF"/>
              </a:buClr>
              <a:buSzPct val="100000"/>
              <a:buFont typeface="Cabin"/>
            </a:pPr>
            <a:r>
              <a:rPr lang="en" sz="2000" u="none" strike="noStrike" cap="none" dirty="0">
                <a:solidFill>
                  <a:srgbClr val="00FDFF"/>
                </a:solidFill>
                <a:sym typeface="Cabin"/>
              </a:rPr>
              <a:t>Ignore the ones with underscores - these are used by Python itself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F900"/>
              </a:buClr>
              <a:buSzPct val="100000"/>
              <a:buFont typeface="Cabin"/>
            </a:pPr>
            <a:r>
              <a:rPr lang="en" sz="2000" u="none" strike="noStrike" cap="none" dirty="0">
                <a:solidFill>
                  <a:srgbClr val="00F900"/>
                </a:solidFill>
                <a:sym typeface="Cabin"/>
              </a:rPr>
              <a:t>The rest are real operations that the object can perform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It is like type() - it tells us something *about* a variable</a:t>
            </a:r>
          </a:p>
        </p:txBody>
      </p:sp>
      <p:sp>
        <p:nvSpPr>
          <p:cNvPr id="401" name="Shape 401"/>
          <p:cNvSpPr/>
          <p:nvPr/>
        </p:nvSpPr>
        <p:spPr>
          <a:xfrm>
            <a:off x="5221664" y="1490114"/>
            <a:ext cx="3810000" cy="318195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type(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&lt;</a:t>
            </a:r>
            <a:r>
              <a:rPr lang="en-US" sz="1600" i="0" u="none" strike="noStrike" cap="none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'list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" sz="1600" i="0" u="none" strike="noStrike" cap="none" dirty="0" err="1">
                <a:solidFill>
                  <a:srgbClr val="DE6A10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" sz="1600" i="0" u="none" strike="noStrike" cap="none" dirty="0">
                <a:solidFill>
                  <a:srgbClr val="DE6A10"/>
                </a:solidFill>
                <a:latin typeface="Courier"/>
                <a:ea typeface="Courier New"/>
                <a:cs typeface="Courier"/>
                <a:sym typeface="Courier New"/>
              </a:rPr>
              <a:t>(x)</a:t>
            </a:r>
          </a:p>
          <a:p>
            <a:pPr>
              <a:buClr>
                <a:srgbClr val="FFFFFF"/>
              </a:buClr>
            </a:pPr>
            <a:r>
              <a:rPr lang="en" sz="160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'__add__', '__class__', '__contains__', '__</a:t>
            </a:r>
            <a:r>
              <a:rPr lang="en" sz="1600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delattr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delitem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delslice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'__doc__', </a:t>
            </a:r>
            <a:r>
              <a:rPr lang="is-IS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… 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'__</a:t>
            </a:r>
            <a:r>
              <a:rPr lang="en" sz="1600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setitem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setslice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str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</a:t>
            </a:r>
            <a:r>
              <a:rPr lang="en" sz="160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'append', </a:t>
            </a:r>
            <a:r>
              <a:rPr lang="en-US" sz="160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'clear', 'copy', </a:t>
            </a:r>
            <a:r>
              <a:rPr lang="en" sz="160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'count', 'extend', 'index', 'insert', 'pop', 'remove', 'reverse', 'sort'</a:t>
            </a:r>
            <a:r>
              <a:rPr lang="en" sz="160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/>
        </p:nvSpPr>
        <p:spPr>
          <a:xfrm>
            <a:off x="261491" y="489932"/>
            <a:ext cx="4585199" cy="35660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8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8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8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8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"So far",</a:t>
            </a:r>
            <a:r>
              <a:rPr lang="en" sz="18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8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an = </a:t>
            </a:r>
            <a:r>
              <a:rPr lang="en" sz="18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8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8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"Type", type(an)</a:t>
            </a:r>
            <a:r>
              <a:rPr lang="en-US" sz="18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800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8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8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"Dir ", </a:t>
            </a:r>
            <a:r>
              <a:rPr lang="en" sz="18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" sz="18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(an)</a:t>
            </a:r>
            <a:r>
              <a:rPr lang="en-US" sz="18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800" i="0" u="none" strike="noStrike" cap="none" dirty="0">
              <a:solidFill>
                <a:srgbClr val="FF40FF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4291076" y="2721517"/>
            <a:ext cx="4622028" cy="15087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$ 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python party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3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.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py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" sz="160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Type &lt;class '__main__.</a:t>
            </a:r>
            <a:r>
              <a:rPr lang="en" sz="1600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'&gt;</a:t>
            </a:r>
            <a:endParaRPr lang="en-US" sz="1600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-US" sz="1600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Dir  ['__class__', </a:t>
            </a:r>
            <a:r>
              <a:rPr lang="en-US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...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'party', 'x']</a:t>
            </a:r>
          </a:p>
        </p:txBody>
      </p:sp>
      <p:sp>
        <p:nvSpPr>
          <p:cNvPr id="414" name="Shape 414"/>
          <p:cNvSpPr/>
          <p:nvPr/>
        </p:nvSpPr>
        <p:spPr>
          <a:xfrm>
            <a:off x="5023315" y="903515"/>
            <a:ext cx="2950029" cy="92093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2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use </a:t>
            </a:r>
            <a:r>
              <a:rPr lang="en" sz="22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dir</a:t>
            </a:r>
            <a:r>
              <a:rPr lang="en" sz="22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to find the “capabilities” of our newly created class.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en" sz="4600" u="none" strike="noStrike" cap="none">
                <a:solidFill>
                  <a:srgbClr val="FFD966"/>
                </a:solidFill>
                <a:sym typeface="Cabin"/>
              </a:rPr>
              <a:t>Try dir() with a String</a:t>
            </a:r>
          </a:p>
        </p:txBody>
      </p:sp>
      <p:sp>
        <p:nvSpPr>
          <p:cNvPr id="407" name="Shape 407"/>
          <p:cNvSpPr/>
          <p:nvPr/>
        </p:nvSpPr>
        <p:spPr>
          <a:xfrm>
            <a:off x="472287" y="1400219"/>
            <a:ext cx="7913429" cy="345986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Hello there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1600" i="0" u="none" strike="noStrike" cap="none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" sz="1600" i="0" u="none" strike="noStrike" cap="none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['__add__', '__class__', '__contains__',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delattr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'__doc__',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eq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getattribute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getitem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getnewargs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getslice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'__hash__',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'__le__',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len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lt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repr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rmod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rmul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setattr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str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'capitalize', 'center', 'count', 'decode', 'encode',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endswith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expandtabs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'find', 'index',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isalnum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isalpha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isdigit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islower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isspace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istitle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isupper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'join',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ljust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'lower',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lstrip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'partition', 'replace',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rfind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rindex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rjust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rpartition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rsplit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rstrip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'split',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splitlines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startswith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'strip',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swapcase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'title', 'translate', 'upper',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zfill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Life</a:t>
            </a:r>
            <a:r>
              <a:rPr lang="en" sz="47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ycle</a:t>
            </a:r>
          </a:p>
        </p:txBody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http://en.wikipedia.org/wiki/Constructor_(computer_science)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sym typeface="Cabin"/>
              </a:rPr>
              <a:t>Object Life</a:t>
            </a:r>
            <a:r>
              <a:rPr lang="en" sz="4800" dirty="0">
                <a:solidFill>
                  <a:srgbClr val="FFD966"/>
                </a:solidFill>
              </a:rPr>
              <a:t>c</a:t>
            </a:r>
            <a:r>
              <a:rPr lang="en" sz="4700" u="none" strike="noStrike" cap="none" dirty="0">
                <a:solidFill>
                  <a:srgbClr val="FFD966"/>
                </a:solidFill>
                <a:sym typeface="Cabin"/>
              </a:rPr>
              <a:t>ycle</a:t>
            </a:r>
          </a:p>
        </p:txBody>
      </p:sp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rmAutofit fontScale="92500"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Objects are created, used</a:t>
            </a:r>
            <a:r>
              <a:rPr lang="en-US" sz="2400" u="none" strike="noStrike" cap="none" dirty="0">
                <a:solidFill>
                  <a:srgbClr val="FFFFFF"/>
                </a:solidFill>
                <a:sym typeface="Cabin"/>
              </a:rPr>
              <a:t>,</a:t>
            </a: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 and discarded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We have special blocks of code (methods) that get called</a:t>
            </a:r>
          </a:p>
          <a:p>
            <a:pPr marL="533400" marR="0" lvl="1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 the moment of creation (constructor)</a:t>
            </a:r>
          </a:p>
          <a:p>
            <a:pPr marL="533400" marR="0" lvl="1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 the moment of destruction (destructor)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Constructors are used a lot 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Destructors are seldom used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Constructor</a:t>
            </a:r>
          </a:p>
        </p:txBody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50081" y="1648019"/>
            <a:ext cx="7836750" cy="302404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The primary purpose of the constructor is to set up some instance variables to have the proper initial values when the object is created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/>
        </p:nvSpPr>
        <p:spPr>
          <a:xfrm>
            <a:off x="713014" y="452582"/>
            <a:ext cx="4071422" cy="4355016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PartyAnimal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de-D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x = 0</a:t>
            </a:r>
          </a:p>
          <a:p>
            <a:endParaRPr lang="de-DE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__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__(self):</a:t>
            </a:r>
          </a:p>
          <a:p>
            <a:r>
              <a:rPr lang="en-US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     print('I am constructed')</a:t>
            </a:r>
          </a:p>
          <a:p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party(self) :</a:t>
            </a:r>
          </a:p>
          <a:p>
            <a:r>
              <a:rPr lang="it-IT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it-IT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it-IT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it-IT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it-IT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+ 1</a:t>
            </a:r>
          </a:p>
          <a:p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it-IT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('So far',</a:t>
            </a:r>
            <a:r>
              <a:rPr lang="it-IT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it-IT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__del__(self):</a:t>
            </a:r>
          </a:p>
          <a:p>
            <a:r>
              <a:rPr lang="en-US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     print('I am destructed', </a:t>
            </a:r>
            <a:r>
              <a:rPr lang="en-US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en-US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 = 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PartyAnimal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an.party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an.party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is-IS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an = 42</a:t>
            </a:r>
          </a:p>
          <a:p>
            <a:r>
              <a:rPr lang="en-US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print('an </a:t>
            </a:r>
            <a:r>
              <a:rPr lang="en-US" dirty="0" err="1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contains',an</a:t>
            </a:r>
            <a:r>
              <a:rPr lang="en-US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" u="none" strike="noStrike" cap="none" dirty="0">
              <a:solidFill>
                <a:srgbClr val="FF93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5497780" y="797344"/>
            <a:ext cx="2541261" cy="223374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u="none" strike="noStrike" cap="non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$ python party</a:t>
            </a:r>
            <a:r>
              <a:rPr lang="en-US" sz="1600" u="none" strike="noStrike" cap="non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4</a:t>
            </a:r>
            <a:r>
              <a:rPr lang="en" sz="1600" u="none" strike="noStrike" cap="non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.</a:t>
            </a:r>
            <a:r>
              <a:rPr lang="en" sz="1600" u="none" strike="noStrike" cap="none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py</a:t>
            </a:r>
            <a:r>
              <a:rPr lang="en" sz="1600" u="none" strike="noStrike" cap="non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 </a:t>
            </a:r>
          </a:p>
          <a:p>
            <a:r>
              <a:rPr lang="en-US" sz="16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I am constructed</a:t>
            </a:r>
          </a:p>
          <a:p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So far 1</a:t>
            </a:r>
          </a:p>
          <a:p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So far 2</a:t>
            </a:r>
          </a:p>
          <a:p>
            <a:r>
              <a:rPr lang="en-US" sz="16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I am destructed 2</a:t>
            </a:r>
          </a:p>
          <a:p>
            <a:r>
              <a:rPr lang="en-US" sz="1600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an contains 42</a:t>
            </a:r>
            <a:endParaRPr lang="en" sz="1600" u="none" strike="noStrike" cap="none" dirty="0">
              <a:solidFill>
                <a:srgbClr val="FF93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439" name="Shape 439"/>
          <p:cNvSpPr/>
          <p:nvPr/>
        </p:nvSpPr>
        <p:spPr>
          <a:xfrm>
            <a:off x="5235762" y="3169375"/>
            <a:ext cx="3580261" cy="141186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8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constructor and destructor are optional. The constructor is typically used to set up variables. The destructor is seldom used.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/>
        </p:nvSpPr>
        <p:spPr>
          <a:xfrm>
            <a:off x="675899" y="2053215"/>
            <a:ext cx="3842943" cy="10001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1575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inp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1575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input(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'Europe floor?'</a:t>
            </a:r>
            <a:r>
              <a:rPr lang="en-US" sz="1575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1575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usf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1575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int</a:t>
            </a:r>
            <a:r>
              <a:rPr lang="en-US" sz="1575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1575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inp</a:t>
            </a:r>
            <a:r>
              <a:rPr lang="en-US" sz="1575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1575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1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575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'US floor', </a:t>
            </a:r>
            <a:r>
              <a:rPr lang="en-US" sz="1575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usf</a:t>
            </a:r>
            <a:r>
              <a:rPr lang="en-US" sz="1575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5463088" y="1789762"/>
            <a:ext cx="2570569" cy="685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138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Europe floor? </a:t>
            </a:r>
            <a:r>
              <a:rPr lang="en-US" sz="2138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138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 floor 1</a:t>
            </a:r>
          </a:p>
        </p:txBody>
      </p:sp>
      <p:pic>
        <p:nvPicPr>
          <p:cNvPr id="483" name="Shape 4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899" y="671512"/>
            <a:ext cx="1785881" cy="119306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178"/>
          <p:cNvSpPr/>
          <p:nvPr/>
        </p:nvSpPr>
        <p:spPr>
          <a:xfrm>
            <a:off x="4631871" y="3860074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</a:t>
            </a:r>
          </a:p>
        </p:txBody>
      </p:sp>
      <p:sp>
        <p:nvSpPr>
          <p:cNvPr id="8" name="Shape 179"/>
          <p:cNvSpPr/>
          <p:nvPr/>
        </p:nvSpPr>
        <p:spPr>
          <a:xfrm>
            <a:off x="2536371" y="3860074"/>
            <a:ext cx="1366157" cy="612321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9" name="Shape 180"/>
          <p:cNvSpPr/>
          <p:nvPr/>
        </p:nvSpPr>
        <p:spPr>
          <a:xfrm>
            <a:off x="6667500" y="3860074"/>
            <a:ext cx="1366157" cy="61232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cxnSp>
        <p:nvCxnSpPr>
          <p:cNvPr id="10" name="Shape 181"/>
          <p:cNvCxnSpPr/>
          <p:nvPr/>
        </p:nvCxnSpPr>
        <p:spPr>
          <a:xfrm rot="10800000">
            <a:off x="3917973" y="4158933"/>
            <a:ext cx="691243" cy="10498"/>
          </a:xfrm>
          <a:prstGeom prst="straightConnector1">
            <a:avLst/>
          </a:prstGeom>
          <a:noFill/>
          <a:ln w="50800" cap="flat" cmpd="sng">
            <a:solidFill>
              <a:srgbClr val="FFFB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11" name="Shape 182"/>
          <p:cNvCxnSpPr/>
          <p:nvPr/>
        </p:nvCxnSpPr>
        <p:spPr>
          <a:xfrm rot="10800000">
            <a:off x="5982516" y="4158933"/>
            <a:ext cx="691243" cy="10498"/>
          </a:xfrm>
          <a:prstGeom prst="straightConnector1">
            <a:avLst/>
          </a:prstGeom>
          <a:noFill/>
          <a:ln w="50800" cap="flat" cmpd="sng">
            <a:solidFill>
              <a:srgbClr val="FFFB00"/>
            </a:solidFill>
            <a:prstDash val="solid"/>
            <a:miter/>
            <a:headEnd type="triangle" w="lg" len="lg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757668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406324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Constructor</a:t>
            </a:r>
          </a:p>
        </p:txBody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650081" y="1665288"/>
            <a:ext cx="7836750" cy="300678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In </a:t>
            </a:r>
            <a:r>
              <a:rPr lang="en" sz="2300" u="none" strike="noStrike" cap="none" dirty="0">
                <a:solidFill>
                  <a:srgbClr val="00FDFF"/>
                </a:solidFill>
                <a:sym typeface="Cabin"/>
              </a:rPr>
              <a:t>object</a:t>
            </a:r>
            <a:r>
              <a:rPr lang="en" dirty="0">
                <a:solidFill>
                  <a:srgbClr val="00FDFF"/>
                </a:solidFill>
              </a:rPr>
              <a:t> </a:t>
            </a:r>
            <a:r>
              <a:rPr lang="en" sz="2300" u="none" strike="noStrike" cap="none" dirty="0">
                <a:solidFill>
                  <a:srgbClr val="00FDFF"/>
                </a:solidFill>
                <a:sym typeface="Cabin"/>
              </a:rPr>
              <a:t>oriented programming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, a </a:t>
            </a:r>
            <a:r>
              <a:rPr lang="en" sz="2300" u="none" strike="noStrike" cap="none" dirty="0">
                <a:solidFill>
                  <a:srgbClr val="FFFF00"/>
                </a:solidFill>
                <a:sym typeface="Cabin"/>
              </a:rPr>
              <a:t>constructor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in a class is a special block of statements called when an </a:t>
            </a:r>
            <a:r>
              <a:rPr lang="en" sz="2300" u="none" strike="noStrike" cap="none" dirty="0">
                <a:solidFill>
                  <a:srgbClr val="00FDFF"/>
                </a:solidFill>
                <a:sym typeface="Cabin"/>
              </a:rPr>
              <a:t>object is created</a:t>
            </a:r>
          </a:p>
        </p:txBody>
      </p:sp>
      <p:sp>
        <p:nvSpPr>
          <p:cNvPr id="447" name="Shape 447"/>
          <p:cNvSpPr/>
          <p:nvPr/>
        </p:nvSpPr>
        <p:spPr>
          <a:xfrm>
            <a:off x="1080506" y="4109363"/>
            <a:ext cx="6975899" cy="3086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/wiki/Constructor_(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computer_science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19793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Many </a:t>
            </a:r>
            <a:r>
              <a:rPr lang="en" sz="4700" u="none" strike="noStrike" cap="none">
                <a:solidFill>
                  <a:srgbClr val="FF9300"/>
                </a:solidFill>
                <a:sym typeface="Cabin"/>
              </a:rPr>
              <a:t>Instances</a:t>
            </a:r>
          </a:p>
        </p:txBody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We can create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lots of objects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- the class is the template for the object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We can store each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distinct object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in its own variable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We call this having multiple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instances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of the same class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Each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has its own copy of the </a:t>
            </a:r>
            <a:r>
              <a:rPr lang="en" sz="2300" u="none" strike="noStrike" cap="none">
                <a:solidFill>
                  <a:srgbClr val="FFFB00"/>
                </a:solidFill>
                <a:sym typeface="Cabin"/>
              </a:rPr>
              <a:t>instance variables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/>
        </p:nvSpPr>
        <p:spPr>
          <a:xfrm>
            <a:off x="5709257" y="171450"/>
            <a:ext cx="3292929" cy="223374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Constructors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have additional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These can be used to set up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 variables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for the particular instance of the class (i.e., for the particular object).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72489" y="4331855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party5.py</a:t>
            </a:r>
          </a:p>
        </p:txBody>
      </p:sp>
      <p:sp>
        <p:nvSpPr>
          <p:cNvPr id="5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"Sally"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"Jim"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1600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600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"Sally"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"Jim"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600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26417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"Sally"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"Jim"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600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  <p:grpSp>
        <p:nvGrpSpPr>
          <p:cNvPr id="467" name="Shape 467"/>
          <p:cNvGrpSpPr/>
          <p:nvPr/>
        </p:nvGrpSpPr>
        <p:grpSpPr>
          <a:xfrm>
            <a:off x="6324599" y="773974"/>
            <a:ext cx="2668930" cy="1543050"/>
            <a:chOff x="0" y="0"/>
            <a:chExt cx="4762499" cy="4000500"/>
          </a:xfrm>
        </p:grpSpPr>
        <p:sp>
          <p:nvSpPr>
            <p:cNvPr id="468" name="Shape 468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700" u="none" strike="noStrike" cap="none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s</a:t>
              </a:r>
            </a:p>
          </p:txBody>
        </p:sp>
        <p:sp>
          <p:nvSpPr>
            <p:cNvPr id="469" name="Shape 469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  <a:r>
                <a:rPr lang="en-US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: 0</a:t>
              </a:r>
              <a:endParaRPr lang="en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546100" y="2197100"/>
              <a:ext cx="34670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name: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48168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"Sally"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"Jim"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600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  <p:grpSp>
        <p:nvGrpSpPr>
          <p:cNvPr id="467" name="Shape 467"/>
          <p:cNvGrpSpPr/>
          <p:nvPr/>
        </p:nvGrpSpPr>
        <p:grpSpPr>
          <a:xfrm>
            <a:off x="6324599" y="773974"/>
            <a:ext cx="2668930" cy="1543050"/>
            <a:chOff x="0" y="0"/>
            <a:chExt cx="4762499" cy="4000500"/>
          </a:xfrm>
        </p:grpSpPr>
        <p:sp>
          <p:nvSpPr>
            <p:cNvPr id="468" name="Shape 468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700" u="none" strike="noStrike" cap="none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s</a:t>
              </a:r>
            </a:p>
          </p:txBody>
        </p:sp>
        <p:sp>
          <p:nvSpPr>
            <p:cNvPr id="469" name="Shape 469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  <a:r>
                <a:rPr lang="en-US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: 0</a:t>
              </a:r>
              <a:endParaRPr lang="en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546100" y="2197100"/>
              <a:ext cx="34670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name: </a:t>
              </a:r>
              <a:r>
                <a:rPr lang="en-US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Sally</a:t>
              </a:r>
              <a:r>
                <a:rPr lang="en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</a:p>
          </p:txBody>
        </p:sp>
      </p:grpSp>
      <p:grpSp>
        <p:nvGrpSpPr>
          <p:cNvPr id="472" name="Shape 472"/>
          <p:cNvGrpSpPr/>
          <p:nvPr/>
        </p:nvGrpSpPr>
        <p:grpSpPr>
          <a:xfrm>
            <a:off x="6324599" y="2899954"/>
            <a:ext cx="2668930" cy="1543050"/>
            <a:chOff x="0" y="0"/>
            <a:chExt cx="4762499" cy="4000500"/>
          </a:xfrm>
        </p:grpSpPr>
        <p:sp>
          <p:nvSpPr>
            <p:cNvPr id="473" name="Shape 473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700" u="none" strike="noStrike" cap="none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j</a:t>
              </a:r>
            </a:p>
          </p:txBody>
        </p:sp>
        <p:sp>
          <p:nvSpPr>
            <p:cNvPr id="474" name="Shape 474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  <a:r>
                <a:rPr lang="en-US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: 0</a:t>
              </a:r>
              <a:endParaRPr lang="en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75" name="Shape 475"/>
            <p:cNvSpPr/>
            <p:nvPr/>
          </p:nvSpPr>
          <p:spPr>
            <a:xfrm>
              <a:off x="266700" y="2197100"/>
              <a:ext cx="37464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name:</a:t>
              </a:r>
              <a:r>
                <a:rPr lang="en-US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 Jim</a:t>
              </a:r>
              <a:endParaRPr lang="en" sz="25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</p:grpSp>
      <p:sp>
        <p:nvSpPr>
          <p:cNvPr id="483" name="Shape 483"/>
          <p:cNvSpPr/>
          <p:nvPr/>
        </p:nvSpPr>
        <p:spPr>
          <a:xfrm>
            <a:off x="3589585" y="3473952"/>
            <a:ext cx="2427514" cy="103676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have two independent instances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"Sally"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"Jim"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600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  <p:sp>
        <p:nvSpPr>
          <p:cNvPr id="2" name="Rectangle 1"/>
          <p:cNvSpPr/>
          <p:nvPr/>
        </p:nvSpPr>
        <p:spPr>
          <a:xfrm>
            <a:off x="6360428" y="855280"/>
            <a:ext cx="2225289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FFFFFF"/>
              </a:buClr>
              <a:buSzPct val="25000"/>
            </a:pPr>
            <a:r>
              <a:rPr lang="en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Sally constructed</a:t>
            </a:r>
            <a:endParaRPr lang="en-US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</a:pPr>
            <a:r>
              <a:rPr lang="en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Jim constructed</a:t>
            </a:r>
            <a:endParaRPr lang="en-US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</a:pPr>
            <a:r>
              <a:rPr lang="en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Sally party count 1</a:t>
            </a:r>
            <a:endParaRPr lang="en-US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</a:pPr>
            <a:r>
              <a:rPr lang="en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Jim party count 1</a:t>
            </a:r>
            <a:endParaRPr lang="en-US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</a:pPr>
            <a:r>
              <a:rPr lang="en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Sally party count 2</a:t>
            </a:r>
          </a:p>
        </p:txBody>
      </p:sp>
    </p:spTree>
    <p:extLst>
      <p:ext uri="{BB962C8B-B14F-4D97-AF65-F5344CB8AC3E}">
        <p14:creationId xmlns:p14="http://schemas.microsoft.com/office/powerpoint/2010/main" val="19541272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Inheritance</a:t>
            </a:r>
          </a:p>
        </p:txBody>
      </p:sp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sng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000" u="sng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www.ibiblio.org</a:t>
            </a:r>
            <a:r>
              <a:rPr lang="en" sz="2000" u="sng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/g2swap/</a:t>
            </a:r>
            <a:r>
              <a:rPr lang="en" sz="2000" u="sng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byteofpython</a:t>
            </a:r>
            <a:r>
              <a:rPr lang="en" sz="2000" u="sng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/read/</a:t>
            </a:r>
            <a:r>
              <a:rPr lang="en" sz="2000" u="sng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inheritance.html</a:t>
            </a:r>
            <a:endParaRPr lang="en" sz="2000" u="sng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Inheritance</a:t>
            </a:r>
          </a:p>
        </p:txBody>
      </p:sp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When we make a new class - we can reuse an existing class and </a:t>
            </a: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inherit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all the capabilities of an existing class and then add our own little bit to make our new class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Another form of store and reuse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Write once - reuse many times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The new class (child) has all the capabilities of the old class (parent) - and then some more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157119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000" u="none" strike="noStrike" cap="none" dirty="0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000" u="none" strike="noStrike" cap="none" dirty="0">
                <a:solidFill>
                  <a:srgbClr val="FF9300"/>
                </a:solidFill>
                <a:sym typeface="Cabin"/>
              </a:rPr>
              <a:t>Inheritance</a:t>
            </a:r>
          </a:p>
        </p:txBody>
      </p:sp>
      <p:sp>
        <p:nvSpPr>
          <p:cNvPr id="511" name="Shape 511"/>
          <p:cNvSpPr/>
          <p:nvPr/>
        </p:nvSpPr>
        <p:spPr>
          <a:xfrm>
            <a:off x="909101" y="4185016"/>
            <a:ext cx="7599899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423519" y="2163768"/>
            <a:ext cx="8284029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‘Subclasses’ are more specialized versions of a class, which </a:t>
            </a:r>
            <a:r>
              <a:rPr lang="en" sz="2300" u="none" strike="noStrike" cap="none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attributes and behaviors from their parent classes, and can introduce their own.  </a:t>
            </a: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61781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sym typeface="Cabin"/>
              </a:rPr>
              <a:t>Object Oriented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50081" y="1569438"/>
            <a:ext cx="7836750" cy="32075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6477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A program is made up of many cooperating objects</a:t>
            </a:r>
          </a:p>
          <a:p>
            <a:pPr marL="647700" marR="0" lvl="0" indent="-330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Instead of being the “whole program” - each object is a little “island” within the program and cooperatively working with other objects</a:t>
            </a:r>
          </a:p>
          <a:p>
            <a:pPr marL="647700" marR="0" lvl="0" indent="-330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A program is made up of one or more objects working together - objects make use of each other’s capabilities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name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__(self,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self.name,"constructed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self.name,"party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FootballFan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self.party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print</a:t>
            </a:r>
            <a:r>
              <a:rPr lang="en-US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self.name,"points",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5721381" y="603200"/>
            <a:ext cx="325297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u="none" strike="noStrike" cap="none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20" name="Shape 520"/>
          <p:cNvSpPr/>
          <p:nvPr/>
        </p:nvSpPr>
        <p:spPr>
          <a:xfrm>
            <a:off x="5684222" y="2860496"/>
            <a:ext cx="3327299" cy="1199699"/>
          </a:xfrm>
          <a:prstGeom prst="rect">
            <a:avLst/>
          </a:prstGeom>
          <a:noFill/>
          <a:ln w="254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FootballFan</a:t>
            </a:r>
            <a:r>
              <a:rPr lang="en" sz="1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class which extends </a:t>
            </a:r>
            <a:r>
              <a:rPr lang="en" sz="18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1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18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 has all the capabilities of PartyAnimal</a:t>
            </a:r>
            <a:r>
              <a:rPr lang="en" sz="1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18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more.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name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__(self,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self.name,"constructed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self.name,"party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FootballFan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self.party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print</a:t>
            </a:r>
            <a:r>
              <a:rPr lang="en-US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self.name,"points",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5721381" y="603200"/>
            <a:ext cx="325297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u="none" strike="noStrike" cap="none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" name="Shape 526"/>
          <p:cNvSpPr/>
          <p:nvPr/>
        </p:nvSpPr>
        <p:spPr>
          <a:xfrm>
            <a:off x="6477000" y="2483575"/>
            <a:ext cx="2100942" cy="1543049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4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27"/>
          <p:cNvSpPr/>
          <p:nvPr/>
        </p:nvSpPr>
        <p:spPr>
          <a:xfrm>
            <a:off x="6609428" y="268441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x</a:t>
            </a:r>
            <a:r>
              <a:rPr lang="en-US" sz="20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20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" name="Shape 528"/>
          <p:cNvSpPr/>
          <p:nvPr/>
        </p:nvSpPr>
        <p:spPr>
          <a:xfrm>
            <a:off x="6609428" y="3331028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name: Sally</a:t>
            </a:r>
          </a:p>
        </p:txBody>
      </p:sp>
      <p:sp>
        <p:nvSpPr>
          <p:cNvPr id="2" name="Rectangle 1"/>
          <p:cNvSpPr/>
          <p:nvPr/>
        </p:nvSpPr>
        <p:spPr>
          <a:xfrm>
            <a:off x="6005315" y="2294839"/>
            <a:ext cx="3440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endParaRPr lang="en-US" sz="3200" dirty="0">
              <a:solidFill>
                <a:srgbClr val="00F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6107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name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__(self,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self.name,"constructed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self.name,"party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FootballFan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self.party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print</a:t>
            </a:r>
            <a:r>
              <a:rPr lang="en-US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self.name,"points",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5721381" y="603200"/>
            <a:ext cx="325297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u="none" strike="noStrike" cap="none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" name="Shape 535"/>
          <p:cNvSpPr/>
          <p:nvPr/>
        </p:nvSpPr>
        <p:spPr>
          <a:xfrm>
            <a:off x="6455228" y="2483575"/>
            <a:ext cx="2122713" cy="2170067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7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7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36"/>
          <p:cNvSpPr/>
          <p:nvPr/>
        </p:nvSpPr>
        <p:spPr>
          <a:xfrm>
            <a:off x="6609428" y="268441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x</a:t>
            </a:r>
            <a:r>
              <a:rPr lang="en-US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29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" name="Shape 537"/>
          <p:cNvSpPr/>
          <p:nvPr/>
        </p:nvSpPr>
        <p:spPr>
          <a:xfrm>
            <a:off x="6609428" y="3331028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5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name: Jim</a:t>
            </a:r>
          </a:p>
        </p:txBody>
      </p:sp>
      <p:sp>
        <p:nvSpPr>
          <p:cNvPr id="8" name="Shape 538"/>
          <p:cNvSpPr/>
          <p:nvPr/>
        </p:nvSpPr>
        <p:spPr>
          <a:xfrm>
            <a:off x="6609428" y="398743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5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points</a:t>
            </a:r>
            <a:r>
              <a:rPr lang="en-US" sz="25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25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05315" y="2294839"/>
            <a:ext cx="3440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</a:t>
            </a:r>
            <a:endParaRPr lang="en-US" sz="3200" dirty="0">
              <a:solidFill>
                <a:srgbClr val="00F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432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5217319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sym typeface="Cabin"/>
              </a:rPr>
              <a:t>Definitions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650081" y="1621924"/>
            <a:ext cx="7836750" cy="291158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488950" indent="-457200">
              <a:spcBef>
                <a:spcPts val="0"/>
              </a:spcBef>
              <a:buSzPct val="100000"/>
            </a:pPr>
            <a:r>
              <a:rPr lang="en" sz="2000" u="none" strike="noStrike" cap="none" dirty="0">
                <a:solidFill>
                  <a:srgbClr val="FF9300"/>
                </a:solidFill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 - a</a:t>
            </a:r>
            <a:r>
              <a:rPr lang="en" sz="2000" dirty="0">
                <a:solidFill>
                  <a:srgbClr val="FFFFFF"/>
                </a:solidFill>
                <a:sym typeface="Cabin"/>
              </a:rPr>
              <a:t> template</a:t>
            </a:r>
            <a:endParaRPr lang="en-US" sz="2000" dirty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-US" sz="2000" dirty="0">
                <a:solidFill>
                  <a:srgbClr val="FF9300"/>
                </a:solidFill>
                <a:sym typeface="Cabin"/>
              </a:rPr>
              <a:t>Attribute</a:t>
            </a:r>
            <a:r>
              <a:rPr lang="en" sz="2000" dirty="0">
                <a:solidFill>
                  <a:srgbClr val="FF9300"/>
                </a:solidFill>
                <a:sym typeface="Cabin"/>
              </a:rPr>
              <a:t> </a:t>
            </a:r>
            <a:r>
              <a:rPr lang="en" sz="2000" dirty="0">
                <a:solidFill>
                  <a:srgbClr val="FFFFFF"/>
                </a:solidFill>
                <a:sym typeface="Cabin"/>
              </a:rPr>
              <a:t>– </a:t>
            </a:r>
            <a:r>
              <a:rPr lang="en-US" sz="2000" dirty="0">
                <a:solidFill>
                  <a:srgbClr val="FFFFFF"/>
                </a:solidFill>
                <a:sym typeface="Cabin"/>
              </a:rPr>
              <a:t>A variable within a class</a:t>
            </a:r>
            <a:endParaRPr lang="en-US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" sz="2000" u="none" strike="noStrike" cap="none" dirty="0">
                <a:solidFill>
                  <a:srgbClr val="FF9300"/>
                </a:solidFill>
                <a:sym typeface="Cabin"/>
              </a:rPr>
              <a:t>Method 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- A </a:t>
            </a:r>
            <a:r>
              <a:rPr lang="en-US" sz="2000" u="none" strike="noStrike" cap="none" dirty="0">
                <a:solidFill>
                  <a:srgbClr val="FFFFFF"/>
                </a:solidFill>
                <a:sym typeface="Cabin"/>
              </a:rPr>
              <a:t>function within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 a class</a:t>
            </a:r>
            <a:endParaRPr lang="en-US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" sz="2000" u="none" strike="noStrike" cap="none" dirty="0">
                <a:solidFill>
                  <a:srgbClr val="FF9300"/>
                </a:solidFill>
                <a:sym typeface="Cabin"/>
              </a:rPr>
              <a:t>Object 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- A particular instance of a class</a:t>
            </a:r>
            <a:endParaRPr lang="en-US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" sz="2000" u="none" strike="noStrike" cap="none" dirty="0">
                <a:solidFill>
                  <a:srgbClr val="FF9300"/>
                </a:solidFill>
                <a:sym typeface="Cabin"/>
              </a:rPr>
              <a:t>Constructor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 – </a:t>
            </a:r>
            <a:r>
              <a:rPr lang="en-US" sz="2000" u="none" strike="noStrike" cap="none" dirty="0">
                <a:solidFill>
                  <a:srgbClr val="FFFFFF"/>
                </a:solidFill>
                <a:sym typeface="Cabin"/>
              </a:rPr>
              <a:t>Code that runs 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when </a:t>
            </a:r>
            <a:r>
              <a:rPr lang="en-US" sz="2000" u="none" strike="noStrike" cap="none" dirty="0">
                <a:solidFill>
                  <a:srgbClr val="FFFFFF"/>
                </a:solidFill>
                <a:sym typeface="Cabin"/>
              </a:rPr>
              <a:t>an 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object is created</a:t>
            </a:r>
            <a:endParaRPr lang="en-US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" sz="2000" u="none" strike="noStrike" cap="none" dirty="0">
                <a:solidFill>
                  <a:srgbClr val="FF9300"/>
                </a:solidFill>
                <a:sym typeface="Cabin"/>
              </a:rPr>
              <a:t>Inheritance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 - </a:t>
            </a:r>
            <a:r>
              <a:rPr lang="en-US" sz="2000" u="none" strike="noStrike" cap="none" dirty="0">
                <a:solidFill>
                  <a:srgbClr val="FFFFFF"/>
                </a:solidFill>
                <a:sym typeface="Cabin"/>
              </a:rPr>
              <a:t>T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he ability to </a:t>
            </a:r>
            <a:r>
              <a:rPr lang="en-US" sz="2000" u="none" strike="noStrike" cap="none" dirty="0">
                <a:solidFill>
                  <a:srgbClr val="FFFFFF"/>
                </a:solidFill>
                <a:sym typeface="Cabin"/>
              </a:rPr>
              <a:t>extend 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a class to make a new class.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21260"/>
            <a:ext cx="2831128" cy="1886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600" u="none" strike="noStrike" cap="none">
                <a:solidFill>
                  <a:srgbClr val="FFD966"/>
                </a:solidFill>
                <a:sym typeface="Cabin"/>
              </a:rPr>
              <a:t>Summary</a:t>
            </a:r>
          </a:p>
        </p:txBody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650081" y="1464470"/>
            <a:ext cx="7836750" cy="2482380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>
                <a:solidFill>
                  <a:srgbClr val="FFFFFF"/>
                </a:solidFill>
                <a:sym typeface="Cabin"/>
              </a:rPr>
              <a:t>Object Oriented programming is a very structured approach to code reuse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>
                <a:solidFill>
                  <a:srgbClr val="FFFFFF"/>
                </a:solidFill>
                <a:sym typeface="Cabin"/>
              </a:rPr>
              <a:t>We can group data and functionality together and create many independent instances of a class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>
            <a:spLocks noGrp="1"/>
          </p:cNvSpPr>
          <p:nvPr>
            <p:ph type="title" idx="4294967295"/>
          </p:nvPr>
        </p:nvSpPr>
        <p:spPr>
          <a:xfrm>
            <a:off x="822768" y="619322"/>
            <a:ext cx="6994681" cy="476212"/>
          </a:xfrm>
          <a:prstGeom prst="rect">
            <a:avLst/>
          </a:prstGeom>
          <a:noFill/>
          <a:ln>
            <a:noFill/>
          </a:ln>
        </p:spPr>
        <p:txBody>
          <a:bodyPr lIns="51700" tIns="51700" rIns="51700" bIns="51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00"/>
                </a:solidFill>
                <a:sym typeface="Cabin"/>
              </a:rPr>
              <a:t>Acknowledgements / Contributions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x="678431" y="1220563"/>
            <a:ext cx="3823705" cy="3240598"/>
          </a:xfrm>
          <a:prstGeom prst="rect">
            <a:avLst/>
          </a:prstGeom>
          <a:noFill/>
          <a:ln>
            <a:noFill/>
          </a:ln>
        </p:spPr>
        <p:txBody>
          <a:bodyPr lIns="51700" tIns="51700" rIns="51700" bIns="51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</a:t>
            </a: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slide are Copyright 2010-  Charles R. Severance (</a:t>
            </a:r>
            <a:r>
              <a:rPr lang="en" sz="1000" u="sng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www.dr-chuck.com</a:t>
            </a: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of the University of Michigan School of Information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Initial Development: Charles Severance, University of Michigan School of Information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 Insert new Contributors here</a:t>
            </a:r>
          </a:p>
        </p:txBody>
      </p:sp>
      <p:pic>
        <p:nvPicPr>
          <p:cNvPr id="559" name="Shape 5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318" y="519083"/>
            <a:ext cx="576450" cy="5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Shape 5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7449" y="619321"/>
            <a:ext cx="1107336" cy="375974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Shape 561"/>
          <p:cNvSpPr txBox="1"/>
          <p:nvPr/>
        </p:nvSpPr>
        <p:spPr>
          <a:xfrm>
            <a:off x="4896225" y="1293955"/>
            <a:ext cx="3823705" cy="3167206"/>
          </a:xfrm>
          <a:prstGeom prst="rect">
            <a:avLst/>
          </a:prstGeom>
          <a:noFill/>
          <a:ln>
            <a:noFill/>
          </a:ln>
        </p:spPr>
        <p:txBody>
          <a:bodyPr lIns="51700" tIns="51700" rIns="51700" bIns="51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849313" y="480290"/>
            <a:ext cx="7445375" cy="535709"/>
          </a:xfrm>
        </p:spPr>
        <p:txBody>
          <a:bodyPr/>
          <a:lstStyle/>
          <a:p>
            <a:r>
              <a:rPr lang="en-US" altLang="en-US" sz="2800" dirty="0">
                <a:solidFill>
                  <a:srgbClr val="00FF00"/>
                </a:solidFill>
              </a:rPr>
              <a:t>Additional Source Information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849313" y="1123950"/>
            <a:ext cx="7445375" cy="3348038"/>
          </a:xfrm>
        </p:spPr>
        <p:txBody>
          <a:bodyPr anchor="t"/>
          <a:lstStyle/>
          <a:p>
            <a:pPr algn="l">
              <a:buFontTx/>
              <a:buChar char="•"/>
            </a:pPr>
            <a:r>
              <a:rPr lang="en-US" altLang="en-US" sz="1100" dirty="0">
                <a:solidFill>
                  <a:schemeClr val="bg1"/>
                </a:solidFill>
              </a:rPr>
              <a:t>Snowman Cookie Cutter" by </a:t>
            </a:r>
            <a:r>
              <a:rPr lang="en-US" altLang="en-US" sz="1100" dirty="0" err="1">
                <a:solidFill>
                  <a:schemeClr val="bg1"/>
                </a:solidFill>
              </a:rPr>
              <a:t>Didriks</a:t>
            </a:r>
            <a:r>
              <a:rPr lang="en-US" altLang="en-US" sz="1100" dirty="0">
                <a:solidFill>
                  <a:schemeClr val="bg1"/>
                </a:solidFill>
              </a:rPr>
              <a:t> is licensed under CC </a:t>
            </a:r>
            <a:r>
              <a:rPr lang="en-US" altLang="en-US" sz="1100" dirty="0"/>
              <a:t>BY</a:t>
            </a:r>
            <a:br>
              <a:rPr lang="en-US" altLang="en-US" sz="1100" dirty="0"/>
            </a:br>
            <a:r>
              <a:rPr lang="en-US" altLang="en-US" sz="1100" dirty="0">
                <a:hlinkClick r:id="rId2"/>
              </a:rPr>
              <a:t>https://www.flickr.com/photos/dinnerseries/23570475099</a:t>
            </a:r>
            <a:endParaRPr lang="en-US" altLang="en-US" sz="1100" dirty="0"/>
          </a:p>
          <a:p>
            <a:pPr algn="l">
              <a:buFontTx/>
              <a:buChar char="•"/>
            </a:pPr>
            <a:r>
              <a:rPr lang="en-US" altLang="en-US" sz="1100" dirty="0">
                <a:solidFill>
                  <a:schemeClr val="bg1"/>
                </a:solidFill>
              </a:rPr>
              <a:t>Photo from the television program </a:t>
            </a:r>
            <a:r>
              <a:rPr lang="en-US" altLang="en-US" sz="1100" i="1" dirty="0">
                <a:solidFill>
                  <a:schemeClr val="bg1"/>
                </a:solidFill>
              </a:rPr>
              <a:t>Lassie</a:t>
            </a:r>
            <a:r>
              <a:rPr lang="en-US" altLang="en-US" sz="1100" dirty="0">
                <a:solidFill>
                  <a:schemeClr val="bg1"/>
                </a:solidFill>
              </a:rPr>
              <a:t>. Lassie watches as Jeff (Tommy </a:t>
            </a:r>
            <a:r>
              <a:rPr lang="en-US" altLang="en-US" sz="1100" dirty="0" err="1">
                <a:solidFill>
                  <a:schemeClr val="bg1"/>
                </a:solidFill>
              </a:rPr>
              <a:t>Rettig</a:t>
            </a:r>
            <a:r>
              <a:rPr lang="en-US" altLang="en-US" sz="1100" dirty="0">
                <a:solidFill>
                  <a:schemeClr val="bg1"/>
                </a:solidFill>
              </a:rPr>
              <a:t>) works on his bike is </a:t>
            </a:r>
            <a:r>
              <a:rPr lang="en-US" altLang="en-US" sz="1100" dirty="0"/>
              <a:t>Public Domain</a:t>
            </a:r>
            <a:br>
              <a:rPr lang="en-US" altLang="en-US" sz="1100" dirty="0"/>
            </a:br>
            <a:r>
              <a:rPr lang="en-US" altLang="en-US" sz="1100" dirty="0">
                <a:hlinkClick r:id="rId3"/>
              </a:rPr>
              <a:t>https://en.wikipedia.org/wiki/Lassie#/media/File:Lassie_and_Tommy_Rettig_1956.JPG</a:t>
            </a:r>
            <a:endParaRPr lang="en-US" altLang="en-US" sz="1100" dirty="0"/>
          </a:p>
          <a:p>
            <a:pPr algn="l">
              <a:buFontTx/>
              <a:buChar char="•"/>
            </a:pPr>
            <a:endParaRPr lang="en-US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30084390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473254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BD23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sym typeface="Cabin"/>
              </a:rPr>
              <a:t>Object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00FA00"/>
                </a:solidFill>
                <a:sym typeface="Cabin"/>
              </a:rPr>
              <a:t>An Object is a bit of self-contained Code and Data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FFFFFF"/>
                </a:solidFill>
                <a:sym typeface="Cabin"/>
              </a:rPr>
              <a:t>A key aspect of the Object approach is to break the problem into smaller understandable parts (divide and conquer)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FFFFFF"/>
                </a:solidFill>
                <a:sym typeface="Cabin"/>
              </a:rPr>
              <a:t>Objects have boundaries that allow us to ignore un-needed detail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FFFFFF"/>
                </a:solidFill>
                <a:sym typeface="Cabin"/>
              </a:rPr>
              <a:t>We have been using objects all along: String Objects, Integer Objects, Dictionary Objects, List Objects...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Shape 2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614" cy="375477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/>
          <p:nvPr/>
        </p:nvSpPr>
        <p:spPr>
          <a:xfrm>
            <a:off x="3135085" y="1440179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</a:p>
        </p:txBody>
      </p:sp>
      <p:sp>
        <p:nvSpPr>
          <p:cNvPr id="213" name="Shape 213"/>
          <p:cNvSpPr/>
          <p:nvPr/>
        </p:nvSpPr>
        <p:spPr>
          <a:xfrm>
            <a:off x="183885" y="715191"/>
            <a:ext cx="1366157" cy="612321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14" name="Shape 214"/>
          <p:cNvSpPr/>
          <p:nvPr/>
        </p:nvSpPr>
        <p:spPr>
          <a:xfrm>
            <a:off x="7554685" y="3913958"/>
            <a:ext cx="1366157" cy="61232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15" name="Shape 215"/>
          <p:cNvSpPr/>
          <p:nvPr/>
        </p:nvSpPr>
        <p:spPr>
          <a:xfrm>
            <a:off x="2846614" y="2659924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</a:t>
            </a:r>
          </a:p>
        </p:txBody>
      </p:sp>
      <p:sp>
        <p:nvSpPr>
          <p:cNvPr id="216" name="Shape 216"/>
          <p:cNvSpPr/>
          <p:nvPr/>
        </p:nvSpPr>
        <p:spPr>
          <a:xfrm>
            <a:off x="5486400" y="2116182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</a:p>
        </p:txBody>
      </p:sp>
      <p:sp>
        <p:nvSpPr>
          <p:cNvPr id="217" name="Shape 217"/>
          <p:cNvSpPr/>
          <p:nvPr/>
        </p:nvSpPr>
        <p:spPr>
          <a:xfrm>
            <a:off x="5099957" y="920931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</a:t>
            </a:r>
          </a:p>
        </p:txBody>
      </p:sp>
      <p:cxnSp>
        <p:nvCxnSpPr>
          <p:cNvPr id="218" name="Shape 218"/>
          <p:cNvCxnSpPr/>
          <p:nvPr/>
        </p:nvCxnSpPr>
        <p:spPr>
          <a:xfrm flipH="1">
            <a:off x="4516687" y="1159098"/>
            <a:ext cx="634861" cy="579941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 flipH="1">
            <a:off x="4486140" y="1535805"/>
            <a:ext cx="837127" cy="376707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rot="10800000" flipH="1">
            <a:off x="3670478" y="2067059"/>
            <a:ext cx="42930" cy="57954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 rot="10800000">
            <a:off x="4443211" y="2018762"/>
            <a:ext cx="1062507" cy="309093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flipH="1">
            <a:off x="3831464" y="2086377"/>
            <a:ext cx="225380" cy="521595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3" name="Shape 223"/>
          <p:cNvCxnSpPr/>
          <p:nvPr/>
        </p:nvCxnSpPr>
        <p:spPr>
          <a:xfrm rot="10800000">
            <a:off x="1695718" y="1081825"/>
            <a:ext cx="1352282" cy="453981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6256986" y="2810814"/>
            <a:ext cx="1180564" cy="126534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25" name="Shape 225"/>
          <p:cNvSpPr/>
          <p:nvPr/>
        </p:nvSpPr>
        <p:spPr>
          <a:xfrm>
            <a:off x="233776" y="3331028"/>
            <a:ext cx="1807029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get created and used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32" name="Shape 232"/>
          <p:cNvSpPr/>
          <p:nvPr/>
        </p:nvSpPr>
        <p:spPr>
          <a:xfrm>
            <a:off x="183885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33" name="Shape 233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34" name="Shape 234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35" name="Shape 235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36" name="Shape 236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cxnSp>
        <p:nvCxnSpPr>
          <p:cNvPr id="237" name="Shape 237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38" name="Shape 238"/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39" name="Shape 239"/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0" name="Shape 240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1" name="Shape 241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2" name="Shape 242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3" name="Shape 243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44" name="Shape 244"/>
          <p:cNvSpPr/>
          <p:nvPr/>
        </p:nvSpPr>
        <p:spPr>
          <a:xfrm>
            <a:off x="233776" y="3331028"/>
            <a:ext cx="1806899" cy="9797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are bits of code and data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51" name="Shape 251"/>
          <p:cNvSpPr/>
          <p:nvPr/>
        </p:nvSpPr>
        <p:spPr>
          <a:xfrm>
            <a:off x="152400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52" name="Shape 252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53" name="Shape 253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54" name="Shape 254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55" name="Shape 255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cxnSp>
        <p:nvCxnSpPr>
          <p:cNvPr id="256" name="Shape 256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7" name="Shape 257"/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8" name="Shape 258"/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9" name="Shape 259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0" name="Shape 260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1" name="Shape 261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2" name="Shape 262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63" name="Shape 263"/>
          <p:cNvSpPr/>
          <p:nvPr/>
        </p:nvSpPr>
        <p:spPr>
          <a:xfrm>
            <a:off x="-35175" y="181250"/>
            <a:ext cx="4947000" cy="4800600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6848525" y="328200"/>
            <a:ext cx="1462799" cy="1557600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4911825" y="1876150"/>
            <a:ext cx="4046999" cy="31547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4757057" y="132261"/>
            <a:ext cx="1812600" cy="4850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54162" y="3164477"/>
            <a:ext cx="2275200" cy="1606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hide detail - they allow us to ignore the detail of the “rest of the program”.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3306</TotalTime>
  <Words>3384</Words>
  <Application>Microsoft Office PowerPoint</Application>
  <PresentationFormat>On-screen Show (16:9)</PresentationFormat>
  <Paragraphs>503</Paragraphs>
  <Slides>56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Arial Regular</vt:lpstr>
      <vt:lpstr>Cabin</vt:lpstr>
      <vt:lpstr>Courier</vt:lpstr>
      <vt:lpstr>Gill Sans</vt:lpstr>
      <vt:lpstr>Merriweather Sans</vt:lpstr>
      <vt:lpstr>Title &amp; Subtitle</vt:lpstr>
      <vt:lpstr>Python Objects</vt:lpstr>
      <vt:lpstr>Warning</vt:lpstr>
      <vt:lpstr>Lets Start with Programs</vt:lpstr>
      <vt:lpstr>PowerPoint Presentation</vt:lpstr>
      <vt:lpstr>Object Oriented</vt:lpstr>
      <vt:lpstr>Object</vt:lpstr>
      <vt:lpstr>PowerPoint Presentation</vt:lpstr>
      <vt:lpstr>PowerPoint Presentation</vt:lpstr>
      <vt:lpstr>PowerPoint Presentation</vt:lpstr>
      <vt:lpstr>PowerPoint Presentation</vt:lpstr>
      <vt:lpstr>We are using objects!!</vt:lpstr>
      <vt:lpstr>PowerPoint Presentation</vt:lpstr>
      <vt:lpstr>Definitions</vt:lpstr>
      <vt:lpstr>Terminologies </vt:lpstr>
      <vt:lpstr>Terminology: Class</vt:lpstr>
      <vt:lpstr>Terminology: Instance</vt:lpstr>
      <vt:lpstr>Class and Object</vt:lpstr>
      <vt:lpstr>Class and instances </vt:lpstr>
      <vt:lpstr>Classes and instances</vt:lpstr>
      <vt:lpstr>Class and instance</vt:lpstr>
      <vt:lpstr>Car Class</vt:lpstr>
      <vt:lpstr>Class and instances </vt:lpstr>
      <vt:lpstr>Objects interacting with each others </vt:lpstr>
      <vt:lpstr>Classes and Instances </vt:lpstr>
      <vt:lpstr>Terminology: Method</vt:lpstr>
      <vt:lpstr>Some Python Objects</vt:lpstr>
      <vt:lpstr>A Sample Class</vt:lpstr>
      <vt:lpstr>PowerPoint Presentation</vt:lpstr>
      <vt:lpstr>PowerPoint Presentation</vt:lpstr>
      <vt:lpstr>PowerPoint Presentation</vt:lpstr>
      <vt:lpstr>PowerPoint Presentation</vt:lpstr>
      <vt:lpstr>Playing with dir() and type()</vt:lpstr>
      <vt:lpstr>A Nerdy Way to Find Capabilities</vt:lpstr>
      <vt:lpstr>PowerPoint Presentation</vt:lpstr>
      <vt:lpstr>Try dir() with a String</vt:lpstr>
      <vt:lpstr>Object Lifecycle</vt:lpstr>
      <vt:lpstr>Object Lifecycle</vt:lpstr>
      <vt:lpstr>Constructor</vt:lpstr>
      <vt:lpstr>PowerPoint Presentation</vt:lpstr>
      <vt:lpstr>Constructor</vt:lpstr>
      <vt:lpstr>Many Instances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Inheritance</vt:lpstr>
      <vt:lpstr>Inheritance</vt:lpstr>
      <vt:lpstr>Terminology: Inheritance</vt:lpstr>
      <vt:lpstr>PowerPoint Presentation</vt:lpstr>
      <vt:lpstr>PowerPoint Presentation</vt:lpstr>
      <vt:lpstr>PowerPoint Presentation</vt:lpstr>
      <vt:lpstr>Definitions</vt:lpstr>
      <vt:lpstr>Summary</vt:lpstr>
      <vt:lpstr>Acknowledgements / Contributions</vt:lpstr>
      <vt:lpstr>Additional Source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Objects</dc:title>
  <cp:lastModifiedBy>Motaz Saad</cp:lastModifiedBy>
  <cp:revision>94</cp:revision>
  <dcterms:modified xsi:type="dcterms:W3CDTF">2019-03-19T13:23:09Z</dcterms:modified>
</cp:coreProperties>
</file>