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3" r:id="rId17"/>
    <p:sldId id="335" r:id="rId18"/>
    <p:sldId id="274" r:id="rId19"/>
    <p:sldId id="275" r:id="rId20"/>
    <p:sldId id="276" r:id="rId21"/>
    <p:sldId id="278" r:id="rId22"/>
    <p:sldId id="279" r:id="rId23"/>
    <p:sldId id="280" r:id="rId24"/>
    <p:sldId id="283" r:id="rId25"/>
    <p:sldId id="284" r:id="rId26"/>
    <p:sldId id="337" r:id="rId27"/>
    <p:sldId id="286" r:id="rId28"/>
    <p:sldId id="340" r:id="rId29"/>
    <p:sldId id="329" r:id="rId30"/>
    <p:sldId id="330" r:id="rId31"/>
    <p:sldId id="331" r:id="rId32"/>
    <p:sldId id="339" r:id="rId33"/>
    <p:sldId id="333" r:id="rId34"/>
    <p:sldId id="334" r:id="rId35"/>
    <p:sldId id="296" r:id="rId36"/>
    <p:sldId id="297" r:id="rId37"/>
    <p:sldId id="302" r:id="rId38"/>
    <p:sldId id="304" r:id="rId39"/>
    <p:sldId id="307" r:id="rId40"/>
    <p:sldId id="308" r:id="rId41"/>
    <p:sldId id="309" r:id="rId42"/>
    <p:sldId id="310" r:id="rId43"/>
    <p:sldId id="311" r:id="rId44"/>
    <p:sldId id="326" r:id="rId45"/>
    <p:sldId id="327" r:id="rId46"/>
    <p:sldId id="328" r:id="rId47"/>
    <p:sldId id="332" r:id="rId48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 Bajcsy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4ED614A-2657-4DB2-A812-914AF63EED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/>
    <p:restoredTop sz="86002" autoAdjust="0"/>
  </p:normalViewPr>
  <p:slideViewPr>
    <p:cSldViewPr snapToGrid="0" showGuides="1">
      <p:cViewPr varScale="1">
        <p:scale>
          <a:sx n="73" d="100"/>
          <a:sy n="73" d="100"/>
        </p:scale>
        <p:origin x="22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commentAuthors" Target="commentAuthors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3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r>
              <a:rPr lang="en-US"/>
              <a:t>Please retain proper attribution, including the reference to ai.berkeley.edu.  Thanks!</a:t>
            </a:r>
            <a:endParaRPr sz="1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8" name="Google Shape;548;p10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Unfortunate name. It’s a “cost search” that is uniform, not a uniform cost.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Instead of depth, go by cost. Cheap things first, even if multiple actions.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549" name="Google Shape;549;p10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55" name="Google Shape;555;p11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 breadth first, but with costs. Label with cumulative cost.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Goal path not victory until try to expanded.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Contours show equal cost.</a:t>
            </a:r>
            <a:endParaRPr lang="en-US"/>
          </a:p>
        </p:txBody>
      </p:sp>
      <p:sp>
        <p:nvSpPr>
          <p:cNvPr id="556" name="Google Shape;556;p11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14" name="Google Shape;714;p12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say C* is 10 and minimum step size is 2. How deep in the tree? C*/e = 5. How many nodes is that?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715" name="Google Shape;715;p12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9" name="Google Shape;739;p13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What if you know the goal?</a:t>
            </a:r>
            <a:endParaRPr lang="en-US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0" name="Google Shape;740;p13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8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795" name="Google Shape;7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2" name="Google Shape;802;p19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Blind search vs. “warmer” “colder”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Info about where goal is. 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Optimal solution, explore less of the tree.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3" name="Google Shape;803;p19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2" name="Google Shape;812;p20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 takes a state, returns a number.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Not everyday term. Not “Look both ways before you cross the street”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How far I am? Could run search, but that defeats the purpose!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Not perfect, but something!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813" name="Google Shape;813;p20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29" name="Google Shape;829;p21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r>
              <a:rPr lang="en-US" dirty="0"/>
              <a:t>Another heuristic. Straight line distance (as the crow flies; not as the snail crawls). Better close to Bucharest.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r>
              <a:rPr lang="en-US" dirty="0"/>
              <a:t>Not always distances, but that’s easiest to understand.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r>
              <a:rPr lang="en-US" dirty="0"/>
              <a:t>What do you do with it?</a:t>
            </a:r>
            <a:endParaRPr dirty="0"/>
          </a:p>
        </p:txBody>
      </p:sp>
      <p:sp>
        <p:nvSpPr>
          <p:cNvPr id="830" name="Google Shape;830;p21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23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944" name="Google Shape;94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51" name="Google Shape;951;p24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Numbers of heuristic, since that’s what greedy cares about.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Got to Bucharest, but not by shortest path.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End up with some kind of goal, but not what you want. You get a smelly shoe instead of to the airport on time.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2" name="Google Shape;952;p24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5" name="Google Shape;965;p25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Same algorithm as before, new strategy.</a:t>
            </a:r>
            <a:endParaRPr lang="en-US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 any search problem, you know the goal.  Now, you have an idea of how far away you are from the goal.</a:t>
            </a:r>
            <a:endParaRPr lang="en-US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Worst: heuristic always wrong. Carefully avoid goal searching all tree.</a:t>
            </a: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If your heuristic were really good, sure. But if heuristic is good, easy problem!</a:t>
            </a:r>
            <a:endParaRPr lang="en-US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6" name="Google Shape;966;p25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05" name="Google Shape;1005;p28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we’ve been building to. Cornerstone. Goes to the goal like greedy, but backtracks as needed.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When it works, it’s magic!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006" name="Google Shape;1006;p28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3" name="Google Shape;1013;p29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Notes: these images licensed from </a:t>
            </a:r>
            <a:r>
              <a:rPr lang="en-US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iStockphoto</a:t>
            </a: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for UC Berkeley use.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UCS / Greedy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Goal: The thing that should not be! Hedge bets, be directed.</a:t>
            </a:r>
            <a:endParaRPr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14" name="Google Shape;1014;p29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1" name="Google Shape;1101;p31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2" name="Google Shape;1102;p31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6ee019ccf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2" name="Google Shape;762;g6ee019ccf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6ee019ccff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9" name="Google Shape;769;g6ee019ccf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6ee019ccff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6" name="Google Shape;776;g6ee019ccff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6ee019ccff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3" name="Google Shape;783;g6ee019ccf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6ee019ccf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0" name="Google Shape;790;g6ee019ccf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6ee019ccff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7" name="Google Shape;797;g6ee019ccf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That was generic. Now specific strategy – dfs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Go deep!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Exponentially large at the bottom.</a:t>
            </a:r>
            <a:endParaRPr lang="en-US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91" name="Google Shape;1291;p41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UCS ragged based on cost.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A* narrows when near goal, heuristic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292" name="Google Shape;1292;p41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8" name="Google Shape;1318;p42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~10:30</a:t>
            </a:r>
            <a:endParaRPr lang="en-US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19" name="Google Shape;1319;p42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66" name="Google Shape;1366;p47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7" name="Google Shape;1367;p47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85" name="Google Shape;1385;p49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Starcraft Overmind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386" name="Google Shape;1386;p49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08" name="Google Shape;1408;p52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Upgrade planning agents with heuristics.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How do we do it?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409" name="Google Shape;1409;p52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16" name="Google Shape;1416;p53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Change problem – same or easier. And cheaper.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Imagine a new direct road.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Walk through walls spell.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Inadmissible – a little bit suboptimal is okay.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417" name="Google Shape;1417;p53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32" name="Google Shape;1432;p54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Like the xbox of my time.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Branching factor.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433" name="Google Shape;1433;p54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48" name="Google Shape;1448;p55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are out of position. 8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Each tile either goes into it’s right position or not. Fix one mistake, never more than 1.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Cheating is easier.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449" name="Google Shape;1449;p55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63" name="Google Shape;1463;p56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relaxation, but “harder” than previous.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Lower bound.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Show it’s relaxed or prove.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At LEAST 18 away.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As heuristic gets close to the true cost, you do less search.</a:t>
            </a:r>
            <a:endParaRPr lang="en-US"/>
          </a:p>
        </p:txBody>
      </p:sp>
      <p:sp>
        <p:nvSpPr>
          <p:cNvPr id="1464" name="Google Shape;1464;p56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71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739" name="Google Shape;173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 D B A C A E H P Q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Ties alphabetically in this case. </a:t>
            </a:r>
            <a:endParaRPr lang="en-US"/>
          </a:p>
        </p:txBody>
      </p:sp>
      <p:sp>
        <p:nvSpPr>
          <p:cNvPr id="111" name="Google Shape;111;p4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45" name="Google Shape;1745;p72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Heuristic is cheaper than reality.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746" name="Google Shape;1746;p72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73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753" name="Google Shape;1753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77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809" name="Google Shape;1809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8" name="Google Shape;308;p5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strategy. Layer by layer.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Strip-mining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BFS</a:t>
            </a:r>
            <a:endParaRPr lang="en-US"/>
          </a:p>
        </p:txBody>
      </p:sp>
      <p:sp>
        <p:nvSpPr>
          <p:cNvPr id="309" name="Google Shape;309;p5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6" name="Google Shape;316;p6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Same general algorithm. Shallowest node.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 D E P B C E H R Q</a:t>
            </a:r>
            <a:endParaRPr lang="en-US"/>
          </a:p>
        </p:txBody>
      </p:sp>
      <p:sp>
        <p:nvSpPr>
          <p:cNvPr id="317" name="Google Shape;317;p6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5" name="Google Shape;435;p7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strategy. Combine best of both.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DFS – successor says if deeper than one, stop.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Really common.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7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4" name="Google Shape;454;p8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“Cost Search” What if you have costs associated with arcs? Could you rewrite with what we already know?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Lowest number of actions S-&gt;e-&gt;r-&gt;f-&gt;G. Expensive!</a:t>
            </a:r>
            <a:endParaRPr lang="en-US"/>
          </a:p>
        </p:txBody>
      </p:sp>
      <p:sp>
        <p:nvSpPr>
          <p:cNvPr id="455" name="Google Shape;455;p8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2" name="Google Shape;492;p9:notes"/>
          <p:cNvSpPr txBox="1">
            <a:spLocks noGrp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“Cost Search” What if you have costs associated with arcs? Could you rewrite with what we already know?</a:t>
            </a:r>
            <a:endParaRPr lang="en-US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Lowest number of actions S-&gt;e-&gt;r-&gt;f-&gt;G. Expensive!</a:t>
            </a:r>
            <a:endParaRPr lang="en-US"/>
          </a:p>
        </p:txBody>
      </p:sp>
      <p:sp>
        <p:nvSpPr>
          <p:cNvPr id="493" name="Google Shape;493;p9:notes"/>
          <p:cNvSpPr txBox="1">
            <a:spLocks noGrp="1"/>
          </p:cNvSpPr>
          <p:nvPr>
            <p:ph type="sldNum" idx="12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1"/>
          <p:cNvSpPr txBox="1">
            <a:spLocks noGrp="1"/>
          </p:cNvSpPr>
          <p:nvPr>
            <p:ph type="ctrTitle"/>
          </p:nvPr>
        </p:nvSpPr>
        <p:spPr>
          <a:xfrm>
            <a:off x="0" y="1044578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1"/>
          <p:cNvSpPr txBox="1">
            <a:spLocks noGrp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9" name="Google Shape;19;p8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0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0"/>
          <p:cNvSpPr txBox="1">
            <a:spLocks noGrp="1"/>
          </p:cNvSpPr>
          <p:nvPr>
            <p:ph type="body" idx="1"/>
          </p:nvPr>
        </p:nvSpPr>
        <p:spPr>
          <a:xfrm rot="5400000">
            <a:off x="3731418" y="-1928017"/>
            <a:ext cx="4729164" cy="11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9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1"/>
          <p:cNvSpPr txBox="1">
            <a:spLocks noGrp="1"/>
          </p:cNvSpPr>
          <p:nvPr>
            <p:ph type="title"/>
          </p:nvPr>
        </p:nvSpPr>
        <p:spPr>
          <a:xfrm rot="5400000">
            <a:off x="4732337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2" name="Google Shape;82;p9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2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2"/>
          <p:cNvSpPr txBox="1">
            <a:spLocks noGrp="1"/>
          </p:cNvSpPr>
          <p:nvPr>
            <p:ph type="body" idx="1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8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3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4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80"/>
              </a:spcBef>
              <a:spcAft>
                <a:spcPts val="0"/>
              </a:spcAft>
              <a:buSzPts val="1900"/>
              <a:buNone/>
              <a:defRPr sz="19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6" name="Google Shape;36;p8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5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5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o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o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o"/>
              <a:defRPr sz="2000"/>
            </a:lvl3pPr>
            <a:lvl4pPr marL="1828800" lvl="3" indent="-349250" algn="l">
              <a:spcBef>
                <a:spcPts val="380"/>
              </a:spcBef>
              <a:spcAft>
                <a:spcPts val="0"/>
              </a:spcAft>
              <a:buSzPts val="1900"/>
              <a:buChar char="o"/>
              <a:defRPr sz="1900"/>
            </a:lvl4pPr>
            <a:lvl5pPr marL="2286000" lvl="4" indent="-349250" algn="l">
              <a:spcBef>
                <a:spcPts val="380"/>
              </a:spcBef>
              <a:spcAft>
                <a:spcPts val="0"/>
              </a:spcAft>
              <a:buSzPts val="1900"/>
              <a:buChar char="o"/>
              <a:defRPr sz="1900"/>
            </a:lvl5pPr>
            <a:lvl6pPr marL="2743200" lvl="5" indent="-34925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6pPr>
            <a:lvl7pPr marL="3200400" lvl="6" indent="-34925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7pPr>
            <a:lvl8pPr marL="3657600" lvl="7" indent="-34925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8pPr>
            <a:lvl9pPr marL="4114800" lvl="8" indent="-34925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9pPr>
          </a:lstStyle>
          <a:p/>
        </p:txBody>
      </p:sp>
      <p:sp>
        <p:nvSpPr>
          <p:cNvPr id="42" name="Google Shape;42;p85"/>
          <p:cNvSpPr txBox="1">
            <a:spLocks noGrp="1"/>
          </p:cNvSpPr>
          <p:nvPr>
            <p:ph type="body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o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o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o"/>
              <a:defRPr sz="2000"/>
            </a:lvl3pPr>
            <a:lvl4pPr marL="1828800" lvl="3" indent="-349250" algn="l">
              <a:spcBef>
                <a:spcPts val="380"/>
              </a:spcBef>
              <a:spcAft>
                <a:spcPts val="0"/>
              </a:spcAft>
              <a:buSzPts val="1900"/>
              <a:buChar char="o"/>
              <a:defRPr sz="1900"/>
            </a:lvl4pPr>
            <a:lvl5pPr marL="2286000" lvl="4" indent="-349250" algn="l">
              <a:spcBef>
                <a:spcPts val="380"/>
              </a:spcBef>
              <a:spcAft>
                <a:spcPts val="0"/>
              </a:spcAft>
              <a:buSzPts val="1900"/>
              <a:buChar char="o"/>
              <a:defRPr sz="1900"/>
            </a:lvl5pPr>
            <a:lvl6pPr marL="2743200" lvl="5" indent="-34925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6pPr>
            <a:lvl7pPr marL="3200400" lvl="6" indent="-34925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7pPr>
            <a:lvl8pPr marL="3657600" lvl="7" indent="-34925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8pPr>
            <a:lvl9pPr marL="4114800" lvl="8" indent="-34925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9pPr>
          </a:lstStyle>
          <a:p/>
        </p:txBody>
      </p:sp>
      <p:sp>
        <p:nvSpPr>
          <p:cNvPr id="43" name="Google Shape;43;p8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6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6"/>
          <p:cNvSpPr txBox="1"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80"/>
              </a:spcBef>
              <a:spcAft>
                <a:spcPts val="0"/>
              </a:spcAft>
              <a:buSzPts val="1900"/>
              <a:buNone/>
              <a:defRPr sz="19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49" name="Google Shape;49;p86"/>
          <p:cNvSpPr txBox="1">
            <a:spLocks noGrp="1"/>
          </p:cNvSpPr>
          <p:nvPr>
            <p:ph type="body" idx="2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o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o"/>
              <a:defRPr sz="2000"/>
            </a:lvl2pPr>
            <a:lvl3pPr marL="1371600" lvl="2" indent="-349250" algn="l">
              <a:spcBef>
                <a:spcPts val="380"/>
              </a:spcBef>
              <a:spcAft>
                <a:spcPts val="0"/>
              </a:spcAft>
              <a:buSzPts val="1900"/>
              <a:buChar char="o"/>
              <a:defRPr sz="19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o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o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0" name="Google Shape;50;p86"/>
          <p:cNvSpPr txBox="1">
            <a:spLocks noGrp="1"/>
          </p:cNvSpPr>
          <p:nvPr>
            <p:ph type="body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80"/>
              </a:spcBef>
              <a:spcAft>
                <a:spcPts val="0"/>
              </a:spcAft>
              <a:buSzPts val="1900"/>
              <a:buNone/>
              <a:defRPr sz="19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51" name="Google Shape;51;p86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o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o"/>
              <a:defRPr sz="2000"/>
            </a:lvl2pPr>
            <a:lvl3pPr marL="1371600" lvl="2" indent="-349250" algn="l">
              <a:spcBef>
                <a:spcPts val="380"/>
              </a:spcBef>
              <a:spcAft>
                <a:spcPts val="0"/>
              </a:spcAft>
              <a:buSzPts val="1900"/>
              <a:buChar char="o"/>
              <a:defRPr sz="19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o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o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2" name="Google Shape;52;p8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8"/>
          <p:cNvSpPr txBox="1"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8"/>
          <p:cNvSpPr txBox="1">
            <a:spLocks noGrp="1"/>
          </p:cNvSpPr>
          <p:nvPr>
            <p:ph type="body" idx="1"/>
          </p:nvPr>
        </p:nvSpPr>
        <p:spPr>
          <a:xfrm>
            <a:off x="3575051" y="273053"/>
            <a:ext cx="5111751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o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o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o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o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o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2" name="Google Shape;62;p88"/>
          <p:cNvSpPr txBox="1">
            <a:spLocks noGrp="1"/>
          </p:cNvSpPr>
          <p:nvPr>
            <p:ph type="body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8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9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urier New" panose="02070309020205020404"/>
              <a:buNone/>
              <a:defRPr sz="3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 panose="02070309020205020404"/>
              <a:buNone/>
              <a:defRPr sz="2800" b="0" i="0" u="none" strike="noStrike" cap="none">
                <a:solidFill>
                  <a:srgbClr val="3F3F3F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urier New" panose="02070309020205020404"/>
              <a:buNone/>
              <a:defRPr sz="2400" b="0" i="0" u="none" strike="noStrike" cap="none">
                <a:solidFill>
                  <a:srgbClr val="3F3F3F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  <a:defRPr sz="2000" b="0" i="0" u="none" strike="noStrike" cap="none">
                <a:solidFill>
                  <a:srgbClr val="3F3F3F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 panose="02070309020205020404"/>
              <a:buNone/>
              <a:defRPr sz="2000" b="0" i="0" u="none" strike="noStrike" cap="none">
                <a:solidFill>
                  <a:srgbClr val="3F3F3F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" name="Google Shape;69;p89"/>
          <p:cNvSpPr txBox="1">
            <a:spLocks noGrp="1"/>
          </p:cNvSpPr>
          <p:nvPr>
            <p:ph type="body" idx="1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8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0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80"/>
          <p:cNvSpPr txBox="1">
            <a:spLocks noGrp="1"/>
          </p:cNvSpPr>
          <p:nvPr>
            <p:ph type="body" idx="1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urier New" panose="02070309020205020404"/>
              <a:buChar char="o"/>
              <a:defRPr sz="3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 panose="02070309020205020404"/>
              <a:buChar char="o"/>
              <a:defRPr sz="2800" b="0" i="0" u="none" strike="noStrike" cap="none">
                <a:solidFill>
                  <a:srgbClr val="3F3F3F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urier New" panose="02070309020205020404"/>
              <a:buChar char="o"/>
              <a:defRPr sz="2400" b="0" i="0" u="none" strike="noStrike" cap="none">
                <a:solidFill>
                  <a:srgbClr val="3F3F3F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Char char="o"/>
              <a:defRPr sz="2000" b="0" i="0" u="none" strike="noStrike" cap="none">
                <a:solidFill>
                  <a:srgbClr val="3F3F3F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 panose="02070309020205020404"/>
              <a:buChar char="o"/>
              <a:defRPr sz="2000" b="0" i="0" u="none" strike="noStrike" cap="none">
                <a:solidFill>
                  <a:srgbClr val="3F3F3F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8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" name="Google Shape;13;p8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8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5" name="Google Shape;15;p80"/>
          <p:cNvCxnSpPr/>
          <p:nvPr/>
        </p:nvCxnSpPr>
        <p:spPr>
          <a:xfrm>
            <a:off x="304800" y="1092200"/>
            <a:ext cx="11379200" cy="0"/>
          </a:xfrm>
          <a:prstGeom prst="straightConnector1">
            <a:avLst/>
          </a:prstGeom>
          <a:noFill/>
          <a:ln w="12700" cap="flat" cmpd="sng">
            <a:solidFill>
              <a:srgbClr val="9A9AD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hyperlink" Target="http://aispace.org/search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0" y="279403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Artificial Intelligence</a:t>
            </a:r>
            <a:br>
              <a:rPr lang="en-US" dirty="0"/>
            </a:br>
            <a:endParaRPr sz="3600"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4300"/>
              <a:t>Search Continued</a:t>
            </a:r>
            <a:endParaRPr lang="en-US" sz="4300"/>
          </a:p>
        </p:txBody>
      </p:sp>
      <p:sp>
        <p:nvSpPr>
          <p:cNvPr id="92" name="Google Shape;92;p1"/>
          <p:cNvSpPr txBox="1"/>
          <p:nvPr/>
        </p:nvSpPr>
        <p:spPr>
          <a:xfrm>
            <a:off x="1524000" y="6248403"/>
            <a:ext cx="5867400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584704" y="1974760"/>
            <a:ext cx="7010399" cy="35113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1"/>
          <p:cNvSpPr/>
          <p:nvPr/>
        </p:nvSpPr>
        <p:spPr>
          <a:xfrm>
            <a:off x="242454" y="6550223"/>
            <a:ext cx="12039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dirty="0">
                <a:latin typeface="Calibri" panose="020F0502020204030204"/>
                <a:cs typeface="Calibri" panose="020F0502020204030204"/>
              </a:rPr>
              <a:t>Slides by Dan Klein, Pieter </a:t>
            </a:r>
            <a:r>
              <a:rPr lang="en-US" sz="1400" dirty="0" err="1">
                <a:latin typeface="Calibri" panose="020F0502020204030204"/>
                <a:cs typeface="Calibri" panose="020F0502020204030204"/>
              </a:rPr>
              <a:t>Abbeel</a:t>
            </a:r>
            <a:r>
              <a:rPr lang="en-US" sz="1400" dirty="0">
                <a:latin typeface="Calibri" panose="020F0502020204030204"/>
                <a:cs typeface="Calibri" panose="020F0502020204030204"/>
              </a:rPr>
              <a:t>, Anca </a:t>
            </a:r>
            <a:r>
              <a:rPr lang="en-US" sz="1400" dirty="0" err="1">
                <a:latin typeface="Calibri" panose="020F0502020204030204"/>
                <a:cs typeface="Calibri" panose="020F0502020204030204"/>
              </a:rPr>
              <a:t>Dragan</a:t>
            </a:r>
            <a:r>
              <a:rPr lang="en-US" sz="1400" dirty="0">
                <a:latin typeface="Calibri" panose="020F0502020204030204"/>
                <a:cs typeface="Calibri" panose="020F0502020204030204"/>
              </a:rPr>
              <a:t> (</a:t>
            </a:r>
            <a:r>
              <a:rPr lang="en-US" sz="1400" dirty="0" err="1">
                <a:latin typeface="Calibri" panose="020F0502020204030204"/>
                <a:cs typeface="Calibri" panose="020F0502020204030204"/>
              </a:rPr>
              <a:t>ai.berkeley.edu</a:t>
            </a:r>
            <a:r>
              <a:rPr lang="en-US" sz="1400" dirty="0">
                <a:latin typeface="Calibri" panose="020F0502020204030204"/>
                <a:cs typeface="Calibri" panose="020F0502020204030204"/>
              </a:rPr>
              <a:t>)</a:t>
            </a:r>
            <a:endParaRPr lang="en-US" sz="14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0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Uniform Cost Search</a:t>
            </a:r>
            <a:endParaRPr lang="en-US"/>
          </a:p>
        </p:txBody>
      </p:sp>
      <p:pic>
        <p:nvPicPr>
          <p:cNvPr id="552" name="Google Shape;552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5520" y="548640"/>
            <a:ext cx="7802880" cy="585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11"/>
          <p:cNvGrpSpPr/>
          <p:nvPr/>
        </p:nvGrpSpPr>
        <p:grpSpPr>
          <a:xfrm>
            <a:off x="2441580" y="3408366"/>
            <a:ext cx="6716713" cy="3349625"/>
            <a:chOff x="657" y="2180"/>
            <a:chExt cx="4231" cy="2110"/>
          </a:xfrm>
        </p:grpSpPr>
        <p:sp>
          <p:nvSpPr>
            <p:cNvPr id="559" name="Google Shape;559;p11"/>
            <p:cNvSpPr/>
            <p:nvPr/>
          </p:nvSpPr>
          <p:spPr>
            <a:xfrm>
              <a:off x="2261" y="2180"/>
              <a:ext cx="1938" cy="221"/>
            </a:xfrm>
            <a:custGeom>
              <a:avLst/>
              <a:gdLst/>
              <a:ahLst/>
              <a:cxnLst/>
              <a:rect l="l" t="t" r="r" b="b"/>
              <a:pathLst>
                <a:path w="1938" h="221" extrusionOk="0">
                  <a:moveTo>
                    <a:pt x="1938" y="0"/>
                  </a:moveTo>
                  <a:lnTo>
                    <a:pt x="1066" y="210"/>
                  </a:lnTo>
                  <a:lnTo>
                    <a:pt x="662" y="221"/>
                  </a:lnTo>
                  <a:lnTo>
                    <a:pt x="0" y="32"/>
                  </a:lnTo>
                </a:path>
              </a:pathLst>
            </a:custGeom>
            <a:solidFill>
              <a:srgbClr val="FF33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657" y="2180"/>
              <a:ext cx="4231" cy="1271"/>
            </a:xfrm>
            <a:custGeom>
              <a:avLst/>
              <a:gdLst/>
              <a:ahLst/>
              <a:cxnLst/>
              <a:rect l="l" t="t" r="r" b="b"/>
              <a:pathLst>
                <a:path w="4231" h="1271" extrusionOk="0">
                  <a:moveTo>
                    <a:pt x="4231" y="32"/>
                  </a:moveTo>
                  <a:lnTo>
                    <a:pt x="4150" y="479"/>
                  </a:lnTo>
                  <a:lnTo>
                    <a:pt x="3510" y="544"/>
                  </a:lnTo>
                  <a:lnTo>
                    <a:pt x="2853" y="232"/>
                  </a:lnTo>
                  <a:lnTo>
                    <a:pt x="2212" y="285"/>
                  </a:lnTo>
                  <a:lnTo>
                    <a:pt x="1846" y="818"/>
                  </a:lnTo>
                  <a:lnTo>
                    <a:pt x="1405" y="824"/>
                  </a:lnTo>
                  <a:lnTo>
                    <a:pt x="1259" y="608"/>
                  </a:lnTo>
                  <a:lnTo>
                    <a:pt x="942" y="598"/>
                  </a:lnTo>
                  <a:lnTo>
                    <a:pt x="845" y="1179"/>
                  </a:lnTo>
                  <a:lnTo>
                    <a:pt x="350" y="1271"/>
                  </a:lnTo>
                  <a:lnTo>
                    <a:pt x="0" y="189"/>
                  </a:lnTo>
                  <a:lnTo>
                    <a:pt x="1604" y="27"/>
                  </a:lnTo>
                  <a:lnTo>
                    <a:pt x="2234" y="210"/>
                  </a:lnTo>
                  <a:lnTo>
                    <a:pt x="2654" y="216"/>
                  </a:lnTo>
                  <a:lnTo>
                    <a:pt x="3526" y="0"/>
                  </a:lnTo>
                  <a:lnTo>
                    <a:pt x="4226" y="27"/>
                  </a:lnTo>
                </a:path>
              </a:pathLst>
            </a:custGeom>
            <a:solidFill>
              <a:srgbClr val="FF99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1007" y="2396"/>
              <a:ext cx="3789" cy="1313"/>
            </a:xfrm>
            <a:custGeom>
              <a:avLst/>
              <a:gdLst/>
              <a:ahLst/>
              <a:cxnLst/>
              <a:rect l="l" t="t" r="r" b="b"/>
              <a:pathLst>
                <a:path w="3789" h="1313" extrusionOk="0">
                  <a:moveTo>
                    <a:pt x="3789" y="269"/>
                  </a:moveTo>
                  <a:lnTo>
                    <a:pt x="3784" y="323"/>
                  </a:lnTo>
                  <a:lnTo>
                    <a:pt x="3160" y="387"/>
                  </a:lnTo>
                  <a:lnTo>
                    <a:pt x="2072" y="312"/>
                  </a:lnTo>
                  <a:lnTo>
                    <a:pt x="1733" y="635"/>
                  </a:lnTo>
                  <a:lnTo>
                    <a:pt x="1668" y="1302"/>
                  </a:lnTo>
                  <a:lnTo>
                    <a:pt x="1270" y="1313"/>
                  </a:lnTo>
                  <a:lnTo>
                    <a:pt x="1152" y="683"/>
                  </a:lnTo>
                  <a:lnTo>
                    <a:pt x="920" y="602"/>
                  </a:lnTo>
                  <a:lnTo>
                    <a:pt x="818" y="403"/>
                  </a:lnTo>
                  <a:lnTo>
                    <a:pt x="608" y="398"/>
                  </a:lnTo>
                  <a:lnTo>
                    <a:pt x="516" y="1012"/>
                  </a:lnTo>
                  <a:lnTo>
                    <a:pt x="0" y="1125"/>
                  </a:lnTo>
                  <a:lnTo>
                    <a:pt x="0" y="1049"/>
                  </a:lnTo>
                  <a:lnTo>
                    <a:pt x="490" y="958"/>
                  </a:lnTo>
                  <a:lnTo>
                    <a:pt x="592" y="376"/>
                  </a:lnTo>
                  <a:lnTo>
                    <a:pt x="920" y="387"/>
                  </a:lnTo>
                  <a:lnTo>
                    <a:pt x="1049" y="608"/>
                  </a:lnTo>
                  <a:lnTo>
                    <a:pt x="1496" y="597"/>
                  </a:lnTo>
                  <a:lnTo>
                    <a:pt x="1857" y="69"/>
                  </a:lnTo>
                  <a:lnTo>
                    <a:pt x="2497" y="0"/>
                  </a:lnTo>
                  <a:lnTo>
                    <a:pt x="3170" y="328"/>
                  </a:lnTo>
                  <a:lnTo>
                    <a:pt x="3789" y="269"/>
                  </a:lnTo>
                  <a:close/>
                </a:path>
              </a:pathLst>
            </a:custGeom>
            <a:solidFill>
              <a:srgbClr val="008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996" y="2697"/>
              <a:ext cx="3784" cy="1330"/>
            </a:xfrm>
            <a:custGeom>
              <a:avLst/>
              <a:gdLst/>
              <a:ahLst/>
              <a:cxnLst/>
              <a:rect l="l" t="t" r="r" b="b"/>
              <a:pathLst>
                <a:path w="3784" h="1330" extrusionOk="0">
                  <a:moveTo>
                    <a:pt x="3784" y="27"/>
                  </a:moveTo>
                  <a:lnTo>
                    <a:pt x="3768" y="75"/>
                  </a:lnTo>
                  <a:lnTo>
                    <a:pt x="3208" y="113"/>
                  </a:lnTo>
                  <a:lnTo>
                    <a:pt x="2094" y="43"/>
                  </a:lnTo>
                  <a:lnTo>
                    <a:pt x="1787" y="350"/>
                  </a:lnTo>
                  <a:lnTo>
                    <a:pt x="1723" y="1287"/>
                  </a:lnTo>
                  <a:lnTo>
                    <a:pt x="1400" y="1330"/>
                  </a:lnTo>
                  <a:lnTo>
                    <a:pt x="1378" y="1055"/>
                  </a:lnTo>
                  <a:lnTo>
                    <a:pt x="1216" y="1039"/>
                  </a:lnTo>
                  <a:lnTo>
                    <a:pt x="1120" y="393"/>
                  </a:lnTo>
                  <a:lnTo>
                    <a:pt x="899" y="323"/>
                  </a:lnTo>
                  <a:lnTo>
                    <a:pt x="791" y="102"/>
                  </a:lnTo>
                  <a:lnTo>
                    <a:pt x="630" y="118"/>
                  </a:lnTo>
                  <a:lnTo>
                    <a:pt x="549" y="770"/>
                  </a:lnTo>
                  <a:lnTo>
                    <a:pt x="21" y="883"/>
                  </a:lnTo>
                  <a:lnTo>
                    <a:pt x="0" y="813"/>
                  </a:lnTo>
                  <a:lnTo>
                    <a:pt x="517" y="711"/>
                  </a:lnTo>
                  <a:lnTo>
                    <a:pt x="619" y="75"/>
                  </a:lnTo>
                  <a:lnTo>
                    <a:pt x="840" y="102"/>
                  </a:lnTo>
                  <a:lnTo>
                    <a:pt x="931" y="307"/>
                  </a:lnTo>
                  <a:lnTo>
                    <a:pt x="1157" y="377"/>
                  </a:lnTo>
                  <a:lnTo>
                    <a:pt x="1276" y="1001"/>
                  </a:lnTo>
                  <a:lnTo>
                    <a:pt x="1674" y="996"/>
                  </a:lnTo>
                  <a:lnTo>
                    <a:pt x="1749" y="328"/>
                  </a:lnTo>
                  <a:lnTo>
                    <a:pt x="2089" y="0"/>
                  </a:lnTo>
                  <a:lnTo>
                    <a:pt x="3181" y="81"/>
                  </a:lnTo>
                  <a:lnTo>
                    <a:pt x="3784" y="27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1012" y="2735"/>
              <a:ext cx="3736" cy="1555"/>
            </a:xfrm>
            <a:custGeom>
              <a:avLst/>
              <a:gdLst/>
              <a:ahLst/>
              <a:cxnLst/>
              <a:rect l="l" t="t" r="r" b="b"/>
              <a:pathLst>
                <a:path w="3736" h="1555" extrusionOk="0">
                  <a:moveTo>
                    <a:pt x="3736" y="43"/>
                  </a:moveTo>
                  <a:lnTo>
                    <a:pt x="3709" y="350"/>
                  </a:lnTo>
                  <a:lnTo>
                    <a:pt x="2460" y="1410"/>
                  </a:lnTo>
                  <a:lnTo>
                    <a:pt x="942" y="1555"/>
                  </a:lnTo>
                  <a:lnTo>
                    <a:pt x="70" y="1405"/>
                  </a:lnTo>
                  <a:lnTo>
                    <a:pt x="0" y="845"/>
                  </a:lnTo>
                  <a:lnTo>
                    <a:pt x="538" y="732"/>
                  </a:lnTo>
                  <a:lnTo>
                    <a:pt x="619" y="59"/>
                  </a:lnTo>
                  <a:lnTo>
                    <a:pt x="791" y="70"/>
                  </a:lnTo>
                  <a:lnTo>
                    <a:pt x="872" y="290"/>
                  </a:lnTo>
                  <a:lnTo>
                    <a:pt x="1109" y="360"/>
                  </a:lnTo>
                  <a:lnTo>
                    <a:pt x="1195" y="990"/>
                  </a:lnTo>
                  <a:lnTo>
                    <a:pt x="1362" y="1017"/>
                  </a:lnTo>
                  <a:lnTo>
                    <a:pt x="1389" y="1275"/>
                  </a:lnTo>
                  <a:lnTo>
                    <a:pt x="1696" y="1259"/>
                  </a:lnTo>
                  <a:lnTo>
                    <a:pt x="1776" y="306"/>
                  </a:lnTo>
                  <a:lnTo>
                    <a:pt x="2089" y="0"/>
                  </a:lnTo>
                  <a:lnTo>
                    <a:pt x="3208" y="75"/>
                  </a:lnTo>
                  <a:lnTo>
                    <a:pt x="3736" y="43"/>
                  </a:ln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64" name="Google Shape;564;p11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Uniform Cost Search</a:t>
            </a:r>
            <a:endParaRPr lang="en-US"/>
          </a:p>
        </p:txBody>
      </p:sp>
      <p:grpSp>
        <p:nvGrpSpPr>
          <p:cNvPr id="565" name="Google Shape;565;p11"/>
          <p:cNvGrpSpPr/>
          <p:nvPr/>
        </p:nvGrpSpPr>
        <p:grpSpPr>
          <a:xfrm>
            <a:off x="3227388" y="3381373"/>
            <a:ext cx="5486400" cy="3355591"/>
            <a:chOff x="48" y="2332"/>
            <a:chExt cx="3456" cy="2406"/>
          </a:xfrm>
        </p:grpSpPr>
        <p:sp>
          <p:nvSpPr>
            <p:cNvPr id="566" name="Google Shape;566;p11"/>
            <p:cNvSpPr txBox="1"/>
            <p:nvPr/>
          </p:nvSpPr>
          <p:spPr>
            <a:xfrm>
              <a:off x="1728" y="2332"/>
              <a:ext cx="624" cy="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</a:t>
              </a:r>
              <a:endParaRPr lang="en-US"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7" name="Google Shape;567;p11"/>
            <p:cNvSpPr txBox="1"/>
            <p:nvPr/>
          </p:nvSpPr>
          <p:spPr>
            <a:xfrm>
              <a:off x="48" y="3417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</a:t>
              </a:r>
              <a:endParaRPr lang="en-US" sz="18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8" name="Google Shape;568;p11"/>
            <p:cNvSpPr txBox="1"/>
            <p:nvPr/>
          </p:nvSpPr>
          <p:spPr>
            <a:xfrm>
              <a:off x="48" y="3033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b</a:t>
              </a:r>
              <a:endParaRPr lang="en-US" sz="18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9" name="Google Shape;569;p11"/>
            <p:cNvSpPr txBox="1"/>
            <p:nvPr/>
          </p:nvSpPr>
          <p:spPr>
            <a:xfrm>
              <a:off x="384" y="2688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</a:t>
              </a:r>
              <a:endParaRPr lang="en-US" sz="18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0" name="Google Shape;570;p11"/>
            <p:cNvSpPr txBox="1"/>
            <p:nvPr/>
          </p:nvSpPr>
          <p:spPr>
            <a:xfrm>
              <a:off x="3264" y="2640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p</a:t>
              </a:r>
              <a:endParaRPr lang="en-US" sz="18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1" name="Google Shape;571;p11"/>
            <p:cNvSpPr txBox="1"/>
            <p:nvPr/>
          </p:nvSpPr>
          <p:spPr>
            <a:xfrm>
              <a:off x="480" y="3417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</a:t>
              </a:r>
              <a:endParaRPr lang="en-US" sz="18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2" name="Google Shape;572;p11"/>
            <p:cNvSpPr txBox="1"/>
            <p:nvPr/>
          </p:nvSpPr>
          <p:spPr>
            <a:xfrm>
              <a:off x="480" y="3033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</a:t>
              </a:r>
              <a:endParaRPr lang="en-US" sz="18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573" name="Google Shape;573;p11"/>
            <p:cNvCxnSpPr>
              <a:stCxn id="569" idx="2"/>
              <a:endCxn id="568" idx="0"/>
            </p:cNvCxnSpPr>
            <p:nvPr/>
          </p:nvCxnSpPr>
          <p:spPr>
            <a:xfrm rot="10800000">
              <a:off x="204" y="2953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11"/>
            <p:cNvCxnSpPr>
              <a:stCxn id="569" idx="2"/>
              <a:endCxn id="572" idx="0"/>
            </p:cNvCxnSpPr>
            <p:nvPr/>
          </p:nvCxnSpPr>
          <p:spPr>
            <a:xfrm>
              <a:off x="504" y="2953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11"/>
            <p:cNvCxnSpPr>
              <a:stCxn id="568" idx="2"/>
              <a:endCxn id="567" idx="0"/>
            </p:cNvCxnSpPr>
            <p:nvPr/>
          </p:nvCxnSpPr>
          <p:spPr>
            <a:xfrm>
              <a:off x="168" y="3298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11"/>
            <p:cNvCxnSpPr>
              <a:stCxn id="572" idx="2"/>
              <a:endCxn id="571" idx="0"/>
            </p:cNvCxnSpPr>
            <p:nvPr/>
          </p:nvCxnSpPr>
          <p:spPr>
            <a:xfrm>
              <a:off x="600" y="3298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77" name="Google Shape;577;p11"/>
            <p:cNvGrpSpPr/>
            <p:nvPr/>
          </p:nvGrpSpPr>
          <p:grpSpPr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578" name="Google Shape;578;p11"/>
              <p:cNvSpPr txBox="1"/>
              <p:nvPr/>
            </p:nvSpPr>
            <p:spPr>
              <a:xfrm>
                <a:off x="1536" y="2640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e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79" name="Google Shape;579;p11"/>
              <p:cNvSpPr txBox="1"/>
              <p:nvPr/>
            </p:nvSpPr>
            <p:spPr>
              <a:xfrm>
                <a:off x="1152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p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80" name="Google Shape;580;p11"/>
              <p:cNvSpPr txBox="1"/>
              <p:nvPr/>
            </p:nvSpPr>
            <p:spPr>
              <a:xfrm>
                <a:off x="1296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h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81" name="Google Shape;581;p11"/>
              <p:cNvSpPr txBox="1"/>
              <p:nvPr/>
            </p:nvSpPr>
            <p:spPr>
              <a:xfrm>
                <a:off x="1728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f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82" name="Google Shape;582;p11"/>
              <p:cNvSpPr txBox="1"/>
              <p:nvPr/>
            </p:nvSpPr>
            <p:spPr>
              <a:xfrm>
                <a:off x="1728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83" name="Google Shape;583;p11"/>
              <p:cNvSpPr txBox="1"/>
              <p:nvPr/>
            </p:nvSpPr>
            <p:spPr>
              <a:xfrm>
                <a:off x="1440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q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84" name="Google Shape;584;p11"/>
              <p:cNvSpPr txBox="1"/>
              <p:nvPr/>
            </p:nvSpPr>
            <p:spPr>
              <a:xfrm>
                <a:off x="1152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q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85" name="Google Shape;585;p11"/>
              <p:cNvSpPr txBox="1"/>
              <p:nvPr/>
            </p:nvSpPr>
            <p:spPr>
              <a:xfrm>
                <a:off x="1584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c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86" name="Google Shape;586;p11"/>
              <p:cNvSpPr txBox="1"/>
              <p:nvPr/>
            </p:nvSpPr>
            <p:spPr>
              <a:xfrm>
                <a:off x="1776" y="3792"/>
                <a:ext cx="480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G</a:t>
                </a:r>
                <a:endParaRPr lang="en-US" sz="16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87" name="Google Shape;587;p11"/>
              <p:cNvSpPr txBox="1"/>
              <p:nvPr/>
            </p:nvSpPr>
            <p:spPr>
              <a:xfrm>
                <a:off x="1584" y="4089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a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588" name="Google Shape;588;p11"/>
              <p:cNvCxnSpPr>
                <a:stCxn id="578" idx="2"/>
                <a:endCxn id="580" idx="0"/>
              </p:cNvCxnSpPr>
              <p:nvPr/>
            </p:nvCxnSpPr>
            <p:spPr>
              <a:xfrm rot="10800000">
                <a:off x="1356" y="2905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11"/>
              <p:cNvCxnSpPr>
                <a:stCxn id="578" idx="2"/>
                <a:endCxn id="582" idx="0"/>
              </p:cNvCxnSpPr>
              <p:nvPr/>
            </p:nvCxnSpPr>
            <p:spPr>
              <a:xfrm>
                <a:off x="1656" y="2905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11"/>
              <p:cNvCxnSpPr>
                <a:stCxn id="580" idx="2"/>
                <a:endCxn id="579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11"/>
              <p:cNvCxnSpPr>
                <a:stCxn id="580" idx="2"/>
                <a:endCxn id="583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11"/>
              <p:cNvCxnSpPr>
                <a:stCxn id="582" idx="2"/>
                <a:endCxn id="581" idx="0"/>
              </p:cNvCxnSpPr>
              <p:nvPr/>
            </p:nvCxnSpPr>
            <p:spPr>
              <a:xfrm>
                <a:off x="1848" y="328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11"/>
              <p:cNvCxnSpPr>
                <a:stCxn id="579" idx="2"/>
                <a:endCxn id="584" idx="0"/>
              </p:cNvCxnSpPr>
              <p:nvPr/>
            </p:nvCxnSpPr>
            <p:spPr>
              <a:xfrm>
                <a:off x="1272" y="3673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11"/>
              <p:cNvCxnSpPr>
                <a:stCxn id="581" idx="2"/>
                <a:endCxn id="585" idx="0"/>
              </p:cNvCxnSpPr>
              <p:nvPr/>
            </p:nvCxnSpPr>
            <p:spPr>
              <a:xfrm>
                <a:off x="1848" y="3673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11"/>
              <p:cNvCxnSpPr>
                <a:stCxn id="581" idx="2"/>
                <a:endCxn id="586" idx="0"/>
              </p:cNvCxnSpPr>
              <p:nvPr/>
            </p:nvCxnSpPr>
            <p:spPr>
              <a:xfrm>
                <a:off x="1848" y="3673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>
                <a:stCxn id="585" idx="2"/>
                <a:endCxn id="587" idx="0"/>
              </p:cNvCxnSpPr>
              <p:nvPr/>
            </p:nvCxnSpPr>
            <p:spPr>
              <a:xfrm>
                <a:off x="1704" y="4018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97" name="Google Shape;597;p11"/>
            <p:cNvSpPr txBox="1"/>
            <p:nvPr/>
          </p:nvSpPr>
          <p:spPr>
            <a:xfrm>
              <a:off x="3264" y="2994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q</a:t>
              </a:r>
              <a:endParaRPr lang="en-US" sz="18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598" name="Google Shape;598;p11"/>
            <p:cNvCxnSpPr>
              <a:stCxn id="570" idx="2"/>
              <a:endCxn id="597" idx="0"/>
            </p:cNvCxnSpPr>
            <p:nvPr/>
          </p:nvCxnSpPr>
          <p:spPr>
            <a:xfrm>
              <a:off x="3384" y="290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99" name="Google Shape;599;p11"/>
            <p:cNvGrpSpPr/>
            <p:nvPr/>
          </p:nvGrpSpPr>
          <p:grpSpPr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600" name="Google Shape;600;p11"/>
              <p:cNvSpPr txBox="1"/>
              <p:nvPr/>
            </p:nvSpPr>
            <p:spPr>
              <a:xfrm>
                <a:off x="1536" y="2640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e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01" name="Google Shape;601;p11"/>
              <p:cNvSpPr txBox="1"/>
              <p:nvPr/>
            </p:nvSpPr>
            <p:spPr>
              <a:xfrm>
                <a:off x="1152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p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02" name="Google Shape;602;p11"/>
              <p:cNvSpPr txBox="1"/>
              <p:nvPr/>
            </p:nvSpPr>
            <p:spPr>
              <a:xfrm>
                <a:off x="1296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h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03" name="Google Shape;603;p11"/>
              <p:cNvSpPr txBox="1"/>
              <p:nvPr/>
            </p:nvSpPr>
            <p:spPr>
              <a:xfrm>
                <a:off x="1728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f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04" name="Google Shape;604;p11"/>
              <p:cNvSpPr txBox="1"/>
              <p:nvPr/>
            </p:nvSpPr>
            <p:spPr>
              <a:xfrm>
                <a:off x="1728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05" name="Google Shape;605;p11"/>
              <p:cNvSpPr txBox="1"/>
              <p:nvPr/>
            </p:nvSpPr>
            <p:spPr>
              <a:xfrm>
                <a:off x="1440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q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06" name="Google Shape;606;p11"/>
              <p:cNvSpPr txBox="1"/>
              <p:nvPr/>
            </p:nvSpPr>
            <p:spPr>
              <a:xfrm>
                <a:off x="1152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q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07" name="Google Shape;607;p11"/>
              <p:cNvSpPr txBox="1"/>
              <p:nvPr/>
            </p:nvSpPr>
            <p:spPr>
              <a:xfrm>
                <a:off x="1584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c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08" name="Google Shape;608;p11"/>
              <p:cNvSpPr txBox="1"/>
              <p:nvPr/>
            </p:nvSpPr>
            <p:spPr>
              <a:xfrm>
                <a:off x="1776" y="3792"/>
                <a:ext cx="480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G</a:t>
                </a:r>
                <a:endParaRPr lang="en-US" sz="16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09" name="Google Shape;609;p11"/>
              <p:cNvSpPr txBox="1"/>
              <p:nvPr/>
            </p:nvSpPr>
            <p:spPr>
              <a:xfrm>
                <a:off x="1584" y="4089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a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610" name="Google Shape;610;p11"/>
              <p:cNvCxnSpPr>
                <a:stCxn id="600" idx="2"/>
                <a:endCxn id="602" idx="0"/>
              </p:cNvCxnSpPr>
              <p:nvPr/>
            </p:nvCxnSpPr>
            <p:spPr>
              <a:xfrm rot="10800000">
                <a:off x="1356" y="2905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1"/>
              <p:cNvCxnSpPr>
                <a:stCxn id="600" idx="2"/>
                <a:endCxn id="604" idx="0"/>
              </p:cNvCxnSpPr>
              <p:nvPr/>
            </p:nvCxnSpPr>
            <p:spPr>
              <a:xfrm>
                <a:off x="1656" y="2905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1"/>
              <p:cNvCxnSpPr>
                <a:stCxn id="602" idx="2"/>
                <a:endCxn id="601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1"/>
              <p:cNvCxnSpPr>
                <a:stCxn id="602" idx="2"/>
                <a:endCxn id="605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4" name="Google Shape;614;p11"/>
              <p:cNvCxnSpPr>
                <a:stCxn id="604" idx="2"/>
                <a:endCxn id="603" idx="0"/>
              </p:cNvCxnSpPr>
              <p:nvPr/>
            </p:nvCxnSpPr>
            <p:spPr>
              <a:xfrm>
                <a:off x="1848" y="328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5" name="Google Shape;615;p11"/>
              <p:cNvCxnSpPr>
                <a:stCxn id="601" idx="2"/>
                <a:endCxn id="606" idx="0"/>
              </p:cNvCxnSpPr>
              <p:nvPr/>
            </p:nvCxnSpPr>
            <p:spPr>
              <a:xfrm>
                <a:off x="1272" y="3673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1"/>
              <p:cNvCxnSpPr>
                <a:stCxn id="603" idx="2"/>
                <a:endCxn id="607" idx="0"/>
              </p:cNvCxnSpPr>
              <p:nvPr/>
            </p:nvCxnSpPr>
            <p:spPr>
              <a:xfrm>
                <a:off x="1848" y="3673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7" name="Google Shape;617;p11"/>
              <p:cNvCxnSpPr>
                <a:stCxn id="603" idx="2"/>
                <a:endCxn id="608" idx="0"/>
              </p:cNvCxnSpPr>
              <p:nvPr/>
            </p:nvCxnSpPr>
            <p:spPr>
              <a:xfrm>
                <a:off x="1848" y="3673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8" name="Google Shape;618;p11"/>
              <p:cNvCxnSpPr>
                <a:stCxn id="607" idx="2"/>
                <a:endCxn id="609" idx="0"/>
              </p:cNvCxnSpPr>
              <p:nvPr/>
            </p:nvCxnSpPr>
            <p:spPr>
              <a:xfrm>
                <a:off x="1704" y="4018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19" name="Google Shape;619;p11"/>
            <p:cNvCxnSpPr>
              <a:stCxn id="569" idx="2"/>
              <a:endCxn id="600" idx="0"/>
            </p:cNvCxnSpPr>
            <p:nvPr/>
          </p:nvCxnSpPr>
          <p:spPr>
            <a:xfrm>
              <a:off x="504" y="2953"/>
              <a:ext cx="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11"/>
            <p:cNvCxnSpPr>
              <a:stCxn id="566" idx="2"/>
              <a:endCxn id="569" idx="0"/>
            </p:cNvCxnSpPr>
            <p:nvPr/>
          </p:nvCxnSpPr>
          <p:spPr>
            <a:xfrm rot="10800000">
              <a:off x="540" y="2575"/>
              <a:ext cx="1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11"/>
            <p:cNvCxnSpPr>
              <a:stCxn id="566" idx="2"/>
              <a:endCxn id="578" idx="0"/>
            </p:cNvCxnSpPr>
            <p:nvPr/>
          </p:nvCxnSpPr>
          <p:spPr>
            <a:xfrm>
              <a:off x="2040" y="2575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11"/>
            <p:cNvCxnSpPr>
              <a:stCxn id="566" idx="2"/>
              <a:endCxn id="570" idx="0"/>
            </p:cNvCxnSpPr>
            <p:nvPr/>
          </p:nvCxnSpPr>
          <p:spPr>
            <a:xfrm>
              <a:off x="2040" y="2575"/>
              <a:ext cx="1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23" name="Google Shape;623;p11"/>
          <p:cNvCxnSpPr/>
          <p:nvPr/>
        </p:nvCxnSpPr>
        <p:spPr>
          <a:xfrm>
            <a:off x="3" y="3276600"/>
            <a:ext cx="12191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11"/>
          <p:cNvSpPr/>
          <p:nvPr/>
        </p:nvSpPr>
        <p:spPr>
          <a:xfrm>
            <a:off x="6243639" y="342582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5" name="Google Shape;625;p11"/>
          <p:cNvSpPr/>
          <p:nvPr/>
        </p:nvSpPr>
        <p:spPr>
          <a:xfrm>
            <a:off x="6245230" y="3427411"/>
            <a:ext cx="290513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6" name="Google Shape;626;p11"/>
          <p:cNvSpPr/>
          <p:nvPr/>
        </p:nvSpPr>
        <p:spPr>
          <a:xfrm>
            <a:off x="3833815" y="3921126"/>
            <a:ext cx="290512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7" name="Google Shape;627;p11"/>
          <p:cNvSpPr/>
          <p:nvPr/>
        </p:nvSpPr>
        <p:spPr>
          <a:xfrm>
            <a:off x="6627815" y="3854451"/>
            <a:ext cx="290512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8" name="Google Shape;628;p11"/>
          <p:cNvSpPr/>
          <p:nvPr/>
        </p:nvSpPr>
        <p:spPr>
          <a:xfrm>
            <a:off x="8372480" y="3870326"/>
            <a:ext cx="290513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9" name="Google Shape;629;p11"/>
          <p:cNvSpPr txBox="1"/>
          <p:nvPr/>
        </p:nvSpPr>
        <p:spPr>
          <a:xfrm>
            <a:off x="381002" y="1447800"/>
            <a:ext cx="2928937" cy="1338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Strategy: expand a cheapest node first:</a:t>
            </a:r>
            <a:endParaRPr lang="en-US" sz="1800" i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Fringe is a priority queue (priority: cumulative cost)</a:t>
            </a:r>
            <a:endParaRPr lang="en-US" sz="1800" i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30" name="Google Shape;630;p11"/>
          <p:cNvGrpSpPr/>
          <p:nvPr/>
        </p:nvGrpSpPr>
        <p:grpSpPr>
          <a:xfrm>
            <a:off x="4572001" y="1270001"/>
            <a:ext cx="3205163" cy="1768475"/>
            <a:chOff x="816" y="1056"/>
            <a:chExt cx="4176" cy="2304"/>
          </a:xfrm>
        </p:grpSpPr>
        <p:grpSp>
          <p:nvGrpSpPr>
            <p:cNvPr id="631" name="Google Shape;631;p11"/>
            <p:cNvGrpSpPr/>
            <p:nvPr/>
          </p:nvGrpSpPr>
          <p:grpSpPr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632" name="Google Shape;632;p11"/>
              <p:cNvSpPr/>
              <p:nvPr/>
            </p:nvSpPr>
            <p:spPr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S</a:t>
                </a:r>
                <a:endParaRPr lang="en-US"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33" name="Google Shape;633;p11"/>
              <p:cNvSpPr/>
              <p:nvPr/>
            </p:nvSpPr>
            <p:spPr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G</a:t>
                </a:r>
                <a:endParaRPr lang="en-US"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34" name="Google Shape;634;p11"/>
              <p:cNvSpPr/>
              <p:nvPr/>
            </p:nvSpPr>
            <p:spPr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d</a:t>
                </a:r>
                <a:endParaRPr lang="en-US" sz="15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35" name="Google Shape;635;p11"/>
              <p:cNvSpPr/>
              <p:nvPr/>
            </p:nvSpPr>
            <p:spPr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b</a:t>
                </a:r>
                <a:endParaRPr lang="en-US" sz="15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36" name="Google Shape;636;p11"/>
              <p:cNvSpPr/>
              <p:nvPr/>
            </p:nvSpPr>
            <p:spPr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p</a:t>
                </a:r>
                <a:endParaRPr lang="en-US" sz="15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37" name="Google Shape;637;p11"/>
              <p:cNvSpPr/>
              <p:nvPr/>
            </p:nvSpPr>
            <p:spPr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q</a:t>
                </a:r>
                <a:endParaRPr lang="en-US" sz="15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38" name="Google Shape;638;p11"/>
              <p:cNvSpPr/>
              <p:nvPr/>
            </p:nvSpPr>
            <p:spPr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c</a:t>
                </a:r>
                <a:endParaRPr lang="en-US" sz="15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39" name="Google Shape;639;p11"/>
              <p:cNvSpPr/>
              <p:nvPr/>
            </p:nvSpPr>
            <p:spPr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e</a:t>
                </a:r>
                <a:endParaRPr lang="en-US" sz="15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40" name="Google Shape;640;p11"/>
              <p:cNvSpPr/>
              <p:nvPr/>
            </p:nvSpPr>
            <p:spPr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h</a:t>
                </a:r>
                <a:endParaRPr lang="en-US" sz="15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41" name="Google Shape;641;p11"/>
              <p:cNvSpPr/>
              <p:nvPr/>
            </p:nvSpPr>
            <p:spPr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a</a:t>
                </a:r>
                <a:endParaRPr lang="en-US" sz="15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42" name="Google Shape;642;p11"/>
              <p:cNvSpPr/>
              <p:nvPr/>
            </p:nvSpPr>
            <p:spPr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f</a:t>
                </a:r>
                <a:endParaRPr lang="en-US" sz="15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43" name="Google Shape;643;p11"/>
              <p:cNvSpPr/>
              <p:nvPr/>
            </p:nvSpPr>
            <p:spPr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</a:t>
                </a:r>
                <a:endParaRPr lang="en-US" sz="15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644" name="Google Shape;644;p11"/>
              <p:cNvCxnSpPr>
                <a:stCxn id="632" idx="5"/>
                <a:endCxn id="636" idx="2"/>
              </p:cNvCxnSpPr>
              <p:nvPr/>
            </p:nvCxnSpPr>
            <p:spPr>
              <a:xfrm>
                <a:off x="746" y="2618"/>
                <a:ext cx="6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45" name="Google Shape;645;p11"/>
              <p:cNvCxnSpPr>
                <a:stCxn id="636" idx="5"/>
                <a:endCxn id="637" idx="2"/>
              </p:cNvCxnSpPr>
              <p:nvPr/>
            </p:nvCxnSpPr>
            <p:spPr>
              <a:xfrm>
                <a:off x="1610" y="3146"/>
                <a:ext cx="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46" name="Google Shape;646;p11"/>
              <p:cNvCxnSpPr>
                <a:stCxn id="640" idx="3"/>
                <a:endCxn id="637" idx="7"/>
              </p:cNvCxnSpPr>
              <p:nvPr/>
            </p:nvCxnSpPr>
            <p:spPr>
              <a:xfrm flipH="1">
                <a:off x="2638" y="2666"/>
                <a:ext cx="6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47" name="Google Shape;647;p11"/>
              <p:cNvCxnSpPr>
                <a:stCxn id="640" idx="2"/>
                <a:endCxn id="636" idx="6"/>
              </p:cNvCxnSpPr>
              <p:nvPr/>
            </p:nvCxnSpPr>
            <p:spPr>
              <a:xfrm flipH="1">
                <a:off x="1668" y="2496"/>
                <a:ext cx="1500" cy="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48" name="Google Shape;648;p11"/>
              <p:cNvCxnSpPr>
                <a:stCxn id="639" idx="4"/>
                <a:endCxn id="640" idx="7"/>
              </p:cNvCxnSpPr>
              <p:nvPr/>
            </p:nvCxnSpPr>
            <p:spPr>
              <a:xfrm flipH="1">
                <a:off x="3492" y="2064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49" name="Google Shape;649;p11"/>
              <p:cNvCxnSpPr>
                <a:stCxn id="639" idx="5"/>
                <a:endCxn id="643" idx="1"/>
              </p:cNvCxnSpPr>
              <p:nvPr/>
            </p:nvCxnSpPr>
            <p:spPr>
              <a:xfrm>
                <a:off x="3962" y="1994"/>
                <a:ext cx="6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50" name="Google Shape;650;p11"/>
              <p:cNvCxnSpPr>
                <a:stCxn id="643" idx="0"/>
                <a:endCxn id="642" idx="4"/>
              </p:cNvCxnSpPr>
              <p:nvPr/>
            </p:nvCxnSpPr>
            <p:spPr>
              <a:xfrm rot="10800000" flipH="1">
                <a:off x="4608" y="2436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51" name="Google Shape;651;p11"/>
              <p:cNvCxnSpPr>
                <a:stCxn id="642" idx="0"/>
                <a:endCxn id="633" idx="4"/>
              </p:cNvCxnSpPr>
              <p:nvPr/>
            </p:nvCxnSpPr>
            <p:spPr>
              <a:xfrm rot="10800000">
                <a:off x="4800" y="972"/>
                <a:ext cx="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52" name="Google Shape;652;p11"/>
              <p:cNvCxnSpPr>
                <a:stCxn id="632" idx="7"/>
              </p:cNvCxnSpPr>
              <p:nvPr/>
            </p:nvCxnSpPr>
            <p:spPr>
              <a:xfrm rot="10800000" flipH="1">
                <a:off x="746" y="1978"/>
                <a:ext cx="9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53" name="Google Shape;653;p11"/>
              <p:cNvCxnSpPr>
                <a:stCxn id="634" idx="1"/>
                <a:endCxn id="635" idx="5"/>
              </p:cNvCxnSpPr>
              <p:nvPr/>
            </p:nvCxnSpPr>
            <p:spPr>
              <a:xfrm rot="10800000">
                <a:off x="1198" y="1546"/>
                <a:ext cx="6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54" name="Google Shape;654;p11"/>
              <p:cNvCxnSpPr>
                <a:endCxn id="641" idx="2"/>
              </p:cNvCxnSpPr>
              <p:nvPr/>
            </p:nvCxnSpPr>
            <p:spPr>
              <a:xfrm rot="10800000" flipH="1">
                <a:off x="1284" y="864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55" name="Google Shape;655;p11"/>
              <p:cNvCxnSpPr>
                <a:stCxn id="638" idx="2"/>
                <a:endCxn id="641" idx="6"/>
              </p:cNvCxnSpPr>
              <p:nvPr/>
            </p:nvCxnSpPr>
            <p:spPr>
              <a:xfrm rot="10800000">
                <a:off x="1980" y="948"/>
                <a:ext cx="9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56" name="Google Shape;656;p11"/>
              <p:cNvCxnSpPr>
                <a:stCxn id="634" idx="7"/>
                <a:endCxn id="638" idx="3"/>
              </p:cNvCxnSpPr>
              <p:nvPr/>
            </p:nvCxnSpPr>
            <p:spPr>
              <a:xfrm rot="10800000" flipH="1">
                <a:off x="2138" y="1546"/>
                <a:ext cx="9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57" name="Google Shape;657;p11"/>
              <p:cNvCxnSpPr>
                <a:stCxn id="634" idx="6"/>
                <a:endCxn id="639" idx="2"/>
              </p:cNvCxnSpPr>
              <p:nvPr/>
            </p:nvCxnSpPr>
            <p:spPr>
              <a:xfrm rot="10800000" flipH="1">
                <a:off x="2208" y="1716"/>
                <a:ext cx="12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58" name="Google Shape;658;p11"/>
              <p:cNvCxnSpPr>
                <a:stCxn id="642" idx="1"/>
                <a:endCxn id="638" idx="6"/>
              </p:cNvCxnSpPr>
              <p:nvPr/>
            </p:nvCxnSpPr>
            <p:spPr>
              <a:xfrm rot="5400000" flipH="1">
                <a:off x="3730" y="1042"/>
                <a:ext cx="600" cy="12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59" name="Google Shape;659;p11"/>
              <p:cNvCxnSpPr>
                <a:stCxn id="632" idx="6"/>
                <a:endCxn id="639" idx="3"/>
              </p:cNvCxnSpPr>
              <p:nvPr/>
            </p:nvCxnSpPr>
            <p:spPr>
              <a:xfrm rot="10800000" flipH="1">
                <a:off x="816" y="1848"/>
                <a:ext cx="2700" cy="6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660" name="Google Shape;660;p11"/>
            <p:cNvCxnSpPr>
              <a:stCxn id="637" idx="6"/>
              <a:endCxn id="643" idx="2"/>
            </p:cNvCxnSpPr>
            <p:nvPr/>
          </p:nvCxnSpPr>
          <p:spPr>
            <a:xfrm>
              <a:off x="2966" y="3161"/>
              <a:ext cx="1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61" name="Google Shape;661;p11"/>
          <p:cNvSpPr txBox="1"/>
          <p:nvPr/>
        </p:nvSpPr>
        <p:spPr>
          <a:xfrm>
            <a:off x="4267201" y="3868738"/>
            <a:ext cx="538163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2" name="Google Shape;662;p11"/>
          <p:cNvSpPr txBox="1"/>
          <p:nvPr/>
        </p:nvSpPr>
        <p:spPr>
          <a:xfrm>
            <a:off x="7024689" y="3798887"/>
            <a:ext cx="538163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9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3" name="Google Shape;663;p11"/>
          <p:cNvSpPr txBox="1"/>
          <p:nvPr/>
        </p:nvSpPr>
        <p:spPr>
          <a:xfrm>
            <a:off x="8734429" y="3795714"/>
            <a:ext cx="538163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4" name="Google Shape;664;p11"/>
          <p:cNvSpPr/>
          <p:nvPr/>
        </p:nvSpPr>
        <p:spPr>
          <a:xfrm>
            <a:off x="8370888" y="3868735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5" name="Google Shape;665;p11"/>
          <p:cNvSpPr/>
          <p:nvPr/>
        </p:nvSpPr>
        <p:spPr>
          <a:xfrm>
            <a:off x="8388356" y="4381502"/>
            <a:ext cx="290513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6" name="Google Shape;666;p11"/>
          <p:cNvSpPr txBox="1"/>
          <p:nvPr/>
        </p:nvSpPr>
        <p:spPr>
          <a:xfrm>
            <a:off x="8759829" y="4303714"/>
            <a:ext cx="538163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16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7" name="Google Shape;667;p11"/>
          <p:cNvSpPr/>
          <p:nvPr/>
        </p:nvSpPr>
        <p:spPr>
          <a:xfrm>
            <a:off x="3276606" y="4398961"/>
            <a:ext cx="290513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8" name="Google Shape;668;p11"/>
          <p:cNvSpPr/>
          <p:nvPr/>
        </p:nvSpPr>
        <p:spPr>
          <a:xfrm>
            <a:off x="3960815" y="4397378"/>
            <a:ext cx="290512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9" name="Google Shape;669;p11"/>
          <p:cNvSpPr/>
          <p:nvPr/>
        </p:nvSpPr>
        <p:spPr>
          <a:xfrm>
            <a:off x="4789488" y="4389435"/>
            <a:ext cx="290512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0" name="Google Shape;670;p11"/>
          <p:cNvSpPr txBox="1"/>
          <p:nvPr/>
        </p:nvSpPr>
        <p:spPr>
          <a:xfrm>
            <a:off x="3565529" y="4354514"/>
            <a:ext cx="538163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1" name="Google Shape;671;p11"/>
          <p:cNvSpPr txBox="1"/>
          <p:nvPr/>
        </p:nvSpPr>
        <p:spPr>
          <a:xfrm>
            <a:off x="4154489" y="4506914"/>
            <a:ext cx="538163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11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2" name="Google Shape;672;p11"/>
          <p:cNvSpPr txBox="1"/>
          <p:nvPr/>
        </p:nvSpPr>
        <p:spPr>
          <a:xfrm>
            <a:off x="5084765" y="4327526"/>
            <a:ext cx="538163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3" name="Google Shape;673;p11"/>
          <p:cNvSpPr/>
          <p:nvPr/>
        </p:nvSpPr>
        <p:spPr>
          <a:xfrm>
            <a:off x="3833815" y="392112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4" name="Google Shape;674;p11"/>
          <p:cNvSpPr/>
          <p:nvPr/>
        </p:nvSpPr>
        <p:spPr>
          <a:xfrm>
            <a:off x="3276606" y="4398961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5" name="Google Shape;675;p11"/>
          <p:cNvSpPr/>
          <p:nvPr/>
        </p:nvSpPr>
        <p:spPr>
          <a:xfrm>
            <a:off x="3257556" y="4945061"/>
            <a:ext cx="290513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6" name="Google Shape;676;p11"/>
          <p:cNvSpPr/>
          <p:nvPr/>
        </p:nvSpPr>
        <p:spPr>
          <a:xfrm>
            <a:off x="3259139" y="4945061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7" name="Google Shape;677;p11"/>
          <p:cNvSpPr/>
          <p:nvPr/>
        </p:nvSpPr>
        <p:spPr>
          <a:xfrm>
            <a:off x="4787906" y="4391026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8" name="Google Shape;678;p11"/>
          <p:cNvSpPr/>
          <p:nvPr/>
        </p:nvSpPr>
        <p:spPr>
          <a:xfrm>
            <a:off x="4437063" y="4918078"/>
            <a:ext cx="290512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9" name="Google Shape;679;p11"/>
          <p:cNvSpPr/>
          <p:nvPr/>
        </p:nvSpPr>
        <p:spPr>
          <a:xfrm>
            <a:off x="5113339" y="4926011"/>
            <a:ext cx="290512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0" name="Google Shape;680;p11"/>
          <p:cNvSpPr txBox="1"/>
          <p:nvPr/>
        </p:nvSpPr>
        <p:spPr>
          <a:xfrm>
            <a:off x="5387977" y="4862514"/>
            <a:ext cx="538163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7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1" name="Google Shape;681;p11"/>
          <p:cNvSpPr txBox="1"/>
          <p:nvPr/>
        </p:nvSpPr>
        <p:spPr>
          <a:xfrm>
            <a:off x="4686301" y="4868863"/>
            <a:ext cx="538163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13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2" name="Google Shape;682;p11"/>
          <p:cNvSpPr/>
          <p:nvPr/>
        </p:nvSpPr>
        <p:spPr>
          <a:xfrm>
            <a:off x="5114930" y="4927602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3" name="Google Shape;683;p11"/>
          <p:cNvSpPr/>
          <p:nvPr/>
        </p:nvSpPr>
        <p:spPr>
          <a:xfrm>
            <a:off x="5111756" y="5453061"/>
            <a:ext cx="290513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4" name="Google Shape;684;p11"/>
          <p:cNvSpPr txBox="1"/>
          <p:nvPr/>
        </p:nvSpPr>
        <p:spPr>
          <a:xfrm>
            <a:off x="5376865" y="5397502"/>
            <a:ext cx="538163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8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5" name="Google Shape;685;p11"/>
          <p:cNvSpPr/>
          <p:nvPr/>
        </p:nvSpPr>
        <p:spPr>
          <a:xfrm>
            <a:off x="5113339" y="5454653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6" name="Google Shape;686;p11"/>
          <p:cNvSpPr/>
          <p:nvPr/>
        </p:nvSpPr>
        <p:spPr>
          <a:xfrm>
            <a:off x="5375280" y="5981702"/>
            <a:ext cx="290513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7" name="Google Shape;687;p11"/>
          <p:cNvSpPr txBox="1"/>
          <p:nvPr/>
        </p:nvSpPr>
        <p:spPr>
          <a:xfrm>
            <a:off x="5641977" y="5924550"/>
            <a:ext cx="538163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10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8" name="Google Shape;688;p11"/>
          <p:cNvSpPr txBox="1"/>
          <p:nvPr/>
        </p:nvSpPr>
        <p:spPr>
          <a:xfrm>
            <a:off x="4481513" y="5924550"/>
            <a:ext cx="538163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11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9" name="Google Shape;689;p11"/>
          <p:cNvSpPr/>
          <p:nvPr/>
        </p:nvSpPr>
        <p:spPr>
          <a:xfrm>
            <a:off x="4860930" y="5962653"/>
            <a:ext cx="290513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0" name="Google Shape;690;p11"/>
          <p:cNvSpPr/>
          <p:nvPr/>
        </p:nvSpPr>
        <p:spPr>
          <a:xfrm>
            <a:off x="6623056" y="3856035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1" name="Google Shape;691;p11"/>
          <p:cNvSpPr/>
          <p:nvPr/>
        </p:nvSpPr>
        <p:spPr>
          <a:xfrm>
            <a:off x="6954839" y="4384678"/>
            <a:ext cx="290512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2" name="Google Shape;692;p11"/>
          <p:cNvSpPr/>
          <p:nvPr/>
        </p:nvSpPr>
        <p:spPr>
          <a:xfrm>
            <a:off x="6253163" y="4383085"/>
            <a:ext cx="290512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3" name="Google Shape;693;p11"/>
          <p:cNvSpPr txBox="1"/>
          <p:nvPr/>
        </p:nvSpPr>
        <p:spPr>
          <a:xfrm>
            <a:off x="6488113" y="4327526"/>
            <a:ext cx="538163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17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4" name="Google Shape;694;p11"/>
          <p:cNvSpPr txBox="1"/>
          <p:nvPr/>
        </p:nvSpPr>
        <p:spPr>
          <a:xfrm>
            <a:off x="7204077" y="4316414"/>
            <a:ext cx="538163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11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5" name="Google Shape;695;p11"/>
          <p:cNvSpPr/>
          <p:nvPr/>
        </p:nvSpPr>
        <p:spPr>
          <a:xfrm>
            <a:off x="5375280" y="5983285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6" name="Google Shape;696;p11"/>
          <p:cNvSpPr txBox="1"/>
          <p:nvPr/>
        </p:nvSpPr>
        <p:spPr>
          <a:xfrm>
            <a:off x="6550029" y="3352802"/>
            <a:ext cx="538163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7" name="Google Shape;697;p11"/>
          <p:cNvSpPr txBox="1"/>
          <p:nvPr/>
        </p:nvSpPr>
        <p:spPr>
          <a:xfrm>
            <a:off x="3554413" y="4867275"/>
            <a:ext cx="538163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8" name="Google Shape;698;p11"/>
          <p:cNvSpPr txBox="1"/>
          <p:nvPr/>
        </p:nvSpPr>
        <p:spPr>
          <a:xfrm>
            <a:off x="4884737" y="1974854"/>
            <a:ext cx="538163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9" name="Google Shape;699;p11"/>
          <p:cNvSpPr txBox="1"/>
          <p:nvPr/>
        </p:nvSpPr>
        <p:spPr>
          <a:xfrm>
            <a:off x="5878513" y="2128839"/>
            <a:ext cx="538163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9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0" name="Google Shape;700;p11"/>
          <p:cNvSpPr txBox="1"/>
          <p:nvPr/>
        </p:nvSpPr>
        <p:spPr>
          <a:xfrm>
            <a:off x="4735513" y="2622554"/>
            <a:ext cx="538163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1" name="Google Shape;701;p11"/>
          <p:cNvSpPr txBox="1"/>
          <p:nvPr/>
        </p:nvSpPr>
        <p:spPr>
          <a:xfrm>
            <a:off x="5224461" y="1657354"/>
            <a:ext cx="538163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2" name="Google Shape;702;p11"/>
          <p:cNvSpPr txBox="1"/>
          <p:nvPr/>
        </p:nvSpPr>
        <p:spPr>
          <a:xfrm>
            <a:off x="5035549" y="1219202"/>
            <a:ext cx="538163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3" name="Google Shape;703;p11"/>
          <p:cNvSpPr txBox="1"/>
          <p:nvPr/>
        </p:nvSpPr>
        <p:spPr>
          <a:xfrm>
            <a:off x="5753101" y="1639890"/>
            <a:ext cx="538163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8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4" name="Google Shape;704;p11"/>
          <p:cNvSpPr txBox="1"/>
          <p:nvPr/>
        </p:nvSpPr>
        <p:spPr>
          <a:xfrm>
            <a:off x="6683377" y="2252666"/>
            <a:ext cx="538163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8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5" name="Google Shape;705;p11"/>
          <p:cNvSpPr txBox="1"/>
          <p:nvPr/>
        </p:nvSpPr>
        <p:spPr>
          <a:xfrm>
            <a:off x="7013573" y="2125666"/>
            <a:ext cx="538163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11"/>
          <p:cNvSpPr txBox="1"/>
          <p:nvPr/>
        </p:nvSpPr>
        <p:spPr>
          <a:xfrm>
            <a:off x="5467353" y="2851154"/>
            <a:ext cx="538163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15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11"/>
          <p:cNvSpPr txBox="1"/>
          <p:nvPr/>
        </p:nvSpPr>
        <p:spPr>
          <a:xfrm>
            <a:off x="7540625" y="2371727"/>
            <a:ext cx="538163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11"/>
          <p:cNvSpPr txBox="1"/>
          <p:nvPr/>
        </p:nvSpPr>
        <p:spPr>
          <a:xfrm>
            <a:off x="7556501" y="1720854"/>
            <a:ext cx="538163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11"/>
          <p:cNvSpPr/>
          <p:nvPr/>
        </p:nvSpPr>
        <p:spPr>
          <a:xfrm>
            <a:off x="1909765" y="3613147"/>
            <a:ext cx="396875" cy="2986088"/>
          </a:xfrm>
          <a:prstGeom prst="leftBrace">
            <a:avLst>
              <a:gd name="adj1" fmla="val 627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11"/>
          <p:cNvSpPr txBox="1"/>
          <p:nvPr/>
        </p:nvSpPr>
        <p:spPr>
          <a:xfrm>
            <a:off x="914401" y="4827588"/>
            <a:ext cx="1158875" cy="64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Cost contours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11"/>
          <p:cNvSpPr txBox="1"/>
          <p:nvPr/>
        </p:nvSpPr>
        <p:spPr>
          <a:xfrm>
            <a:off x="6134101" y="1827215"/>
            <a:ext cx="538163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2"/>
          <p:cNvSpPr/>
          <p:nvPr/>
        </p:nvSpPr>
        <p:spPr>
          <a:xfrm>
            <a:off x="9144001" y="1828801"/>
            <a:ext cx="1616075" cy="2381251"/>
          </a:xfrm>
          <a:custGeom>
            <a:avLst/>
            <a:gdLst/>
            <a:ahLst/>
            <a:cxnLst/>
            <a:rect l="l" t="t" r="r" b="b"/>
            <a:pathLst>
              <a:path w="1018" h="1500" extrusionOk="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chemeClr val="lt2">
              <a:alpha val="2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8" name="Google Shape;718;p12"/>
          <p:cNvSpPr/>
          <p:nvPr/>
        </p:nvSpPr>
        <p:spPr>
          <a:xfrm>
            <a:off x="9296401" y="1828802"/>
            <a:ext cx="1371600" cy="1904841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lt2">
              <a:alpha val="2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9" name="Google Shape;719;p12"/>
          <p:cNvSpPr txBox="1"/>
          <p:nvPr/>
        </p:nvSpPr>
        <p:spPr>
          <a:xfrm>
            <a:off x="9907589" y="2208214"/>
            <a:ext cx="274639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…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0" name="Google Shape;720;p12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Uniform Cost Search (UCS) Properties</a:t>
            </a:r>
            <a:endParaRPr lang="en-US"/>
          </a:p>
        </p:txBody>
      </p:sp>
      <p:sp>
        <p:nvSpPr>
          <p:cNvPr id="721" name="Google Shape;721;p12"/>
          <p:cNvSpPr txBox="1">
            <a:spLocks noGrp="1"/>
          </p:cNvSpPr>
          <p:nvPr>
            <p:ph type="body" idx="1"/>
          </p:nvPr>
        </p:nvSpPr>
        <p:spPr>
          <a:xfrm>
            <a:off x="406400" y="1366838"/>
            <a:ext cx="7366000" cy="472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2400"/>
              <a:t>What nodes does UCS expand?</a:t>
            </a:r>
            <a:endParaRPr lang="en-US" sz="24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o"/>
            </a:pPr>
            <a:r>
              <a:rPr lang="en-US" sz="2000"/>
              <a:t>Processes all nodes with cost less than cheapest solution!</a:t>
            </a:r>
            <a:endParaRPr lang="en-US" sz="20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o"/>
            </a:pPr>
            <a:r>
              <a:rPr lang="en-US" sz="2000"/>
              <a:t>If that solution costs </a:t>
            </a:r>
            <a:r>
              <a:rPr lang="en-US" sz="20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C* </a:t>
            </a:r>
            <a:r>
              <a:rPr lang="en-US" sz="2000"/>
              <a:t>and arcs cost at least </a:t>
            </a:r>
            <a:r>
              <a:rPr lang="en-US" sz="20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ε </a:t>
            </a:r>
            <a:r>
              <a:rPr lang="en-US" sz="2000" i="1"/>
              <a:t>,</a:t>
            </a:r>
            <a:r>
              <a:rPr lang="en-US" sz="20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000"/>
              <a:t>then the “effective depth” is roughly </a:t>
            </a:r>
            <a:r>
              <a:rPr lang="en-US" sz="20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C*/ε</a:t>
            </a:r>
            <a:endParaRPr sz="20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o"/>
            </a:pPr>
            <a:r>
              <a:rPr lang="en-US" sz="2000"/>
              <a:t>Takes time O(b</a:t>
            </a:r>
            <a:r>
              <a:rPr lang="en-US" sz="2000" i="1" baseline="30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C*/ε</a:t>
            </a:r>
            <a:r>
              <a:rPr lang="en-US" sz="2000"/>
              <a:t>) (exponential in effective depth)</a:t>
            </a:r>
            <a:endParaRPr lang="en-US" sz="2000"/>
          </a:p>
          <a:p>
            <a:pPr marL="1600200" lvl="3" indent="-152400" algn="l" rtl="0">
              <a:spcBef>
                <a:spcPts val="240"/>
              </a:spcBef>
              <a:spcAft>
                <a:spcPts val="0"/>
              </a:spcAft>
              <a:buSzPts val="1200"/>
              <a:buNone/>
            </a:pPr>
            <a:endParaRPr sz="12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o"/>
            </a:pPr>
            <a:r>
              <a:rPr lang="en-US" sz="2400"/>
              <a:t>How much space does the fringe take?</a:t>
            </a:r>
            <a:endParaRPr lang="en-US" sz="24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o"/>
            </a:pPr>
            <a:r>
              <a:rPr lang="en-US" sz="2000"/>
              <a:t>Has roughly the last tier, so O(b</a:t>
            </a:r>
            <a:r>
              <a:rPr lang="en-US" sz="2000" i="1" baseline="30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C*/ε</a:t>
            </a:r>
            <a:r>
              <a:rPr lang="en-US" sz="2000"/>
              <a:t>)</a:t>
            </a:r>
            <a:endParaRPr lang="en-US" sz="2000"/>
          </a:p>
          <a:p>
            <a:pPr marL="1600200" lvl="3" indent="-152400" algn="l" rtl="0">
              <a:spcBef>
                <a:spcPts val="240"/>
              </a:spcBef>
              <a:spcAft>
                <a:spcPts val="0"/>
              </a:spcAft>
              <a:buSzPts val="1200"/>
              <a:buNone/>
            </a:pPr>
            <a:endParaRPr sz="12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o"/>
            </a:pPr>
            <a:r>
              <a:rPr lang="en-US" sz="2400">
                <a:solidFill>
                  <a:srgbClr val="008000"/>
                </a:solidFill>
              </a:rPr>
              <a:t>Is it complete?</a:t>
            </a:r>
            <a:endParaRPr lang="en-US" sz="2400">
              <a:solidFill>
                <a:srgbClr val="008000"/>
              </a:solidFill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o"/>
            </a:pPr>
            <a:r>
              <a:rPr lang="en-US" sz="2000"/>
              <a:t>Assuming best solution has a finite cost and minimum arc cost is positive, yes! (if no solution, still need depth != ∞)</a:t>
            </a:r>
            <a:endParaRPr lang="en-US" sz="2000"/>
          </a:p>
          <a:p>
            <a:pPr marL="1143000" lvl="2" indent="-177800" algn="l" rtl="0">
              <a:spcBef>
                <a:spcPts val="160"/>
              </a:spcBef>
              <a:spcAft>
                <a:spcPts val="0"/>
              </a:spcAft>
              <a:buSzPts val="800"/>
              <a:buNone/>
            </a:pPr>
            <a:endParaRPr sz="8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o"/>
            </a:pPr>
            <a:r>
              <a:rPr lang="en-US" sz="2400"/>
              <a:t>Is it optimal?</a:t>
            </a:r>
            <a:endParaRPr lang="en-US" sz="24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o"/>
            </a:pPr>
            <a:r>
              <a:rPr lang="en-US" sz="2000"/>
              <a:t>Yes!  (Proof via A*)</a:t>
            </a:r>
            <a:endParaRPr lang="en-US" sz="20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</a:p>
        </p:txBody>
      </p:sp>
      <p:sp>
        <p:nvSpPr>
          <p:cNvPr id="722" name="Google Shape;722;p12"/>
          <p:cNvSpPr/>
          <p:nvPr/>
        </p:nvSpPr>
        <p:spPr>
          <a:xfrm>
            <a:off x="8655051" y="2001835"/>
            <a:ext cx="2927351" cy="2554288"/>
          </a:xfrm>
          <a:custGeom>
            <a:avLst/>
            <a:gdLst/>
            <a:ahLst/>
            <a:cxnLst/>
            <a:rect l="l" t="t" r="r" b="b"/>
            <a:pathLst>
              <a:path w="1844" h="1609" extrusionOk="0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3" name="Google Shape;723;p12"/>
          <p:cNvSpPr/>
          <p:nvPr/>
        </p:nvSpPr>
        <p:spPr>
          <a:xfrm>
            <a:off x="10009187" y="1931987"/>
            <a:ext cx="179388" cy="17938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4" name="Google Shape;724;p12"/>
          <p:cNvSpPr/>
          <p:nvPr/>
        </p:nvSpPr>
        <p:spPr>
          <a:xfrm>
            <a:off x="9777411" y="2357438"/>
            <a:ext cx="179388" cy="17938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5" name="Google Shape;725;p12"/>
          <p:cNvSpPr/>
          <p:nvPr/>
        </p:nvSpPr>
        <p:spPr>
          <a:xfrm>
            <a:off x="10253663" y="2347911"/>
            <a:ext cx="179388" cy="17938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6" name="Google Shape;726;p12"/>
          <p:cNvSpPr/>
          <p:nvPr/>
        </p:nvSpPr>
        <p:spPr>
          <a:xfrm>
            <a:off x="9890123" y="2162175"/>
            <a:ext cx="444500" cy="88900"/>
          </a:xfrm>
          <a:custGeom>
            <a:avLst/>
            <a:gdLst/>
            <a:ahLst/>
            <a:cxnLst/>
            <a:rect l="l" t="t" r="r" b="b"/>
            <a:pathLst>
              <a:path w="280" h="56" extrusionOk="0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12"/>
          <p:cNvSpPr txBox="1"/>
          <p:nvPr/>
        </p:nvSpPr>
        <p:spPr>
          <a:xfrm>
            <a:off x="9601201" y="1981202"/>
            <a:ext cx="298451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12"/>
          <p:cNvSpPr/>
          <p:nvPr/>
        </p:nvSpPr>
        <p:spPr>
          <a:xfrm>
            <a:off x="9448801" y="4473576"/>
            <a:ext cx="179387" cy="1793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12"/>
          <p:cNvSpPr/>
          <p:nvPr/>
        </p:nvSpPr>
        <p:spPr>
          <a:xfrm>
            <a:off x="10501311" y="3397249"/>
            <a:ext cx="179388" cy="179387"/>
          </a:xfrm>
          <a:prstGeom prst="ellipse">
            <a:avLst/>
          </a:prstGeom>
          <a:solidFill>
            <a:srgbClr val="FF99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12"/>
          <p:cNvSpPr/>
          <p:nvPr/>
        </p:nvSpPr>
        <p:spPr>
          <a:xfrm>
            <a:off x="10021887" y="3952876"/>
            <a:ext cx="179388" cy="179387"/>
          </a:xfrm>
          <a:prstGeom prst="ellipse">
            <a:avLst/>
          </a:prstGeom>
          <a:solidFill>
            <a:srgbClr val="FF99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12"/>
          <p:cNvSpPr/>
          <p:nvPr/>
        </p:nvSpPr>
        <p:spPr>
          <a:xfrm>
            <a:off x="8534400" y="1828800"/>
            <a:ext cx="265112" cy="1981200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12"/>
          <p:cNvSpPr txBox="1"/>
          <p:nvPr/>
        </p:nvSpPr>
        <p:spPr>
          <a:xfrm>
            <a:off x="7239000" y="2602472"/>
            <a:ext cx="1447800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C*/ε</a:t>
            </a: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“tiers”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12"/>
          <p:cNvSpPr/>
          <p:nvPr/>
        </p:nvSpPr>
        <p:spPr>
          <a:xfrm>
            <a:off x="9601200" y="1905162"/>
            <a:ext cx="838200" cy="1219041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lt2">
              <a:alpha val="2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12"/>
          <p:cNvSpPr txBox="1"/>
          <p:nvPr/>
        </p:nvSpPr>
        <p:spPr>
          <a:xfrm>
            <a:off x="10995027" y="2865436"/>
            <a:ext cx="825500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 ≤ 3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5" name="Google Shape;735;p12"/>
          <p:cNvSpPr txBox="1"/>
          <p:nvPr/>
        </p:nvSpPr>
        <p:spPr>
          <a:xfrm>
            <a:off x="10820402" y="2470148"/>
            <a:ext cx="825500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 ≤ 2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6" name="Google Shape;736;p12"/>
          <p:cNvSpPr txBox="1"/>
          <p:nvPr/>
        </p:nvSpPr>
        <p:spPr>
          <a:xfrm>
            <a:off x="10604502" y="2092324"/>
            <a:ext cx="825500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 ≤ 1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3"/>
          <p:cNvSpPr/>
          <p:nvPr/>
        </p:nvSpPr>
        <p:spPr>
          <a:xfrm>
            <a:off x="8472494" y="4114800"/>
            <a:ext cx="1912937" cy="1771651"/>
          </a:xfrm>
          <a:prstGeom prst="ellipse">
            <a:avLst/>
          </a:prstGeom>
          <a:solidFill>
            <a:srgbClr val="C0C0C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3" name="Google Shape;743;p13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Uniform Cost Issues</a:t>
            </a:r>
            <a:endParaRPr lang="en-US"/>
          </a:p>
        </p:txBody>
      </p:sp>
      <p:sp>
        <p:nvSpPr>
          <p:cNvPr id="744" name="Google Shape;744;p13"/>
          <p:cNvSpPr txBox="1">
            <a:spLocks noGrp="1"/>
          </p:cNvSpPr>
          <p:nvPr>
            <p:ph type="body" idx="1"/>
          </p:nvPr>
        </p:nvSpPr>
        <p:spPr>
          <a:xfrm>
            <a:off x="457203" y="1447801"/>
            <a:ext cx="64769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o"/>
            </a:pPr>
            <a:r>
              <a:rPr lang="en-US" sz="2800"/>
              <a:t>Remember: UCS explores increasing cost contours</a:t>
            </a:r>
            <a:endParaRPr lang="en-US" sz="2800"/>
          </a:p>
          <a:p>
            <a:pPr marL="742950" lvl="1" indent="-1333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742950" lvl="1" indent="-1333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Char char="o"/>
            </a:pPr>
            <a:r>
              <a:rPr lang="en-US" sz="2800"/>
              <a:t>The good: UCS is complete and optimal!</a:t>
            </a:r>
            <a:endParaRPr lang="en-US" sz="2800"/>
          </a:p>
          <a:p>
            <a:pPr marL="742950" lvl="1" indent="-1333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742950" lvl="1" indent="-1333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Char char="o"/>
            </a:pPr>
            <a:r>
              <a:rPr lang="en-US" sz="2800"/>
              <a:t>The bad:</a:t>
            </a:r>
            <a:endParaRPr lang="en-US" sz="2800"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o"/>
            </a:pPr>
            <a:r>
              <a:rPr lang="en-US" sz="2400"/>
              <a:t>Explores options in every “direction”</a:t>
            </a:r>
            <a:endParaRPr lang="en-US" sz="2400"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o"/>
            </a:pPr>
            <a:r>
              <a:rPr lang="en-US" sz="2400"/>
              <a:t>No information about goal location</a:t>
            </a:r>
            <a:endParaRPr lang="en-US" sz="2400"/>
          </a:p>
          <a:p>
            <a:pPr marL="742950" lvl="1" indent="-1333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742950" lvl="1" indent="-1333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Char char="o"/>
            </a:pPr>
            <a:r>
              <a:rPr lang="en-US" sz="2800"/>
              <a:t>We’ll fix that soon!</a:t>
            </a:r>
            <a:endParaRPr lang="en-US" sz="2800"/>
          </a:p>
          <a:p>
            <a:pPr marL="342900" lvl="0" indent="-1651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sp>
        <p:nvSpPr>
          <p:cNvPr id="745" name="Google Shape;745;p13"/>
          <p:cNvSpPr/>
          <p:nvPr/>
        </p:nvSpPr>
        <p:spPr>
          <a:xfrm>
            <a:off x="9375780" y="4891091"/>
            <a:ext cx="163513" cy="153988"/>
          </a:xfrm>
          <a:prstGeom prst="ellipse">
            <a:avLst/>
          </a:prstGeom>
          <a:solidFill>
            <a:srgbClr val="008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6" name="Google Shape;746;p13"/>
          <p:cNvSpPr txBox="1"/>
          <p:nvPr/>
        </p:nvSpPr>
        <p:spPr>
          <a:xfrm>
            <a:off x="9113839" y="5006979"/>
            <a:ext cx="914400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Start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7" name="Google Shape;747;p13"/>
          <p:cNvSpPr/>
          <p:nvPr/>
        </p:nvSpPr>
        <p:spPr>
          <a:xfrm>
            <a:off x="10302880" y="4913315"/>
            <a:ext cx="163513" cy="153988"/>
          </a:xfrm>
          <a:prstGeom prst="ellipse">
            <a:avLst/>
          </a:prstGeom>
          <a:solidFill>
            <a:srgbClr val="FF33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8" name="Google Shape;748;p13"/>
          <p:cNvSpPr txBox="1"/>
          <p:nvPr/>
        </p:nvSpPr>
        <p:spPr>
          <a:xfrm>
            <a:off x="10363200" y="5030791"/>
            <a:ext cx="914400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Goal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9" name="Google Shape;749;p13"/>
          <p:cNvSpPr/>
          <p:nvPr/>
        </p:nvSpPr>
        <p:spPr>
          <a:xfrm>
            <a:off x="9007479" y="4549779"/>
            <a:ext cx="869951" cy="86995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750" name="Google Shape;750;p13"/>
          <p:cNvGrpSpPr/>
          <p:nvPr/>
        </p:nvGrpSpPr>
        <p:grpSpPr>
          <a:xfrm>
            <a:off x="8243320" y="1371602"/>
            <a:ext cx="2577080" cy="2244724"/>
            <a:chOff x="8023224" y="1412876"/>
            <a:chExt cx="3101976" cy="2701926"/>
          </a:xfrm>
        </p:grpSpPr>
        <p:sp>
          <p:nvSpPr>
            <p:cNvPr id="751" name="Google Shape;751;p13"/>
            <p:cNvSpPr/>
            <p:nvPr/>
          </p:nvSpPr>
          <p:spPr>
            <a:xfrm>
              <a:off x="8516935" y="1412876"/>
              <a:ext cx="1616075" cy="2381251"/>
            </a:xfrm>
            <a:custGeom>
              <a:avLst/>
              <a:gdLst/>
              <a:ahLst/>
              <a:cxnLst/>
              <a:rect l="l" t="t" r="r" b="b"/>
              <a:pathLst>
                <a:path w="1018" h="1500" extrusionOk="0">
                  <a:moveTo>
                    <a:pt x="636" y="164"/>
                  </a:moveTo>
                  <a:cubicBezTo>
                    <a:pt x="714" y="273"/>
                    <a:pt x="995" y="706"/>
                    <a:pt x="1018" y="842"/>
                  </a:cubicBezTo>
                  <a:cubicBezTo>
                    <a:pt x="963" y="845"/>
                    <a:pt x="797" y="942"/>
                    <a:pt x="772" y="978"/>
                  </a:cubicBezTo>
                  <a:cubicBezTo>
                    <a:pt x="771" y="1024"/>
                    <a:pt x="817" y="1372"/>
                    <a:pt x="691" y="1446"/>
                  </a:cubicBezTo>
                  <a:cubicBezTo>
                    <a:pt x="662" y="1493"/>
                    <a:pt x="626" y="1495"/>
                    <a:pt x="573" y="1500"/>
                  </a:cubicBezTo>
                  <a:cubicBezTo>
                    <a:pt x="531" y="1490"/>
                    <a:pt x="524" y="1490"/>
                    <a:pt x="492" y="1468"/>
                  </a:cubicBezTo>
                  <a:cubicBezTo>
                    <a:pt x="474" y="1442"/>
                    <a:pt x="433" y="1401"/>
                    <a:pt x="406" y="1382"/>
                  </a:cubicBezTo>
                  <a:cubicBezTo>
                    <a:pt x="370" y="1332"/>
                    <a:pt x="390" y="1355"/>
                    <a:pt x="347" y="1312"/>
                  </a:cubicBezTo>
                  <a:cubicBezTo>
                    <a:pt x="276" y="1241"/>
                    <a:pt x="350" y="1294"/>
                    <a:pt x="304" y="1263"/>
                  </a:cubicBezTo>
                  <a:cubicBezTo>
                    <a:pt x="236" y="1164"/>
                    <a:pt x="115" y="1184"/>
                    <a:pt x="0" y="1181"/>
                  </a:cubicBezTo>
                  <a:cubicBezTo>
                    <a:pt x="46" y="1005"/>
                    <a:pt x="460" y="338"/>
                    <a:pt x="566" y="169"/>
                  </a:cubicBezTo>
                  <a:cubicBezTo>
                    <a:pt x="672" y="0"/>
                    <a:pt x="622" y="165"/>
                    <a:pt x="636" y="164"/>
                  </a:cubicBez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8023224" y="1560515"/>
              <a:ext cx="2927351" cy="2554287"/>
            </a:xfrm>
            <a:custGeom>
              <a:avLst/>
              <a:gdLst/>
              <a:ahLst/>
              <a:cxnLst/>
              <a:rect l="l" t="t" r="r" b="b"/>
              <a:pathLst>
                <a:path w="1844" h="1609" extrusionOk="0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9145585" y="191611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9621837" y="1906589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5" name="Google Shape;755;p13"/>
            <p:cNvSpPr txBox="1"/>
            <p:nvPr/>
          </p:nvSpPr>
          <p:spPr>
            <a:xfrm>
              <a:off x="9275761" y="1766891"/>
              <a:ext cx="274639" cy="444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…</a:t>
              </a:r>
              <a:endPara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9869485" y="2955927"/>
              <a:ext cx="179388" cy="179388"/>
            </a:xfrm>
            <a:prstGeom prst="ellipse">
              <a:avLst/>
            </a:prstGeom>
            <a:solidFill>
              <a:srgbClr val="FF999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9390061" y="3511550"/>
              <a:ext cx="179388" cy="179388"/>
            </a:xfrm>
            <a:prstGeom prst="ellipse">
              <a:avLst/>
            </a:prstGeom>
            <a:solidFill>
              <a:srgbClr val="FF999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9377361" y="1490665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8805861" y="2395539"/>
              <a:ext cx="1181100" cy="557212"/>
            </a:xfrm>
            <a:custGeom>
              <a:avLst/>
              <a:gdLst/>
              <a:ahLst/>
              <a:cxnLst/>
              <a:rect l="l" t="t" r="r" b="b"/>
              <a:pathLst>
                <a:path w="744" h="351" extrusionOk="0">
                  <a:moveTo>
                    <a:pt x="744" y="0"/>
                  </a:moveTo>
                  <a:cubicBezTo>
                    <a:pt x="672" y="25"/>
                    <a:pt x="600" y="51"/>
                    <a:pt x="547" y="105"/>
                  </a:cubicBezTo>
                  <a:cubicBezTo>
                    <a:pt x="494" y="159"/>
                    <a:pt x="485" y="295"/>
                    <a:pt x="428" y="323"/>
                  </a:cubicBezTo>
                  <a:cubicBezTo>
                    <a:pt x="371" y="351"/>
                    <a:pt x="274" y="293"/>
                    <a:pt x="203" y="274"/>
                  </a:cubicBezTo>
                  <a:cubicBezTo>
                    <a:pt x="132" y="255"/>
                    <a:pt x="66" y="233"/>
                    <a:pt x="0" y="21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9061449" y="2127251"/>
              <a:ext cx="747712" cy="293688"/>
            </a:xfrm>
            <a:custGeom>
              <a:avLst/>
              <a:gdLst/>
              <a:ahLst/>
              <a:cxnLst/>
              <a:rect l="l" t="t" r="r" b="b"/>
              <a:pathLst>
                <a:path w="471" h="185" extrusionOk="0">
                  <a:moveTo>
                    <a:pt x="471" y="0"/>
                  </a:moveTo>
                  <a:cubicBezTo>
                    <a:pt x="394" y="76"/>
                    <a:pt x="317" y="153"/>
                    <a:pt x="239" y="169"/>
                  </a:cubicBezTo>
                  <a:cubicBezTo>
                    <a:pt x="161" y="185"/>
                    <a:pt x="80" y="142"/>
                    <a:pt x="0" y="9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1" name="Google Shape;761;p13"/>
            <p:cNvSpPr txBox="1"/>
            <p:nvPr/>
          </p:nvSpPr>
          <p:spPr>
            <a:xfrm>
              <a:off x="10299700" y="2495551"/>
              <a:ext cx="825500" cy="444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 ≤ 3</a:t>
              </a:r>
              <a:endPara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2" name="Google Shape;762;p13"/>
            <p:cNvSpPr txBox="1"/>
            <p:nvPr/>
          </p:nvSpPr>
          <p:spPr>
            <a:xfrm>
              <a:off x="10172700" y="2100263"/>
              <a:ext cx="825500" cy="444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 ≤ 2</a:t>
              </a:r>
              <a:endPara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3" name="Google Shape;763;p13"/>
            <p:cNvSpPr txBox="1"/>
            <p:nvPr/>
          </p:nvSpPr>
          <p:spPr>
            <a:xfrm>
              <a:off x="9972673" y="1722440"/>
              <a:ext cx="825500" cy="444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 ≤ 1</a:t>
              </a:r>
              <a:endPara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8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One Queue</a:t>
            </a:r>
            <a:endParaRPr lang="en-US"/>
          </a:p>
        </p:txBody>
      </p:sp>
      <p:sp>
        <p:nvSpPr>
          <p:cNvPr id="798" name="Google Shape;798;p18"/>
          <p:cNvSpPr txBox="1">
            <a:spLocks noGrp="1"/>
          </p:cNvSpPr>
          <p:nvPr>
            <p:ph type="body" idx="1"/>
          </p:nvPr>
        </p:nvSpPr>
        <p:spPr>
          <a:xfrm>
            <a:off x="381000" y="1443036"/>
            <a:ext cx="5842000" cy="472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o"/>
            </a:pPr>
            <a:r>
              <a:rPr lang="en-US" sz="2800"/>
              <a:t>All these search algorithms are the same except for fringe strategies</a:t>
            </a:r>
            <a:endParaRPr lang="en-US" sz="280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o"/>
            </a:pPr>
            <a:r>
              <a:rPr lang="en-US" sz="2400"/>
              <a:t>Conceptually, all fringes are priority queues (i.e. collections of nodes with attached priorities)</a:t>
            </a:r>
            <a:endParaRPr lang="en-US" sz="240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o"/>
            </a:pPr>
            <a:r>
              <a:rPr lang="en-US" sz="2400"/>
              <a:t>Practically, for DFS and BFS, you can avoid the log(n) overhead from an actual priority queue, by using stacks and queues</a:t>
            </a:r>
            <a:endParaRPr lang="en-US" sz="240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o"/>
            </a:pPr>
            <a:r>
              <a:rPr lang="en-US" sz="2400"/>
              <a:t>Can even code one implementation that takes a variable queuing object</a:t>
            </a:r>
            <a:endParaRPr lang="en-US" sz="2400"/>
          </a:p>
        </p:txBody>
      </p:sp>
      <p:pic>
        <p:nvPicPr>
          <p:cNvPr id="799" name="Google Shape;799;p1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057900" y="1296458"/>
            <a:ext cx="5753099" cy="4474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0" y="-25401"/>
            <a:ext cx="12192000" cy="2014000"/>
          </a:xfrm>
        </p:spPr>
        <p:txBody>
          <a:bodyPr/>
          <a:lstStyle/>
          <a:p>
            <a:r>
              <a:rPr lang="en-US" dirty="0"/>
              <a:t>Same search function, pass different search strategies </a:t>
            </a:r>
            <a:endParaRPr lang="ar-SA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77984" y="1988599"/>
            <a:ext cx="10521909" cy="3519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9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alatino"/>
                <a:ea typeface="Palatino"/>
                <a:cs typeface="Palatino"/>
                <a:sym typeface="Palatino"/>
              </a:rPr>
              <a:t>Up next: Informed Search</a:t>
            </a:r>
            <a:endParaRPr lang="en-US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806" name="Google Shape;806;p19"/>
          <p:cNvSpPr txBox="1">
            <a:spLocks noGrp="1"/>
          </p:cNvSpPr>
          <p:nvPr>
            <p:ph type="body" idx="1"/>
          </p:nvPr>
        </p:nvSpPr>
        <p:spPr>
          <a:xfrm>
            <a:off x="406399" y="1397001"/>
            <a:ext cx="4937957" cy="472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o"/>
            </a:pPr>
            <a:r>
              <a:rPr lang="en-US" sz="2800" dirty="0">
                <a:latin typeface="Palatino"/>
                <a:ea typeface="Palatino"/>
                <a:cs typeface="Palatino"/>
                <a:sym typeface="Palatino"/>
              </a:rPr>
              <a:t>Uninformed Search (Blind)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o"/>
            </a:pPr>
            <a:r>
              <a:rPr lang="en-US" sz="2400" dirty="0">
                <a:latin typeface="Palatino"/>
                <a:ea typeface="Palatino"/>
                <a:cs typeface="Palatino"/>
                <a:sym typeface="Palatino"/>
              </a:rPr>
              <a:t>DFS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o"/>
            </a:pPr>
            <a:r>
              <a:rPr lang="en-US" sz="2400" dirty="0">
                <a:latin typeface="Palatino"/>
                <a:ea typeface="Palatino"/>
                <a:cs typeface="Palatino"/>
                <a:sym typeface="Palatino"/>
              </a:rPr>
              <a:t>BFS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o"/>
            </a:pPr>
            <a:r>
              <a:rPr lang="en-US" sz="2400" dirty="0">
                <a:latin typeface="Palatino"/>
                <a:ea typeface="Palatino"/>
                <a:cs typeface="Palatino"/>
                <a:sym typeface="Palatino"/>
              </a:rPr>
              <a:t>UCS</a:t>
            </a:r>
            <a:endParaRPr dirty="0">
              <a:latin typeface="Palatino"/>
              <a:ea typeface="Palatino"/>
              <a:cs typeface="Palatino"/>
              <a:sym typeface="Palatino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dirty="0">
              <a:latin typeface="Palatino"/>
              <a:ea typeface="Palatino"/>
              <a:cs typeface="Palatino"/>
              <a:sym typeface="Palatino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dirty="0"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807" name="Google Shape;807;p1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803265" y="4041883"/>
            <a:ext cx="4565629" cy="2780930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19"/>
          <p:cNvSpPr txBox="1"/>
          <p:nvPr/>
        </p:nvSpPr>
        <p:spPr>
          <a:xfrm>
            <a:off x="6121400" y="1397001"/>
            <a:ext cx="6070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 dirty="0">
                <a:solidFill>
                  <a:schemeClr val="accent2"/>
                </a:solidFill>
                <a:latin typeface="Palatino"/>
                <a:ea typeface="Palatino"/>
                <a:cs typeface="Palatino"/>
                <a:sym typeface="Palatino"/>
              </a:rPr>
              <a:t>Informed Search </a:t>
            </a:r>
            <a:r>
              <a:rPr lang="en-US" sz="2800" dirty="0">
                <a:solidFill>
                  <a:schemeClr val="accent2"/>
                </a:solidFill>
                <a:latin typeface="Palatino"/>
                <a:sym typeface="Palatino"/>
              </a:rPr>
              <a:t>( </a:t>
            </a:r>
            <a:r>
              <a:rPr lang="en-US" sz="2800" dirty="0">
                <a:solidFill>
                  <a:schemeClr val="accent2"/>
                </a:solidFill>
                <a:latin typeface="Palatino"/>
              </a:rPr>
              <a:t>has Info about where goal is)</a:t>
            </a:r>
            <a:endParaRPr sz="2800" dirty="0">
              <a:solidFill>
                <a:schemeClr val="accent2"/>
              </a:solidFill>
              <a:latin typeface="Palatino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Heuristics</a:t>
            </a:r>
            <a:endParaRPr dirty="0"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Greedy Search</a:t>
            </a:r>
            <a:endParaRPr dirty="0"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A* Search</a:t>
            </a:r>
            <a:endParaRPr dirty="0"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Graph Search</a:t>
            </a:r>
            <a:endParaRPr sz="2800" b="0" i="0" u="none" strike="noStrike" cap="none" dirty="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None/>
            </a:pPr>
            <a:endParaRPr sz="3200" dirty="0">
              <a:solidFill>
                <a:schemeClr val="accent2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None/>
            </a:pPr>
            <a:endParaRPr sz="3200" dirty="0">
              <a:solidFill>
                <a:schemeClr val="accent2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809" name="Google Shape;809;p19" descr="Blind man symbol on gray backgroun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29448" y="3418970"/>
            <a:ext cx="3265503" cy="2986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0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Heuristics</a:t>
            </a:r>
            <a:endParaRPr lang="en-US"/>
          </a:p>
        </p:txBody>
      </p:sp>
      <p:pic>
        <p:nvPicPr>
          <p:cNvPr id="816" name="Google Shape;816;p20" descr="Z:\Shared with PC\smallMaze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33400" y="3498849"/>
            <a:ext cx="6623051" cy="2978151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20"/>
          <p:cNvSpPr txBox="1"/>
          <p:nvPr/>
        </p:nvSpPr>
        <p:spPr>
          <a:xfrm>
            <a:off x="457199" y="1219200"/>
            <a:ext cx="7622023" cy="1708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accent2"/>
                </a:solidFill>
                <a:latin typeface="Palatino"/>
                <a:ea typeface="Palatino"/>
                <a:cs typeface="Palatino"/>
                <a:sym typeface="Palatino"/>
              </a:rPr>
              <a:t>A heuristic is:</a:t>
            </a:r>
            <a:endParaRPr lang="en-US" sz="2800">
              <a:solidFill>
                <a:schemeClr val="accent2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8001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A function that </a:t>
            </a:r>
            <a:r>
              <a:rPr lang="en-US" sz="2000" b="0" i="1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estimates</a:t>
            </a:r>
            <a:r>
              <a:rPr lang="en-US" sz="20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how close a state is to a goal</a:t>
            </a:r>
            <a:endParaRPr lang="en-US" sz="2000" b="0" i="0" u="none" strike="noStrike" cap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8001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Designed for a particular search problem</a:t>
            </a:r>
            <a:endParaRPr lang="en-US" sz="2000" b="0" i="0" u="none" strike="noStrike" cap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8001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8000"/>
                </a:solidFill>
                <a:latin typeface="Palatino"/>
                <a:ea typeface="Palatino"/>
                <a:cs typeface="Palatino"/>
                <a:sym typeface="Palatino"/>
              </a:rPr>
              <a:t>Pathing? </a:t>
            </a:r>
            <a:endParaRPr lang="en-US" sz="2000" b="0" i="0" u="none" strike="noStrike" cap="none">
              <a:solidFill>
                <a:srgbClr val="008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8001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Examples: Manhattan distance, Euclidean distance for pathing</a:t>
            </a:r>
            <a:endParaRPr lang="en-US" sz="2000" b="0" i="0" u="none" strike="noStrike" cap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grpSp>
        <p:nvGrpSpPr>
          <p:cNvPr id="818" name="Google Shape;818;p20"/>
          <p:cNvGrpSpPr/>
          <p:nvPr/>
        </p:nvGrpSpPr>
        <p:grpSpPr>
          <a:xfrm>
            <a:off x="903293" y="4078286"/>
            <a:ext cx="3025775" cy="1924051"/>
            <a:chOff x="1573306" y="4155142"/>
            <a:chExt cx="3025588" cy="1922929"/>
          </a:xfrm>
        </p:grpSpPr>
        <p:sp>
          <p:nvSpPr>
            <p:cNvPr id="819" name="Google Shape;819;p20"/>
            <p:cNvSpPr/>
            <p:nvPr/>
          </p:nvSpPr>
          <p:spPr>
            <a:xfrm>
              <a:off x="1573306" y="4578757"/>
              <a:ext cx="3025588" cy="1499314"/>
            </a:xfrm>
            <a:custGeom>
              <a:avLst/>
              <a:gdLst/>
              <a:ahLst/>
              <a:cxnLst/>
              <a:rect l="l" t="t" r="r" b="b"/>
              <a:pathLst>
                <a:path w="3065929" h="1479177" extrusionOk="0">
                  <a:moveTo>
                    <a:pt x="3065929" y="13447"/>
                  </a:moveTo>
                  <a:lnTo>
                    <a:pt x="0" y="0"/>
                  </a:lnTo>
                  <a:lnTo>
                    <a:pt x="26894" y="1479177"/>
                  </a:lnTo>
                </a:path>
              </a:pathLst>
            </a:custGeom>
            <a:noFill/>
            <a:ln w="57150" cap="flat" cmpd="sng">
              <a:solidFill>
                <a:srgbClr val="C0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0" name="Google Shape;820;p20"/>
            <p:cNvSpPr txBox="1"/>
            <p:nvPr/>
          </p:nvSpPr>
          <p:spPr>
            <a:xfrm>
              <a:off x="2164976" y="4155142"/>
              <a:ext cx="441119" cy="369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C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10</a:t>
              </a:r>
              <a:endParaRPr lang="en-US" sz="1800" b="1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1" name="Google Shape;821;p20"/>
            <p:cNvSpPr txBox="1"/>
            <p:nvPr/>
          </p:nvSpPr>
          <p:spPr>
            <a:xfrm>
              <a:off x="1591236" y="4953001"/>
              <a:ext cx="312887" cy="369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C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5</a:t>
              </a:r>
              <a:endParaRPr lang="en-US" sz="1800" b="1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822" name="Google Shape;822;p20"/>
          <p:cNvGrpSpPr/>
          <p:nvPr/>
        </p:nvGrpSpPr>
        <p:grpSpPr>
          <a:xfrm>
            <a:off x="984257" y="4495801"/>
            <a:ext cx="2978143" cy="1506537"/>
            <a:chOff x="1653989" y="4572529"/>
            <a:chExt cx="2978334" cy="1505542"/>
          </a:xfrm>
        </p:grpSpPr>
        <p:cxnSp>
          <p:nvCxnSpPr>
            <p:cNvPr id="823" name="Google Shape;823;p20"/>
            <p:cNvCxnSpPr/>
            <p:nvPr/>
          </p:nvCxnSpPr>
          <p:spPr>
            <a:xfrm flipH="1">
              <a:off x="1653989" y="4572529"/>
              <a:ext cx="2978334" cy="1505542"/>
            </a:xfrm>
            <a:prstGeom prst="straightConnector1">
              <a:avLst/>
            </a:prstGeom>
            <a:noFill/>
            <a:ln w="57150" cap="flat" cmpd="sng">
              <a:solidFill>
                <a:srgbClr val="C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824" name="Google Shape;824;p20"/>
            <p:cNvSpPr txBox="1"/>
            <p:nvPr/>
          </p:nvSpPr>
          <p:spPr>
            <a:xfrm>
              <a:off x="3016625" y="5356413"/>
              <a:ext cx="620787" cy="3690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C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11.2</a:t>
              </a:r>
              <a:endParaRPr lang="en-US" sz="1800" b="1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825" name="Google Shape;825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79223" y="1524000"/>
            <a:ext cx="3407831" cy="2300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p2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01000" y="4116375"/>
            <a:ext cx="3476133" cy="2374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1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Heuristic Function</a:t>
            </a:r>
            <a:endParaRPr lang="en-US"/>
          </a:p>
        </p:txBody>
      </p:sp>
      <p:pic>
        <p:nvPicPr>
          <p:cNvPr id="834" name="Google Shape;834;p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11925" y="1640445"/>
            <a:ext cx="8329612" cy="4090988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21"/>
          <p:cNvSpPr txBox="1"/>
          <p:nvPr/>
        </p:nvSpPr>
        <p:spPr>
          <a:xfrm>
            <a:off x="8507412" y="5916389"/>
            <a:ext cx="1143000" cy="523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h(x)</a:t>
            </a:r>
            <a:endParaRPr lang="en-US" sz="2800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36" name="Google Shape;836;p21"/>
          <p:cNvSpPr/>
          <p:nvPr/>
        </p:nvSpPr>
        <p:spPr>
          <a:xfrm>
            <a:off x="7874000" y="1600200"/>
            <a:ext cx="1905000" cy="4267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37" name="Google Shape;837;p21"/>
          <p:cNvSpPr/>
          <p:nvPr/>
        </p:nvSpPr>
        <p:spPr>
          <a:xfrm>
            <a:off x="1778000" y="2761817"/>
            <a:ext cx="138545" cy="138545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38" name="Google Shape;838;p21"/>
          <p:cNvSpPr/>
          <p:nvPr/>
        </p:nvSpPr>
        <p:spPr>
          <a:xfrm>
            <a:off x="5485606" y="4745829"/>
            <a:ext cx="138545" cy="138545"/>
          </a:xfrm>
          <a:prstGeom prst="rect">
            <a:avLst/>
          </a:prstGeom>
          <a:solidFill>
            <a:srgbClr val="CC66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39" name="Google Shape;839;p21"/>
          <p:cNvSpPr/>
          <p:nvPr/>
        </p:nvSpPr>
        <p:spPr>
          <a:xfrm>
            <a:off x="3704429" y="5222078"/>
            <a:ext cx="138545" cy="138545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0" name="Google Shape;840;p21"/>
          <p:cNvSpPr/>
          <p:nvPr/>
        </p:nvSpPr>
        <p:spPr>
          <a:xfrm>
            <a:off x="4366757" y="3290843"/>
            <a:ext cx="138545" cy="138545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7183530" y="1092731"/>
            <a:ext cx="3790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Straight line distance</a:t>
            </a:r>
            <a:endParaRPr lang="ar-SA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23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 lang="en-US"/>
          </a:p>
        </p:txBody>
      </p:sp>
      <p:sp>
        <p:nvSpPr>
          <p:cNvPr id="947" name="Google Shape;947;p23"/>
          <p:cNvSpPr txBox="1">
            <a:spLocks noGrp="1"/>
          </p:cNvSpPr>
          <p:nvPr>
            <p:ph type="body" idx="1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</a:p>
        </p:txBody>
      </p:sp>
      <p:pic>
        <p:nvPicPr>
          <p:cNvPr id="948" name="Google Shape;948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6800" y="-457200"/>
            <a:ext cx="9753599" cy="731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Recap: Search</a:t>
            </a:r>
            <a:endParaRPr lang="en-US"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833873" y="76200"/>
            <a:ext cx="8067052" cy="60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24"/>
          <p:cNvSpPr/>
          <p:nvPr/>
        </p:nvSpPr>
        <p:spPr>
          <a:xfrm>
            <a:off x="7315200" y="914400"/>
            <a:ext cx="48768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5" name="Google Shape;955;p24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9448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 lang="en-US"/>
          </a:p>
        </p:txBody>
      </p:sp>
      <p:sp>
        <p:nvSpPr>
          <p:cNvPr id="956" name="Google Shape;956;p24"/>
          <p:cNvSpPr txBox="1">
            <a:spLocks noGrp="1"/>
          </p:cNvSpPr>
          <p:nvPr>
            <p:ph type="body" idx="1"/>
          </p:nvPr>
        </p:nvSpPr>
        <p:spPr>
          <a:xfrm>
            <a:off x="522514" y="1439861"/>
            <a:ext cx="8773886" cy="488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o"/>
            </a:pPr>
            <a:r>
              <a:rPr lang="en-US" sz="2800" dirty="0"/>
              <a:t>Expand the node that seems closest…</a:t>
            </a:r>
            <a:endParaRPr dirty="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o"/>
            </a:pPr>
            <a:r>
              <a:rPr lang="en-US" sz="2800" dirty="0">
                <a:solidFill>
                  <a:srgbClr val="008000"/>
                </a:solidFill>
              </a:rPr>
              <a:t>Is it optimal?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o"/>
            </a:pPr>
            <a:r>
              <a:rPr lang="en-US" sz="2400" dirty="0"/>
              <a:t>No. Resulting path to Bucharest is not the shortest!</a:t>
            </a:r>
            <a:endParaRPr dirty="0"/>
          </a:p>
        </p:txBody>
      </p:sp>
      <p:pic>
        <p:nvPicPr>
          <p:cNvPr id="957" name="Google Shape;957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982265" y="2268535"/>
            <a:ext cx="1122363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66081" y="2311399"/>
            <a:ext cx="6535737" cy="13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2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4482" y="2362200"/>
            <a:ext cx="7877175" cy="2128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2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1306" y="2343153"/>
            <a:ext cx="7880351" cy="28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24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859982" y="3763962"/>
            <a:ext cx="3238498" cy="242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34;p2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376161" y="0"/>
            <a:ext cx="4815840" cy="2840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25"/>
          <p:cNvSpPr/>
          <p:nvPr/>
        </p:nvSpPr>
        <p:spPr>
          <a:xfrm>
            <a:off x="8094662" y="3833812"/>
            <a:ext cx="2884488" cy="2263775"/>
          </a:xfrm>
          <a:custGeom>
            <a:avLst/>
            <a:gdLst/>
            <a:ahLst/>
            <a:cxnLst/>
            <a:rect l="l" t="t" r="r" b="b"/>
            <a:pathLst>
              <a:path w="1817" h="1714" extrusionOk="0">
                <a:moveTo>
                  <a:pt x="938" y="164"/>
                </a:moveTo>
                <a:cubicBezTo>
                  <a:pt x="1096" y="407"/>
                  <a:pt x="1716" y="1413"/>
                  <a:pt x="1817" y="1625"/>
                </a:cubicBezTo>
                <a:cubicBezTo>
                  <a:pt x="1741" y="1629"/>
                  <a:pt x="1331" y="1650"/>
                  <a:pt x="1054" y="1649"/>
                </a:cubicBezTo>
                <a:cubicBezTo>
                  <a:pt x="1021" y="1539"/>
                  <a:pt x="1101" y="1279"/>
                  <a:pt x="1036" y="1021"/>
                </a:cubicBezTo>
                <a:cubicBezTo>
                  <a:pt x="1008" y="965"/>
                  <a:pt x="973" y="949"/>
                  <a:pt x="897" y="973"/>
                </a:cubicBezTo>
                <a:cubicBezTo>
                  <a:pt x="855" y="963"/>
                  <a:pt x="618" y="1676"/>
                  <a:pt x="586" y="1654"/>
                </a:cubicBezTo>
                <a:cubicBezTo>
                  <a:pt x="468" y="1651"/>
                  <a:pt x="44" y="1714"/>
                  <a:pt x="47" y="1649"/>
                </a:cubicBezTo>
                <a:cubicBezTo>
                  <a:pt x="0" y="1570"/>
                  <a:pt x="165" y="1427"/>
                  <a:pt x="302" y="1181"/>
                </a:cubicBezTo>
                <a:cubicBezTo>
                  <a:pt x="348" y="1005"/>
                  <a:pt x="762" y="338"/>
                  <a:pt x="868" y="169"/>
                </a:cubicBezTo>
                <a:cubicBezTo>
                  <a:pt x="974" y="0"/>
                  <a:pt x="924" y="165"/>
                  <a:pt x="938" y="164"/>
                </a:cubicBezTo>
                <a:close/>
              </a:path>
            </a:pathLst>
          </a:custGeom>
          <a:solidFill>
            <a:srgbClr val="C0C0C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9" name="Google Shape;969;p25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 lang="en-US"/>
          </a:p>
        </p:txBody>
      </p:sp>
      <p:sp>
        <p:nvSpPr>
          <p:cNvPr id="970" name="Google Shape;970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086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o"/>
            </a:pPr>
            <a:r>
              <a:rPr lang="en-US" sz="2800"/>
              <a:t>Strategy: expand a node that you think is closest to a goal state</a:t>
            </a:r>
            <a:endParaRPr lang="en-US" sz="2800"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o"/>
            </a:pPr>
            <a:r>
              <a:rPr lang="en-US" sz="2400"/>
              <a:t>Heuristic: estimate of distance to nearest goal for each state</a:t>
            </a:r>
            <a:endParaRPr lang="en-US" sz="2400"/>
          </a:p>
          <a:p>
            <a:pPr marL="742950" lvl="1" indent="-20955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endParaRPr sz="1200"/>
          </a:p>
          <a:p>
            <a:pPr marL="342900" lvl="0" indent="-1651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Char char="o"/>
            </a:pPr>
            <a:r>
              <a:rPr lang="en-US" sz="2800"/>
              <a:t>A common case:</a:t>
            </a:r>
            <a:endParaRPr lang="en-US" sz="2800"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o"/>
            </a:pPr>
            <a:r>
              <a:rPr lang="en-US" sz="2400"/>
              <a:t>Best-first takes you straight to the (wrong) goal</a:t>
            </a:r>
            <a:endParaRPr lang="en-US" sz="2400"/>
          </a:p>
          <a:p>
            <a:pPr marL="342900" lvl="0" indent="-2667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endParaRPr sz="1200"/>
          </a:p>
          <a:p>
            <a:pPr marL="342900" lvl="0" indent="-2667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endParaRPr sz="1200"/>
          </a:p>
          <a:p>
            <a:pPr marL="342900" lvl="0" indent="-1651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Char char="o"/>
            </a:pPr>
            <a:r>
              <a:rPr lang="en-US" sz="2800"/>
              <a:t>Worst-case: like a badly-guided DFS</a:t>
            </a:r>
            <a:endParaRPr lang="en-US" sz="2800"/>
          </a:p>
        </p:txBody>
      </p:sp>
      <p:sp>
        <p:nvSpPr>
          <p:cNvPr id="971" name="Google Shape;971;p25"/>
          <p:cNvSpPr/>
          <p:nvPr/>
        </p:nvSpPr>
        <p:spPr>
          <a:xfrm>
            <a:off x="9348787" y="1219200"/>
            <a:ext cx="846139" cy="1774825"/>
          </a:xfrm>
          <a:custGeom>
            <a:avLst/>
            <a:gdLst/>
            <a:ahLst/>
            <a:cxnLst/>
            <a:rect l="l" t="t" r="r" b="b"/>
            <a:pathLst>
              <a:path w="533" h="1118" extrusionOk="0">
                <a:moveTo>
                  <a:pt x="100" y="137"/>
                </a:moveTo>
                <a:cubicBezTo>
                  <a:pt x="172" y="245"/>
                  <a:pt x="395" y="656"/>
                  <a:pt x="464" y="788"/>
                </a:cubicBezTo>
                <a:cubicBezTo>
                  <a:pt x="533" y="920"/>
                  <a:pt x="513" y="858"/>
                  <a:pt x="513" y="928"/>
                </a:cubicBezTo>
                <a:cubicBezTo>
                  <a:pt x="472" y="988"/>
                  <a:pt x="380" y="1118"/>
                  <a:pt x="281" y="991"/>
                </a:cubicBezTo>
                <a:cubicBezTo>
                  <a:pt x="260" y="823"/>
                  <a:pt x="60" y="284"/>
                  <a:pt x="30" y="142"/>
                </a:cubicBezTo>
                <a:cubicBezTo>
                  <a:pt x="0" y="0"/>
                  <a:pt x="32" y="29"/>
                  <a:pt x="100" y="137"/>
                </a:cubicBezTo>
                <a:close/>
              </a:path>
            </a:pathLst>
          </a:custGeom>
          <a:solidFill>
            <a:srgbClr val="C0C0C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2" name="Google Shape;972;p25"/>
          <p:cNvSpPr/>
          <p:nvPr/>
        </p:nvSpPr>
        <p:spPr>
          <a:xfrm>
            <a:off x="8001000" y="1322386"/>
            <a:ext cx="2927351" cy="2108200"/>
          </a:xfrm>
          <a:custGeom>
            <a:avLst/>
            <a:gdLst/>
            <a:ahLst/>
            <a:cxnLst/>
            <a:rect l="l" t="t" r="r" b="b"/>
            <a:pathLst>
              <a:path w="1844" h="1609" extrusionOk="0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3" name="Google Shape;973;p25"/>
          <p:cNvSpPr/>
          <p:nvPr/>
        </p:nvSpPr>
        <p:spPr>
          <a:xfrm>
            <a:off x="9123363" y="1677987"/>
            <a:ext cx="179388" cy="17938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4" name="Google Shape;974;p25"/>
          <p:cNvSpPr/>
          <p:nvPr/>
        </p:nvSpPr>
        <p:spPr>
          <a:xfrm>
            <a:off x="9599613" y="1668461"/>
            <a:ext cx="179388" cy="17938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5" name="Google Shape;975;p25"/>
          <p:cNvSpPr txBox="1"/>
          <p:nvPr/>
        </p:nvSpPr>
        <p:spPr>
          <a:xfrm>
            <a:off x="9253537" y="1528763"/>
            <a:ext cx="274639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…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6" name="Google Shape;976;p25"/>
          <p:cNvSpPr/>
          <p:nvPr/>
        </p:nvSpPr>
        <p:spPr>
          <a:xfrm>
            <a:off x="9236076" y="1482725"/>
            <a:ext cx="444500" cy="88900"/>
          </a:xfrm>
          <a:custGeom>
            <a:avLst/>
            <a:gdLst/>
            <a:ahLst/>
            <a:cxnLst/>
            <a:rect l="l" t="t" r="r" b="b"/>
            <a:pathLst>
              <a:path w="280" h="56" extrusionOk="0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7" name="Google Shape;977;p25"/>
          <p:cNvSpPr txBox="1"/>
          <p:nvPr/>
        </p:nvSpPr>
        <p:spPr>
          <a:xfrm>
            <a:off x="9637711" y="1281112"/>
            <a:ext cx="298451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8" name="Google Shape;978;p25"/>
          <p:cNvSpPr/>
          <p:nvPr/>
        </p:nvSpPr>
        <p:spPr>
          <a:xfrm>
            <a:off x="9847263" y="2592387"/>
            <a:ext cx="179388" cy="179388"/>
          </a:xfrm>
          <a:prstGeom prst="ellipse">
            <a:avLst/>
          </a:prstGeom>
          <a:solidFill>
            <a:srgbClr val="FF99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9" name="Google Shape;979;p25"/>
          <p:cNvSpPr/>
          <p:nvPr/>
        </p:nvSpPr>
        <p:spPr>
          <a:xfrm>
            <a:off x="9355137" y="1252537"/>
            <a:ext cx="179388" cy="17938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0" name="Google Shape;980;p25"/>
          <p:cNvSpPr/>
          <p:nvPr/>
        </p:nvSpPr>
        <p:spPr>
          <a:xfrm>
            <a:off x="8080376" y="3959223"/>
            <a:ext cx="2927351" cy="2062163"/>
          </a:xfrm>
          <a:custGeom>
            <a:avLst/>
            <a:gdLst/>
            <a:ahLst/>
            <a:cxnLst/>
            <a:rect l="l" t="t" r="r" b="b"/>
            <a:pathLst>
              <a:path w="1844" h="1609" extrusionOk="0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1" name="Google Shape;981;p25"/>
          <p:cNvSpPr/>
          <p:nvPr/>
        </p:nvSpPr>
        <p:spPr>
          <a:xfrm>
            <a:off x="9202737" y="4314825"/>
            <a:ext cx="179388" cy="1793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2" name="Google Shape;982;p25"/>
          <p:cNvSpPr/>
          <p:nvPr/>
        </p:nvSpPr>
        <p:spPr>
          <a:xfrm>
            <a:off x="9678988" y="4305299"/>
            <a:ext cx="179388" cy="1793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3" name="Google Shape;983;p25"/>
          <p:cNvSpPr txBox="1"/>
          <p:nvPr/>
        </p:nvSpPr>
        <p:spPr>
          <a:xfrm>
            <a:off x="9332912" y="4165600"/>
            <a:ext cx="274639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…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4" name="Google Shape;984;p25"/>
          <p:cNvSpPr/>
          <p:nvPr/>
        </p:nvSpPr>
        <p:spPr>
          <a:xfrm>
            <a:off x="9315451" y="4119561"/>
            <a:ext cx="444500" cy="88900"/>
          </a:xfrm>
          <a:custGeom>
            <a:avLst/>
            <a:gdLst/>
            <a:ahLst/>
            <a:cxnLst/>
            <a:rect l="l" t="t" r="r" b="b"/>
            <a:pathLst>
              <a:path w="280" h="56" extrusionOk="0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5" name="Google Shape;985;p25"/>
          <p:cNvSpPr txBox="1"/>
          <p:nvPr/>
        </p:nvSpPr>
        <p:spPr>
          <a:xfrm>
            <a:off x="9717087" y="3917950"/>
            <a:ext cx="298451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6" name="Google Shape;986;p25"/>
          <p:cNvSpPr/>
          <p:nvPr/>
        </p:nvSpPr>
        <p:spPr>
          <a:xfrm>
            <a:off x="9466263" y="5335587"/>
            <a:ext cx="179388" cy="179388"/>
          </a:xfrm>
          <a:prstGeom prst="ellipse">
            <a:avLst/>
          </a:prstGeom>
          <a:solidFill>
            <a:srgbClr val="FF99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7" name="Google Shape;987;p25"/>
          <p:cNvSpPr/>
          <p:nvPr/>
        </p:nvSpPr>
        <p:spPr>
          <a:xfrm>
            <a:off x="9434513" y="3889375"/>
            <a:ext cx="179388" cy="1793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28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</a:t>
            </a:r>
            <a:endParaRPr lang="en-US"/>
          </a:p>
        </p:txBody>
      </p:sp>
      <p:sp>
        <p:nvSpPr>
          <p:cNvPr id="1009" name="Google Shape;1009;p28"/>
          <p:cNvSpPr txBox="1">
            <a:spLocks noGrp="1"/>
          </p:cNvSpPr>
          <p:nvPr>
            <p:ph type="body" idx="1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</a:p>
        </p:txBody>
      </p:sp>
      <p:pic>
        <p:nvPicPr>
          <p:cNvPr id="1010" name="Google Shape;1010;p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47527" y="-76200"/>
            <a:ext cx="12182254" cy="76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29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</a:t>
            </a:r>
            <a:endParaRPr lang="en-US"/>
          </a:p>
        </p:txBody>
      </p:sp>
      <p:pic>
        <p:nvPicPr>
          <p:cNvPr id="1017" name="Google Shape;1017;p2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200400" y="1676400"/>
            <a:ext cx="2871787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Google Shape;1018;p2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239000" y="1447800"/>
            <a:ext cx="1600200" cy="1843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Google Shape;1019;p2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419600" y="3744914"/>
            <a:ext cx="3557588" cy="2360612"/>
          </a:xfrm>
          <a:prstGeom prst="rect">
            <a:avLst/>
          </a:prstGeom>
          <a:noFill/>
          <a:ln>
            <a:noFill/>
          </a:ln>
        </p:spPr>
      </p:pic>
      <p:sp>
        <p:nvSpPr>
          <p:cNvPr id="1020" name="Google Shape;1020;p29"/>
          <p:cNvSpPr txBox="1"/>
          <p:nvPr/>
        </p:nvSpPr>
        <p:spPr>
          <a:xfrm>
            <a:off x="3633787" y="3276601"/>
            <a:ext cx="1524000" cy="40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UCS</a:t>
            </a:r>
            <a:endParaRPr lang="en-US"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21" name="Google Shape;1021;p29"/>
          <p:cNvSpPr txBox="1"/>
          <p:nvPr/>
        </p:nvSpPr>
        <p:spPr>
          <a:xfrm>
            <a:off x="7162800" y="3276601"/>
            <a:ext cx="1524000" cy="40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Greedy</a:t>
            </a:r>
            <a:endParaRPr lang="en-US"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22" name="Google Shape;1022;p29"/>
          <p:cNvSpPr txBox="1"/>
          <p:nvPr/>
        </p:nvSpPr>
        <p:spPr>
          <a:xfrm>
            <a:off x="5562599" y="5954714"/>
            <a:ext cx="1524000" cy="40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A*</a:t>
            </a:r>
            <a:endParaRPr lang="en-US"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23" name="Google Shape;1023;p29"/>
          <p:cNvSpPr/>
          <p:nvPr/>
        </p:nvSpPr>
        <p:spPr>
          <a:xfrm>
            <a:off x="2743200" y="1447800"/>
            <a:ext cx="5791200" cy="5029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UCS and Greedy</a:t>
            </a:r>
            <a:endParaRPr lang="ar-SA" dirty="0"/>
          </a:p>
        </p:txBody>
      </p:sp>
      <p:sp>
        <p:nvSpPr>
          <p:cNvPr id="5" name="Google Shape;1073;p30"/>
          <p:cNvSpPr/>
          <p:nvPr/>
        </p:nvSpPr>
        <p:spPr>
          <a:xfrm>
            <a:off x="9753600" y="1804851"/>
            <a:ext cx="457200" cy="457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S</a:t>
            </a:r>
            <a:endParaRPr lang="en-US" sz="20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6" name="Google Shape;1074;p30"/>
          <p:cNvSpPr/>
          <p:nvPr/>
        </p:nvSpPr>
        <p:spPr>
          <a:xfrm>
            <a:off x="9220200" y="2414451"/>
            <a:ext cx="457200" cy="457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a</a:t>
            </a:r>
            <a:endParaRPr lang="en-US" sz="20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7" name="Google Shape;1075;p30"/>
          <p:cNvSpPr/>
          <p:nvPr/>
        </p:nvSpPr>
        <p:spPr>
          <a:xfrm>
            <a:off x="8686800" y="3328851"/>
            <a:ext cx="457200" cy="457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b</a:t>
            </a:r>
            <a:endParaRPr lang="en-US" sz="20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8" name="Google Shape;1076;p30"/>
          <p:cNvSpPr/>
          <p:nvPr/>
        </p:nvSpPr>
        <p:spPr>
          <a:xfrm>
            <a:off x="8686800" y="4243251"/>
            <a:ext cx="457200" cy="457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c</a:t>
            </a:r>
            <a:endParaRPr lang="en-US" sz="20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9" name="Google Shape;1077;p30"/>
          <p:cNvSpPr/>
          <p:nvPr/>
        </p:nvSpPr>
        <p:spPr>
          <a:xfrm>
            <a:off x="10896600" y="3328851"/>
            <a:ext cx="457200" cy="457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e</a:t>
            </a:r>
            <a:endParaRPr lang="en-US" sz="20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0" name="Google Shape;1078;p30"/>
          <p:cNvSpPr/>
          <p:nvPr/>
        </p:nvSpPr>
        <p:spPr>
          <a:xfrm>
            <a:off x="9448800" y="3328851"/>
            <a:ext cx="457200" cy="457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d</a:t>
            </a:r>
            <a:endParaRPr lang="en-US" sz="20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1" name="Google Shape;1079;p30"/>
          <p:cNvSpPr/>
          <p:nvPr/>
        </p:nvSpPr>
        <p:spPr>
          <a:xfrm>
            <a:off x="10896600" y="4243251"/>
            <a:ext cx="457200" cy="457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d</a:t>
            </a:r>
            <a:endParaRPr lang="en-US" sz="20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2" name="Google Shape;1080;p30"/>
          <p:cNvSpPr/>
          <p:nvPr/>
        </p:nvSpPr>
        <p:spPr>
          <a:xfrm>
            <a:off x="9448800" y="4243251"/>
            <a:ext cx="457200" cy="457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G</a:t>
            </a:r>
            <a:endParaRPr lang="en-US" sz="20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" name="Google Shape;1081;p30"/>
          <p:cNvSpPr/>
          <p:nvPr/>
        </p:nvSpPr>
        <p:spPr>
          <a:xfrm>
            <a:off x="10896600" y="5157651"/>
            <a:ext cx="457200" cy="457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G</a:t>
            </a:r>
            <a:endParaRPr lang="en-US" sz="20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14" name="Google Shape;1082;p30"/>
          <p:cNvCxnSpPr>
            <a:stCxn id="5" idx="4"/>
            <a:endCxn id="6" idx="7"/>
          </p:cNvCxnSpPr>
          <p:nvPr/>
        </p:nvCxnSpPr>
        <p:spPr>
          <a:xfrm flipH="1">
            <a:off x="9610500" y="2262051"/>
            <a:ext cx="371700" cy="219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083;p30"/>
          <p:cNvCxnSpPr>
            <a:stCxn id="6" idx="4"/>
            <a:endCxn id="10" idx="0"/>
          </p:cNvCxnSpPr>
          <p:nvPr/>
        </p:nvCxnSpPr>
        <p:spPr>
          <a:xfrm>
            <a:off x="9448800" y="2871651"/>
            <a:ext cx="228600" cy="457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084;p30"/>
          <p:cNvCxnSpPr>
            <a:stCxn id="9" idx="4"/>
            <a:endCxn id="11" idx="0"/>
          </p:cNvCxnSpPr>
          <p:nvPr/>
        </p:nvCxnSpPr>
        <p:spPr>
          <a:xfrm>
            <a:off x="11125200" y="3786051"/>
            <a:ext cx="0" cy="457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1085;p30"/>
          <p:cNvCxnSpPr>
            <a:stCxn id="10" idx="4"/>
            <a:endCxn id="12" idx="0"/>
          </p:cNvCxnSpPr>
          <p:nvPr/>
        </p:nvCxnSpPr>
        <p:spPr>
          <a:xfrm>
            <a:off x="9677400" y="3786051"/>
            <a:ext cx="0" cy="457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86;p30"/>
          <p:cNvCxnSpPr>
            <a:stCxn id="9" idx="0"/>
            <a:endCxn id="6" idx="4"/>
          </p:cNvCxnSpPr>
          <p:nvPr/>
        </p:nvCxnSpPr>
        <p:spPr>
          <a:xfrm rot="10800000">
            <a:off x="9448800" y="2871651"/>
            <a:ext cx="1676400" cy="457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87;p30"/>
          <p:cNvCxnSpPr>
            <a:stCxn id="6" idx="4"/>
            <a:endCxn id="7" idx="0"/>
          </p:cNvCxnSpPr>
          <p:nvPr/>
        </p:nvCxnSpPr>
        <p:spPr>
          <a:xfrm flipH="1">
            <a:off x="8915400" y="2871651"/>
            <a:ext cx="533400" cy="457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1088;p30"/>
          <p:cNvCxnSpPr>
            <a:stCxn id="7" idx="4"/>
            <a:endCxn id="8" idx="0"/>
          </p:cNvCxnSpPr>
          <p:nvPr/>
        </p:nvCxnSpPr>
        <p:spPr>
          <a:xfrm>
            <a:off x="8915400" y="3786051"/>
            <a:ext cx="0" cy="457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" name="Google Shape;1089;p30"/>
          <p:cNvCxnSpPr>
            <a:stCxn id="11" idx="4"/>
            <a:endCxn id="13" idx="0"/>
          </p:cNvCxnSpPr>
          <p:nvPr/>
        </p:nvCxnSpPr>
        <p:spPr>
          <a:xfrm>
            <a:off x="11125200" y="4700451"/>
            <a:ext cx="0" cy="457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1090;p30"/>
          <p:cNvSpPr txBox="1"/>
          <p:nvPr/>
        </p:nvSpPr>
        <p:spPr>
          <a:xfrm>
            <a:off x="10287000" y="1652451"/>
            <a:ext cx="838200" cy="70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g = 0 h=6</a:t>
            </a:r>
            <a:endParaRPr lang="en-US" sz="2000" i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3" name="Google Shape;1091;p30"/>
          <p:cNvSpPr txBox="1"/>
          <p:nvPr/>
        </p:nvSpPr>
        <p:spPr>
          <a:xfrm>
            <a:off x="8458200" y="2239967"/>
            <a:ext cx="838200" cy="70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g = 1 h=5</a:t>
            </a:r>
            <a:endParaRPr lang="en-US" sz="2000" i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4" name="Google Shape;1092;p30"/>
          <p:cNvSpPr txBox="1"/>
          <p:nvPr/>
        </p:nvSpPr>
        <p:spPr>
          <a:xfrm>
            <a:off x="7848600" y="3176451"/>
            <a:ext cx="838200" cy="70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g = 2 h=6</a:t>
            </a:r>
            <a:endParaRPr lang="en-US" sz="2000" i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5" name="Google Shape;1093;p30"/>
          <p:cNvSpPr txBox="1"/>
          <p:nvPr/>
        </p:nvSpPr>
        <p:spPr>
          <a:xfrm>
            <a:off x="7848600" y="4068767"/>
            <a:ext cx="838200" cy="70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g = 3 h=7</a:t>
            </a:r>
            <a:endParaRPr lang="en-US" sz="2000" i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6" name="Google Shape;1094;p30"/>
          <p:cNvSpPr txBox="1"/>
          <p:nvPr/>
        </p:nvSpPr>
        <p:spPr>
          <a:xfrm>
            <a:off x="9829800" y="3252651"/>
            <a:ext cx="838200" cy="70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g = 4 h=2</a:t>
            </a:r>
            <a:endParaRPr lang="en-US" sz="2000" i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7" name="Google Shape;1095;p30"/>
          <p:cNvSpPr txBox="1"/>
          <p:nvPr/>
        </p:nvSpPr>
        <p:spPr>
          <a:xfrm>
            <a:off x="9829800" y="4090851"/>
            <a:ext cx="838200" cy="70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g = 6 h=0</a:t>
            </a:r>
            <a:endParaRPr lang="en-US" sz="2000" i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8" name="Google Shape;1096;p30"/>
          <p:cNvSpPr txBox="1"/>
          <p:nvPr/>
        </p:nvSpPr>
        <p:spPr>
          <a:xfrm>
            <a:off x="11277600" y="3154367"/>
            <a:ext cx="838200" cy="70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g = 9 h=1</a:t>
            </a:r>
            <a:endParaRPr lang="en-US" sz="2000" i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9" name="Google Shape;1097;p30"/>
          <p:cNvSpPr txBox="1"/>
          <p:nvPr/>
        </p:nvSpPr>
        <p:spPr>
          <a:xfrm>
            <a:off x="11277600" y="4144967"/>
            <a:ext cx="914400" cy="70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g = 10 h=2</a:t>
            </a:r>
            <a:endParaRPr lang="en-US" sz="2000" i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0" name="Google Shape;1098;p30"/>
          <p:cNvSpPr txBox="1"/>
          <p:nvPr/>
        </p:nvSpPr>
        <p:spPr>
          <a:xfrm>
            <a:off x="11277600" y="5005251"/>
            <a:ext cx="914400" cy="70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g = 12 h=0</a:t>
            </a:r>
            <a:endParaRPr lang="en-US" sz="2000" i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31" name="Google Shape;1029;p30"/>
          <p:cNvCxnSpPr>
            <a:stCxn id="35" idx="6"/>
            <a:endCxn id="37" idx="2"/>
          </p:cNvCxnSpPr>
          <p:nvPr/>
        </p:nvCxnSpPr>
        <p:spPr>
          <a:xfrm>
            <a:off x="5029200" y="4038600"/>
            <a:ext cx="1371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1032;p30"/>
          <p:cNvCxnSpPr>
            <a:stCxn id="56" idx="4"/>
            <a:endCxn id="35" idx="0"/>
          </p:cNvCxnSpPr>
          <p:nvPr/>
        </p:nvCxnSpPr>
        <p:spPr>
          <a:xfrm flipH="1">
            <a:off x="4800600" y="3352800"/>
            <a:ext cx="685800" cy="457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Google Shape;1036;p30"/>
          <p:cNvSpPr/>
          <p:nvPr/>
        </p:nvSpPr>
        <p:spPr>
          <a:xfrm>
            <a:off x="457200" y="3810000"/>
            <a:ext cx="457200" cy="457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S</a:t>
            </a:r>
            <a:endParaRPr lang="en-US" sz="20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4" name="Google Shape;1037;p30"/>
          <p:cNvSpPr/>
          <p:nvPr/>
        </p:nvSpPr>
        <p:spPr>
          <a:xfrm>
            <a:off x="1752600" y="3810000"/>
            <a:ext cx="457200" cy="457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a</a:t>
            </a:r>
            <a:endParaRPr lang="en-US" sz="20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5" name="Google Shape;1030;p30"/>
          <p:cNvSpPr/>
          <p:nvPr/>
        </p:nvSpPr>
        <p:spPr>
          <a:xfrm>
            <a:off x="4572000" y="3810000"/>
            <a:ext cx="457200" cy="457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d</a:t>
            </a:r>
            <a:endParaRPr lang="en-US" sz="20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6" name="Google Shape;1038;p30"/>
          <p:cNvSpPr/>
          <p:nvPr/>
        </p:nvSpPr>
        <p:spPr>
          <a:xfrm>
            <a:off x="1752600" y="4724400"/>
            <a:ext cx="457200" cy="457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b</a:t>
            </a:r>
            <a:endParaRPr lang="en-US" sz="20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7" name="Google Shape;1031;p30"/>
          <p:cNvSpPr/>
          <p:nvPr/>
        </p:nvSpPr>
        <p:spPr>
          <a:xfrm>
            <a:off x="6400800" y="3810000"/>
            <a:ext cx="457200" cy="457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G</a:t>
            </a:r>
            <a:endParaRPr lang="en-US" sz="20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8" name="Google Shape;1039;p30"/>
          <p:cNvSpPr txBox="1"/>
          <p:nvPr/>
        </p:nvSpPr>
        <p:spPr>
          <a:xfrm>
            <a:off x="1981200" y="4191001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h=5</a:t>
            </a:r>
            <a:endParaRPr lang="en-US" sz="2000" i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9" name="Google Shape;1040;p30"/>
          <p:cNvSpPr txBox="1"/>
          <p:nvPr/>
        </p:nvSpPr>
        <p:spPr>
          <a:xfrm>
            <a:off x="1676400" y="5181601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h=6</a:t>
            </a:r>
            <a:endParaRPr lang="en-US" sz="2000" i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40" name="Google Shape;1041;p30"/>
          <p:cNvSpPr txBox="1"/>
          <p:nvPr/>
        </p:nvSpPr>
        <p:spPr>
          <a:xfrm>
            <a:off x="4800600" y="4343401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h=2</a:t>
            </a:r>
            <a:endParaRPr lang="en-US" sz="2000" i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41" name="Google Shape;1042;p30"/>
          <p:cNvSpPr txBox="1"/>
          <p:nvPr/>
        </p:nvSpPr>
        <p:spPr>
          <a:xfrm>
            <a:off x="1066800" y="3641725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1</a:t>
            </a:r>
            <a:endParaRPr lang="en-US" sz="20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42" name="Google Shape;1043;p30"/>
          <p:cNvSpPr txBox="1"/>
          <p:nvPr/>
        </p:nvSpPr>
        <p:spPr>
          <a:xfrm>
            <a:off x="3276600" y="2286001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8</a:t>
            </a:r>
            <a:endParaRPr lang="en-US" sz="20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43" name="Google Shape;1044;p30"/>
          <p:cNvSpPr txBox="1"/>
          <p:nvPr/>
        </p:nvSpPr>
        <p:spPr>
          <a:xfrm>
            <a:off x="1066800" y="4572001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1</a:t>
            </a:r>
            <a:endParaRPr lang="en-US" sz="20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44" name="Google Shape;1045;p30"/>
          <p:cNvSpPr txBox="1"/>
          <p:nvPr/>
        </p:nvSpPr>
        <p:spPr>
          <a:xfrm>
            <a:off x="1524000" y="4251325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1</a:t>
            </a:r>
            <a:endParaRPr lang="en-US" sz="20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45" name="Google Shape;1046;p30"/>
          <p:cNvSpPr txBox="1"/>
          <p:nvPr/>
        </p:nvSpPr>
        <p:spPr>
          <a:xfrm>
            <a:off x="5562600" y="3641725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2</a:t>
            </a:r>
            <a:endParaRPr lang="en-US" sz="20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46" name="Google Shape;1047;p30"/>
          <p:cNvSpPr txBox="1"/>
          <p:nvPr/>
        </p:nvSpPr>
        <p:spPr>
          <a:xfrm>
            <a:off x="304800" y="4191001"/>
            <a:ext cx="838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h=6</a:t>
            </a:r>
            <a:endParaRPr lang="en-US" sz="2000" i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47" name="Google Shape;1048;p30"/>
          <p:cNvSpPr txBox="1"/>
          <p:nvPr/>
        </p:nvSpPr>
        <p:spPr>
          <a:xfrm>
            <a:off x="6172200" y="4343401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h=0</a:t>
            </a:r>
            <a:endParaRPr lang="en-US" sz="2000" i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48" name="Google Shape;1049;p30"/>
          <p:cNvCxnSpPr>
            <a:stCxn id="33" idx="6"/>
            <a:endCxn id="34" idx="2"/>
          </p:cNvCxnSpPr>
          <p:nvPr/>
        </p:nvCxnSpPr>
        <p:spPr>
          <a:xfrm>
            <a:off x="914400" y="4038600"/>
            <a:ext cx="838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Google Shape;1050;p30"/>
          <p:cNvCxnSpPr>
            <a:stCxn id="34" idx="4"/>
            <a:endCxn id="36" idx="0"/>
          </p:cNvCxnSpPr>
          <p:nvPr/>
        </p:nvCxnSpPr>
        <p:spPr>
          <a:xfrm>
            <a:off x="1981200" y="4267200"/>
            <a:ext cx="0" cy="457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1051;p30"/>
          <p:cNvCxnSpPr>
            <a:stCxn id="34" idx="0"/>
            <a:endCxn id="56" idx="1"/>
          </p:cNvCxnSpPr>
          <p:nvPr/>
        </p:nvCxnSpPr>
        <p:spPr>
          <a:xfrm rot="-5400000">
            <a:off x="3229200" y="1714500"/>
            <a:ext cx="847500" cy="3343500"/>
          </a:xfrm>
          <a:prstGeom prst="curvedConnector3">
            <a:avLst>
              <a:gd name="adj1" fmla="val 13486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1052;p30"/>
          <p:cNvCxnSpPr>
            <a:stCxn id="36" idx="2"/>
            <a:endCxn id="52" idx="6"/>
          </p:cNvCxnSpPr>
          <p:nvPr/>
        </p:nvCxnSpPr>
        <p:spPr>
          <a:xfrm rot="10800000">
            <a:off x="914400" y="4953000"/>
            <a:ext cx="838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" name="Google Shape;1053;p30"/>
          <p:cNvSpPr/>
          <p:nvPr/>
        </p:nvSpPr>
        <p:spPr>
          <a:xfrm>
            <a:off x="457200" y="4724400"/>
            <a:ext cx="457200" cy="457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c</a:t>
            </a:r>
            <a:endParaRPr lang="en-US" sz="20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53" name="Google Shape;1054;p30"/>
          <p:cNvCxnSpPr>
            <a:stCxn id="34" idx="6"/>
            <a:endCxn id="35" idx="2"/>
          </p:cNvCxnSpPr>
          <p:nvPr/>
        </p:nvCxnSpPr>
        <p:spPr>
          <a:xfrm>
            <a:off x="2209800" y="4038600"/>
            <a:ext cx="2362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" name="Google Shape;1055;p30"/>
          <p:cNvSpPr txBox="1"/>
          <p:nvPr/>
        </p:nvSpPr>
        <p:spPr>
          <a:xfrm>
            <a:off x="304800" y="5165725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h=7</a:t>
            </a:r>
            <a:endParaRPr lang="en-US" sz="2000" i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55" name="Google Shape;1056;p30"/>
          <p:cNvSpPr txBox="1"/>
          <p:nvPr/>
        </p:nvSpPr>
        <p:spPr>
          <a:xfrm>
            <a:off x="3124200" y="3641725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3</a:t>
            </a:r>
            <a:endParaRPr lang="en-US" sz="20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56" name="Google Shape;1033;p30"/>
          <p:cNvSpPr/>
          <p:nvPr/>
        </p:nvSpPr>
        <p:spPr>
          <a:xfrm>
            <a:off x="5257800" y="2895600"/>
            <a:ext cx="457200" cy="457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e</a:t>
            </a:r>
            <a:endParaRPr lang="en-US" sz="20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57" name="Google Shape;1057;p30"/>
          <p:cNvSpPr txBox="1"/>
          <p:nvPr/>
        </p:nvSpPr>
        <p:spPr>
          <a:xfrm>
            <a:off x="5715000" y="2895601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h=1</a:t>
            </a:r>
            <a:endParaRPr lang="en-US" sz="2000" i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58" name="Google Shape;1058;p30"/>
          <p:cNvSpPr txBox="1"/>
          <p:nvPr/>
        </p:nvSpPr>
        <p:spPr>
          <a:xfrm>
            <a:off x="4724400" y="3200401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1</a:t>
            </a:r>
            <a:endParaRPr lang="en-US" sz="20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grpSp>
        <p:nvGrpSpPr>
          <p:cNvPr id="59" name="Google Shape;1059;p30"/>
          <p:cNvGrpSpPr/>
          <p:nvPr/>
        </p:nvGrpSpPr>
        <p:grpSpPr>
          <a:xfrm>
            <a:off x="914400" y="4038601"/>
            <a:ext cx="1066800" cy="915988"/>
            <a:chOff x="1392" y="2544"/>
            <a:chExt cx="672" cy="577"/>
          </a:xfrm>
        </p:grpSpPr>
        <p:cxnSp>
          <p:nvCxnSpPr>
            <p:cNvPr id="60" name="Google Shape;1060;p30"/>
            <p:cNvCxnSpPr/>
            <p:nvPr/>
          </p:nvCxnSpPr>
          <p:spPr>
            <a:xfrm>
              <a:off x="1392" y="2544"/>
              <a:ext cx="528" cy="0"/>
            </a:xfrm>
            <a:prstGeom prst="straightConnector1">
              <a:avLst/>
            </a:prstGeom>
            <a:noFill/>
            <a:ln w="38100" cap="flat" cmpd="sng">
              <a:solidFill>
                <a:srgbClr val="3333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" name="Google Shape;1061;p30"/>
            <p:cNvCxnSpPr/>
            <p:nvPr/>
          </p:nvCxnSpPr>
          <p:spPr>
            <a:xfrm>
              <a:off x="2064" y="2688"/>
              <a:ext cx="0" cy="288"/>
            </a:xfrm>
            <a:prstGeom prst="straightConnector1">
              <a:avLst/>
            </a:prstGeom>
            <a:noFill/>
            <a:ln w="38100" cap="flat" cmpd="sng">
              <a:solidFill>
                <a:srgbClr val="3333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" name="Google Shape;1062;p30"/>
            <p:cNvCxnSpPr/>
            <p:nvPr/>
          </p:nvCxnSpPr>
          <p:spPr>
            <a:xfrm rot="10800000">
              <a:off x="1392" y="3120"/>
              <a:ext cx="528" cy="1"/>
            </a:xfrm>
            <a:prstGeom prst="straightConnector1">
              <a:avLst/>
            </a:prstGeom>
            <a:noFill/>
            <a:ln w="38100" cap="flat" cmpd="sng">
              <a:solidFill>
                <a:srgbClr val="3333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3" name="Google Shape;1063;p30"/>
          <p:cNvGrpSpPr/>
          <p:nvPr/>
        </p:nvGrpSpPr>
        <p:grpSpPr>
          <a:xfrm>
            <a:off x="914400" y="3352801"/>
            <a:ext cx="5486400" cy="685800"/>
            <a:chOff x="1392" y="2118"/>
            <a:chExt cx="3456" cy="432"/>
          </a:xfrm>
        </p:grpSpPr>
        <p:cxnSp>
          <p:nvCxnSpPr>
            <p:cNvPr id="64" name="Google Shape;1064;p30"/>
            <p:cNvCxnSpPr/>
            <p:nvPr/>
          </p:nvCxnSpPr>
          <p:spPr>
            <a:xfrm>
              <a:off x="3984" y="2550"/>
              <a:ext cx="864" cy="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" name="Google Shape;1065;p30"/>
            <p:cNvCxnSpPr/>
            <p:nvPr/>
          </p:nvCxnSpPr>
          <p:spPr>
            <a:xfrm flipH="1">
              <a:off x="3840" y="2118"/>
              <a:ext cx="432" cy="288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6" name="Google Shape;1066;p30"/>
            <p:cNvCxnSpPr/>
            <p:nvPr/>
          </p:nvCxnSpPr>
          <p:spPr>
            <a:xfrm>
              <a:off x="1392" y="2550"/>
              <a:ext cx="528" cy="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8" name="Google Shape;1068;p30"/>
          <p:cNvGrpSpPr/>
          <p:nvPr/>
        </p:nvGrpSpPr>
        <p:grpSpPr>
          <a:xfrm>
            <a:off x="914400" y="4038600"/>
            <a:ext cx="5486400" cy="0"/>
            <a:chOff x="1392" y="2544"/>
            <a:chExt cx="3456" cy="0"/>
          </a:xfrm>
        </p:grpSpPr>
        <p:cxnSp>
          <p:nvCxnSpPr>
            <p:cNvPr id="69" name="Google Shape;1069;p30"/>
            <p:cNvCxnSpPr/>
            <p:nvPr/>
          </p:nvCxnSpPr>
          <p:spPr>
            <a:xfrm>
              <a:off x="3984" y="2544"/>
              <a:ext cx="864" cy="0"/>
            </a:xfrm>
            <a:prstGeom prst="straightConnector1">
              <a:avLst/>
            </a:prstGeom>
            <a:noFill/>
            <a:ln w="38100" cap="flat" cmpd="sng">
              <a:solidFill>
                <a:srgbClr val="CC00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" name="Google Shape;1070;p30"/>
            <p:cNvCxnSpPr/>
            <p:nvPr/>
          </p:nvCxnSpPr>
          <p:spPr>
            <a:xfrm>
              <a:off x="1392" y="2544"/>
              <a:ext cx="528" cy="0"/>
            </a:xfrm>
            <a:prstGeom prst="straightConnector1">
              <a:avLst/>
            </a:prstGeom>
            <a:noFill/>
            <a:ln w="38100" cap="flat" cmpd="sng">
              <a:solidFill>
                <a:srgbClr val="CC00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" name="Google Shape;1071;p30"/>
            <p:cNvCxnSpPr/>
            <p:nvPr/>
          </p:nvCxnSpPr>
          <p:spPr>
            <a:xfrm>
              <a:off x="2208" y="2544"/>
              <a:ext cx="1488" cy="0"/>
            </a:xfrm>
            <a:prstGeom prst="straightConnector1">
              <a:avLst/>
            </a:prstGeom>
            <a:noFill/>
            <a:ln w="38100" cap="flat" cmpd="sng">
              <a:solidFill>
                <a:srgbClr val="CC00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73" name="مربع نص 72"/>
          <p:cNvSpPr txBox="1"/>
          <p:nvPr/>
        </p:nvSpPr>
        <p:spPr>
          <a:xfrm>
            <a:off x="2508069" y="5696818"/>
            <a:ext cx="6960325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SzPts val="2300"/>
              <a:buChar char="o"/>
            </a:pPr>
            <a:r>
              <a:rPr lang="en-US" sz="2400" dirty="0">
                <a:solidFill>
                  <a:srgbClr val="CC00CC"/>
                </a:solidFill>
              </a:rPr>
              <a:t>A* Search</a:t>
            </a:r>
            <a:r>
              <a:rPr lang="en-US" sz="2400" dirty="0">
                <a:solidFill>
                  <a:schemeClr val="dk1"/>
                </a:solidFill>
              </a:rPr>
              <a:t> orders by the sum: f(n) = g(n) + h(n)</a:t>
            </a:r>
            <a:endParaRPr lang="en-US" sz="2400" i="1" dirty="0">
              <a:solidFill>
                <a:schemeClr val="dk1"/>
              </a:solidFill>
            </a:endParaRPr>
          </a:p>
        </p:txBody>
      </p:sp>
      <p:sp>
        <p:nvSpPr>
          <p:cNvPr id="75" name="مربع نص 74"/>
          <p:cNvSpPr txBox="1"/>
          <p:nvPr/>
        </p:nvSpPr>
        <p:spPr>
          <a:xfrm>
            <a:off x="1898469" y="1455075"/>
            <a:ext cx="7175863" cy="655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en-US" sz="1800" dirty="0">
                <a:solidFill>
                  <a:srgbClr val="3333FF"/>
                </a:solidFill>
              </a:rPr>
              <a:t>Uniform-cost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dk2"/>
                </a:solidFill>
              </a:rPr>
              <a:t>orders by path cost, or </a:t>
            </a:r>
            <a:r>
              <a:rPr lang="en-US" sz="1800" i="1" dirty="0">
                <a:solidFill>
                  <a:schemeClr val="dk2"/>
                </a:solidFill>
              </a:rPr>
              <a:t>backward cost  </a:t>
            </a:r>
            <a:r>
              <a:rPr lang="en-US" sz="1800" dirty="0">
                <a:solidFill>
                  <a:schemeClr val="dk2"/>
                </a:solidFill>
              </a:rPr>
              <a:t>g(n)</a:t>
            </a:r>
            <a:endParaRPr lang="en-US" sz="1800" dirty="0"/>
          </a:p>
          <a:p>
            <a:pPr marL="342900" lvl="0" indent="-342900" algn="l" rtl="0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SzPts val="2300"/>
              <a:buChar char="o"/>
            </a:pPr>
            <a:r>
              <a:rPr lang="en-US" sz="1800" dirty="0">
                <a:solidFill>
                  <a:srgbClr val="CC0000"/>
                </a:solidFill>
              </a:rPr>
              <a:t>Greedy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dk2"/>
                </a:solidFill>
              </a:rPr>
              <a:t>orders by goal proximity, or </a:t>
            </a:r>
            <a:r>
              <a:rPr lang="en-US" sz="1800" i="1" dirty="0">
                <a:solidFill>
                  <a:schemeClr val="dk2"/>
                </a:solidFill>
              </a:rPr>
              <a:t>forward cost  </a:t>
            </a:r>
            <a:r>
              <a:rPr lang="en-US" sz="1800" dirty="0">
                <a:solidFill>
                  <a:schemeClr val="dk2"/>
                </a:solidFill>
              </a:rPr>
              <a:t>h(n)</a:t>
            </a:r>
            <a:endParaRPr lang="en-US" sz="1800" i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1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should A* terminate?</a:t>
            </a:r>
            <a:endParaRPr lang="en-US"/>
          </a:p>
        </p:txBody>
      </p:sp>
      <p:sp>
        <p:nvSpPr>
          <p:cNvPr id="1105" name="Google Shape;1105;p31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382000" cy="410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o"/>
            </a:pPr>
            <a:r>
              <a:rPr lang="en-US">
                <a:solidFill>
                  <a:srgbClr val="008000"/>
                </a:solidFill>
              </a:rPr>
              <a:t>Should we stop when we enqueue a goal?</a:t>
            </a:r>
            <a:endParaRPr lang="en-US">
              <a:solidFill>
                <a:srgbClr val="008000"/>
              </a:solidFill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o"/>
            </a:pPr>
            <a:r>
              <a:rPr lang="en-US"/>
              <a:t>No: only stop when we dequeue a goal</a:t>
            </a:r>
            <a:endParaRPr lang="en-US"/>
          </a:p>
        </p:txBody>
      </p:sp>
      <p:sp>
        <p:nvSpPr>
          <p:cNvPr id="1106" name="Google Shape;1106;p31"/>
          <p:cNvSpPr/>
          <p:nvPr/>
        </p:nvSpPr>
        <p:spPr>
          <a:xfrm>
            <a:off x="1828800" y="3505200"/>
            <a:ext cx="609600" cy="595312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S</a:t>
            </a:r>
            <a:endParaRPr lang="en-US" sz="28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107" name="Google Shape;1107;p31"/>
          <p:cNvSpPr/>
          <p:nvPr/>
        </p:nvSpPr>
        <p:spPr>
          <a:xfrm>
            <a:off x="4419600" y="4419600"/>
            <a:ext cx="609600" cy="595312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B</a:t>
            </a:r>
            <a:endParaRPr lang="en-US" sz="28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108" name="Google Shape;1108;p31"/>
          <p:cNvSpPr/>
          <p:nvPr/>
        </p:nvSpPr>
        <p:spPr>
          <a:xfrm>
            <a:off x="4419600" y="2528888"/>
            <a:ext cx="609600" cy="595312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A</a:t>
            </a:r>
            <a:endParaRPr lang="en-US" sz="28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109" name="Google Shape;1109;p31"/>
          <p:cNvSpPr/>
          <p:nvPr/>
        </p:nvSpPr>
        <p:spPr>
          <a:xfrm>
            <a:off x="6934200" y="3519488"/>
            <a:ext cx="609600" cy="595312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G</a:t>
            </a:r>
            <a:endParaRPr lang="en-US" sz="28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1110" name="Google Shape;1110;p31"/>
          <p:cNvCxnSpPr/>
          <p:nvPr/>
        </p:nvCxnSpPr>
        <p:spPr>
          <a:xfrm>
            <a:off x="5029200" y="2819400"/>
            <a:ext cx="1905000" cy="838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1" name="Google Shape;1111;p31"/>
          <p:cNvCxnSpPr/>
          <p:nvPr/>
        </p:nvCxnSpPr>
        <p:spPr>
          <a:xfrm flipH="1">
            <a:off x="2438400" y="2819400"/>
            <a:ext cx="1981200" cy="838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12" name="Google Shape;1112;p31"/>
          <p:cNvCxnSpPr/>
          <p:nvPr/>
        </p:nvCxnSpPr>
        <p:spPr>
          <a:xfrm>
            <a:off x="2438400" y="3962400"/>
            <a:ext cx="1981200" cy="762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3" name="Google Shape;1113;p31"/>
          <p:cNvCxnSpPr/>
          <p:nvPr/>
        </p:nvCxnSpPr>
        <p:spPr>
          <a:xfrm flipH="1">
            <a:off x="5029200" y="3962400"/>
            <a:ext cx="1905000" cy="762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14" name="Google Shape;1114;p31"/>
          <p:cNvSpPr txBox="1"/>
          <p:nvPr/>
        </p:nvSpPr>
        <p:spPr>
          <a:xfrm>
            <a:off x="3124200" y="2667000"/>
            <a:ext cx="4572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2</a:t>
            </a:r>
            <a:endParaRPr lang="en-US" sz="28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115" name="Google Shape;1115;p31"/>
          <p:cNvSpPr txBox="1"/>
          <p:nvPr/>
        </p:nvSpPr>
        <p:spPr>
          <a:xfrm>
            <a:off x="5867400" y="4433888"/>
            <a:ext cx="4572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3</a:t>
            </a:r>
            <a:endParaRPr lang="en-US" sz="28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116" name="Google Shape;1116;p31"/>
          <p:cNvSpPr txBox="1"/>
          <p:nvPr/>
        </p:nvSpPr>
        <p:spPr>
          <a:xfrm>
            <a:off x="5867400" y="2681288"/>
            <a:ext cx="4572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2</a:t>
            </a:r>
            <a:endParaRPr lang="en-US" sz="28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117" name="Google Shape;1117;p31"/>
          <p:cNvSpPr txBox="1"/>
          <p:nvPr/>
        </p:nvSpPr>
        <p:spPr>
          <a:xfrm>
            <a:off x="3124200" y="4419600"/>
            <a:ext cx="4572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2</a:t>
            </a:r>
            <a:endParaRPr lang="en-US" sz="2800" b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118" name="Google Shape;1118;p31"/>
          <p:cNvSpPr txBox="1"/>
          <p:nvPr/>
        </p:nvSpPr>
        <p:spPr>
          <a:xfrm>
            <a:off x="4419600" y="5040870"/>
            <a:ext cx="914400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h = 1</a:t>
            </a:r>
            <a:endParaRPr lang="en-US" sz="1800" i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119" name="Google Shape;1119;p31"/>
          <p:cNvSpPr txBox="1"/>
          <p:nvPr/>
        </p:nvSpPr>
        <p:spPr>
          <a:xfrm>
            <a:off x="4419600" y="2145270"/>
            <a:ext cx="914400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h = 2</a:t>
            </a:r>
            <a:endParaRPr lang="en-US" sz="1800" i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120" name="Google Shape;1120;p31"/>
          <p:cNvSpPr txBox="1"/>
          <p:nvPr/>
        </p:nvSpPr>
        <p:spPr>
          <a:xfrm>
            <a:off x="6172200" y="3593070"/>
            <a:ext cx="914400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h = 0</a:t>
            </a:r>
            <a:endParaRPr lang="en-US" sz="1800" i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121" name="Google Shape;1121;p31"/>
          <p:cNvSpPr txBox="1"/>
          <p:nvPr/>
        </p:nvSpPr>
        <p:spPr>
          <a:xfrm>
            <a:off x="2514600" y="3593070"/>
            <a:ext cx="914400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h = 3</a:t>
            </a:r>
            <a:endParaRPr lang="en-US" sz="1800" i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Google Shape;834;p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66205" y="252548"/>
            <a:ext cx="10859590" cy="6000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9"/>
          <p:cNvSpPr txBox="1">
            <a:spLocks noGrp="1"/>
          </p:cNvSpPr>
          <p:nvPr>
            <p:ph type="title"/>
          </p:nvPr>
        </p:nvSpPr>
        <p:spPr>
          <a:xfrm>
            <a:off x="1825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rgbClr val="7B9899"/>
              </a:buClr>
              <a:buSzPts val="3300"/>
            </a:pPr>
            <a:r>
              <a:rPr lang="en-US" sz="3300">
                <a:solidFill>
                  <a:srgbClr val="7B9899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A</a:t>
            </a:r>
            <a:r>
              <a:rPr lang="en-US" sz="3300" baseline="30000">
                <a:solidFill>
                  <a:srgbClr val="7B9899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*</a:t>
            </a:r>
            <a:r>
              <a:rPr lang="en-US" sz="3300">
                <a:solidFill>
                  <a:srgbClr val="7B9899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search example</a:t>
            </a:r>
            <a:endParaRPr lang="en-US" sz="3300">
              <a:solidFill>
                <a:srgbClr val="7B9899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pic>
        <p:nvPicPr>
          <p:cNvPr id="766" name="Google Shape;766;p7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700589" y="1996387"/>
            <a:ext cx="27908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80"/>
          <p:cNvSpPr txBox="1">
            <a:spLocks noGrp="1"/>
          </p:cNvSpPr>
          <p:nvPr>
            <p:ph type="title"/>
          </p:nvPr>
        </p:nvSpPr>
        <p:spPr>
          <a:xfrm>
            <a:off x="1825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rgbClr val="7B9899"/>
              </a:buClr>
              <a:buSzPts val="3300"/>
            </a:pPr>
            <a:r>
              <a:rPr lang="en-US" sz="3300">
                <a:solidFill>
                  <a:srgbClr val="7B9899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A</a:t>
            </a:r>
            <a:r>
              <a:rPr lang="en-US" sz="3300" baseline="30000">
                <a:solidFill>
                  <a:srgbClr val="7B9899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*</a:t>
            </a:r>
            <a:r>
              <a:rPr lang="en-US" sz="3300">
                <a:solidFill>
                  <a:srgbClr val="7B9899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search example</a:t>
            </a:r>
            <a:endParaRPr lang="en-US" sz="3300">
              <a:solidFill>
                <a:srgbClr val="7B9899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pic>
        <p:nvPicPr>
          <p:cNvPr id="773" name="Google Shape;773;p8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76400" y="1620812"/>
            <a:ext cx="8839202" cy="1713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81"/>
          <p:cNvSpPr txBox="1">
            <a:spLocks noGrp="1"/>
          </p:cNvSpPr>
          <p:nvPr>
            <p:ph type="title"/>
          </p:nvPr>
        </p:nvSpPr>
        <p:spPr>
          <a:xfrm>
            <a:off x="1825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rgbClr val="7B9899"/>
              </a:buClr>
              <a:buSzPts val="3300"/>
            </a:pPr>
            <a:r>
              <a:rPr lang="en-US" sz="3300">
                <a:solidFill>
                  <a:srgbClr val="7B9899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A</a:t>
            </a:r>
            <a:r>
              <a:rPr lang="en-US" sz="3300" baseline="30000">
                <a:solidFill>
                  <a:srgbClr val="7B9899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*</a:t>
            </a:r>
            <a:r>
              <a:rPr lang="en-US" sz="3300">
                <a:solidFill>
                  <a:srgbClr val="7B9899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search example</a:t>
            </a:r>
            <a:endParaRPr lang="en-US" sz="3300">
              <a:solidFill>
                <a:srgbClr val="7B9899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pic>
        <p:nvPicPr>
          <p:cNvPr id="780" name="Google Shape;780;p8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76400" y="1620812"/>
            <a:ext cx="8839198" cy="2048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058415" y="320040"/>
            <a:ext cx="7800850" cy="58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Depth-First (Tree) Search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2"/>
          <p:cNvSpPr txBox="1">
            <a:spLocks noGrp="1"/>
          </p:cNvSpPr>
          <p:nvPr>
            <p:ph type="title"/>
          </p:nvPr>
        </p:nvSpPr>
        <p:spPr>
          <a:xfrm>
            <a:off x="1825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rgbClr val="7B9899"/>
              </a:buClr>
              <a:buSzPts val="3300"/>
            </a:pPr>
            <a:r>
              <a:rPr lang="en-US" sz="3300">
                <a:solidFill>
                  <a:srgbClr val="7B9899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A</a:t>
            </a:r>
            <a:r>
              <a:rPr lang="en-US" sz="3300" baseline="30000">
                <a:solidFill>
                  <a:srgbClr val="7B9899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*</a:t>
            </a:r>
            <a:r>
              <a:rPr lang="en-US" sz="3300">
                <a:solidFill>
                  <a:srgbClr val="7B9899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search example</a:t>
            </a:r>
            <a:endParaRPr lang="en-US" sz="3300">
              <a:solidFill>
                <a:srgbClr val="7B9899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pic>
        <p:nvPicPr>
          <p:cNvPr id="787" name="Google Shape;787;p8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76400" y="1620812"/>
            <a:ext cx="8839198" cy="274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83"/>
          <p:cNvSpPr txBox="1">
            <a:spLocks noGrp="1"/>
          </p:cNvSpPr>
          <p:nvPr>
            <p:ph type="title"/>
          </p:nvPr>
        </p:nvSpPr>
        <p:spPr>
          <a:xfrm>
            <a:off x="1825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rgbClr val="7B9899"/>
              </a:buClr>
              <a:buSzPts val="3300"/>
            </a:pPr>
            <a:r>
              <a:rPr lang="en-US" sz="3300">
                <a:solidFill>
                  <a:srgbClr val="7B9899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A</a:t>
            </a:r>
            <a:r>
              <a:rPr lang="en-US" sz="3300" baseline="30000">
                <a:solidFill>
                  <a:srgbClr val="7B9899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*</a:t>
            </a:r>
            <a:r>
              <a:rPr lang="en-US" sz="3300">
                <a:solidFill>
                  <a:srgbClr val="7B9899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search example</a:t>
            </a:r>
            <a:endParaRPr lang="en-US" sz="3300">
              <a:solidFill>
                <a:srgbClr val="7B9899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pic>
        <p:nvPicPr>
          <p:cNvPr id="794" name="Google Shape;794;p8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76401" y="1620812"/>
            <a:ext cx="8839199" cy="2762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84"/>
          <p:cNvSpPr txBox="1">
            <a:spLocks noGrp="1"/>
          </p:cNvSpPr>
          <p:nvPr>
            <p:ph type="title"/>
          </p:nvPr>
        </p:nvSpPr>
        <p:spPr>
          <a:xfrm>
            <a:off x="1825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rgbClr val="7B9899"/>
              </a:buClr>
              <a:buSzPts val="3300"/>
            </a:pPr>
            <a:r>
              <a:rPr lang="en-US" sz="3300">
                <a:solidFill>
                  <a:srgbClr val="7B9899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A</a:t>
            </a:r>
            <a:r>
              <a:rPr lang="en-US" sz="3300" baseline="30000">
                <a:solidFill>
                  <a:srgbClr val="7B9899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*</a:t>
            </a:r>
            <a:r>
              <a:rPr lang="en-US" sz="3300">
                <a:solidFill>
                  <a:srgbClr val="7B9899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search example</a:t>
            </a:r>
            <a:endParaRPr lang="en-US" sz="3300">
              <a:solidFill>
                <a:srgbClr val="7B9899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800" name="Google Shape;800;p84"/>
          <p:cNvSpPr txBox="1"/>
          <p:nvPr/>
        </p:nvSpPr>
        <p:spPr>
          <a:xfrm>
            <a:off x="2514600" y="5334000"/>
            <a:ext cx="70104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1800" u="sng">
                <a:solidFill>
                  <a:schemeClr val="dk1"/>
                </a:solidFill>
                <a:hlinkClick r:id="rId1"/>
              </a:rPr>
              <a:t>http://aispace.org/search/</a:t>
            </a:r>
            <a:endParaRPr lang="en-US" sz="1800" u="sng">
              <a:solidFill>
                <a:schemeClr val="dk1"/>
              </a:solidFill>
              <a:hlinkClick r:id="rId1"/>
            </a:endParaRPr>
          </a:p>
        </p:txBody>
      </p:sp>
      <p:sp>
        <p:nvSpPr>
          <p:cNvPr id="801" name="Google Shape;801;p84"/>
          <p:cNvSpPr txBox="1"/>
          <p:nvPr/>
        </p:nvSpPr>
        <p:spPr>
          <a:xfrm>
            <a:off x="2269550" y="5607450"/>
            <a:ext cx="8090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139700">
              <a:buClr>
                <a:schemeClr val="dk1"/>
              </a:buClr>
              <a:buSzPts val="2200"/>
              <a:buFont typeface="Arial" panose="020B0604020202020204"/>
              <a:buChar char="•"/>
            </a:pPr>
            <a:r>
              <a:rPr lang="en-US" sz="2200">
                <a:solidFill>
                  <a:schemeClr val="dk1"/>
                </a:solidFill>
              </a:rPr>
              <a:t> We stop when the node with the lowest f-value is a goal state.</a:t>
            </a:r>
            <a:endParaRPr sz="2200"/>
          </a:p>
          <a:p>
            <a:pPr indent="-139700">
              <a:buClr>
                <a:schemeClr val="dk1"/>
              </a:buClr>
              <a:buSzPts val="2200"/>
              <a:buFont typeface="Arial" panose="020B0604020202020204"/>
              <a:buChar char="•"/>
            </a:pPr>
            <a:r>
              <a:rPr lang="en-US" sz="2200">
                <a:solidFill>
                  <a:schemeClr val="dk1"/>
                </a:solidFill>
              </a:rPr>
              <a:t> Is this guaranteed to find the shortest path?</a:t>
            </a:r>
            <a:endParaRPr sz="2200"/>
          </a:p>
        </p:txBody>
      </p:sp>
      <p:pic>
        <p:nvPicPr>
          <p:cNvPr id="803" name="Google Shape;803;p8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676401" y="1544600"/>
            <a:ext cx="8822373" cy="37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41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 of A*</a:t>
            </a:r>
            <a:endParaRPr lang="en-US"/>
          </a:p>
        </p:txBody>
      </p:sp>
      <p:sp>
        <p:nvSpPr>
          <p:cNvPr id="1295" name="Google Shape;1295;p41"/>
          <p:cNvSpPr/>
          <p:nvPr/>
        </p:nvSpPr>
        <p:spPr>
          <a:xfrm>
            <a:off x="466725" y="1441451"/>
            <a:ext cx="8229600" cy="524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endParaRPr sz="1800">
              <a:solidFill>
                <a:schemeClr val="accent2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342900" marR="0" lvl="0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endParaRPr sz="1800">
              <a:solidFill>
                <a:schemeClr val="accent2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342900" marR="0" lvl="0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endParaRPr sz="1800">
              <a:solidFill>
                <a:schemeClr val="accent2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342900" marR="0" lvl="0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endParaRPr sz="1800">
              <a:solidFill>
                <a:schemeClr val="accent2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342900" marR="0" lvl="0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endParaRPr sz="1800">
              <a:solidFill>
                <a:schemeClr val="accent2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342900" marR="0" lvl="0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endParaRPr sz="1800">
              <a:solidFill>
                <a:schemeClr val="accent2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342900" marR="0" lvl="0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endParaRPr sz="1800">
              <a:solidFill>
                <a:schemeClr val="accent2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342900" marR="0" lvl="0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endParaRPr sz="1800">
              <a:solidFill>
                <a:schemeClr val="accent2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342900" marR="0" lvl="0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endParaRPr sz="1800">
              <a:solidFill>
                <a:schemeClr val="accent2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342900" marR="0" lvl="0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endParaRPr sz="1800">
              <a:solidFill>
                <a:schemeClr val="accent2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342900" marR="0" lvl="0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endParaRPr sz="1800">
              <a:solidFill>
                <a:schemeClr val="accent2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342900" marR="0" lvl="0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endParaRPr sz="1800">
              <a:solidFill>
                <a:schemeClr val="accent2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342900" marR="0" lvl="0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endParaRPr sz="1800">
              <a:solidFill>
                <a:schemeClr val="accent2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342900" marR="0" lvl="0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endParaRPr sz="1800">
              <a:solidFill>
                <a:schemeClr val="accent2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342900" marR="0" lvl="0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endParaRPr sz="1800">
              <a:solidFill>
                <a:schemeClr val="accent2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342900" marR="0" lvl="0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endParaRPr sz="1800">
              <a:solidFill>
                <a:schemeClr val="accent2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342900" marR="0" lvl="0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endParaRPr sz="1800">
              <a:solidFill>
                <a:schemeClr val="accent2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342900" marR="0" lvl="0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endParaRPr sz="1800">
              <a:solidFill>
                <a:schemeClr val="accent2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296" name="Google Shape;1296;p41"/>
          <p:cNvSpPr/>
          <p:nvPr/>
        </p:nvSpPr>
        <p:spPr>
          <a:xfrm>
            <a:off x="2895600" y="2703514"/>
            <a:ext cx="2438400" cy="2097087"/>
          </a:xfrm>
          <a:custGeom>
            <a:avLst/>
            <a:gdLst/>
            <a:ahLst/>
            <a:cxnLst/>
            <a:rect l="l" t="t" r="r" b="b"/>
            <a:pathLst>
              <a:path w="1844" h="1609" extrusionOk="0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297" name="Google Shape;1297;p41"/>
          <p:cNvSpPr/>
          <p:nvPr/>
        </p:nvSpPr>
        <p:spPr>
          <a:xfrm>
            <a:off x="3429001" y="2667001"/>
            <a:ext cx="1371555" cy="159851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5000" y="0"/>
                </a:moveTo>
                <a:lnTo>
                  <a:pt x="0" y="7628"/>
                </a:lnTo>
                <a:lnTo>
                  <a:pt x="1667" y="9057"/>
                </a:lnTo>
                <a:cubicBezTo>
                  <a:pt x="1667" y="9057"/>
                  <a:pt x="3611" y="9851"/>
                  <a:pt x="4444" y="9534"/>
                </a:cubicBezTo>
                <a:cubicBezTo>
                  <a:pt x="5197" y="9872"/>
                  <a:pt x="5452" y="8045"/>
                  <a:pt x="6192" y="8045"/>
                </a:cubicBezTo>
                <a:cubicBezTo>
                  <a:pt x="6933" y="8045"/>
                  <a:pt x="8530" y="10000"/>
                  <a:pt x="8889" y="9534"/>
                </a:cubicBezTo>
                <a:cubicBezTo>
                  <a:pt x="9537" y="8819"/>
                  <a:pt x="9514" y="8243"/>
                  <a:pt x="10000" y="7628"/>
                </a:cubicBezTo>
                <a:lnTo>
                  <a:pt x="5000" y="0"/>
                </a:lnTo>
                <a:close/>
              </a:path>
            </a:pathLst>
          </a:custGeom>
          <a:solidFill>
            <a:srgbClr val="C0C0C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298" name="Google Shape;1298;p41"/>
          <p:cNvSpPr/>
          <p:nvPr/>
        </p:nvSpPr>
        <p:spPr>
          <a:xfrm>
            <a:off x="3789364" y="3059113"/>
            <a:ext cx="179387" cy="1793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299" name="Google Shape;1299;p41"/>
          <p:cNvSpPr/>
          <p:nvPr/>
        </p:nvSpPr>
        <p:spPr>
          <a:xfrm>
            <a:off x="4265613" y="3049589"/>
            <a:ext cx="179387" cy="1793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00" name="Google Shape;1300;p41"/>
          <p:cNvSpPr txBox="1"/>
          <p:nvPr/>
        </p:nvSpPr>
        <p:spPr>
          <a:xfrm>
            <a:off x="3919539" y="2909889"/>
            <a:ext cx="274637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…</a:t>
            </a:r>
            <a:endParaRPr lang="en-US" sz="18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01" name="Google Shape;1301;p41"/>
          <p:cNvSpPr/>
          <p:nvPr/>
        </p:nvSpPr>
        <p:spPr>
          <a:xfrm>
            <a:off x="3902075" y="2863851"/>
            <a:ext cx="444500" cy="88900"/>
          </a:xfrm>
          <a:custGeom>
            <a:avLst/>
            <a:gdLst/>
            <a:ahLst/>
            <a:cxnLst/>
            <a:rect l="l" t="t" r="r" b="b"/>
            <a:pathLst>
              <a:path w="280" h="56" extrusionOk="0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02" name="Google Shape;1302;p41"/>
          <p:cNvSpPr txBox="1"/>
          <p:nvPr/>
        </p:nvSpPr>
        <p:spPr>
          <a:xfrm>
            <a:off x="4303713" y="2662240"/>
            <a:ext cx="298451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b</a:t>
            </a:r>
            <a:endParaRPr lang="en-US" sz="18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03" name="Google Shape;1303;p41"/>
          <p:cNvSpPr/>
          <p:nvPr/>
        </p:nvSpPr>
        <p:spPr>
          <a:xfrm>
            <a:off x="3962401" y="4079875"/>
            <a:ext cx="179388" cy="179388"/>
          </a:xfrm>
          <a:prstGeom prst="ellipse">
            <a:avLst/>
          </a:prstGeom>
          <a:solidFill>
            <a:srgbClr val="FF99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04" name="Google Shape;1304;p41"/>
          <p:cNvSpPr/>
          <p:nvPr/>
        </p:nvSpPr>
        <p:spPr>
          <a:xfrm>
            <a:off x="4021139" y="2633664"/>
            <a:ext cx="179387" cy="1793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05" name="Google Shape;1305;p41"/>
          <p:cNvSpPr/>
          <p:nvPr/>
        </p:nvSpPr>
        <p:spPr>
          <a:xfrm>
            <a:off x="7010400" y="2668589"/>
            <a:ext cx="2438400" cy="2132012"/>
          </a:xfrm>
          <a:custGeom>
            <a:avLst/>
            <a:gdLst/>
            <a:ahLst/>
            <a:cxnLst/>
            <a:rect l="l" t="t" r="r" b="b"/>
            <a:pathLst>
              <a:path w="1844" h="1609" extrusionOk="0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06" name="Google Shape;1306;p41"/>
          <p:cNvSpPr/>
          <p:nvPr/>
        </p:nvSpPr>
        <p:spPr>
          <a:xfrm>
            <a:off x="7848610" y="2667000"/>
            <a:ext cx="762001" cy="152400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5000" y="0"/>
                </a:moveTo>
                <a:cubicBezTo>
                  <a:pt x="3166" y="1479"/>
                  <a:pt x="3041" y="1792"/>
                  <a:pt x="0" y="4500"/>
                </a:cubicBezTo>
                <a:cubicBezTo>
                  <a:pt x="958" y="5511"/>
                  <a:pt x="1145" y="5740"/>
                  <a:pt x="2000" y="6500"/>
                </a:cubicBezTo>
                <a:cubicBezTo>
                  <a:pt x="2000" y="6500"/>
                  <a:pt x="2416" y="8542"/>
                  <a:pt x="4001" y="10000"/>
                </a:cubicBezTo>
                <a:cubicBezTo>
                  <a:pt x="6021" y="8490"/>
                  <a:pt x="5875" y="7490"/>
                  <a:pt x="6876" y="6573"/>
                </a:cubicBezTo>
                <a:cubicBezTo>
                  <a:pt x="7875" y="5656"/>
                  <a:pt x="9125" y="5146"/>
                  <a:pt x="10000" y="4500"/>
                </a:cubicBezTo>
                <a:cubicBezTo>
                  <a:pt x="7000" y="1750"/>
                  <a:pt x="6250" y="1125"/>
                  <a:pt x="5000" y="0"/>
                </a:cubicBezTo>
                <a:close/>
              </a:path>
            </a:pathLst>
          </a:custGeom>
          <a:solidFill>
            <a:srgbClr val="C0C0C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07" name="Google Shape;1307;p41"/>
          <p:cNvSpPr/>
          <p:nvPr/>
        </p:nvSpPr>
        <p:spPr>
          <a:xfrm>
            <a:off x="7904164" y="3024189"/>
            <a:ext cx="179387" cy="1793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08" name="Google Shape;1308;p41"/>
          <p:cNvSpPr/>
          <p:nvPr/>
        </p:nvSpPr>
        <p:spPr>
          <a:xfrm>
            <a:off x="8380413" y="3014664"/>
            <a:ext cx="179387" cy="1793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09" name="Google Shape;1309;p41"/>
          <p:cNvSpPr txBox="1"/>
          <p:nvPr/>
        </p:nvSpPr>
        <p:spPr>
          <a:xfrm>
            <a:off x="8034339" y="2874964"/>
            <a:ext cx="274637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…</a:t>
            </a:r>
            <a:endParaRPr lang="en-US" sz="18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10" name="Google Shape;1310;p41"/>
          <p:cNvSpPr/>
          <p:nvPr/>
        </p:nvSpPr>
        <p:spPr>
          <a:xfrm>
            <a:off x="8016875" y="2828926"/>
            <a:ext cx="444500" cy="88900"/>
          </a:xfrm>
          <a:custGeom>
            <a:avLst/>
            <a:gdLst/>
            <a:ahLst/>
            <a:cxnLst/>
            <a:rect l="l" t="t" r="r" b="b"/>
            <a:pathLst>
              <a:path w="280" h="56" extrusionOk="0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11" name="Google Shape;1311;p41"/>
          <p:cNvSpPr txBox="1"/>
          <p:nvPr/>
        </p:nvSpPr>
        <p:spPr>
          <a:xfrm>
            <a:off x="8418513" y="2627314"/>
            <a:ext cx="298451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b</a:t>
            </a:r>
            <a:endParaRPr lang="en-US" sz="18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12" name="Google Shape;1312;p41"/>
          <p:cNvSpPr/>
          <p:nvPr/>
        </p:nvSpPr>
        <p:spPr>
          <a:xfrm>
            <a:off x="8135939" y="2598739"/>
            <a:ext cx="179387" cy="1793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13" name="Google Shape;1313;p41"/>
          <p:cNvSpPr/>
          <p:nvPr/>
        </p:nvSpPr>
        <p:spPr>
          <a:xfrm>
            <a:off x="8077201" y="4044951"/>
            <a:ext cx="179388" cy="179388"/>
          </a:xfrm>
          <a:prstGeom prst="ellipse">
            <a:avLst/>
          </a:prstGeom>
          <a:solidFill>
            <a:srgbClr val="FF99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14" name="Google Shape;1314;p41"/>
          <p:cNvSpPr txBox="1"/>
          <p:nvPr/>
        </p:nvSpPr>
        <p:spPr>
          <a:xfrm>
            <a:off x="2971800" y="1676401"/>
            <a:ext cx="2667000" cy="523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Uniform-Cost</a:t>
            </a:r>
            <a:endParaRPr lang="en-US" sz="28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15" name="Google Shape;1315;p41"/>
          <p:cNvSpPr txBox="1"/>
          <p:nvPr/>
        </p:nvSpPr>
        <p:spPr>
          <a:xfrm>
            <a:off x="8001000" y="1676401"/>
            <a:ext cx="60960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A*</a:t>
            </a:r>
            <a:endParaRPr lang="en-US" sz="28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42"/>
          <p:cNvSpPr/>
          <p:nvPr/>
        </p:nvSpPr>
        <p:spPr>
          <a:xfrm>
            <a:off x="9005887" y="5029202"/>
            <a:ext cx="1284288" cy="627063"/>
          </a:xfrm>
          <a:prstGeom prst="ellipse">
            <a:avLst/>
          </a:prstGeom>
          <a:solidFill>
            <a:srgbClr val="C0C0C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22" name="Google Shape;1322;p42"/>
          <p:cNvSpPr/>
          <p:nvPr/>
        </p:nvSpPr>
        <p:spPr>
          <a:xfrm>
            <a:off x="8396287" y="1828800"/>
            <a:ext cx="1912939" cy="1771651"/>
          </a:xfrm>
          <a:prstGeom prst="ellipse">
            <a:avLst/>
          </a:prstGeom>
          <a:solidFill>
            <a:srgbClr val="C0C0C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23" name="Google Shape;1323;p42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UCS vs A* Contours</a:t>
            </a:r>
            <a:endParaRPr lang="en-US"/>
          </a:p>
        </p:txBody>
      </p:sp>
      <p:sp>
        <p:nvSpPr>
          <p:cNvPr id="1324" name="Google Shape;1324;p42"/>
          <p:cNvSpPr txBox="1">
            <a:spLocks noGrp="1"/>
          </p:cNvSpPr>
          <p:nvPr>
            <p:ph type="body" idx="1"/>
          </p:nvPr>
        </p:nvSpPr>
        <p:spPr>
          <a:xfrm>
            <a:off x="762000" y="1646237"/>
            <a:ext cx="6705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o"/>
            </a:pPr>
            <a:r>
              <a:rPr lang="en-US"/>
              <a:t>Uniform-cost expands equally in all “directions”</a:t>
            </a:r>
            <a:endParaRPr lang="en-US"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o"/>
            </a:pPr>
            <a:r>
              <a:rPr lang="en-US"/>
              <a:t>A* expands mainly toward the goal, but does hedge its bets to ensure optimality</a:t>
            </a:r>
            <a:endParaRPr lang="en-US"/>
          </a:p>
        </p:txBody>
      </p:sp>
      <p:sp>
        <p:nvSpPr>
          <p:cNvPr id="1325" name="Google Shape;1325;p42"/>
          <p:cNvSpPr/>
          <p:nvPr/>
        </p:nvSpPr>
        <p:spPr>
          <a:xfrm>
            <a:off x="9299575" y="2605089"/>
            <a:ext cx="163512" cy="153987"/>
          </a:xfrm>
          <a:prstGeom prst="ellipse">
            <a:avLst/>
          </a:prstGeom>
          <a:solidFill>
            <a:srgbClr val="008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26" name="Google Shape;1326;p42"/>
          <p:cNvSpPr txBox="1"/>
          <p:nvPr/>
        </p:nvSpPr>
        <p:spPr>
          <a:xfrm>
            <a:off x="8534400" y="2720977"/>
            <a:ext cx="914400" cy="46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Start</a:t>
            </a:r>
            <a:endParaRPr lang="en-US" sz="2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27" name="Google Shape;1327;p42"/>
          <p:cNvSpPr/>
          <p:nvPr/>
        </p:nvSpPr>
        <p:spPr>
          <a:xfrm>
            <a:off x="10226675" y="2627313"/>
            <a:ext cx="163512" cy="153987"/>
          </a:xfrm>
          <a:prstGeom prst="ellipse">
            <a:avLst/>
          </a:prstGeom>
          <a:solidFill>
            <a:srgbClr val="FF33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28" name="Google Shape;1328;p42"/>
          <p:cNvSpPr txBox="1"/>
          <p:nvPr/>
        </p:nvSpPr>
        <p:spPr>
          <a:xfrm>
            <a:off x="10287000" y="2744789"/>
            <a:ext cx="914400" cy="46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Goal</a:t>
            </a:r>
            <a:endParaRPr lang="en-US" sz="2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29" name="Google Shape;1329;p42"/>
          <p:cNvSpPr/>
          <p:nvPr/>
        </p:nvSpPr>
        <p:spPr>
          <a:xfrm>
            <a:off x="8931276" y="2263775"/>
            <a:ext cx="869951" cy="86995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30" name="Google Shape;1330;p42"/>
          <p:cNvSpPr/>
          <p:nvPr/>
        </p:nvSpPr>
        <p:spPr>
          <a:xfrm>
            <a:off x="9234488" y="5270501"/>
            <a:ext cx="163513" cy="153988"/>
          </a:xfrm>
          <a:prstGeom prst="ellipse">
            <a:avLst/>
          </a:prstGeom>
          <a:solidFill>
            <a:srgbClr val="008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31" name="Google Shape;1331;p42"/>
          <p:cNvSpPr txBox="1"/>
          <p:nvPr/>
        </p:nvSpPr>
        <p:spPr>
          <a:xfrm>
            <a:off x="8382000" y="5410200"/>
            <a:ext cx="914400" cy="46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Start</a:t>
            </a:r>
            <a:endParaRPr lang="en-US" sz="2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32" name="Google Shape;1332;p42"/>
          <p:cNvSpPr/>
          <p:nvPr/>
        </p:nvSpPr>
        <p:spPr>
          <a:xfrm>
            <a:off x="10213975" y="5257801"/>
            <a:ext cx="163512" cy="153988"/>
          </a:xfrm>
          <a:prstGeom prst="ellipse">
            <a:avLst/>
          </a:prstGeom>
          <a:solidFill>
            <a:srgbClr val="FF33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33" name="Google Shape;1333;p42"/>
          <p:cNvSpPr txBox="1"/>
          <p:nvPr/>
        </p:nvSpPr>
        <p:spPr>
          <a:xfrm>
            <a:off x="10221912" y="5405737"/>
            <a:ext cx="914400" cy="46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Goal</a:t>
            </a:r>
            <a:endParaRPr lang="en-US" sz="2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34" name="Google Shape;1334;p42"/>
          <p:cNvSpPr/>
          <p:nvPr/>
        </p:nvSpPr>
        <p:spPr>
          <a:xfrm>
            <a:off x="9126537" y="5105400"/>
            <a:ext cx="869951" cy="457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</a:t>
            </a:r>
            <a:endParaRPr lang="en-US"/>
          </a:p>
        </p:txBody>
      </p:sp>
      <p:pic>
        <p:nvPicPr>
          <p:cNvPr id="1370" name="Google Shape;1370;p47" descr="greedy_pacman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81000" y="2372380"/>
            <a:ext cx="3657600" cy="2050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1" name="Google Shape;1371;p47" descr="uniform_pacman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19600" y="2372380"/>
            <a:ext cx="3621881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2" name="Google Shape;1372;p47" descr="astar_pacman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70695" y="2372380"/>
            <a:ext cx="351650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47"/>
          <p:cNvSpPr txBox="1"/>
          <p:nvPr/>
        </p:nvSpPr>
        <p:spPr>
          <a:xfrm>
            <a:off x="1143000" y="5039380"/>
            <a:ext cx="12490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Greedy</a:t>
            </a:r>
            <a:endParaRPr lang="en-US"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74" name="Google Shape;1374;p47"/>
          <p:cNvSpPr txBox="1"/>
          <p:nvPr/>
        </p:nvSpPr>
        <p:spPr>
          <a:xfrm>
            <a:off x="5105400" y="5039380"/>
            <a:ext cx="21210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Uniform Cost</a:t>
            </a:r>
            <a:endParaRPr lang="en-US"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75" name="Google Shape;1375;p47"/>
          <p:cNvSpPr txBox="1"/>
          <p:nvPr/>
        </p:nvSpPr>
        <p:spPr>
          <a:xfrm>
            <a:off x="9753600" y="5039380"/>
            <a:ext cx="5712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A*</a:t>
            </a:r>
            <a:endParaRPr lang="en-US"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49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Applications</a:t>
            </a:r>
            <a:endParaRPr lang="en-US"/>
          </a:p>
        </p:txBody>
      </p:sp>
      <p:sp>
        <p:nvSpPr>
          <p:cNvPr id="1389" name="Google Shape;1389;p49"/>
          <p:cNvSpPr txBox="1">
            <a:spLocks noGrp="1"/>
          </p:cNvSpPr>
          <p:nvPr>
            <p:ph type="body" idx="1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o"/>
            </a:pPr>
            <a:r>
              <a:rPr lang="en-US"/>
              <a:t>Video games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o"/>
            </a:pPr>
            <a:r>
              <a:rPr lang="en-US"/>
              <a:t>Pathing / routing problems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o"/>
            </a:pPr>
            <a:r>
              <a:rPr lang="en-US"/>
              <a:t>Resource planning problems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o"/>
            </a:pPr>
            <a:r>
              <a:rPr lang="en-US"/>
              <a:t>Robot motion planning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o"/>
            </a:pPr>
            <a:r>
              <a:rPr lang="en-US"/>
              <a:t>Language analysis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o"/>
            </a:pPr>
            <a:r>
              <a:rPr lang="en-US"/>
              <a:t>Machine translation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o"/>
            </a:pPr>
            <a:r>
              <a:rPr lang="en-US"/>
              <a:t>Speech recognition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o"/>
            </a:pPr>
            <a:r>
              <a:rPr lang="en-US"/>
              <a:t>…</a:t>
            </a:r>
            <a:endParaRPr lang="en-US"/>
          </a:p>
        </p:txBody>
      </p:sp>
      <p:pic>
        <p:nvPicPr>
          <p:cNvPr id="1391" name="Google Shape;1391;p4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019800" y="1524000"/>
            <a:ext cx="5638800" cy="427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52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Heuristics</a:t>
            </a:r>
            <a:endParaRPr lang="en-US"/>
          </a:p>
        </p:txBody>
      </p:sp>
      <p:sp>
        <p:nvSpPr>
          <p:cNvPr id="1412" name="Google Shape;1412;p52"/>
          <p:cNvSpPr txBox="1">
            <a:spLocks noGrp="1"/>
          </p:cNvSpPr>
          <p:nvPr>
            <p:ph type="body" idx="1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</a:p>
        </p:txBody>
      </p:sp>
      <p:pic>
        <p:nvPicPr>
          <p:cNvPr id="1413" name="Google Shape;1413;p5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276600" y="1600200"/>
            <a:ext cx="5714999" cy="458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53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Creating Heuristics</a:t>
            </a:r>
            <a:endParaRPr dirty="0"/>
          </a:p>
        </p:txBody>
      </p:sp>
      <p:sp>
        <p:nvSpPr>
          <p:cNvPr id="1420" name="Google Shape;1420;p53"/>
          <p:cNvSpPr txBox="1">
            <a:spLocks noGrp="1"/>
          </p:cNvSpPr>
          <p:nvPr>
            <p:ph type="body" idx="1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o"/>
            </a:pPr>
            <a:r>
              <a:rPr lang="en-US" sz="2800" dirty="0"/>
              <a:t>Most of the work in solving hard search problems optimally is in coming up with heuristics</a:t>
            </a:r>
            <a:endParaRPr dirty="0"/>
          </a:p>
          <a:p>
            <a:pPr marL="1600200" lvl="3" indent="-12700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o"/>
            </a:pPr>
            <a:r>
              <a:rPr lang="en-US" sz="2800" dirty="0"/>
              <a:t>Often, heuristics are solutions to </a:t>
            </a:r>
            <a:r>
              <a:rPr lang="en-US" sz="2800" i="1" dirty="0"/>
              <a:t>relaxed problems, </a:t>
            </a:r>
            <a:r>
              <a:rPr lang="en-US" sz="2800" dirty="0"/>
              <a:t>where new actions are available</a:t>
            </a:r>
            <a:endParaRPr sz="2800" i="1" dirty="0"/>
          </a:p>
          <a:p>
            <a:pPr marL="1143000" lvl="2" indent="-1016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i="1"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/>
          </a:p>
        </p:txBody>
      </p:sp>
      <p:grpSp>
        <p:nvGrpSpPr>
          <p:cNvPr id="1421" name="Google Shape;1421;p53"/>
          <p:cNvGrpSpPr/>
          <p:nvPr/>
        </p:nvGrpSpPr>
        <p:grpSpPr>
          <a:xfrm>
            <a:off x="6553200" y="3919078"/>
            <a:ext cx="3657600" cy="1643522"/>
            <a:chOff x="5067016" y="4038600"/>
            <a:chExt cx="2663541" cy="1197700"/>
          </a:xfrm>
        </p:grpSpPr>
        <p:pic>
          <p:nvPicPr>
            <p:cNvPr id="1422" name="Google Shape;1422;p53" descr="Z:\Shared with PC\smallMaze.png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5067016" y="4038600"/>
              <a:ext cx="2663541" cy="11977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23" name="Google Shape;1423;p53"/>
            <p:cNvCxnSpPr/>
            <p:nvPr/>
          </p:nvCxnSpPr>
          <p:spPr>
            <a:xfrm flipH="1">
              <a:off x="5236861" y="4473838"/>
              <a:ext cx="1125417" cy="19062"/>
            </a:xfrm>
            <a:prstGeom prst="straightConnector1">
              <a:avLst/>
            </a:prstGeom>
            <a:noFill/>
            <a:ln w="571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24" name="Google Shape;1424;p53"/>
            <p:cNvSpPr txBox="1"/>
            <p:nvPr/>
          </p:nvSpPr>
          <p:spPr>
            <a:xfrm>
              <a:off x="5388658" y="4569096"/>
              <a:ext cx="399537" cy="381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C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15</a:t>
              </a:r>
              <a:endParaRPr lang="en-US" sz="2800" b="1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1425" name="Google Shape;1425;p53"/>
            <p:cNvCxnSpPr/>
            <p:nvPr/>
          </p:nvCxnSpPr>
          <p:spPr>
            <a:xfrm rot="5400000">
              <a:off x="4931082" y="4797091"/>
              <a:ext cx="609969" cy="1588"/>
            </a:xfrm>
            <a:prstGeom prst="straightConnector1">
              <a:avLst/>
            </a:prstGeom>
            <a:noFill/>
            <a:ln w="57150" cap="flat" cmpd="sng">
              <a:solidFill>
                <a:srgbClr val="C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426" name="Google Shape;1426;p53"/>
          <p:cNvGrpSpPr/>
          <p:nvPr/>
        </p:nvGrpSpPr>
        <p:grpSpPr>
          <a:xfrm>
            <a:off x="2438400" y="3886200"/>
            <a:ext cx="2819399" cy="1786100"/>
            <a:chOff x="2743201" y="4111625"/>
            <a:chExt cx="2170113" cy="1374775"/>
          </a:xfrm>
        </p:grpSpPr>
        <p:pic>
          <p:nvPicPr>
            <p:cNvPr id="1427" name="Google Shape;1427;p53"/>
            <p:cNvPicPr preferRelativeResize="0"/>
            <p:nvPr/>
          </p:nvPicPr>
          <p:blipFill rotWithShape="1">
            <a:blip r:embed="rId2"/>
            <a:srcRect r="22440"/>
            <a:stretch>
              <a:fillRect/>
            </a:stretch>
          </p:blipFill>
          <p:spPr>
            <a:xfrm>
              <a:off x="2743201" y="4111625"/>
              <a:ext cx="2170113" cy="13747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28" name="Google Shape;1428;p53"/>
            <p:cNvCxnSpPr/>
            <p:nvPr/>
          </p:nvCxnSpPr>
          <p:spPr>
            <a:xfrm>
              <a:off x="2895600" y="4492623"/>
              <a:ext cx="1295400" cy="6858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29" name="Google Shape;1429;p53"/>
          <p:cNvSpPr txBox="1"/>
          <p:nvPr/>
        </p:nvSpPr>
        <p:spPr>
          <a:xfrm>
            <a:off x="1752600" y="4191000"/>
            <a:ext cx="990600" cy="523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366</a:t>
            </a:r>
            <a:endParaRPr lang="en-US" sz="28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54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8 Puzzle</a:t>
            </a:r>
            <a:endParaRPr lang="en-US"/>
          </a:p>
        </p:txBody>
      </p:sp>
      <p:sp>
        <p:nvSpPr>
          <p:cNvPr id="1436" name="Google Shape;1436;p54"/>
          <p:cNvSpPr txBox="1">
            <a:spLocks noGrp="1"/>
          </p:cNvSpPr>
          <p:nvPr>
            <p:ph type="body" idx="1"/>
          </p:nvPr>
        </p:nvSpPr>
        <p:spPr>
          <a:xfrm>
            <a:off x="685800" y="4495800"/>
            <a:ext cx="6781800" cy="163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2400">
                <a:solidFill>
                  <a:srgbClr val="008000"/>
                </a:solidFill>
              </a:rPr>
              <a:t>What are the states?</a:t>
            </a:r>
            <a:endParaRPr lang="en-US" sz="2400">
              <a:solidFill>
                <a:srgbClr val="008000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o"/>
            </a:pPr>
            <a:r>
              <a:rPr lang="en-US" sz="2400">
                <a:solidFill>
                  <a:srgbClr val="008000"/>
                </a:solidFill>
              </a:rPr>
              <a:t>How many states?</a:t>
            </a:r>
            <a:endParaRPr lang="en-US" sz="2400">
              <a:solidFill>
                <a:srgbClr val="008000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o"/>
            </a:pPr>
            <a:r>
              <a:rPr lang="en-US" sz="2400">
                <a:solidFill>
                  <a:srgbClr val="008000"/>
                </a:solidFill>
              </a:rPr>
              <a:t>What are the actions?</a:t>
            </a:r>
            <a:endParaRPr lang="en-US" sz="2400">
              <a:solidFill>
                <a:srgbClr val="008000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o"/>
            </a:pPr>
            <a:r>
              <a:rPr lang="en-US" sz="2400">
                <a:solidFill>
                  <a:srgbClr val="008000"/>
                </a:solidFill>
              </a:rPr>
              <a:t>How many successors from the start state?</a:t>
            </a:r>
            <a:endParaRPr lang="en-US" sz="2400">
              <a:solidFill>
                <a:srgbClr val="008000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o"/>
            </a:pPr>
            <a:r>
              <a:rPr lang="en-US" sz="2400">
                <a:solidFill>
                  <a:srgbClr val="008000"/>
                </a:solidFill>
              </a:rPr>
              <a:t>What should the costs be?</a:t>
            </a:r>
            <a:endParaRPr lang="en-US" sz="2400">
              <a:solidFill>
                <a:srgbClr val="008000"/>
              </a:solidFill>
            </a:endParaRPr>
          </a:p>
        </p:txBody>
      </p:sp>
      <p:grpSp>
        <p:nvGrpSpPr>
          <p:cNvPr id="1437" name="Google Shape;1437;p54"/>
          <p:cNvGrpSpPr/>
          <p:nvPr/>
        </p:nvGrpSpPr>
        <p:grpSpPr>
          <a:xfrm>
            <a:off x="3424733" y="838200"/>
            <a:ext cx="5338267" cy="4584642"/>
            <a:chOff x="6387246" y="1371600"/>
            <a:chExt cx="6033354" cy="5181600"/>
          </a:xfrm>
        </p:grpSpPr>
        <p:pic>
          <p:nvPicPr>
            <p:cNvPr id="1438" name="Google Shape;1438;p54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6387246" y="1371600"/>
              <a:ext cx="5789731" cy="4838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9" name="Google Shape;1439;p54"/>
            <p:cNvSpPr/>
            <p:nvPr/>
          </p:nvSpPr>
          <p:spPr>
            <a:xfrm>
              <a:off x="10515600" y="4724400"/>
              <a:ext cx="1905000" cy="182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440" name="Google Shape;1440;p5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4618" y="1220185"/>
            <a:ext cx="2969363" cy="2543429"/>
          </a:xfrm>
          <a:prstGeom prst="rect">
            <a:avLst/>
          </a:prstGeom>
          <a:noFill/>
          <a:ln>
            <a:noFill/>
          </a:ln>
        </p:spPr>
      </p:pic>
      <p:sp>
        <p:nvSpPr>
          <p:cNvPr id="1441" name="Google Shape;1441;p54"/>
          <p:cNvSpPr txBox="1"/>
          <p:nvPr/>
        </p:nvSpPr>
        <p:spPr>
          <a:xfrm>
            <a:off x="1219200" y="3733800"/>
            <a:ext cx="1981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Start State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42" name="Google Shape;1442;p54"/>
          <p:cNvSpPr txBox="1"/>
          <p:nvPr/>
        </p:nvSpPr>
        <p:spPr>
          <a:xfrm>
            <a:off x="9525000" y="3733800"/>
            <a:ext cx="1981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Goal State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443" name="Google Shape;1443;p5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88745" y="1219462"/>
            <a:ext cx="3044108" cy="25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4" name="Google Shape;1444;p54"/>
          <p:cNvSpPr txBox="1"/>
          <p:nvPr/>
        </p:nvSpPr>
        <p:spPr>
          <a:xfrm>
            <a:off x="6019800" y="3733800"/>
            <a:ext cx="1981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Actions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45" name="Google Shape;1445;p54"/>
          <p:cNvSpPr txBox="1"/>
          <p:nvPr/>
        </p:nvSpPr>
        <p:spPr>
          <a:xfrm>
            <a:off x="8763000" y="4953000"/>
            <a:ext cx="21336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8000"/>
                </a:solidFill>
                <a:latin typeface="Palatino"/>
                <a:ea typeface="Palatino"/>
                <a:cs typeface="Palatino"/>
                <a:sym typeface="Palatino"/>
              </a:rPr>
              <a:t>heuristics?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Depth-First Search</a:t>
            </a:r>
            <a:endParaRPr lang="en-US"/>
          </a:p>
        </p:txBody>
      </p:sp>
      <p:grpSp>
        <p:nvGrpSpPr>
          <p:cNvPr id="114" name="Google Shape;114;p4"/>
          <p:cNvGrpSpPr/>
          <p:nvPr/>
        </p:nvGrpSpPr>
        <p:grpSpPr>
          <a:xfrm>
            <a:off x="3124200" y="3433765"/>
            <a:ext cx="5486400" cy="3355591"/>
            <a:chOff x="48" y="2332"/>
            <a:chExt cx="3456" cy="2406"/>
          </a:xfrm>
        </p:grpSpPr>
        <p:sp>
          <p:nvSpPr>
            <p:cNvPr id="115" name="Google Shape;115;p4"/>
            <p:cNvSpPr txBox="1"/>
            <p:nvPr/>
          </p:nvSpPr>
          <p:spPr>
            <a:xfrm>
              <a:off x="1728" y="2332"/>
              <a:ext cx="624" cy="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</a:t>
              </a:r>
              <a:endPara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" name="Google Shape;116;p4"/>
            <p:cNvSpPr txBox="1"/>
            <p:nvPr/>
          </p:nvSpPr>
          <p:spPr>
            <a:xfrm>
              <a:off x="48" y="3417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</a:t>
              </a:r>
              <a:endParaRPr lang="en-US" sz="18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7" name="Google Shape;117;p4"/>
            <p:cNvSpPr txBox="1"/>
            <p:nvPr/>
          </p:nvSpPr>
          <p:spPr>
            <a:xfrm>
              <a:off x="48" y="3033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b</a:t>
              </a:r>
              <a:endParaRPr lang="en-US" sz="18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" name="Google Shape;118;p4"/>
            <p:cNvSpPr txBox="1"/>
            <p:nvPr/>
          </p:nvSpPr>
          <p:spPr>
            <a:xfrm>
              <a:off x="384" y="2688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</a:t>
              </a:r>
              <a:endParaRPr lang="en-US" sz="18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9" name="Google Shape;119;p4"/>
            <p:cNvSpPr txBox="1"/>
            <p:nvPr/>
          </p:nvSpPr>
          <p:spPr>
            <a:xfrm>
              <a:off x="3264" y="2640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p</a:t>
              </a:r>
              <a:endParaRPr lang="en-US" sz="18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0" name="Google Shape;120;p4"/>
            <p:cNvSpPr txBox="1"/>
            <p:nvPr/>
          </p:nvSpPr>
          <p:spPr>
            <a:xfrm>
              <a:off x="480" y="3417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</a:t>
              </a:r>
              <a:endParaRPr lang="en-US" sz="18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1" name="Google Shape;121;p4"/>
            <p:cNvSpPr txBox="1"/>
            <p:nvPr/>
          </p:nvSpPr>
          <p:spPr>
            <a:xfrm>
              <a:off x="480" y="3033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</a:t>
              </a:r>
              <a:endParaRPr lang="en-US" sz="18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22" name="Google Shape;122;p4"/>
            <p:cNvCxnSpPr>
              <a:stCxn id="118" idx="2"/>
              <a:endCxn id="117" idx="0"/>
            </p:cNvCxnSpPr>
            <p:nvPr/>
          </p:nvCxnSpPr>
          <p:spPr>
            <a:xfrm rot="10800000">
              <a:off x="204" y="2953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4"/>
            <p:cNvCxnSpPr>
              <a:stCxn id="118" idx="2"/>
              <a:endCxn id="121" idx="0"/>
            </p:cNvCxnSpPr>
            <p:nvPr/>
          </p:nvCxnSpPr>
          <p:spPr>
            <a:xfrm>
              <a:off x="504" y="2953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4"/>
            <p:cNvCxnSpPr>
              <a:stCxn id="117" idx="2"/>
              <a:endCxn id="116" idx="0"/>
            </p:cNvCxnSpPr>
            <p:nvPr/>
          </p:nvCxnSpPr>
          <p:spPr>
            <a:xfrm>
              <a:off x="168" y="3298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4"/>
            <p:cNvCxnSpPr>
              <a:stCxn id="121" idx="2"/>
              <a:endCxn id="120" idx="0"/>
            </p:cNvCxnSpPr>
            <p:nvPr/>
          </p:nvCxnSpPr>
          <p:spPr>
            <a:xfrm>
              <a:off x="600" y="3298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6" name="Google Shape;126;p4"/>
            <p:cNvGrpSpPr/>
            <p:nvPr/>
          </p:nvGrpSpPr>
          <p:grpSpPr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127" name="Google Shape;127;p4"/>
              <p:cNvSpPr txBox="1"/>
              <p:nvPr/>
            </p:nvSpPr>
            <p:spPr>
              <a:xfrm>
                <a:off x="1536" y="2640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e</a:t>
                </a:r>
                <a:endParaRPr lang="en-US" sz="18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8" name="Google Shape;128;p4"/>
              <p:cNvSpPr txBox="1"/>
              <p:nvPr/>
            </p:nvSpPr>
            <p:spPr>
              <a:xfrm>
                <a:off x="1152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p</a:t>
                </a:r>
                <a:endParaRPr lang="en-US" sz="18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9" name="Google Shape;129;p4"/>
              <p:cNvSpPr txBox="1"/>
              <p:nvPr/>
            </p:nvSpPr>
            <p:spPr>
              <a:xfrm>
                <a:off x="1296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h</a:t>
                </a:r>
                <a:endParaRPr lang="en-US" sz="18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30" name="Google Shape;130;p4"/>
              <p:cNvSpPr txBox="1"/>
              <p:nvPr/>
            </p:nvSpPr>
            <p:spPr>
              <a:xfrm>
                <a:off x="1728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f</a:t>
                </a:r>
                <a:endParaRPr lang="en-US" sz="18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31" name="Google Shape;131;p4"/>
              <p:cNvSpPr txBox="1"/>
              <p:nvPr/>
            </p:nvSpPr>
            <p:spPr>
              <a:xfrm>
                <a:off x="1728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</a:t>
                </a:r>
                <a:endParaRPr lang="en-US" sz="18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32" name="Google Shape;132;p4"/>
              <p:cNvSpPr txBox="1"/>
              <p:nvPr/>
            </p:nvSpPr>
            <p:spPr>
              <a:xfrm>
                <a:off x="1440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q</a:t>
                </a:r>
                <a:endParaRPr lang="en-US" sz="18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33" name="Google Shape;133;p4"/>
              <p:cNvSpPr txBox="1"/>
              <p:nvPr/>
            </p:nvSpPr>
            <p:spPr>
              <a:xfrm>
                <a:off x="1152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q</a:t>
                </a:r>
                <a:endParaRPr lang="en-US" sz="18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34" name="Google Shape;134;p4"/>
              <p:cNvSpPr txBox="1"/>
              <p:nvPr/>
            </p:nvSpPr>
            <p:spPr>
              <a:xfrm>
                <a:off x="1584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c</a:t>
                </a:r>
                <a:endParaRPr lang="en-US" sz="18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35" name="Google Shape;135;p4"/>
              <p:cNvSpPr txBox="1"/>
              <p:nvPr/>
            </p:nvSpPr>
            <p:spPr>
              <a:xfrm>
                <a:off x="1776" y="3792"/>
                <a:ext cx="480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G</a:t>
                </a:r>
                <a:endParaRPr lang="en-US" sz="16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36" name="Google Shape;136;p4"/>
              <p:cNvSpPr txBox="1"/>
              <p:nvPr/>
            </p:nvSpPr>
            <p:spPr>
              <a:xfrm>
                <a:off x="1584" y="4089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a</a:t>
                </a:r>
                <a:endParaRPr lang="en-US" sz="18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37" name="Google Shape;137;p4"/>
              <p:cNvCxnSpPr>
                <a:stCxn id="127" idx="2"/>
                <a:endCxn id="129" idx="0"/>
              </p:cNvCxnSpPr>
              <p:nvPr/>
            </p:nvCxnSpPr>
            <p:spPr>
              <a:xfrm rot="10800000">
                <a:off x="1356" y="2905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4"/>
              <p:cNvCxnSpPr>
                <a:stCxn id="127" idx="2"/>
                <a:endCxn id="131" idx="0"/>
              </p:cNvCxnSpPr>
              <p:nvPr/>
            </p:nvCxnSpPr>
            <p:spPr>
              <a:xfrm>
                <a:off x="1656" y="2905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4"/>
              <p:cNvCxnSpPr>
                <a:stCxn id="129" idx="2"/>
                <a:endCxn id="128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4"/>
              <p:cNvCxnSpPr>
                <a:stCxn id="129" idx="2"/>
                <a:endCxn id="132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4"/>
              <p:cNvCxnSpPr>
                <a:stCxn id="131" idx="2"/>
                <a:endCxn id="130" idx="0"/>
              </p:cNvCxnSpPr>
              <p:nvPr/>
            </p:nvCxnSpPr>
            <p:spPr>
              <a:xfrm>
                <a:off x="1848" y="328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4"/>
              <p:cNvCxnSpPr>
                <a:stCxn id="128" idx="2"/>
                <a:endCxn id="133" idx="0"/>
              </p:cNvCxnSpPr>
              <p:nvPr/>
            </p:nvCxnSpPr>
            <p:spPr>
              <a:xfrm>
                <a:off x="1272" y="3673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4"/>
              <p:cNvCxnSpPr>
                <a:stCxn id="130" idx="2"/>
                <a:endCxn id="134" idx="0"/>
              </p:cNvCxnSpPr>
              <p:nvPr/>
            </p:nvCxnSpPr>
            <p:spPr>
              <a:xfrm>
                <a:off x="1848" y="3673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4"/>
              <p:cNvCxnSpPr>
                <a:stCxn id="130" idx="2"/>
                <a:endCxn id="135" idx="0"/>
              </p:cNvCxnSpPr>
              <p:nvPr/>
            </p:nvCxnSpPr>
            <p:spPr>
              <a:xfrm>
                <a:off x="1848" y="3673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4"/>
              <p:cNvCxnSpPr>
                <a:stCxn id="134" idx="2"/>
                <a:endCxn id="136" idx="0"/>
              </p:cNvCxnSpPr>
              <p:nvPr/>
            </p:nvCxnSpPr>
            <p:spPr>
              <a:xfrm>
                <a:off x="1704" y="4018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6" name="Google Shape;146;p4"/>
            <p:cNvSpPr txBox="1"/>
            <p:nvPr/>
          </p:nvSpPr>
          <p:spPr>
            <a:xfrm>
              <a:off x="3264" y="2994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q</a:t>
              </a:r>
              <a:endParaRPr lang="en-US" sz="18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47" name="Google Shape;147;p4"/>
            <p:cNvCxnSpPr>
              <a:stCxn id="119" idx="2"/>
              <a:endCxn id="146" idx="0"/>
            </p:cNvCxnSpPr>
            <p:nvPr/>
          </p:nvCxnSpPr>
          <p:spPr>
            <a:xfrm>
              <a:off x="3384" y="290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" name="Google Shape;148;p4"/>
            <p:cNvGrpSpPr/>
            <p:nvPr/>
          </p:nvGrpSpPr>
          <p:grpSpPr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149" name="Google Shape;149;p4"/>
              <p:cNvSpPr txBox="1"/>
              <p:nvPr/>
            </p:nvSpPr>
            <p:spPr>
              <a:xfrm>
                <a:off x="1536" y="2640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e</a:t>
                </a:r>
                <a:endParaRPr lang="en-US" sz="18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50" name="Google Shape;150;p4"/>
              <p:cNvSpPr txBox="1"/>
              <p:nvPr/>
            </p:nvSpPr>
            <p:spPr>
              <a:xfrm>
                <a:off x="1152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p</a:t>
                </a:r>
                <a:endParaRPr lang="en-US" sz="18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51" name="Google Shape;151;p4"/>
              <p:cNvSpPr txBox="1"/>
              <p:nvPr/>
            </p:nvSpPr>
            <p:spPr>
              <a:xfrm>
                <a:off x="1296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h</a:t>
                </a:r>
                <a:endParaRPr lang="en-US" sz="18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52" name="Google Shape;152;p4"/>
              <p:cNvSpPr txBox="1"/>
              <p:nvPr/>
            </p:nvSpPr>
            <p:spPr>
              <a:xfrm>
                <a:off x="1728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f</a:t>
                </a:r>
                <a:endParaRPr lang="en-US" sz="18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53" name="Google Shape;153;p4"/>
              <p:cNvSpPr txBox="1"/>
              <p:nvPr/>
            </p:nvSpPr>
            <p:spPr>
              <a:xfrm>
                <a:off x="1728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</a:t>
                </a:r>
                <a:endParaRPr lang="en-US" sz="18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54" name="Google Shape;154;p4"/>
              <p:cNvSpPr txBox="1"/>
              <p:nvPr/>
            </p:nvSpPr>
            <p:spPr>
              <a:xfrm>
                <a:off x="1440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q</a:t>
                </a:r>
                <a:endParaRPr lang="en-US" sz="18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55" name="Google Shape;155;p4"/>
              <p:cNvSpPr txBox="1"/>
              <p:nvPr/>
            </p:nvSpPr>
            <p:spPr>
              <a:xfrm>
                <a:off x="1152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q</a:t>
                </a:r>
                <a:endParaRPr lang="en-US" sz="18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56" name="Google Shape;156;p4"/>
              <p:cNvSpPr txBox="1"/>
              <p:nvPr/>
            </p:nvSpPr>
            <p:spPr>
              <a:xfrm>
                <a:off x="1584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c</a:t>
                </a:r>
                <a:endParaRPr lang="en-US" sz="18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57" name="Google Shape;157;p4"/>
              <p:cNvSpPr txBox="1"/>
              <p:nvPr/>
            </p:nvSpPr>
            <p:spPr>
              <a:xfrm>
                <a:off x="1776" y="3792"/>
                <a:ext cx="480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G</a:t>
                </a:r>
                <a:endParaRPr lang="en-US" sz="16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58" name="Google Shape;158;p4"/>
              <p:cNvSpPr txBox="1"/>
              <p:nvPr/>
            </p:nvSpPr>
            <p:spPr>
              <a:xfrm>
                <a:off x="1584" y="4089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a</a:t>
                </a:r>
                <a:endParaRPr lang="en-US" sz="18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59" name="Google Shape;159;p4"/>
              <p:cNvCxnSpPr>
                <a:stCxn id="149" idx="2"/>
                <a:endCxn id="151" idx="0"/>
              </p:cNvCxnSpPr>
              <p:nvPr/>
            </p:nvCxnSpPr>
            <p:spPr>
              <a:xfrm rot="10800000">
                <a:off x="1356" y="2905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4"/>
              <p:cNvCxnSpPr>
                <a:stCxn id="149" idx="2"/>
                <a:endCxn id="153" idx="0"/>
              </p:cNvCxnSpPr>
              <p:nvPr/>
            </p:nvCxnSpPr>
            <p:spPr>
              <a:xfrm>
                <a:off x="1656" y="2905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4"/>
              <p:cNvCxnSpPr>
                <a:stCxn id="151" idx="2"/>
                <a:endCxn id="150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4"/>
              <p:cNvCxnSpPr>
                <a:stCxn id="151" idx="2"/>
                <a:endCxn id="154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4"/>
              <p:cNvCxnSpPr>
                <a:stCxn id="153" idx="2"/>
                <a:endCxn id="152" idx="0"/>
              </p:cNvCxnSpPr>
              <p:nvPr/>
            </p:nvCxnSpPr>
            <p:spPr>
              <a:xfrm>
                <a:off x="1848" y="328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4"/>
              <p:cNvCxnSpPr>
                <a:stCxn id="150" idx="2"/>
                <a:endCxn id="155" idx="0"/>
              </p:cNvCxnSpPr>
              <p:nvPr/>
            </p:nvCxnSpPr>
            <p:spPr>
              <a:xfrm>
                <a:off x="1272" y="3673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4"/>
              <p:cNvCxnSpPr>
                <a:stCxn id="152" idx="2"/>
                <a:endCxn id="156" idx="0"/>
              </p:cNvCxnSpPr>
              <p:nvPr/>
            </p:nvCxnSpPr>
            <p:spPr>
              <a:xfrm>
                <a:off x="1848" y="3673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4"/>
              <p:cNvCxnSpPr>
                <a:stCxn id="152" idx="2"/>
                <a:endCxn id="157" idx="0"/>
              </p:cNvCxnSpPr>
              <p:nvPr/>
            </p:nvCxnSpPr>
            <p:spPr>
              <a:xfrm>
                <a:off x="1848" y="3673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4"/>
              <p:cNvCxnSpPr>
                <a:stCxn id="156" idx="2"/>
                <a:endCxn id="158" idx="0"/>
              </p:cNvCxnSpPr>
              <p:nvPr/>
            </p:nvCxnSpPr>
            <p:spPr>
              <a:xfrm>
                <a:off x="1704" y="4018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68" name="Google Shape;168;p4"/>
            <p:cNvCxnSpPr>
              <a:stCxn id="118" idx="2"/>
              <a:endCxn id="149" idx="0"/>
            </p:cNvCxnSpPr>
            <p:nvPr/>
          </p:nvCxnSpPr>
          <p:spPr>
            <a:xfrm>
              <a:off x="504" y="2953"/>
              <a:ext cx="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4"/>
            <p:cNvCxnSpPr>
              <a:stCxn id="115" idx="2"/>
              <a:endCxn id="118" idx="0"/>
            </p:cNvCxnSpPr>
            <p:nvPr/>
          </p:nvCxnSpPr>
          <p:spPr>
            <a:xfrm rot="10800000">
              <a:off x="540" y="2575"/>
              <a:ext cx="1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>
              <a:stCxn id="115" idx="2"/>
              <a:endCxn id="127" idx="0"/>
            </p:cNvCxnSpPr>
            <p:nvPr/>
          </p:nvCxnSpPr>
          <p:spPr>
            <a:xfrm>
              <a:off x="2040" y="2575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4"/>
            <p:cNvCxnSpPr>
              <a:stCxn id="115" idx="2"/>
              <a:endCxn id="119" idx="0"/>
            </p:cNvCxnSpPr>
            <p:nvPr/>
          </p:nvCxnSpPr>
          <p:spPr>
            <a:xfrm>
              <a:off x="2040" y="2575"/>
              <a:ext cx="1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72" name="Google Shape;172;p4"/>
          <p:cNvCxnSpPr/>
          <p:nvPr/>
        </p:nvCxnSpPr>
        <p:spPr>
          <a:xfrm flipH="1">
            <a:off x="3835400" y="3738563"/>
            <a:ext cx="2489200" cy="1778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4"/>
          <p:cNvCxnSpPr/>
          <p:nvPr/>
        </p:nvCxnSpPr>
        <p:spPr>
          <a:xfrm flipH="1">
            <a:off x="3305176" y="4241801"/>
            <a:ext cx="557213" cy="160339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4"/>
          <p:cNvCxnSpPr/>
          <p:nvPr/>
        </p:nvCxnSpPr>
        <p:spPr>
          <a:xfrm>
            <a:off x="3835401" y="4232277"/>
            <a:ext cx="160339" cy="160339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4"/>
          <p:cNvCxnSpPr/>
          <p:nvPr/>
        </p:nvCxnSpPr>
        <p:spPr>
          <a:xfrm flipH="1">
            <a:off x="3309943" y="4725988"/>
            <a:ext cx="3175" cy="2286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4"/>
          <p:cNvCxnSpPr/>
          <p:nvPr/>
        </p:nvCxnSpPr>
        <p:spPr>
          <a:xfrm flipH="1">
            <a:off x="4000506" y="4743451"/>
            <a:ext cx="3175" cy="2286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4"/>
          <p:cNvCxnSpPr/>
          <p:nvPr/>
        </p:nvCxnSpPr>
        <p:spPr>
          <a:xfrm>
            <a:off x="3832225" y="4256089"/>
            <a:ext cx="995363" cy="142875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4"/>
          <p:cNvCxnSpPr/>
          <p:nvPr/>
        </p:nvCxnSpPr>
        <p:spPr>
          <a:xfrm flipH="1">
            <a:off x="4432306" y="4732339"/>
            <a:ext cx="398463" cy="2032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4"/>
          <p:cNvCxnSpPr/>
          <p:nvPr/>
        </p:nvCxnSpPr>
        <p:spPr>
          <a:xfrm flipH="1">
            <a:off x="4233865" y="5253044"/>
            <a:ext cx="219075" cy="211137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4"/>
          <p:cNvCxnSpPr/>
          <p:nvPr/>
        </p:nvCxnSpPr>
        <p:spPr>
          <a:xfrm>
            <a:off x="4238630" y="5797551"/>
            <a:ext cx="3175" cy="1778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1" name="Google Shape;181;p4"/>
          <p:cNvGrpSpPr/>
          <p:nvPr/>
        </p:nvGrpSpPr>
        <p:grpSpPr>
          <a:xfrm>
            <a:off x="4491037" y="1371604"/>
            <a:ext cx="3205163" cy="1768475"/>
            <a:chOff x="816" y="1056"/>
            <a:chExt cx="4176" cy="2304"/>
          </a:xfrm>
        </p:grpSpPr>
        <p:grpSp>
          <p:nvGrpSpPr>
            <p:cNvPr id="182" name="Google Shape;182;p4"/>
            <p:cNvGrpSpPr/>
            <p:nvPr/>
          </p:nvGrpSpPr>
          <p:grpSpPr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183" name="Google Shape;183;p4"/>
              <p:cNvSpPr/>
              <p:nvPr/>
            </p:nvSpPr>
            <p:spPr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S</a:t>
                </a:r>
                <a:endParaRPr lang="en-US" sz="18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G</a:t>
                </a:r>
                <a:endParaRPr lang="en-US" sz="18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b="0" i="1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d</a:t>
                </a:r>
                <a:endParaRPr lang="en-US" sz="15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b="0" i="1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b</a:t>
                </a:r>
                <a:endParaRPr lang="en-US" sz="15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b="0" i="1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p</a:t>
                </a:r>
                <a:endParaRPr lang="en-US" sz="15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b="0" i="1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q</a:t>
                </a:r>
                <a:endParaRPr lang="en-US" sz="15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b="0" i="1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c</a:t>
                </a:r>
                <a:endParaRPr lang="en-US" sz="15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90" name="Google Shape;190;p4"/>
              <p:cNvSpPr/>
              <p:nvPr/>
            </p:nvSpPr>
            <p:spPr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b="0" i="1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e</a:t>
                </a:r>
                <a:endParaRPr lang="en-US" sz="15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91" name="Google Shape;191;p4"/>
              <p:cNvSpPr/>
              <p:nvPr/>
            </p:nvSpPr>
            <p:spPr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b="0" i="1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h</a:t>
                </a:r>
                <a:endParaRPr lang="en-US" sz="15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92" name="Google Shape;192;p4"/>
              <p:cNvSpPr/>
              <p:nvPr/>
            </p:nvSpPr>
            <p:spPr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b="0" i="1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a</a:t>
                </a:r>
                <a:endParaRPr lang="en-US" sz="15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b="0" i="1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f</a:t>
                </a:r>
                <a:endParaRPr lang="en-US" sz="15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b="0" i="1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</a:t>
                </a:r>
                <a:endParaRPr lang="en-US" sz="15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95" name="Google Shape;195;p4"/>
              <p:cNvCxnSpPr>
                <a:stCxn id="183" idx="5"/>
                <a:endCxn id="187" idx="2"/>
              </p:cNvCxnSpPr>
              <p:nvPr/>
            </p:nvCxnSpPr>
            <p:spPr>
              <a:xfrm>
                <a:off x="746" y="2618"/>
                <a:ext cx="6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6" name="Google Shape;196;p4"/>
              <p:cNvCxnSpPr>
                <a:stCxn id="187" idx="5"/>
                <a:endCxn id="188" idx="2"/>
              </p:cNvCxnSpPr>
              <p:nvPr/>
            </p:nvCxnSpPr>
            <p:spPr>
              <a:xfrm>
                <a:off x="1610" y="3146"/>
                <a:ext cx="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7" name="Google Shape;197;p4"/>
              <p:cNvCxnSpPr>
                <a:stCxn id="191" idx="3"/>
                <a:endCxn id="188" idx="7"/>
              </p:cNvCxnSpPr>
              <p:nvPr/>
            </p:nvCxnSpPr>
            <p:spPr>
              <a:xfrm flipH="1">
                <a:off x="2638" y="2666"/>
                <a:ext cx="6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8" name="Google Shape;198;p4"/>
              <p:cNvCxnSpPr>
                <a:stCxn id="191" idx="2"/>
                <a:endCxn id="187" idx="6"/>
              </p:cNvCxnSpPr>
              <p:nvPr/>
            </p:nvCxnSpPr>
            <p:spPr>
              <a:xfrm flipH="1">
                <a:off x="1668" y="2496"/>
                <a:ext cx="1500" cy="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9" name="Google Shape;199;p4"/>
              <p:cNvCxnSpPr>
                <a:stCxn id="190" idx="4"/>
                <a:endCxn id="191" idx="7"/>
              </p:cNvCxnSpPr>
              <p:nvPr/>
            </p:nvCxnSpPr>
            <p:spPr>
              <a:xfrm flipH="1">
                <a:off x="3492" y="2064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0" name="Google Shape;200;p4"/>
              <p:cNvCxnSpPr>
                <a:stCxn id="190" idx="5"/>
                <a:endCxn id="194" idx="1"/>
              </p:cNvCxnSpPr>
              <p:nvPr/>
            </p:nvCxnSpPr>
            <p:spPr>
              <a:xfrm>
                <a:off x="3962" y="1994"/>
                <a:ext cx="6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1" name="Google Shape;201;p4"/>
              <p:cNvCxnSpPr>
                <a:stCxn id="194" idx="0"/>
                <a:endCxn id="193" idx="4"/>
              </p:cNvCxnSpPr>
              <p:nvPr/>
            </p:nvCxnSpPr>
            <p:spPr>
              <a:xfrm rot="10800000" flipH="1">
                <a:off x="4608" y="2436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2" name="Google Shape;202;p4"/>
              <p:cNvCxnSpPr>
                <a:stCxn id="193" idx="0"/>
                <a:endCxn id="184" idx="4"/>
              </p:cNvCxnSpPr>
              <p:nvPr/>
            </p:nvCxnSpPr>
            <p:spPr>
              <a:xfrm rot="10800000">
                <a:off x="4800" y="972"/>
                <a:ext cx="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3" name="Google Shape;203;p4"/>
              <p:cNvCxnSpPr>
                <a:stCxn id="183" idx="7"/>
              </p:cNvCxnSpPr>
              <p:nvPr/>
            </p:nvCxnSpPr>
            <p:spPr>
              <a:xfrm rot="10800000" flipH="1">
                <a:off x="746" y="1978"/>
                <a:ext cx="9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4" name="Google Shape;204;p4"/>
              <p:cNvCxnSpPr>
                <a:stCxn id="185" idx="1"/>
                <a:endCxn id="186" idx="5"/>
              </p:cNvCxnSpPr>
              <p:nvPr/>
            </p:nvCxnSpPr>
            <p:spPr>
              <a:xfrm rot="10800000">
                <a:off x="1198" y="1546"/>
                <a:ext cx="6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5" name="Google Shape;205;p4"/>
              <p:cNvCxnSpPr>
                <a:endCxn id="192" idx="2"/>
              </p:cNvCxnSpPr>
              <p:nvPr/>
            </p:nvCxnSpPr>
            <p:spPr>
              <a:xfrm rot="10800000" flipH="1">
                <a:off x="1284" y="864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6" name="Google Shape;206;p4"/>
              <p:cNvCxnSpPr>
                <a:stCxn id="189" idx="2"/>
                <a:endCxn id="192" idx="6"/>
              </p:cNvCxnSpPr>
              <p:nvPr/>
            </p:nvCxnSpPr>
            <p:spPr>
              <a:xfrm rot="10800000">
                <a:off x="1980" y="948"/>
                <a:ext cx="9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7" name="Google Shape;207;p4"/>
              <p:cNvCxnSpPr>
                <a:stCxn id="185" idx="7"/>
                <a:endCxn id="189" idx="3"/>
              </p:cNvCxnSpPr>
              <p:nvPr/>
            </p:nvCxnSpPr>
            <p:spPr>
              <a:xfrm rot="10800000" flipH="1">
                <a:off x="2138" y="1546"/>
                <a:ext cx="9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8" name="Google Shape;208;p4"/>
              <p:cNvCxnSpPr>
                <a:stCxn id="185" idx="6"/>
                <a:endCxn id="190" idx="2"/>
              </p:cNvCxnSpPr>
              <p:nvPr/>
            </p:nvCxnSpPr>
            <p:spPr>
              <a:xfrm rot="10800000" flipH="1">
                <a:off x="2208" y="1716"/>
                <a:ext cx="12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9" name="Google Shape;209;p4"/>
              <p:cNvCxnSpPr>
                <a:stCxn id="193" idx="1"/>
                <a:endCxn id="189" idx="6"/>
              </p:cNvCxnSpPr>
              <p:nvPr/>
            </p:nvCxnSpPr>
            <p:spPr>
              <a:xfrm rot="5400000" flipH="1">
                <a:off x="3730" y="1042"/>
                <a:ext cx="600" cy="12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10" name="Google Shape;210;p4"/>
              <p:cNvCxnSpPr>
                <a:stCxn id="183" idx="6"/>
                <a:endCxn id="190" idx="3"/>
              </p:cNvCxnSpPr>
              <p:nvPr/>
            </p:nvCxnSpPr>
            <p:spPr>
              <a:xfrm rot="10800000" flipH="1">
                <a:off x="816" y="1848"/>
                <a:ext cx="2700" cy="6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211" name="Google Shape;211;p4"/>
            <p:cNvCxnSpPr>
              <a:stCxn id="188" idx="6"/>
              <a:endCxn id="194" idx="2"/>
            </p:cNvCxnSpPr>
            <p:nvPr/>
          </p:nvCxnSpPr>
          <p:spPr>
            <a:xfrm>
              <a:off x="2966" y="3161"/>
              <a:ext cx="1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12" name="Google Shape;212;p4"/>
          <p:cNvSpPr/>
          <p:nvPr/>
        </p:nvSpPr>
        <p:spPr>
          <a:xfrm>
            <a:off x="4491038" y="2408237"/>
            <a:ext cx="317500" cy="304800"/>
          </a:xfrm>
          <a:prstGeom prst="flowChartConnector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13" name="Google Shape;213;p4"/>
          <p:cNvGrpSpPr/>
          <p:nvPr/>
        </p:nvGrpSpPr>
        <p:grpSpPr>
          <a:xfrm>
            <a:off x="5333527" y="2835275"/>
            <a:ext cx="806925" cy="304800"/>
            <a:chOff x="1914" y="2963"/>
            <a:chExt cx="1052" cy="397"/>
          </a:xfrm>
        </p:grpSpPr>
        <p:sp>
          <p:nvSpPr>
            <p:cNvPr id="214" name="Google Shape;214;p4"/>
            <p:cNvSpPr/>
            <p:nvPr/>
          </p:nvSpPr>
          <p:spPr>
            <a:xfrm>
              <a:off x="2553" y="2963"/>
              <a:ext cx="413" cy="397"/>
            </a:xfrm>
            <a:prstGeom prst="flowChartConnector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q</a:t>
              </a:r>
              <a:endParaRPr lang="en-US" sz="15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15" name="Google Shape;215;p4"/>
            <p:cNvCxnSpPr>
              <a:stCxn id="216" idx="5"/>
              <a:endCxn id="214" idx="2"/>
            </p:cNvCxnSpPr>
            <p:nvPr/>
          </p:nvCxnSpPr>
          <p:spPr>
            <a:xfrm>
              <a:off x="1914" y="3182"/>
              <a:ext cx="600" cy="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17" name="Google Shape;217;p4"/>
          <p:cNvGrpSpPr/>
          <p:nvPr/>
        </p:nvGrpSpPr>
        <p:grpSpPr>
          <a:xfrm>
            <a:off x="5062538" y="2591762"/>
            <a:ext cx="1300163" cy="456243"/>
            <a:chOff x="1560" y="2646"/>
            <a:chExt cx="1695" cy="595"/>
          </a:xfrm>
        </p:grpSpPr>
        <p:sp>
          <p:nvSpPr>
            <p:cNvPr id="216" name="Google Shape;216;p4"/>
            <p:cNvSpPr/>
            <p:nvPr/>
          </p:nvSpPr>
          <p:spPr>
            <a:xfrm>
              <a:off x="1560" y="2844"/>
              <a:ext cx="414" cy="397"/>
            </a:xfrm>
            <a:prstGeom prst="flowChartConnector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p</a:t>
              </a:r>
              <a:endParaRPr lang="en-US" sz="15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18" name="Google Shape;218;p4"/>
            <p:cNvCxnSpPr>
              <a:stCxn id="219" idx="2"/>
              <a:endCxn id="216" idx="6"/>
            </p:cNvCxnSpPr>
            <p:nvPr/>
          </p:nvCxnSpPr>
          <p:spPr>
            <a:xfrm flipH="1">
              <a:off x="2055" y="2646"/>
              <a:ext cx="1200" cy="30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20" name="Google Shape;220;p4"/>
          <p:cNvGrpSpPr/>
          <p:nvPr/>
        </p:nvGrpSpPr>
        <p:grpSpPr>
          <a:xfrm>
            <a:off x="6362702" y="2316163"/>
            <a:ext cx="412778" cy="428628"/>
            <a:chOff x="3255" y="2287"/>
            <a:chExt cx="538" cy="557"/>
          </a:xfrm>
        </p:grpSpPr>
        <p:sp>
          <p:nvSpPr>
            <p:cNvPr id="219" name="Google Shape;219;p4"/>
            <p:cNvSpPr/>
            <p:nvPr/>
          </p:nvSpPr>
          <p:spPr>
            <a:xfrm>
              <a:off x="3255" y="2446"/>
              <a:ext cx="414" cy="398"/>
            </a:xfrm>
            <a:prstGeom prst="flowChartConnector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h</a:t>
              </a:r>
              <a:endParaRPr lang="en-US" sz="15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1" name="Google Shape;221;p4"/>
            <p:cNvCxnSpPr>
              <a:stCxn id="222" idx="4"/>
              <a:endCxn id="219" idx="7"/>
            </p:cNvCxnSpPr>
            <p:nvPr/>
          </p:nvCxnSpPr>
          <p:spPr>
            <a:xfrm flipH="1">
              <a:off x="3493" y="2287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23" name="Google Shape;223;p4"/>
          <p:cNvGrpSpPr/>
          <p:nvPr/>
        </p:nvGrpSpPr>
        <p:grpSpPr>
          <a:xfrm>
            <a:off x="7283450" y="2195514"/>
            <a:ext cx="317500" cy="549277"/>
            <a:chOff x="4454" y="2129"/>
            <a:chExt cx="414" cy="715"/>
          </a:xfrm>
        </p:grpSpPr>
        <p:sp>
          <p:nvSpPr>
            <p:cNvPr id="224" name="Google Shape;224;p4"/>
            <p:cNvSpPr/>
            <p:nvPr/>
          </p:nvSpPr>
          <p:spPr>
            <a:xfrm>
              <a:off x="4454" y="2129"/>
              <a:ext cx="414" cy="397"/>
            </a:xfrm>
            <a:prstGeom prst="flowChartConnector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f</a:t>
              </a:r>
              <a:endParaRPr lang="en-US" sz="15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5" name="Google Shape;225;p4"/>
            <p:cNvCxnSpPr>
              <a:stCxn id="226" idx="0"/>
              <a:endCxn id="224" idx="4"/>
            </p:cNvCxnSpPr>
            <p:nvPr/>
          </p:nvCxnSpPr>
          <p:spPr>
            <a:xfrm rot="10800000" flipH="1">
              <a:off x="4495" y="2544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27" name="Google Shape;227;p4"/>
          <p:cNvGrpSpPr/>
          <p:nvPr/>
        </p:nvGrpSpPr>
        <p:grpSpPr>
          <a:xfrm>
            <a:off x="7378702" y="1371602"/>
            <a:ext cx="317500" cy="823912"/>
            <a:chOff x="4579" y="1056"/>
            <a:chExt cx="413" cy="1055"/>
          </a:xfrm>
        </p:grpSpPr>
        <p:sp>
          <p:nvSpPr>
            <p:cNvPr id="228" name="Google Shape;228;p4"/>
            <p:cNvSpPr/>
            <p:nvPr/>
          </p:nvSpPr>
          <p:spPr>
            <a:xfrm>
              <a:off x="4579" y="1056"/>
              <a:ext cx="413" cy="397"/>
            </a:xfrm>
            <a:prstGeom prst="flowChartConnector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9" name="Google Shape;229;p4"/>
            <p:cNvCxnSpPr>
              <a:stCxn id="224" idx="0"/>
              <a:endCxn id="228" idx="4"/>
            </p:cNvCxnSpPr>
            <p:nvPr/>
          </p:nvCxnSpPr>
          <p:spPr>
            <a:xfrm rot="10800000">
              <a:off x="4662" y="1511"/>
              <a:ext cx="0" cy="60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30" name="Google Shape;230;p4"/>
          <p:cNvGrpSpPr/>
          <p:nvPr/>
        </p:nvGrpSpPr>
        <p:grpSpPr>
          <a:xfrm>
            <a:off x="4800862" y="2133603"/>
            <a:ext cx="928424" cy="318758"/>
            <a:chOff x="1219" y="2049"/>
            <a:chExt cx="1210" cy="416"/>
          </a:xfrm>
        </p:grpSpPr>
        <p:sp>
          <p:nvSpPr>
            <p:cNvPr id="231" name="Google Shape;231;p4"/>
            <p:cNvSpPr/>
            <p:nvPr/>
          </p:nvSpPr>
          <p:spPr>
            <a:xfrm>
              <a:off x="2015" y="2049"/>
              <a:ext cx="414" cy="397"/>
            </a:xfrm>
            <a:prstGeom prst="flowChartConnector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</a:t>
              </a:r>
              <a:endParaRPr lang="en-US" sz="15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32" name="Google Shape;232;p4"/>
            <p:cNvCxnSpPr/>
            <p:nvPr/>
          </p:nvCxnSpPr>
          <p:spPr>
            <a:xfrm rot="10800000" flipH="1">
              <a:off x="1219" y="2248"/>
              <a:ext cx="846" cy="217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33" name="Google Shape;233;p4"/>
          <p:cNvGrpSpPr/>
          <p:nvPr/>
        </p:nvGrpSpPr>
        <p:grpSpPr>
          <a:xfrm>
            <a:off x="4745037" y="1676401"/>
            <a:ext cx="712768" cy="502129"/>
            <a:chOff x="1147" y="1453"/>
            <a:chExt cx="929" cy="655"/>
          </a:xfrm>
        </p:grpSpPr>
        <p:sp>
          <p:nvSpPr>
            <p:cNvPr id="234" name="Google Shape;234;p4"/>
            <p:cNvSpPr/>
            <p:nvPr/>
          </p:nvSpPr>
          <p:spPr>
            <a:xfrm>
              <a:off x="1147" y="1453"/>
              <a:ext cx="413" cy="397"/>
            </a:xfrm>
            <a:prstGeom prst="flowChartConnector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b</a:t>
              </a:r>
              <a:endParaRPr lang="en-US" sz="15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35" name="Google Shape;235;p4"/>
            <p:cNvCxnSpPr>
              <a:stCxn id="185" idx="1"/>
              <a:endCxn id="234" idx="5"/>
            </p:cNvCxnSpPr>
            <p:nvPr/>
          </p:nvCxnSpPr>
          <p:spPr>
            <a:xfrm rot="10800000">
              <a:off x="1476" y="1808"/>
              <a:ext cx="600" cy="30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36" name="Google Shape;236;p4"/>
          <p:cNvGrpSpPr/>
          <p:nvPr/>
        </p:nvGrpSpPr>
        <p:grpSpPr>
          <a:xfrm>
            <a:off x="5085678" y="1401763"/>
            <a:ext cx="546772" cy="382369"/>
            <a:chOff x="1591" y="1096"/>
            <a:chExt cx="713" cy="498"/>
          </a:xfrm>
        </p:grpSpPr>
        <p:sp>
          <p:nvSpPr>
            <p:cNvPr id="237" name="Google Shape;237;p4"/>
            <p:cNvSpPr/>
            <p:nvPr/>
          </p:nvSpPr>
          <p:spPr>
            <a:xfrm>
              <a:off x="1891" y="1096"/>
              <a:ext cx="413" cy="397"/>
            </a:xfrm>
            <a:prstGeom prst="flowChartConnector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</a:t>
              </a:r>
              <a:endParaRPr lang="en-US" sz="15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38" name="Google Shape;238;p4"/>
            <p:cNvCxnSpPr>
              <a:endCxn id="237" idx="2"/>
            </p:cNvCxnSpPr>
            <p:nvPr/>
          </p:nvCxnSpPr>
          <p:spPr>
            <a:xfrm rot="10800000" flipH="1">
              <a:off x="1591" y="1295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39" name="Google Shape;239;p4"/>
          <p:cNvGrpSpPr/>
          <p:nvPr/>
        </p:nvGrpSpPr>
        <p:grpSpPr>
          <a:xfrm>
            <a:off x="5682767" y="1646237"/>
            <a:ext cx="806934" cy="531916"/>
            <a:chOff x="2369" y="1414"/>
            <a:chExt cx="1052" cy="694"/>
          </a:xfrm>
        </p:grpSpPr>
        <p:sp>
          <p:nvSpPr>
            <p:cNvPr id="240" name="Google Shape;240;p4"/>
            <p:cNvSpPr/>
            <p:nvPr/>
          </p:nvSpPr>
          <p:spPr>
            <a:xfrm>
              <a:off x="3007" y="1414"/>
              <a:ext cx="414" cy="397"/>
            </a:xfrm>
            <a:prstGeom prst="flowChartConnector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</a:t>
              </a:r>
              <a:endParaRPr lang="en-US" sz="15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41" name="Google Shape;241;p4"/>
            <p:cNvCxnSpPr>
              <a:stCxn id="231" idx="7"/>
              <a:endCxn id="240" idx="3"/>
            </p:cNvCxnSpPr>
            <p:nvPr/>
          </p:nvCxnSpPr>
          <p:spPr>
            <a:xfrm rot="10800000" flipH="1">
              <a:off x="2369" y="1808"/>
              <a:ext cx="600" cy="30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42" name="Google Shape;242;p4"/>
          <p:cNvGrpSpPr/>
          <p:nvPr/>
        </p:nvGrpSpPr>
        <p:grpSpPr>
          <a:xfrm>
            <a:off x="5729285" y="2011363"/>
            <a:ext cx="1204916" cy="304800"/>
            <a:chOff x="2429" y="1890"/>
            <a:chExt cx="1571" cy="397"/>
          </a:xfrm>
        </p:grpSpPr>
        <p:sp>
          <p:nvSpPr>
            <p:cNvPr id="222" name="Google Shape;222;p4"/>
            <p:cNvSpPr/>
            <p:nvPr/>
          </p:nvSpPr>
          <p:spPr>
            <a:xfrm>
              <a:off x="3586" y="1890"/>
              <a:ext cx="414" cy="397"/>
            </a:xfrm>
            <a:prstGeom prst="flowChartConnector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0" i="1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e</a:t>
              </a:r>
              <a:endParaRPr lang="en-US" sz="15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43" name="Google Shape;243;p4"/>
            <p:cNvCxnSpPr>
              <a:stCxn id="231" idx="6"/>
              <a:endCxn id="222" idx="2"/>
            </p:cNvCxnSpPr>
            <p:nvPr/>
          </p:nvCxnSpPr>
          <p:spPr>
            <a:xfrm rot="10800000" flipH="1">
              <a:off x="2429" y="1947"/>
              <a:ext cx="1200" cy="30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26" name="Google Shape;226;p4"/>
          <p:cNvSpPr/>
          <p:nvPr/>
        </p:nvSpPr>
        <p:spPr>
          <a:xfrm>
            <a:off x="7156450" y="2744791"/>
            <a:ext cx="317500" cy="303213"/>
          </a:xfrm>
          <a:prstGeom prst="flowChartConnector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</a:t>
            </a:r>
            <a:endParaRPr lang="en-US" sz="1500" b="0" i="1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44" name="Google Shape;244;p4"/>
          <p:cNvCxnSpPr>
            <a:stCxn id="222" idx="5"/>
            <a:endCxn id="226" idx="1"/>
          </p:cNvCxnSpPr>
          <p:nvPr/>
        </p:nvCxnSpPr>
        <p:spPr>
          <a:xfrm>
            <a:off x="6887713" y="2271526"/>
            <a:ext cx="315300" cy="5178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45" name="Google Shape;245;p4"/>
          <p:cNvGrpSpPr/>
          <p:nvPr/>
        </p:nvGrpSpPr>
        <p:grpSpPr>
          <a:xfrm>
            <a:off x="5316538" y="1408117"/>
            <a:ext cx="855473" cy="390358"/>
            <a:chOff x="1891" y="1104"/>
            <a:chExt cx="1116" cy="509"/>
          </a:xfrm>
        </p:grpSpPr>
        <p:cxnSp>
          <p:nvCxnSpPr>
            <p:cNvPr id="246" name="Google Shape;246;p4"/>
            <p:cNvCxnSpPr>
              <a:stCxn id="240" idx="2"/>
              <a:endCxn id="247" idx="6"/>
            </p:cNvCxnSpPr>
            <p:nvPr/>
          </p:nvCxnSpPr>
          <p:spPr>
            <a:xfrm rot="10800000">
              <a:off x="2407" y="1313"/>
              <a:ext cx="600" cy="30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7" name="Google Shape;247;p4"/>
            <p:cNvSpPr/>
            <p:nvPr/>
          </p:nvSpPr>
          <p:spPr>
            <a:xfrm>
              <a:off x="1891" y="1104"/>
              <a:ext cx="413" cy="397"/>
            </a:xfrm>
            <a:prstGeom prst="flowChartConnector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48" name="Google Shape;248;p4"/>
          <p:cNvGrpSpPr/>
          <p:nvPr/>
        </p:nvGrpSpPr>
        <p:grpSpPr>
          <a:xfrm>
            <a:off x="6186488" y="1655767"/>
            <a:ext cx="1143458" cy="584385"/>
            <a:chOff x="3024" y="1427"/>
            <a:chExt cx="1492" cy="761"/>
          </a:xfrm>
        </p:grpSpPr>
        <p:cxnSp>
          <p:nvCxnSpPr>
            <p:cNvPr id="249" name="Google Shape;249;p4"/>
            <p:cNvCxnSpPr>
              <a:stCxn id="224" idx="1"/>
              <a:endCxn id="240" idx="6"/>
            </p:cNvCxnSpPr>
            <p:nvPr/>
          </p:nvCxnSpPr>
          <p:spPr>
            <a:xfrm rot="5400000" flipH="1">
              <a:off x="3616" y="1288"/>
              <a:ext cx="600" cy="1200"/>
            </a:xfrm>
            <a:prstGeom prst="curvedConnector2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0" name="Google Shape;250;p4"/>
            <p:cNvSpPr/>
            <p:nvPr/>
          </p:nvSpPr>
          <p:spPr>
            <a:xfrm>
              <a:off x="3024" y="1427"/>
              <a:ext cx="414" cy="397"/>
            </a:xfrm>
            <a:prstGeom prst="flowChartConnector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cxnSp>
        <p:nvCxnSpPr>
          <p:cNvPr id="251" name="Google Shape;251;p4"/>
          <p:cNvCxnSpPr/>
          <p:nvPr/>
        </p:nvCxnSpPr>
        <p:spPr>
          <a:xfrm>
            <a:off x="3" y="3371851"/>
            <a:ext cx="12191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" name="Google Shape;252;p4"/>
          <p:cNvSpPr/>
          <p:nvPr/>
        </p:nvSpPr>
        <p:spPr>
          <a:xfrm>
            <a:off x="6140455" y="3478213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3729039" y="3971930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3165481" y="4451356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3865563" y="44513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4686305" y="4433888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3163888" y="500698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3856039" y="49990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4325939" y="498158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5002213" y="49720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1" name="Google Shape;261;p4"/>
          <p:cNvSpPr/>
          <p:nvPr/>
        </p:nvSpPr>
        <p:spPr>
          <a:xfrm>
            <a:off x="4087813" y="5510213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4532313" y="55181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4105281" y="6015039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4992688" y="55197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4772030" y="6007105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5254630" y="6034088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4787905" y="6477005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68" name="Google Shape;268;p4"/>
          <p:cNvCxnSpPr/>
          <p:nvPr/>
        </p:nvCxnSpPr>
        <p:spPr>
          <a:xfrm rot="10800000">
            <a:off x="4824413" y="4733930"/>
            <a:ext cx="309563" cy="180975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4"/>
          <p:cNvCxnSpPr/>
          <p:nvPr/>
        </p:nvCxnSpPr>
        <p:spPr>
          <a:xfrm rot="10800000">
            <a:off x="4438653" y="5254630"/>
            <a:ext cx="258763" cy="214313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4"/>
          <p:cNvCxnSpPr/>
          <p:nvPr/>
        </p:nvCxnSpPr>
        <p:spPr>
          <a:xfrm rot="10800000">
            <a:off x="5138743" y="5253040"/>
            <a:ext cx="3175" cy="223837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4"/>
          <p:cNvCxnSpPr/>
          <p:nvPr/>
        </p:nvCxnSpPr>
        <p:spPr>
          <a:xfrm rot="10800000">
            <a:off x="5129213" y="5791201"/>
            <a:ext cx="258763" cy="196851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4"/>
          <p:cNvCxnSpPr/>
          <p:nvPr/>
        </p:nvCxnSpPr>
        <p:spPr>
          <a:xfrm rot="10800000" flipH="1">
            <a:off x="4918076" y="5792788"/>
            <a:ext cx="212725" cy="163512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4"/>
          <p:cNvCxnSpPr/>
          <p:nvPr/>
        </p:nvCxnSpPr>
        <p:spPr>
          <a:xfrm rot="10800000" flipH="1">
            <a:off x="4900618" y="6280154"/>
            <a:ext cx="7937" cy="173039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4"/>
          <p:cNvSpPr/>
          <p:nvPr/>
        </p:nvSpPr>
        <p:spPr>
          <a:xfrm>
            <a:off x="6142037" y="3479805"/>
            <a:ext cx="290512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3730630" y="3973513"/>
            <a:ext cx="290513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6524630" y="3906839"/>
            <a:ext cx="290513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8269288" y="3922713"/>
            <a:ext cx="290512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3167063" y="4452939"/>
            <a:ext cx="290512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3867156" y="4452939"/>
            <a:ext cx="290513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4687888" y="4435481"/>
            <a:ext cx="290512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3165481" y="5008563"/>
            <a:ext cx="290513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3857630" y="4992688"/>
            <a:ext cx="290513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3" name="Google Shape;283;p4"/>
          <p:cNvSpPr/>
          <p:nvPr/>
        </p:nvSpPr>
        <p:spPr>
          <a:xfrm>
            <a:off x="4327530" y="4983163"/>
            <a:ext cx="290513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5003805" y="4973639"/>
            <a:ext cx="290513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5" name="Google Shape;285;p4"/>
          <p:cNvSpPr/>
          <p:nvPr/>
        </p:nvSpPr>
        <p:spPr>
          <a:xfrm>
            <a:off x="4089405" y="5511805"/>
            <a:ext cx="290513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4533905" y="5519739"/>
            <a:ext cx="290513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4114805" y="6016630"/>
            <a:ext cx="290513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4994281" y="5521330"/>
            <a:ext cx="290513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9" name="Google Shape;289;p4"/>
          <p:cNvSpPr/>
          <p:nvPr/>
        </p:nvSpPr>
        <p:spPr>
          <a:xfrm>
            <a:off x="4773613" y="6008688"/>
            <a:ext cx="290512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0" name="Google Shape;290;p4"/>
          <p:cNvSpPr/>
          <p:nvPr/>
        </p:nvSpPr>
        <p:spPr>
          <a:xfrm>
            <a:off x="5256213" y="6035681"/>
            <a:ext cx="290512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1" name="Google Shape;291;p4"/>
          <p:cNvSpPr/>
          <p:nvPr/>
        </p:nvSpPr>
        <p:spPr>
          <a:xfrm>
            <a:off x="4789488" y="6478588"/>
            <a:ext cx="290512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2" name="Google Shape;292;p4"/>
          <p:cNvSpPr/>
          <p:nvPr/>
        </p:nvSpPr>
        <p:spPr>
          <a:xfrm>
            <a:off x="3165481" y="5000630"/>
            <a:ext cx="290513" cy="265113"/>
          </a:xfrm>
          <a:prstGeom prst="ellipse">
            <a:avLst/>
          </a:prstGeom>
          <a:solidFill>
            <a:schemeClr val="lt2">
              <a:alpha val="2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3" name="Google Shape;293;p4"/>
          <p:cNvSpPr/>
          <p:nvPr/>
        </p:nvSpPr>
        <p:spPr>
          <a:xfrm>
            <a:off x="3167063" y="4445005"/>
            <a:ext cx="290512" cy="265113"/>
          </a:xfrm>
          <a:prstGeom prst="ellipse">
            <a:avLst/>
          </a:prstGeom>
          <a:solidFill>
            <a:schemeClr val="lt2">
              <a:alpha val="2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3857630" y="4992688"/>
            <a:ext cx="290513" cy="265112"/>
          </a:xfrm>
          <a:prstGeom prst="ellipse">
            <a:avLst/>
          </a:prstGeom>
          <a:solidFill>
            <a:schemeClr val="lt2">
              <a:alpha val="2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5" name="Google Shape;295;p4"/>
          <p:cNvSpPr/>
          <p:nvPr/>
        </p:nvSpPr>
        <p:spPr>
          <a:xfrm>
            <a:off x="3867156" y="4445005"/>
            <a:ext cx="290513" cy="265113"/>
          </a:xfrm>
          <a:prstGeom prst="ellipse">
            <a:avLst/>
          </a:prstGeom>
          <a:solidFill>
            <a:schemeClr val="lt2">
              <a:alpha val="2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4089405" y="5503863"/>
            <a:ext cx="290513" cy="265112"/>
          </a:xfrm>
          <a:prstGeom prst="ellipse">
            <a:avLst/>
          </a:prstGeom>
          <a:solidFill>
            <a:schemeClr val="lt2">
              <a:alpha val="2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4106863" y="6008688"/>
            <a:ext cx="290512" cy="265112"/>
          </a:xfrm>
          <a:prstGeom prst="ellipse">
            <a:avLst/>
          </a:prstGeom>
          <a:solidFill>
            <a:schemeClr val="lt2">
              <a:alpha val="2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98" name="Google Shape;298;p4"/>
          <p:cNvGrpSpPr/>
          <p:nvPr/>
        </p:nvGrpSpPr>
        <p:grpSpPr>
          <a:xfrm>
            <a:off x="5821364" y="2698751"/>
            <a:ext cx="588963" cy="431800"/>
            <a:chOff x="2762" y="1745"/>
            <a:chExt cx="371" cy="272"/>
          </a:xfrm>
        </p:grpSpPr>
        <p:cxnSp>
          <p:nvCxnSpPr>
            <p:cNvPr id="299" name="Google Shape;299;p4"/>
            <p:cNvCxnSpPr/>
            <p:nvPr/>
          </p:nvCxnSpPr>
          <p:spPr>
            <a:xfrm flipH="1">
              <a:off x="2934" y="1745"/>
              <a:ext cx="199" cy="114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0" name="Google Shape;300;p4"/>
            <p:cNvSpPr/>
            <p:nvPr/>
          </p:nvSpPr>
          <p:spPr>
            <a:xfrm>
              <a:off x="2762" y="1825"/>
              <a:ext cx="200" cy="192"/>
            </a:xfrm>
            <a:prstGeom prst="flowChartConnector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01" name="Google Shape;301;p4"/>
          <p:cNvSpPr/>
          <p:nvPr/>
        </p:nvSpPr>
        <p:spPr>
          <a:xfrm>
            <a:off x="4327530" y="4983163"/>
            <a:ext cx="290513" cy="265112"/>
          </a:xfrm>
          <a:prstGeom prst="ellipse">
            <a:avLst/>
          </a:prstGeom>
          <a:solidFill>
            <a:schemeClr val="lt2">
              <a:alpha val="2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2" name="Google Shape;302;p4"/>
          <p:cNvSpPr/>
          <p:nvPr/>
        </p:nvSpPr>
        <p:spPr>
          <a:xfrm>
            <a:off x="4533905" y="5519739"/>
            <a:ext cx="290513" cy="265112"/>
          </a:xfrm>
          <a:prstGeom prst="ellipse">
            <a:avLst/>
          </a:prstGeom>
          <a:solidFill>
            <a:schemeClr val="lt2">
              <a:alpha val="2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4773613" y="6008688"/>
            <a:ext cx="290512" cy="265112"/>
          </a:xfrm>
          <a:prstGeom prst="ellipse">
            <a:avLst/>
          </a:prstGeom>
          <a:solidFill>
            <a:schemeClr val="lt2">
              <a:alpha val="2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4" name="Google Shape;304;p4"/>
          <p:cNvSpPr/>
          <p:nvPr/>
        </p:nvSpPr>
        <p:spPr>
          <a:xfrm>
            <a:off x="4789488" y="6478588"/>
            <a:ext cx="290512" cy="265112"/>
          </a:xfrm>
          <a:prstGeom prst="ellipse">
            <a:avLst/>
          </a:prstGeom>
          <a:solidFill>
            <a:schemeClr val="lt2">
              <a:alpha val="2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5" name="Google Shape;305;p4"/>
          <p:cNvSpPr txBox="1"/>
          <p:nvPr/>
        </p:nvSpPr>
        <p:spPr>
          <a:xfrm>
            <a:off x="381000" y="1371602"/>
            <a:ext cx="2281237" cy="1338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Strategy: expand a deepest node first</a:t>
            </a:r>
            <a:endParaRPr lang="en-US" sz="1800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Implementation: Fringe is a LIFO stack</a:t>
            </a:r>
            <a:endParaRPr lang="en-US" sz="1800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55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 Puzzle I</a:t>
            </a:r>
            <a:endParaRPr lang="en-US"/>
          </a:p>
        </p:txBody>
      </p:sp>
      <p:sp>
        <p:nvSpPr>
          <p:cNvPr id="1452" name="Google Shape;1452;p55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63246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o"/>
            </a:pPr>
            <a:r>
              <a:rPr lang="en-US" sz="2800" dirty="0"/>
              <a:t>Heuristic: Number of tiles misplaced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o"/>
            </a:pPr>
            <a:endParaRPr lang="en-US" sz="28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o"/>
            </a:pPr>
            <a:r>
              <a:rPr lang="en-US" sz="2800" dirty="0"/>
              <a:t>h(start) =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o"/>
            </a:pPr>
            <a:r>
              <a:rPr lang="en-US" sz="2800" dirty="0"/>
              <a:t>This is a </a:t>
            </a:r>
            <a:r>
              <a:rPr lang="en-US" sz="2800" i="1" dirty="0"/>
              <a:t>relaxed-problem</a:t>
            </a:r>
            <a:r>
              <a:rPr lang="en-US" sz="2800" dirty="0"/>
              <a:t> heuristic</a:t>
            </a:r>
            <a:endParaRPr dirty="0"/>
          </a:p>
        </p:txBody>
      </p:sp>
      <p:sp>
        <p:nvSpPr>
          <p:cNvPr id="1453" name="Google Shape;1453;p55"/>
          <p:cNvSpPr txBox="1"/>
          <p:nvPr/>
        </p:nvSpPr>
        <p:spPr>
          <a:xfrm>
            <a:off x="2133600" y="2286000"/>
            <a:ext cx="990600" cy="5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8</a:t>
            </a:r>
            <a:endParaRPr lang="en-US" sz="3200">
              <a:solidFill>
                <a:schemeClr val="accent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1454" name="Google Shape;1454;p55"/>
          <p:cNvGraphicFramePr/>
          <p:nvPr/>
        </p:nvGraphicFramePr>
        <p:xfrm>
          <a:off x="6400800" y="4112577"/>
          <a:ext cx="5029200" cy="2212065"/>
        </p:xfrm>
        <a:graphic>
          <a:graphicData uri="http://schemas.openxmlformats.org/drawingml/2006/table">
            <a:tbl>
              <a:tblPr>
                <a:noFill/>
                <a:tableStyleId>{54ED614A-2657-4DB2-A812-914AF63EEDAC}</a:tableStyleId>
              </a:tblPr>
              <a:tblGrid>
                <a:gridCol w="990600"/>
                <a:gridCol w="1295400"/>
                <a:gridCol w="1295400"/>
                <a:gridCol w="1447800"/>
              </a:tblGrid>
              <a:tr h="74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Average nodes expanded when the optimal path has…</a:t>
                      </a:r>
                      <a:endParaRPr lang="en-US" sz="2400" b="0" i="0" u="none" strike="noStrike" cap="none">
                        <a:solidFill>
                          <a:schemeClr val="accent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98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…4 steps</a:t>
                      </a:r>
                      <a:endParaRPr lang="en-US" sz="2400" b="0" i="0" u="none" strike="noStrike" cap="none">
                        <a:solidFill>
                          <a:schemeClr val="accent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…8 steps</a:t>
                      </a:r>
                      <a:endParaRPr lang="en-US" sz="2400" b="0" i="0" u="none" strike="noStrike" cap="none">
                        <a:solidFill>
                          <a:schemeClr val="accent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…12 steps</a:t>
                      </a:r>
                      <a:endParaRPr lang="en-US" sz="2400" b="0" i="0" u="none" strike="noStrike" cap="none">
                        <a:solidFill>
                          <a:schemeClr val="accent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UCS</a:t>
                      </a:r>
                      <a:endParaRPr lang="en-US" sz="2400" b="0" i="0" u="none" strike="noStrike" cap="none">
                        <a:solidFill>
                          <a:schemeClr val="accent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112</a:t>
                      </a:r>
                      <a:endParaRPr lang="en-US" sz="2400" b="0" i="0" u="none" strike="noStrike" cap="none">
                        <a:solidFill>
                          <a:schemeClr val="accent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6,300</a:t>
                      </a:r>
                      <a:endParaRPr sz="2400" b="0" i="0" u="none" strike="noStrike" cap="none" baseline="30000">
                        <a:solidFill>
                          <a:schemeClr val="accent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3.6 x 10</a:t>
                      </a:r>
                      <a:r>
                        <a:rPr lang="en-US" sz="2400" b="0" i="0" u="none" strike="noStrike" cap="none" baseline="30000">
                          <a:solidFill>
                            <a:schemeClr val="accent2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6</a:t>
                      </a:r>
                      <a:endParaRPr lang="en-US" sz="2400" b="0" i="0" u="none" strike="noStrike" cap="none" baseline="30000">
                        <a:solidFill>
                          <a:schemeClr val="accent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/>
                    </a:solidFill>
                  </a:tcPr>
                </a:tc>
              </a:tr>
              <a:tr h="474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TILES</a:t>
                      </a:r>
                      <a:endParaRPr lang="en-US" sz="2400" b="0" i="0" u="none" strike="noStrike" cap="none">
                        <a:solidFill>
                          <a:schemeClr val="accent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13</a:t>
                      </a:r>
                      <a:endParaRPr lang="en-US" sz="2400" b="0" i="0" u="none" strike="noStrike" cap="none">
                        <a:solidFill>
                          <a:schemeClr val="accent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39</a:t>
                      </a:r>
                      <a:endParaRPr lang="en-US" sz="2400" b="0" i="0" u="none" strike="noStrike" cap="none">
                        <a:solidFill>
                          <a:schemeClr val="accent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accent2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227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pic>
        <p:nvPicPr>
          <p:cNvPr id="1455" name="Google Shape;1455;p5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36890" y="3489471"/>
            <a:ext cx="5510086" cy="31381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6" name="Google Shape;1456;p55"/>
          <p:cNvGrpSpPr/>
          <p:nvPr/>
        </p:nvGrpSpPr>
        <p:grpSpPr>
          <a:xfrm>
            <a:off x="6742619" y="1219414"/>
            <a:ext cx="5333998" cy="2536188"/>
            <a:chOff x="533401" y="1219446"/>
            <a:chExt cx="6113461" cy="2906804"/>
          </a:xfrm>
        </p:grpSpPr>
        <p:pic>
          <p:nvPicPr>
            <p:cNvPr id="1457" name="Google Shape;1457;p55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33401" y="1219446"/>
              <a:ext cx="6113461" cy="25449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8" name="Google Shape;1458;p55"/>
            <p:cNvSpPr txBox="1"/>
            <p:nvPr/>
          </p:nvSpPr>
          <p:spPr>
            <a:xfrm>
              <a:off x="1259591" y="3639596"/>
              <a:ext cx="1981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Start State</a:t>
              </a:r>
              <a:endParaRPr lang="en-US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9" name="Google Shape;1459;p55"/>
            <p:cNvSpPr txBox="1"/>
            <p:nvPr/>
          </p:nvSpPr>
          <p:spPr>
            <a:xfrm>
              <a:off x="4376148" y="3664585"/>
              <a:ext cx="1981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Goal State</a:t>
              </a:r>
              <a:endParaRPr lang="en-US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460" name="Google Shape;1460;p55"/>
          <p:cNvSpPr txBox="1"/>
          <p:nvPr/>
        </p:nvSpPr>
        <p:spPr>
          <a:xfrm>
            <a:off x="9067800" y="6553200"/>
            <a:ext cx="3124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Statistics from Andrew Moore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56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 Puzzle II</a:t>
            </a:r>
            <a:endParaRPr lang="en-US"/>
          </a:p>
        </p:txBody>
      </p:sp>
      <p:sp>
        <p:nvSpPr>
          <p:cNvPr id="1467" name="Google Shape;1467;p5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5867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2400" dirty="0"/>
              <a:t>What if we had an easier 8-puzzle where any tile could slide any direction at any time, ignoring other tiles?</a:t>
            </a: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o"/>
            </a:pPr>
            <a:r>
              <a:rPr lang="en-US" sz="2400" dirty="0"/>
              <a:t>Total </a:t>
            </a:r>
            <a:r>
              <a:rPr lang="en-US" sz="2400" i="1" dirty="0"/>
              <a:t>Manhattan </a:t>
            </a:r>
            <a:r>
              <a:rPr lang="en-US" sz="2400" dirty="0"/>
              <a:t>distance</a:t>
            </a: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34290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2400" dirty="0"/>
          </a:p>
          <a:p>
            <a:pPr marL="34290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o"/>
            </a:pPr>
            <a:r>
              <a:rPr lang="en-US" sz="2400" dirty="0"/>
              <a:t>h(start) =</a:t>
            </a: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1468" name="Google Shape;1468;p56"/>
          <p:cNvSpPr txBox="1"/>
          <p:nvPr/>
        </p:nvSpPr>
        <p:spPr>
          <a:xfrm>
            <a:off x="2133600" y="4648200"/>
            <a:ext cx="4800600" cy="46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 + 1 + 2 + … = 18</a:t>
            </a:r>
            <a:endParaRPr lang="en-US" sz="2400">
              <a:solidFill>
                <a:schemeClr val="accent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1469" name="Google Shape;1469;p56"/>
          <p:cNvGraphicFramePr/>
          <p:nvPr/>
        </p:nvGraphicFramePr>
        <p:xfrm>
          <a:off x="5233852" y="4267200"/>
          <a:ext cx="6448974" cy="2252505"/>
        </p:xfrm>
        <a:graphic>
          <a:graphicData uri="http://schemas.openxmlformats.org/drawingml/2006/table">
            <a:tbl>
              <a:tblPr>
                <a:noFill/>
                <a:tableStyleId>{54ED614A-2657-4DB2-A812-914AF63EEDAC}</a:tableStyleId>
              </a:tblPr>
              <a:tblGrid>
                <a:gridCol w="2028322"/>
                <a:gridCol w="1417945"/>
                <a:gridCol w="1417945"/>
                <a:gridCol w="1584762"/>
              </a:tblGrid>
              <a:tr h="74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Average nodes expanded when the optimal path has…</a:t>
                      </a:r>
                      <a:endParaRPr lang="en-US" sz="2400" b="0" i="0" u="none" strike="noStrike" cap="none">
                        <a:solidFill>
                          <a:schemeClr val="accent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…4 steps</a:t>
                      </a:r>
                      <a:endParaRPr lang="en-US" sz="2400" b="0" i="0" u="none" strike="noStrike" cap="none">
                        <a:solidFill>
                          <a:schemeClr val="accent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…8 steps</a:t>
                      </a:r>
                      <a:endParaRPr lang="en-US" sz="2400" b="0" i="0" u="none" strike="noStrike" cap="none">
                        <a:solidFill>
                          <a:schemeClr val="accent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…12 steps</a:t>
                      </a:r>
                      <a:endParaRPr lang="en-US" sz="2400" b="0" i="0" u="none" strike="noStrike" cap="none">
                        <a:solidFill>
                          <a:schemeClr val="accent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TILES</a:t>
                      </a:r>
                      <a:endParaRPr lang="en-US" sz="2400" b="0" i="0" u="none" strike="noStrike" cap="none">
                        <a:solidFill>
                          <a:schemeClr val="accent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13</a:t>
                      </a:r>
                      <a:endParaRPr lang="en-US" sz="2400" b="0" i="0" u="none" strike="noStrike" cap="none">
                        <a:solidFill>
                          <a:schemeClr val="accent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39</a:t>
                      </a:r>
                      <a:endParaRPr lang="en-US" sz="2400" b="0" i="0" u="none" strike="noStrike" cap="none">
                        <a:solidFill>
                          <a:schemeClr val="accent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227</a:t>
                      </a:r>
                      <a:endParaRPr lang="en-US" sz="2400" b="0" i="0" u="none" strike="noStrike" cap="none">
                        <a:solidFill>
                          <a:schemeClr val="accent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/>
                    </a:solidFill>
                  </a:tcPr>
                </a:tc>
              </a:tr>
              <a:tr h="49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MANHATTAN</a:t>
                      </a:r>
                      <a:endParaRPr lang="en-US" sz="2400" b="0" i="0" u="none" strike="noStrike" cap="none">
                        <a:solidFill>
                          <a:schemeClr val="accent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accent2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12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25</a:t>
                      </a:r>
                      <a:endParaRPr lang="en-US" sz="2400" b="0" i="0" u="none" strike="noStrike" cap="none">
                        <a:solidFill>
                          <a:schemeClr val="accent2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accent2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73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pSp>
        <p:nvGrpSpPr>
          <p:cNvPr id="1470" name="Google Shape;1470;p56"/>
          <p:cNvGrpSpPr/>
          <p:nvPr/>
        </p:nvGrpSpPr>
        <p:grpSpPr>
          <a:xfrm>
            <a:off x="6324601" y="1219414"/>
            <a:ext cx="5333998" cy="2536188"/>
            <a:chOff x="533401" y="1219446"/>
            <a:chExt cx="6113461" cy="2906804"/>
          </a:xfrm>
        </p:grpSpPr>
        <p:pic>
          <p:nvPicPr>
            <p:cNvPr id="1471" name="Google Shape;1471;p56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533401" y="1219446"/>
              <a:ext cx="6113461" cy="25449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2" name="Google Shape;1472;p56"/>
            <p:cNvSpPr txBox="1"/>
            <p:nvPr/>
          </p:nvSpPr>
          <p:spPr>
            <a:xfrm>
              <a:off x="1259591" y="3639596"/>
              <a:ext cx="1981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Start State</a:t>
              </a:r>
              <a:endParaRPr lang="en-US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3" name="Google Shape;1473;p56"/>
            <p:cNvSpPr txBox="1"/>
            <p:nvPr/>
          </p:nvSpPr>
          <p:spPr>
            <a:xfrm>
              <a:off x="4376148" y="3664585"/>
              <a:ext cx="1981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Goal State</a:t>
              </a:r>
              <a:endParaRPr lang="en-US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71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A*: Summary</a:t>
            </a:r>
            <a:endParaRPr lang="en-US"/>
          </a:p>
        </p:txBody>
      </p:sp>
      <p:pic>
        <p:nvPicPr>
          <p:cNvPr id="1742" name="Google Shape;1742;p7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739590" y="1553037"/>
            <a:ext cx="4865218" cy="453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72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A*: Summary</a:t>
            </a:r>
            <a:endParaRPr lang="en-US"/>
          </a:p>
        </p:txBody>
      </p:sp>
      <p:sp>
        <p:nvSpPr>
          <p:cNvPr id="1749" name="Google Shape;1749;p72"/>
          <p:cNvSpPr txBox="1">
            <a:spLocks noGrp="1"/>
          </p:cNvSpPr>
          <p:nvPr>
            <p:ph type="body" idx="1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o"/>
            </a:pPr>
            <a:r>
              <a:rPr lang="en-US" dirty="0"/>
              <a:t>A* uses both backward costs and (estimates of) forward costs</a:t>
            </a:r>
            <a:endParaRPr dirty="0"/>
          </a:p>
          <a:p>
            <a:pPr marL="2057400" lvl="4" indent="-12700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o"/>
            </a:pPr>
            <a:r>
              <a:rPr lang="en-US" dirty="0"/>
              <a:t>A* is optimal with consistent heuristics</a:t>
            </a:r>
            <a:endParaRPr dirty="0"/>
          </a:p>
          <a:p>
            <a:pPr marL="2057400" lvl="4" indent="-12700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o"/>
            </a:pPr>
            <a:r>
              <a:rPr lang="en-US" dirty="0"/>
              <a:t>Heuristic design is key: often use relaxed problems</a:t>
            </a:r>
            <a:endParaRPr dirty="0"/>
          </a:p>
        </p:txBody>
      </p:sp>
      <p:pic>
        <p:nvPicPr>
          <p:cNvPr id="1750" name="Google Shape;1750;p7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828800" y="4365994"/>
            <a:ext cx="8077197" cy="2487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73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Tree Search Pseudo-Code</a:t>
            </a:r>
            <a:endParaRPr lang="en-US"/>
          </a:p>
        </p:txBody>
      </p:sp>
      <p:pic>
        <p:nvPicPr>
          <p:cNvPr id="1756" name="Google Shape;1756;p73" descr="tree-search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04800" y="1981200"/>
            <a:ext cx="11665629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77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One Queue</a:t>
            </a:r>
            <a:endParaRPr lang="en-US"/>
          </a:p>
        </p:txBody>
      </p:sp>
      <p:sp>
        <p:nvSpPr>
          <p:cNvPr id="1812" name="Google Shape;1812;p77"/>
          <p:cNvSpPr txBox="1">
            <a:spLocks noGrp="1"/>
          </p:cNvSpPr>
          <p:nvPr>
            <p:ph type="body" idx="1"/>
          </p:nvPr>
        </p:nvSpPr>
        <p:spPr>
          <a:xfrm>
            <a:off x="381000" y="1443036"/>
            <a:ext cx="5842000" cy="472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o"/>
            </a:pPr>
            <a:r>
              <a:rPr lang="en-US" sz="2800"/>
              <a:t>All these search algorithms are the same except for fringe strategies</a:t>
            </a:r>
            <a:endParaRPr lang="en-US" sz="280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o"/>
            </a:pPr>
            <a:r>
              <a:rPr lang="en-US" sz="2400"/>
              <a:t>Conceptually, all fringes are priority queues (i.e. collections of nodes with attached priorities)</a:t>
            </a:r>
            <a:endParaRPr lang="en-US" sz="240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o"/>
            </a:pPr>
            <a:r>
              <a:rPr lang="en-US" sz="2400"/>
              <a:t>Practically, for DFS and BFS, you can avoid the log(n) overhead from an actual priority queue, by using stacks and queues</a:t>
            </a:r>
            <a:endParaRPr lang="en-US" sz="240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o"/>
            </a:pPr>
            <a:r>
              <a:rPr lang="en-US" sz="2400"/>
              <a:t>Can even code one implementation that takes a variable queuing object</a:t>
            </a:r>
            <a:endParaRPr lang="en-US" sz="2400"/>
          </a:p>
        </p:txBody>
      </p:sp>
      <p:pic>
        <p:nvPicPr>
          <p:cNvPr id="1813" name="Google Shape;1813;p7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057900" y="1296458"/>
            <a:ext cx="5753099" cy="4474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Breadth-First (Tree) Search</a:t>
            </a:r>
            <a:endParaRPr lang="en-US"/>
          </a:p>
        </p:txBody>
      </p:sp>
      <p:sp>
        <p:nvSpPr>
          <p:cNvPr id="312" name="Google Shape;312;p5"/>
          <p:cNvSpPr txBox="1">
            <a:spLocks noGrp="1"/>
          </p:cNvSpPr>
          <p:nvPr>
            <p:ph type="body" idx="1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</a:p>
        </p:txBody>
      </p:sp>
      <p:pic>
        <p:nvPicPr>
          <p:cNvPr id="313" name="Google Shape;313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33600" y="457200"/>
            <a:ext cx="7802880" cy="585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Breadth-First Search</a:t>
            </a:r>
            <a:endParaRPr lang="en-US"/>
          </a:p>
        </p:txBody>
      </p:sp>
      <p:grpSp>
        <p:nvGrpSpPr>
          <p:cNvPr id="320" name="Google Shape;320;p6"/>
          <p:cNvGrpSpPr/>
          <p:nvPr/>
        </p:nvGrpSpPr>
        <p:grpSpPr>
          <a:xfrm>
            <a:off x="3219447" y="3498853"/>
            <a:ext cx="5486400" cy="3355591"/>
            <a:chOff x="48" y="2332"/>
            <a:chExt cx="3456" cy="2406"/>
          </a:xfrm>
        </p:grpSpPr>
        <p:sp>
          <p:nvSpPr>
            <p:cNvPr id="321" name="Google Shape;321;p6"/>
            <p:cNvSpPr txBox="1"/>
            <p:nvPr/>
          </p:nvSpPr>
          <p:spPr>
            <a:xfrm>
              <a:off x="1728" y="2332"/>
              <a:ext cx="624" cy="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</a:t>
              </a:r>
              <a:endParaRPr lang="en-US"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2" name="Google Shape;322;p6"/>
            <p:cNvSpPr txBox="1"/>
            <p:nvPr/>
          </p:nvSpPr>
          <p:spPr>
            <a:xfrm>
              <a:off x="48" y="3417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</a:t>
              </a:r>
              <a:endParaRPr lang="en-US" sz="18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3" name="Google Shape;323;p6"/>
            <p:cNvSpPr txBox="1"/>
            <p:nvPr/>
          </p:nvSpPr>
          <p:spPr>
            <a:xfrm>
              <a:off x="48" y="3033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b</a:t>
              </a:r>
              <a:endParaRPr lang="en-US" sz="18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4" name="Google Shape;324;p6"/>
            <p:cNvSpPr txBox="1"/>
            <p:nvPr/>
          </p:nvSpPr>
          <p:spPr>
            <a:xfrm>
              <a:off x="384" y="2688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</a:t>
              </a:r>
              <a:endParaRPr lang="en-US" sz="18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5" name="Google Shape;325;p6"/>
            <p:cNvSpPr txBox="1"/>
            <p:nvPr/>
          </p:nvSpPr>
          <p:spPr>
            <a:xfrm>
              <a:off x="3264" y="2640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p</a:t>
              </a:r>
              <a:endParaRPr lang="en-US" sz="18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6" name="Google Shape;326;p6"/>
            <p:cNvSpPr txBox="1"/>
            <p:nvPr/>
          </p:nvSpPr>
          <p:spPr>
            <a:xfrm>
              <a:off x="480" y="3417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</a:t>
              </a:r>
              <a:endParaRPr lang="en-US" sz="18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7" name="Google Shape;327;p6"/>
            <p:cNvSpPr txBox="1"/>
            <p:nvPr/>
          </p:nvSpPr>
          <p:spPr>
            <a:xfrm>
              <a:off x="480" y="3033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</a:t>
              </a:r>
              <a:endParaRPr lang="en-US" sz="18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28" name="Google Shape;328;p6"/>
            <p:cNvCxnSpPr>
              <a:stCxn id="324" idx="2"/>
              <a:endCxn id="323" idx="0"/>
            </p:cNvCxnSpPr>
            <p:nvPr/>
          </p:nvCxnSpPr>
          <p:spPr>
            <a:xfrm rot="10800000">
              <a:off x="204" y="2953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6"/>
            <p:cNvCxnSpPr>
              <a:stCxn id="324" idx="2"/>
              <a:endCxn id="327" idx="0"/>
            </p:cNvCxnSpPr>
            <p:nvPr/>
          </p:nvCxnSpPr>
          <p:spPr>
            <a:xfrm>
              <a:off x="504" y="2953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6"/>
            <p:cNvCxnSpPr>
              <a:stCxn id="323" idx="2"/>
              <a:endCxn id="322" idx="0"/>
            </p:cNvCxnSpPr>
            <p:nvPr/>
          </p:nvCxnSpPr>
          <p:spPr>
            <a:xfrm>
              <a:off x="168" y="3298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6"/>
            <p:cNvCxnSpPr>
              <a:stCxn id="327" idx="2"/>
              <a:endCxn id="326" idx="0"/>
            </p:cNvCxnSpPr>
            <p:nvPr/>
          </p:nvCxnSpPr>
          <p:spPr>
            <a:xfrm>
              <a:off x="600" y="3298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32" name="Google Shape;332;p6"/>
            <p:cNvGrpSpPr/>
            <p:nvPr/>
          </p:nvGrpSpPr>
          <p:grpSpPr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333" name="Google Shape;333;p6"/>
              <p:cNvSpPr txBox="1"/>
              <p:nvPr/>
            </p:nvSpPr>
            <p:spPr>
              <a:xfrm>
                <a:off x="1536" y="2640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e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34" name="Google Shape;334;p6"/>
              <p:cNvSpPr txBox="1"/>
              <p:nvPr/>
            </p:nvSpPr>
            <p:spPr>
              <a:xfrm>
                <a:off x="1152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p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35" name="Google Shape;335;p6"/>
              <p:cNvSpPr txBox="1"/>
              <p:nvPr/>
            </p:nvSpPr>
            <p:spPr>
              <a:xfrm>
                <a:off x="1296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h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36" name="Google Shape;336;p6"/>
              <p:cNvSpPr txBox="1"/>
              <p:nvPr/>
            </p:nvSpPr>
            <p:spPr>
              <a:xfrm>
                <a:off x="1728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f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37" name="Google Shape;337;p6"/>
              <p:cNvSpPr txBox="1"/>
              <p:nvPr/>
            </p:nvSpPr>
            <p:spPr>
              <a:xfrm>
                <a:off x="1728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38" name="Google Shape;338;p6"/>
              <p:cNvSpPr txBox="1"/>
              <p:nvPr/>
            </p:nvSpPr>
            <p:spPr>
              <a:xfrm>
                <a:off x="1440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q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39" name="Google Shape;339;p6"/>
              <p:cNvSpPr txBox="1"/>
              <p:nvPr/>
            </p:nvSpPr>
            <p:spPr>
              <a:xfrm>
                <a:off x="1152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q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40" name="Google Shape;340;p6"/>
              <p:cNvSpPr txBox="1"/>
              <p:nvPr/>
            </p:nvSpPr>
            <p:spPr>
              <a:xfrm>
                <a:off x="1584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c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41" name="Google Shape;341;p6"/>
              <p:cNvSpPr txBox="1"/>
              <p:nvPr/>
            </p:nvSpPr>
            <p:spPr>
              <a:xfrm>
                <a:off x="1776" y="3792"/>
                <a:ext cx="480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G</a:t>
                </a:r>
                <a:endParaRPr lang="en-US" sz="16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42" name="Google Shape;342;p6"/>
              <p:cNvSpPr txBox="1"/>
              <p:nvPr/>
            </p:nvSpPr>
            <p:spPr>
              <a:xfrm>
                <a:off x="1584" y="4089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a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343" name="Google Shape;343;p6"/>
              <p:cNvCxnSpPr>
                <a:stCxn id="333" idx="2"/>
                <a:endCxn id="335" idx="0"/>
              </p:cNvCxnSpPr>
              <p:nvPr/>
            </p:nvCxnSpPr>
            <p:spPr>
              <a:xfrm rot="10800000">
                <a:off x="1356" y="2905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3" idx="2"/>
                <a:endCxn id="337" idx="0"/>
              </p:cNvCxnSpPr>
              <p:nvPr/>
            </p:nvCxnSpPr>
            <p:spPr>
              <a:xfrm>
                <a:off x="1656" y="2905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5" idx="2"/>
                <a:endCxn id="334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5" idx="2"/>
                <a:endCxn id="338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7" idx="2"/>
                <a:endCxn id="336" idx="0"/>
              </p:cNvCxnSpPr>
              <p:nvPr/>
            </p:nvCxnSpPr>
            <p:spPr>
              <a:xfrm>
                <a:off x="1848" y="328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9" idx="0"/>
              </p:cNvCxnSpPr>
              <p:nvPr/>
            </p:nvCxnSpPr>
            <p:spPr>
              <a:xfrm>
                <a:off x="1272" y="3673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6" idx="2"/>
                <a:endCxn id="340" idx="0"/>
              </p:cNvCxnSpPr>
              <p:nvPr/>
            </p:nvCxnSpPr>
            <p:spPr>
              <a:xfrm>
                <a:off x="1848" y="3673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6" idx="2"/>
                <a:endCxn id="341" idx="0"/>
              </p:cNvCxnSpPr>
              <p:nvPr/>
            </p:nvCxnSpPr>
            <p:spPr>
              <a:xfrm>
                <a:off x="1848" y="3673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6"/>
              <p:cNvCxnSpPr>
                <a:stCxn id="340" idx="2"/>
                <a:endCxn id="342" idx="0"/>
              </p:cNvCxnSpPr>
              <p:nvPr/>
            </p:nvCxnSpPr>
            <p:spPr>
              <a:xfrm>
                <a:off x="1704" y="4018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52" name="Google Shape;352;p6"/>
            <p:cNvSpPr txBox="1"/>
            <p:nvPr/>
          </p:nvSpPr>
          <p:spPr>
            <a:xfrm>
              <a:off x="3264" y="2994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q</a:t>
              </a:r>
              <a:endParaRPr lang="en-US" sz="18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53" name="Google Shape;353;p6"/>
            <p:cNvCxnSpPr>
              <a:stCxn id="325" idx="2"/>
              <a:endCxn id="352" idx="0"/>
            </p:cNvCxnSpPr>
            <p:nvPr/>
          </p:nvCxnSpPr>
          <p:spPr>
            <a:xfrm>
              <a:off x="3384" y="290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4" name="Google Shape;354;p6"/>
            <p:cNvGrpSpPr/>
            <p:nvPr/>
          </p:nvGrpSpPr>
          <p:grpSpPr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355" name="Google Shape;355;p6"/>
              <p:cNvSpPr txBox="1"/>
              <p:nvPr/>
            </p:nvSpPr>
            <p:spPr>
              <a:xfrm>
                <a:off x="1536" y="2640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e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56" name="Google Shape;356;p6"/>
              <p:cNvSpPr txBox="1"/>
              <p:nvPr/>
            </p:nvSpPr>
            <p:spPr>
              <a:xfrm>
                <a:off x="1152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p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57" name="Google Shape;357;p6"/>
              <p:cNvSpPr txBox="1"/>
              <p:nvPr/>
            </p:nvSpPr>
            <p:spPr>
              <a:xfrm>
                <a:off x="1296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h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58" name="Google Shape;358;p6"/>
              <p:cNvSpPr txBox="1"/>
              <p:nvPr/>
            </p:nvSpPr>
            <p:spPr>
              <a:xfrm>
                <a:off x="1728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f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59" name="Google Shape;359;p6"/>
              <p:cNvSpPr txBox="1"/>
              <p:nvPr/>
            </p:nvSpPr>
            <p:spPr>
              <a:xfrm>
                <a:off x="1728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60" name="Google Shape;360;p6"/>
              <p:cNvSpPr txBox="1"/>
              <p:nvPr/>
            </p:nvSpPr>
            <p:spPr>
              <a:xfrm>
                <a:off x="1440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q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61" name="Google Shape;361;p6"/>
              <p:cNvSpPr txBox="1"/>
              <p:nvPr/>
            </p:nvSpPr>
            <p:spPr>
              <a:xfrm>
                <a:off x="1152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q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62" name="Google Shape;362;p6"/>
              <p:cNvSpPr txBox="1"/>
              <p:nvPr/>
            </p:nvSpPr>
            <p:spPr>
              <a:xfrm>
                <a:off x="1584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c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63" name="Google Shape;363;p6"/>
              <p:cNvSpPr txBox="1"/>
              <p:nvPr/>
            </p:nvSpPr>
            <p:spPr>
              <a:xfrm>
                <a:off x="1776" y="3792"/>
                <a:ext cx="480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G</a:t>
                </a:r>
                <a:endParaRPr lang="en-US" sz="16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64" name="Google Shape;364;p6"/>
              <p:cNvSpPr txBox="1"/>
              <p:nvPr/>
            </p:nvSpPr>
            <p:spPr>
              <a:xfrm>
                <a:off x="1584" y="4089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a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365" name="Google Shape;365;p6"/>
              <p:cNvCxnSpPr>
                <a:stCxn id="355" idx="2"/>
                <a:endCxn id="357" idx="0"/>
              </p:cNvCxnSpPr>
              <p:nvPr/>
            </p:nvCxnSpPr>
            <p:spPr>
              <a:xfrm rot="10800000">
                <a:off x="1356" y="2905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6"/>
              <p:cNvCxnSpPr>
                <a:stCxn id="355" idx="2"/>
                <a:endCxn id="359" idx="0"/>
              </p:cNvCxnSpPr>
              <p:nvPr/>
            </p:nvCxnSpPr>
            <p:spPr>
              <a:xfrm>
                <a:off x="1656" y="2905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6"/>
              <p:cNvCxnSpPr>
                <a:stCxn id="357" idx="2"/>
                <a:endCxn id="356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6"/>
              <p:cNvCxnSpPr>
                <a:stCxn id="357" idx="2"/>
                <a:endCxn id="360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6"/>
              <p:cNvCxnSpPr>
                <a:stCxn id="359" idx="2"/>
                <a:endCxn id="358" idx="0"/>
              </p:cNvCxnSpPr>
              <p:nvPr/>
            </p:nvCxnSpPr>
            <p:spPr>
              <a:xfrm>
                <a:off x="1848" y="328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6"/>
              <p:cNvCxnSpPr>
                <a:stCxn id="356" idx="2"/>
                <a:endCxn id="361" idx="0"/>
              </p:cNvCxnSpPr>
              <p:nvPr/>
            </p:nvCxnSpPr>
            <p:spPr>
              <a:xfrm>
                <a:off x="1272" y="3673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6"/>
              <p:cNvCxnSpPr>
                <a:stCxn id="358" idx="2"/>
                <a:endCxn id="362" idx="0"/>
              </p:cNvCxnSpPr>
              <p:nvPr/>
            </p:nvCxnSpPr>
            <p:spPr>
              <a:xfrm>
                <a:off x="1848" y="3673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6"/>
              <p:cNvCxnSpPr>
                <a:stCxn id="358" idx="2"/>
                <a:endCxn id="363" idx="0"/>
              </p:cNvCxnSpPr>
              <p:nvPr/>
            </p:nvCxnSpPr>
            <p:spPr>
              <a:xfrm>
                <a:off x="1848" y="3673"/>
                <a:ext cx="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6"/>
              <p:cNvCxnSpPr>
                <a:stCxn id="362" idx="2"/>
                <a:endCxn id="364" idx="0"/>
              </p:cNvCxnSpPr>
              <p:nvPr/>
            </p:nvCxnSpPr>
            <p:spPr>
              <a:xfrm>
                <a:off x="1704" y="4018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74" name="Google Shape;374;p6"/>
            <p:cNvCxnSpPr>
              <a:stCxn id="324" idx="2"/>
              <a:endCxn id="355" idx="0"/>
            </p:cNvCxnSpPr>
            <p:nvPr/>
          </p:nvCxnSpPr>
          <p:spPr>
            <a:xfrm>
              <a:off x="504" y="2953"/>
              <a:ext cx="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6"/>
            <p:cNvCxnSpPr>
              <a:stCxn id="321" idx="2"/>
              <a:endCxn id="324" idx="0"/>
            </p:cNvCxnSpPr>
            <p:nvPr/>
          </p:nvCxnSpPr>
          <p:spPr>
            <a:xfrm rot="10800000">
              <a:off x="540" y="2575"/>
              <a:ext cx="1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6"/>
            <p:cNvCxnSpPr>
              <a:stCxn id="321" idx="2"/>
              <a:endCxn id="333" idx="0"/>
            </p:cNvCxnSpPr>
            <p:nvPr/>
          </p:nvCxnSpPr>
          <p:spPr>
            <a:xfrm>
              <a:off x="2040" y="2575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6"/>
            <p:cNvCxnSpPr>
              <a:stCxn id="321" idx="2"/>
              <a:endCxn id="325" idx="0"/>
            </p:cNvCxnSpPr>
            <p:nvPr/>
          </p:nvCxnSpPr>
          <p:spPr>
            <a:xfrm>
              <a:off x="2040" y="2575"/>
              <a:ext cx="1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8" name="Google Shape;378;p6"/>
          <p:cNvGrpSpPr/>
          <p:nvPr/>
        </p:nvGrpSpPr>
        <p:grpSpPr>
          <a:xfrm>
            <a:off x="4589461" y="1358902"/>
            <a:ext cx="3030539" cy="1765300"/>
            <a:chOff x="624" y="1134"/>
            <a:chExt cx="4368" cy="2544"/>
          </a:xfrm>
        </p:grpSpPr>
        <p:sp>
          <p:nvSpPr>
            <p:cNvPr id="379" name="Google Shape;379;p6"/>
            <p:cNvSpPr/>
            <p:nvPr/>
          </p:nvSpPr>
          <p:spPr>
            <a:xfrm>
              <a:off x="624" y="2625"/>
              <a:ext cx="432" cy="439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</a:t>
              </a:r>
              <a:endParaRPr lang="en-US"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4560" y="1134"/>
              <a:ext cx="432" cy="439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G</a:t>
              </a:r>
              <a:endPara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1878" y="2231"/>
              <a:ext cx="433" cy="438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</a:t>
              </a:r>
              <a:endParaRPr lang="en-US" sz="18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970" y="1573"/>
              <a:ext cx="432" cy="438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b</a:t>
              </a:r>
              <a:endParaRPr lang="en-US" sz="18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1402" y="3108"/>
              <a:ext cx="433" cy="438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p</a:t>
              </a:r>
              <a:endParaRPr lang="en-US" sz="18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2440" y="3239"/>
              <a:ext cx="433" cy="439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q</a:t>
              </a:r>
              <a:endParaRPr lang="en-US" sz="18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2916" y="1529"/>
              <a:ext cx="433" cy="438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</a:t>
              </a:r>
              <a:endParaRPr lang="en-US" sz="18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3522" y="2055"/>
              <a:ext cx="432" cy="439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e</a:t>
              </a:r>
              <a:endParaRPr lang="en-US" sz="18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3176" y="2669"/>
              <a:ext cx="432" cy="439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h</a:t>
              </a:r>
              <a:endParaRPr lang="en-US" sz="18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1748" y="1178"/>
              <a:ext cx="433" cy="438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</a:t>
              </a:r>
              <a:endParaRPr lang="en-US" sz="18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4430" y="2318"/>
              <a:ext cx="432" cy="439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f</a:t>
              </a:r>
              <a:endParaRPr lang="en-US" sz="18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4257" y="3108"/>
              <a:ext cx="432" cy="438"/>
            </a:xfrm>
            <a:prstGeom prst="flowChartConnec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r</a:t>
              </a:r>
              <a:endParaRPr lang="en-US" sz="18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91" name="Google Shape;391;p6"/>
            <p:cNvCxnSpPr>
              <a:stCxn id="379" idx="5"/>
              <a:endCxn id="383" idx="2"/>
            </p:cNvCxnSpPr>
            <p:nvPr/>
          </p:nvCxnSpPr>
          <p:spPr>
            <a:xfrm>
              <a:off x="993" y="3000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2" name="Google Shape;392;p6"/>
            <p:cNvCxnSpPr>
              <a:stCxn id="383" idx="5"/>
              <a:endCxn id="384" idx="2"/>
            </p:cNvCxnSpPr>
            <p:nvPr/>
          </p:nvCxnSpPr>
          <p:spPr>
            <a:xfrm>
              <a:off x="1772" y="3482"/>
              <a:ext cx="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3" name="Google Shape;393;p6"/>
            <p:cNvCxnSpPr>
              <a:stCxn id="387" idx="3"/>
              <a:endCxn id="384" idx="7"/>
            </p:cNvCxnSpPr>
            <p:nvPr/>
          </p:nvCxnSpPr>
          <p:spPr>
            <a:xfrm flipH="1">
              <a:off x="2939" y="3044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4" name="Google Shape;394;p6"/>
            <p:cNvCxnSpPr>
              <a:stCxn id="387" idx="2"/>
              <a:endCxn id="383" idx="6"/>
            </p:cNvCxnSpPr>
            <p:nvPr/>
          </p:nvCxnSpPr>
          <p:spPr>
            <a:xfrm flipH="1">
              <a:off x="1976" y="2889"/>
              <a:ext cx="12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5" name="Google Shape;395;p6"/>
            <p:cNvCxnSpPr>
              <a:stCxn id="386" idx="4"/>
              <a:endCxn id="387" idx="7"/>
            </p:cNvCxnSpPr>
            <p:nvPr/>
          </p:nvCxnSpPr>
          <p:spPr>
            <a:xfrm flipH="1">
              <a:off x="3438" y="2494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6" name="Google Shape;396;p6"/>
            <p:cNvCxnSpPr>
              <a:stCxn id="386" idx="5"/>
              <a:endCxn id="390" idx="1"/>
            </p:cNvCxnSpPr>
            <p:nvPr/>
          </p:nvCxnSpPr>
          <p:spPr>
            <a:xfrm>
              <a:off x="3891" y="2430"/>
              <a:ext cx="30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7" name="Google Shape;397;p6"/>
            <p:cNvCxnSpPr>
              <a:stCxn id="390" idx="0"/>
              <a:endCxn id="389" idx="4"/>
            </p:cNvCxnSpPr>
            <p:nvPr/>
          </p:nvCxnSpPr>
          <p:spPr>
            <a:xfrm rot="10800000" flipH="1">
              <a:off x="4473" y="2808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8" name="Google Shape;398;p6"/>
            <p:cNvCxnSpPr>
              <a:stCxn id="389" idx="0"/>
              <a:endCxn id="380" idx="4"/>
            </p:cNvCxnSpPr>
            <p:nvPr/>
          </p:nvCxnSpPr>
          <p:spPr>
            <a:xfrm rot="10800000">
              <a:off x="4646" y="1718"/>
              <a:ext cx="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9" name="Google Shape;399;p6"/>
            <p:cNvCxnSpPr>
              <a:stCxn id="379" idx="7"/>
            </p:cNvCxnSpPr>
            <p:nvPr/>
          </p:nvCxnSpPr>
          <p:spPr>
            <a:xfrm rot="10800000" flipH="1">
              <a:off x="993" y="2389"/>
              <a:ext cx="9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0" name="Google Shape;400;p6"/>
            <p:cNvCxnSpPr>
              <a:stCxn id="381" idx="1"/>
              <a:endCxn id="382" idx="5"/>
            </p:cNvCxnSpPr>
            <p:nvPr/>
          </p:nvCxnSpPr>
          <p:spPr>
            <a:xfrm rot="10800000">
              <a:off x="1341" y="1995"/>
              <a:ext cx="6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1" name="Google Shape;401;p6"/>
            <p:cNvCxnSpPr>
              <a:endCxn id="388" idx="2"/>
            </p:cNvCxnSpPr>
            <p:nvPr/>
          </p:nvCxnSpPr>
          <p:spPr>
            <a:xfrm rot="10800000" flipH="1">
              <a:off x="1448" y="1397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2" name="Google Shape;402;p6"/>
            <p:cNvCxnSpPr>
              <a:stCxn id="385" idx="2"/>
              <a:endCxn id="388" idx="6"/>
            </p:cNvCxnSpPr>
            <p:nvPr/>
          </p:nvCxnSpPr>
          <p:spPr>
            <a:xfrm rot="10800000">
              <a:off x="2316" y="1448"/>
              <a:ext cx="6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3" name="Google Shape;403;p6"/>
            <p:cNvCxnSpPr>
              <a:stCxn id="381" idx="7"/>
              <a:endCxn id="385" idx="3"/>
            </p:cNvCxnSpPr>
            <p:nvPr/>
          </p:nvCxnSpPr>
          <p:spPr>
            <a:xfrm rot="10800000" flipH="1">
              <a:off x="2248" y="1995"/>
              <a:ext cx="6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4" name="Google Shape;404;p6"/>
            <p:cNvCxnSpPr>
              <a:stCxn id="381" idx="6"/>
              <a:endCxn id="386" idx="2"/>
            </p:cNvCxnSpPr>
            <p:nvPr/>
          </p:nvCxnSpPr>
          <p:spPr>
            <a:xfrm rot="10800000" flipH="1">
              <a:off x="2311" y="2150"/>
              <a:ext cx="12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5" name="Google Shape;405;p6"/>
            <p:cNvCxnSpPr>
              <a:stCxn id="389" idx="1"/>
              <a:endCxn id="385" idx="6"/>
            </p:cNvCxnSpPr>
            <p:nvPr/>
          </p:nvCxnSpPr>
          <p:spPr>
            <a:xfrm rot="5400000" flipH="1">
              <a:off x="3593" y="1482"/>
              <a:ext cx="600" cy="1200"/>
            </a:xfrm>
            <a:prstGeom prst="curved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6" name="Google Shape;406;p6"/>
            <p:cNvCxnSpPr>
              <a:stCxn id="379" idx="6"/>
              <a:endCxn id="386" idx="3"/>
            </p:cNvCxnSpPr>
            <p:nvPr/>
          </p:nvCxnSpPr>
          <p:spPr>
            <a:xfrm rot="10800000" flipH="1">
              <a:off x="1056" y="2545"/>
              <a:ext cx="2400" cy="300"/>
            </a:xfrm>
            <a:prstGeom prst="curved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07" name="Google Shape;407;p6"/>
          <p:cNvGrpSpPr/>
          <p:nvPr/>
        </p:nvGrpSpPr>
        <p:grpSpPr>
          <a:xfrm>
            <a:off x="1447802" y="3532194"/>
            <a:ext cx="7337425" cy="2325687"/>
            <a:chOff x="132" y="2225"/>
            <a:chExt cx="4622" cy="1465"/>
          </a:xfrm>
        </p:grpSpPr>
        <p:sp>
          <p:nvSpPr>
            <p:cNvPr id="408" name="Google Shape;408;p6"/>
            <p:cNvSpPr/>
            <p:nvPr/>
          </p:nvSpPr>
          <p:spPr>
            <a:xfrm>
              <a:off x="1142" y="2225"/>
              <a:ext cx="3611" cy="1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1138" y="2516"/>
              <a:ext cx="3611" cy="172"/>
            </a:xfrm>
            <a:prstGeom prst="rect">
              <a:avLst/>
            </a:prstGeom>
            <a:solidFill>
              <a:srgbClr val="FF66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1143" y="2844"/>
              <a:ext cx="3611" cy="172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1139" y="3188"/>
              <a:ext cx="3607" cy="172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807" y="2236"/>
              <a:ext cx="178" cy="1450"/>
            </a:xfrm>
            <a:prstGeom prst="leftBrace">
              <a:avLst>
                <a:gd name="adj1" fmla="val 67884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3" name="Google Shape;413;p6"/>
            <p:cNvSpPr txBox="1"/>
            <p:nvPr/>
          </p:nvSpPr>
          <p:spPr>
            <a:xfrm>
              <a:off x="132" y="2693"/>
              <a:ext cx="602" cy="4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Search</a:t>
              </a:r>
              <a:endPara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ctr" rtl="0"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Tiers</a:t>
              </a:r>
              <a:endPara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1143" y="3518"/>
              <a:ext cx="3607" cy="172"/>
            </a:xfrm>
            <a:prstGeom prst="rect">
              <a:avLst/>
            </a:prstGeom>
            <a:solidFill>
              <a:srgbClr val="CC00C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15" name="Google Shape;415;p6"/>
          <p:cNvSpPr/>
          <p:nvPr/>
        </p:nvSpPr>
        <p:spPr>
          <a:xfrm>
            <a:off x="6237287" y="35258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6" name="Google Shape;416;p6"/>
          <p:cNvSpPr/>
          <p:nvPr/>
        </p:nvSpPr>
        <p:spPr>
          <a:xfrm>
            <a:off x="6237287" y="3525839"/>
            <a:ext cx="290512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7" name="Google Shape;417;p6"/>
          <p:cNvSpPr/>
          <p:nvPr/>
        </p:nvSpPr>
        <p:spPr>
          <a:xfrm>
            <a:off x="3808411" y="4021139"/>
            <a:ext cx="290512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8" name="Google Shape;418;p6"/>
          <p:cNvSpPr/>
          <p:nvPr/>
        </p:nvSpPr>
        <p:spPr>
          <a:xfrm>
            <a:off x="6629402" y="3976688"/>
            <a:ext cx="290513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9" name="Google Shape;419;p6"/>
          <p:cNvSpPr/>
          <p:nvPr/>
        </p:nvSpPr>
        <p:spPr>
          <a:xfrm>
            <a:off x="8380411" y="3990981"/>
            <a:ext cx="290512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0" name="Google Shape;420;p6"/>
          <p:cNvSpPr/>
          <p:nvPr/>
        </p:nvSpPr>
        <p:spPr>
          <a:xfrm>
            <a:off x="3278184" y="4521205"/>
            <a:ext cx="290512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1" name="Google Shape;421;p6"/>
          <p:cNvSpPr/>
          <p:nvPr/>
        </p:nvSpPr>
        <p:spPr>
          <a:xfrm>
            <a:off x="3952878" y="4513263"/>
            <a:ext cx="290513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2" name="Google Shape;422;p6"/>
          <p:cNvSpPr/>
          <p:nvPr/>
        </p:nvSpPr>
        <p:spPr>
          <a:xfrm>
            <a:off x="4799011" y="4513263"/>
            <a:ext cx="290512" cy="26511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3" name="Google Shape;423;p6"/>
          <p:cNvSpPr/>
          <p:nvPr/>
        </p:nvSpPr>
        <p:spPr>
          <a:xfrm>
            <a:off x="6243635" y="4505330"/>
            <a:ext cx="290512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4" name="Google Shape;424;p6"/>
          <p:cNvSpPr/>
          <p:nvPr/>
        </p:nvSpPr>
        <p:spPr>
          <a:xfrm>
            <a:off x="6945311" y="4505330"/>
            <a:ext cx="290512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5" name="Google Shape;425;p6"/>
          <p:cNvSpPr/>
          <p:nvPr/>
        </p:nvSpPr>
        <p:spPr>
          <a:xfrm>
            <a:off x="8378828" y="4505330"/>
            <a:ext cx="290513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6" name="Google Shape;426;p6"/>
          <p:cNvSpPr/>
          <p:nvPr/>
        </p:nvSpPr>
        <p:spPr>
          <a:xfrm>
            <a:off x="3268660" y="5051430"/>
            <a:ext cx="290512" cy="26511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7" name="Google Shape;427;p6"/>
          <p:cNvSpPr/>
          <p:nvPr/>
        </p:nvSpPr>
        <p:spPr>
          <a:xfrm>
            <a:off x="3808411" y="4019556"/>
            <a:ext cx="290512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8" name="Google Shape;428;p6"/>
          <p:cNvSpPr/>
          <p:nvPr/>
        </p:nvSpPr>
        <p:spPr>
          <a:xfrm>
            <a:off x="6632578" y="3978281"/>
            <a:ext cx="290513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9" name="Google Shape;429;p6"/>
          <p:cNvSpPr/>
          <p:nvPr/>
        </p:nvSpPr>
        <p:spPr>
          <a:xfrm>
            <a:off x="8382002" y="3995739"/>
            <a:ext cx="290513" cy="265112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0" name="Google Shape;430;p6"/>
          <p:cNvSpPr/>
          <p:nvPr/>
        </p:nvSpPr>
        <p:spPr>
          <a:xfrm>
            <a:off x="3281360" y="4516439"/>
            <a:ext cx="290512" cy="265112"/>
          </a:xfrm>
          <a:prstGeom prst="ellipse">
            <a:avLst/>
          </a:prstGeom>
          <a:solidFill>
            <a:srgbClr val="008000">
              <a:alpha val="2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31" name="Google Shape;431;p6"/>
          <p:cNvCxnSpPr/>
          <p:nvPr/>
        </p:nvCxnSpPr>
        <p:spPr>
          <a:xfrm>
            <a:off x="2" y="3371851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2" name="Google Shape;432;p6"/>
          <p:cNvSpPr txBox="1"/>
          <p:nvPr/>
        </p:nvSpPr>
        <p:spPr>
          <a:xfrm>
            <a:off x="376237" y="1371602"/>
            <a:ext cx="2366963" cy="1338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Strategy: expand a shallowest node first</a:t>
            </a:r>
            <a:endParaRPr lang="en-US" sz="1800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Implementation: Fringe is a FIFO queue</a:t>
            </a:r>
            <a:endParaRPr lang="en-US" sz="1800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"/>
          <p:cNvSpPr/>
          <p:nvPr/>
        </p:nvSpPr>
        <p:spPr>
          <a:xfrm>
            <a:off x="9250359" y="2112965"/>
            <a:ext cx="965200" cy="828675"/>
          </a:xfrm>
          <a:custGeom>
            <a:avLst/>
            <a:gdLst/>
            <a:ahLst/>
            <a:cxnLst/>
            <a:rect l="l" t="t" r="r" b="b"/>
            <a:pathLst>
              <a:path w="1087" h="926" extrusionOk="0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lt2">
              <a:alpha val="2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8866184" y="2112968"/>
            <a:ext cx="1725613" cy="1470025"/>
          </a:xfrm>
          <a:custGeom>
            <a:avLst/>
            <a:gdLst/>
            <a:ahLst/>
            <a:cxnLst/>
            <a:rect l="l" t="t" r="r" b="b"/>
            <a:pathLst>
              <a:path w="1087" h="926" extrusionOk="0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lt2">
              <a:alpha val="2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0" name="Google Shape;440;p7"/>
          <p:cNvSpPr/>
          <p:nvPr/>
        </p:nvSpPr>
        <p:spPr>
          <a:xfrm>
            <a:off x="9070978" y="2119313"/>
            <a:ext cx="1323975" cy="1162051"/>
          </a:xfrm>
          <a:custGeom>
            <a:avLst/>
            <a:gdLst/>
            <a:ahLst/>
            <a:cxnLst/>
            <a:rect l="l" t="t" r="r" b="b"/>
            <a:pathLst>
              <a:path w="1087" h="926" extrusionOk="0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lt2">
              <a:alpha val="2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1" name="Google Shape;441;p7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Iterative Deepening</a:t>
            </a:r>
            <a:endParaRPr lang="en-US"/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1"/>
          </p:nvPr>
        </p:nvSpPr>
        <p:spPr>
          <a:xfrm>
            <a:off x="406400" y="1397003"/>
            <a:ext cx="6908800" cy="472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o"/>
            </a:pPr>
            <a:r>
              <a:rPr lang="en-US" sz="2800"/>
              <a:t>Idea: get DFS’s space advantage with BFS’s time / shallow-solution advantages</a:t>
            </a:r>
            <a:endParaRPr lang="en-US" sz="280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o"/>
            </a:pPr>
            <a:r>
              <a:rPr lang="en-US" sz="2400"/>
              <a:t>Run a DFS with depth limit 1.  If no solution…</a:t>
            </a:r>
            <a:endParaRPr lang="en-US" sz="240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o"/>
            </a:pPr>
            <a:r>
              <a:rPr lang="en-US" sz="2400"/>
              <a:t>Run a DFS with depth limit 2.  If no solution…</a:t>
            </a:r>
            <a:endParaRPr lang="en-US" sz="240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o"/>
            </a:pPr>
            <a:r>
              <a:rPr lang="en-US" sz="2400"/>
              <a:t>Run a DFS with depth limit 3.  …..</a:t>
            </a:r>
            <a:endParaRPr lang="en-US" sz="2400"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o"/>
            </a:pPr>
            <a:r>
              <a:rPr lang="en-US" sz="2800">
                <a:solidFill>
                  <a:srgbClr val="008000"/>
                </a:solidFill>
              </a:rPr>
              <a:t>Isn’t that wastefully redundant?</a:t>
            </a:r>
            <a:endParaRPr lang="en-US" sz="2800">
              <a:solidFill>
                <a:srgbClr val="008000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o"/>
            </a:pPr>
            <a:r>
              <a:rPr lang="en-US" sz="2400"/>
              <a:t>Generally most work happens in the lowest level searched, so not so bad!</a:t>
            </a:r>
            <a:endParaRPr lang="en-US" sz="2400"/>
          </a:p>
        </p:txBody>
      </p:sp>
      <p:sp>
        <p:nvSpPr>
          <p:cNvPr id="443" name="Google Shape;443;p7"/>
          <p:cNvSpPr/>
          <p:nvPr/>
        </p:nvSpPr>
        <p:spPr>
          <a:xfrm>
            <a:off x="8274051" y="2093912"/>
            <a:ext cx="2927351" cy="2554288"/>
          </a:xfrm>
          <a:custGeom>
            <a:avLst/>
            <a:gdLst/>
            <a:ahLst/>
            <a:cxnLst/>
            <a:rect l="l" t="t" r="r" b="b"/>
            <a:pathLst>
              <a:path w="1844" h="1609" extrusionOk="0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4" name="Google Shape;444;p7"/>
          <p:cNvSpPr/>
          <p:nvPr/>
        </p:nvSpPr>
        <p:spPr>
          <a:xfrm>
            <a:off x="9628187" y="2024063"/>
            <a:ext cx="179388" cy="17938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5" name="Google Shape;445;p7"/>
          <p:cNvSpPr/>
          <p:nvPr/>
        </p:nvSpPr>
        <p:spPr>
          <a:xfrm>
            <a:off x="9396411" y="2449515"/>
            <a:ext cx="179388" cy="17938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6" name="Google Shape;446;p7"/>
          <p:cNvSpPr/>
          <p:nvPr/>
        </p:nvSpPr>
        <p:spPr>
          <a:xfrm>
            <a:off x="9872659" y="2439987"/>
            <a:ext cx="179388" cy="17938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7" name="Google Shape;447;p7"/>
          <p:cNvSpPr txBox="1"/>
          <p:nvPr/>
        </p:nvSpPr>
        <p:spPr>
          <a:xfrm>
            <a:off x="9526589" y="2300291"/>
            <a:ext cx="274639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…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8" name="Google Shape;448;p7"/>
          <p:cNvSpPr/>
          <p:nvPr/>
        </p:nvSpPr>
        <p:spPr>
          <a:xfrm>
            <a:off x="9509123" y="2254251"/>
            <a:ext cx="444500" cy="88900"/>
          </a:xfrm>
          <a:custGeom>
            <a:avLst/>
            <a:gdLst/>
            <a:ahLst/>
            <a:cxnLst/>
            <a:rect l="l" t="t" r="r" b="b"/>
            <a:pathLst>
              <a:path w="280" h="56" extrusionOk="0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9" name="Google Shape;449;p7"/>
          <p:cNvSpPr txBox="1"/>
          <p:nvPr/>
        </p:nvSpPr>
        <p:spPr>
          <a:xfrm>
            <a:off x="9910761" y="2052639"/>
            <a:ext cx="298451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0" name="Google Shape;450;p7"/>
          <p:cNvSpPr/>
          <p:nvPr/>
        </p:nvSpPr>
        <p:spPr>
          <a:xfrm>
            <a:off x="10120311" y="3489325"/>
            <a:ext cx="179388" cy="179387"/>
          </a:xfrm>
          <a:prstGeom prst="ellipse">
            <a:avLst/>
          </a:prstGeom>
          <a:solidFill>
            <a:srgbClr val="FF99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1" name="Google Shape;451;p7"/>
          <p:cNvSpPr/>
          <p:nvPr/>
        </p:nvSpPr>
        <p:spPr>
          <a:xfrm>
            <a:off x="9472614" y="2119315"/>
            <a:ext cx="511175" cy="419100"/>
          </a:xfrm>
          <a:custGeom>
            <a:avLst/>
            <a:gdLst/>
            <a:ahLst/>
            <a:cxnLst/>
            <a:rect l="l" t="t" r="r" b="b"/>
            <a:pathLst>
              <a:path w="1087" h="926" extrusionOk="0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lt2">
              <a:alpha val="2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Cost-Sensitive Search</a:t>
            </a:r>
            <a:endParaRPr lang="en-US"/>
          </a:p>
        </p:txBody>
      </p:sp>
      <p:grpSp>
        <p:nvGrpSpPr>
          <p:cNvPr id="458" name="Google Shape;458;p8"/>
          <p:cNvGrpSpPr/>
          <p:nvPr/>
        </p:nvGrpSpPr>
        <p:grpSpPr>
          <a:xfrm>
            <a:off x="2597149" y="1371603"/>
            <a:ext cx="6699251" cy="3840163"/>
            <a:chOff x="768" y="720"/>
            <a:chExt cx="4176" cy="2304"/>
          </a:xfrm>
        </p:grpSpPr>
        <p:grpSp>
          <p:nvGrpSpPr>
            <p:cNvPr id="459" name="Google Shape;459;p8"/>
            <p:cNvGrpSpPr/>
            <p:nvPr/>
          </p:nvGrpSpPr>
          <p:grpSpPr>
            <a:xfrm>
              <a:off x="768" y="720"/>
              <a:ext cx="4176" cy="2304"/>
              <a:chOff x="336" y="576"/>
              <a:chExt cx="4848" cy="2784"/>
            </a:xfrm>
          </p:grpSpPr>
          <p:sp>
            <p:nvSpPr>
              <p:cNvPr id="460" name="Google Shape;460;p8"/>
              <p:cNvSpPr/>
              <p:nvPr/>
            </p:nvSpPr>
            <p:spPr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START</a:t>
                </a:r>
                <a:endParaRPr lang="en-US" sz="15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GOAL</a:t>
                </a:r>
                <a:endParaRPr lang="en-US" sz="16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d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b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p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q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c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e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h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69" name="Google Shape;469;p8"/>
              <p:cNvSpPr/>
              <p:nvPr/>
            </p:nvSpPr>
            <p:spPr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a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70" name="Google Shape;470;p8"/>
              <p:cNvSpPr/>
              <p:nvPr/>
            </p:nvSpPr>
            <p:spPr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f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71" name="Google Shape;471;p8"/>
              <p:cNvSpPr/>
              <p:nvPr/>
            </p:nvSpPr>
            <p:spPr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72" name="Google Shape;472;p8"/>
              <p:cNvCxnSpPr>
                <a:stCxn id="460" idx="5"/>
                <a:endCxn id="464" idx="2"/>
              </p:cNvCxnSpPr>
              <p:nvPr/>
            </p:nvCxnSpPr>
            <p:spPr>
              <a:xfrm>
                <a:off x="746" y="2618"/>
                <a:ext cx="6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73" name="Google Shape;473;p8"/>
              <p:cNvCxnSpPr>
                <a:stCxn id="464" idx="5"/>
                <a:endCxn id="465" idx="2"/>
              </p:cNvCxnSpPr>
              <p:nvPr/>
            </p:nvCxnSpPr>
            <p:spPr>
              <a:xfrm>
                <a:off x="1610" y="3146"/>
                <a:ext cx="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74" name="Google Shape;474;p8"/>
              <p:cNvCxnSpPr>
                <a:stCxn id="468" idx="3"/>
                <a:endCxn id="465" idx="7"/>
              </p:cNvCxnSpPr>
              <p:nvPr/>
            </p:nvCxnSpPr>
            <p:spPr>
              <a:xfrm flipH="1">
                <a:off x="2638" y="2666"/>
                <a:ext cx="6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75" name="Google Shape;475;p8"/>
              <p:cNvCxnSpPr>
                <a:stCxn id="468" idx="2"/>
                <a:endCxn id="464" idx="6"/>
              </p:cNvCxnSpPr>
              <p:nvPr/>
            </p:nvCxnSpPr>
            <p:spPr>
              <a:xfrm flipH="1">
                <a:off x="1668" y="2496"/>
                <a:ext cx="1500" cy="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76" name="Google Shape;476;p8"/>
              <p:cNvCxnSpPr>
                <a:stCxn id="467" idx="4"/>
                <a:endCxn id="468" idx="7"/>
              </p:cNvCxnSpPr>
              <p:nvPr/>
            </p:nvCxnSpPr>
            <p:spPr>
              <a:xfrm flipH="1">
                <a:off x="3492" y="2064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77" name="Google Shape;477;p8"/>
              <p:cNvCxnSpPr>
                <a:stCxn id="467" idx="5"/>
                <a:endCxn id="471" idx="1"/>
              </p:cNvCxnSpPr>
              <p:nvPr/>
            </p:nvCxnSpPr>
            <p:spPr>
              <a:xfrm>
                <a:off x="3962" y="1994"/>
                <a:ext cx="6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78" name="Google Shape;478;p8"/>
              <p:cNvCxnSpPr>
                <a:stCxn id="471" idx="0"/>
                <a:endCxn id="470" idx="4"/>
              </p:cNvCxnSpPr>
              <p:nvPr/>
            </p:nvCxnSpPr>
            <p:spPr>
              <a:xfrm rot="10800000" flipH="1">
                <a:off x="4608" y="2436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79" name="Google Shape;479;p8"/>
              <p:cNvCxnSpPr>
                <a:stCxn id="470" idx="0"/>
                <a:endCxn id="461" idx="4"/>
              </p:cNvCxnSpPr>
              <p:nvPr/>
            </p:nvCxnSpPr>
            <p:spPr>
              <a:xfrm rot="10800000">
                <a:off x="4800" y="972"/>
                <a:ext cx="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80" name="Google Shape;480;p8"/>
              <p:cNvCxnSpPr>
                <a:stCxn id="460" idx="7"/>
              </p:cNvCxnSpPr>
              <p:nvPr/>
            </p:nvCxnSpPr>
            <p:spPr>
              <a:xfrm rot="10800000" flipH="1">
                <a:off x="746" y="1978"/>
                <a:ext cx="9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81" name="Google Shape;481;p8"/>
              <p:cNvCxnSpPr>
                <a:stCxn id="462" idx="1"/>
                <a:endCxn id="463" idx="5"/>
              </p:cNvCxnSpPr>
              <p:nvPr/>
            </p:nvCxnSpPr>
            <p:spPr>
              <a:xfrm rot="10800000">
                <a:off x="1198" y="1546"/>
                <a:ext cx="6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82" name="Google Shape;482;p8"/>
              <p:cNvCxnSpPr>
                <a:endCxn id="469" idx="2"/>
              </p:cNvCxnSpPr>
              <p:nvPr/>
            </p:nvCxnSpPr>
            <p:spPr>
              <a:xfrm rot="10800000" flipH="1">
                <a:off x="1284" y="864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83" name="Google Shape;483;p8"/>
              <p:cNvCxnSpPr>
                <a:stCxn id="466" idx="2"/>
                <a:endCxn id="469" idx="6"/>
              </p:cNvCxnSpPr>
              <p:nvPr/>
            </p:nvCxnSpPr>
            <p:spPr>
              <a:xfrm rot="10800000">
                <a:off x="1980" y="948"/>
                <a:ext cx="9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84" name="Google Shape;484;p8"/>
              <p:cNvCxnSpPr>
                <a:stCxn id="462" idx="7"/>
                <a:endCxn id="466" idx="3"/>
              </p:cNvCxnSpPr>
              <p:nvPr/>
            </p:nvCxnSpPr>
            <p:spPr>
              <a:xfrm rot="10800000" flipH="1">
                <a:off x="2138" y="1546"/>
                <a:ext cx="9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85" name="Google Shape;485;p8"/>
              <p:cNvCxnSpPr>
                <a:stCxn id="462" idx="6"/>
                <a:endCxn id="467" idx="2"/>
              </p:cNvCxnSpPr>
              <p:nvPr/>
            </p:nvCxnSpPr>
            <p:spPr>
              <a:xfrm rot="10800000" flipH="1">
                <a:off x="2208" y="1716"/>
                <a:ext cx="12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86" name="Google Shape;486;p8"/>
              <p:cNvCxnSpPr>
                <a:stCxn id="470" idx="1"/>
                <a:endCxn id="466" idx="6"/>
              </p:cNvCxnSpPr>
              <p:nvPr/>
            </p:nvCxnSpPr>
            <p:spPr>
              <a:xfrm rot="5400000" flipH="1">
                <a:off x="3730" y="1042"/>
                <a:ext cx="600" cy="12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87" name="Google Shape;487;p8"/>
              <p:cNvCxnSpPr>
                <a:stCxn id="460" idx="6"/>
                <a:endCxn id="467" idx="3"/>
              </p:cNvCxnSpPr>
              <p:nvPr/>
            </p:nvCxnSpPr>
            <p:spPr>
              <a:xfrm rot="10800000" flipH="1">
                <a:off x="816" y="1848"/>
                <a:ext cx="2700" cy="6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488" name="Google Shape;488;p8"/>
            <p:cNvSpPr txBox="1"/>
            <p:nvPr/>
          </p:nvSpPr>
          <p:spPr>
            <a:xfrm>
              <a:off x="3600" y="2544"/>
              <a:ext cx="192" cy="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89" name="Google Shape;489;p8"/>
            <p:cNvCxnSpPr>
              <a:stCxn id="465" idx="6"/>
              <a:endCxn id="471" idx="2"/>
            </p:cNvCxnSpPr>
            <p:nvPr/>
          </p:nvCxnSpPr>
          <p:spPr>
            <a:xfrm>
              <a:off x="2918" y="2825"/>
              <a:ext cx="1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Cost-Sensitive Search</a:t>
            </a:r>
            <a:endParaRPr lang="en-US"/>
          </a:p>
        </p:txBody>
      </p:sp>
      <p:sp>
        <p:nvSpPr>
          <p:cNvPr id="496" name="Google Shape;496;p9"/>
          <p:cNvSpPr txBox="1">
            <a:spLocks noGrp="1"/>
          </p:cNvSpPr>
          <p:nvPr>
            <p:ph type="body" idx="4294967295"/>
          </p:nvPr>
        </p:nvSpPr>
        <p:spPr>
          <a:xfrm>
            <a:off x="0" y="5486400"/>
            <a:ext cx="12192000" cy="12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BFS finds the shortest path in terms of number of actions.</a:t>
            </a:r>
            <a:endParaRPr lang="en-US" sz="24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It does not find the least-cost path.  We will now cover</a:t>
            </a:r>
            <a:endParaRPr lang="en-US" sz="24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 similar algorithm which does find the least-cost path.  </a:t>
            </a:r>
            <a:endParaRPr lang="en-US" sz="2400"/>
          </a:p>
        </p:txBody>
      </p:sp>
      <p:grpSp>
        <p:nvGrpSpPr>
          <p:cNvPr id="497" name="Google Shape;497;p9"/>
          <p:cNvGrpSpPr/>
          <p:nvPr/>
        </p:nvGrpSpPr>
        <p:grpSpPr>
          <a:xfrm>
            <a:off x="2597149" y="1371603"/>
            <a:ext cx="6699251" cy="3840163"/>
            <a:chOff x="768" y="720"/>
            <a:chExt cx="4176" cy="2304"/>
          </a:xfrm>
        </p:grpSpPr>
        <p:grpSp>
          <p:nvGrpSpPr>
            <p:cNvPr id="498" name="Google Shape;498;p9"/>
            <p:cNvGrpSpPr/>
            <p:nvPr/>
          </p:nvGrpSpPr>
          <p:grpSpPr>
            <a:xfrm>
              <a:off x="768" y="720"/>
              <a:ext cx="4176" cy="2304"/>
              <a:chOff x="336" y="576"/>
              <a:chExt cx="4848" cy="2784"/>
            </a:xfrm>
          </p:grpSpPr>
          <p:sp>
            <p:nvSpPr>
              <p:cNvPr id="499" name="Google Shape;499;p9"/>
              <p:cNvSpPr/>
              <p:nvPr/>
            </p:nvSpPr>
            <p:spPr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START</a:t>
                </a:r>
                <a:endParaRPr lang="en-US" sz="15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00" name="Google Shape;500;p9"/>
              <p:cNvSpPr/>
              <p:nvPr/>
            </p:nvSpPr>
            <p:spPr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GOAL</a:t>
                </a:r>
                <a:endParaRPr lang="en-US" sz="16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01" name="Google Shape;501;p9"/>
              <p:cNvSpPr/>
              <p:nvPr/>
            </p:nvSpPr>
            <p:spPr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d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02" name="Google Shape;502;p9"/>
              <p:cNvSpPr/>
              <p:nvPr/>
            </p:nvSpPr>
            <p:spPr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b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03" name="Google Shape;503;p9"/>
              <p:cNvSpPr/>
              <p:nvPr/>
            </p:nvSpPr>
            <p:spPr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p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04" name="Google Shape;504;p9"/>
              <p:cNvSpPr/>
              <p:nvPr/>
            </p:nvSpPr>
            <p:spPr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q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05" name="Google Shape;505;p9"/>
              <p:cNvSpPr/>
              <p:nvPr/>
            </p:nvSpPr>
            <p:spPr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c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06" name="Google Shape;506;p9"/>
              <p:cNvSpPr/>
              <p:nvPr/>
            </p:nvSpPr>
            <p:spPr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e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07" name="Google Shape;507;p9"/>
              <p:cNvSpPr/>
              <p:nvPr/>
            </p:nvSpPr>
            <p:spPr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h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08" name="Google Shape;508;p9"/>
              <p:cNvSpPr/>
              <p:nvPr/>
            </p:nvSpPr>
            <p:spPr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a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09" name="Google Shape;509;p9"/>
              <p:cNvSpPr/>
              <p:nvPr/>
            </p:nvSpPr>
            <p:spPr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f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10" name="Google Shape;510;p9"/>
              <p:cNvSpPr/>
              <p:nvPr/>
            </p:nvSpPr>
            <p:spPr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</a:t>
                </a:r>
                <a:endParaRPr lang="en-US" sz="1800" i="1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511" name="Google Shape;511;p9"/>
              <p:cNvCxnSpPr>
                <a:stCxn id="499" idx="5"/>
                <a:endCxn id="503" idx="2"/>
              </p:cNvCxnSpPr>
              <p:nvPr/>
            </p:nvCxnSpPr>
            <p:spPr>
              <a:xfrm>
                <a:off x="746" y="2618"/>
                <a:ext cx="6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12" name="Google Shape;512;p9"/>
              <p:cNvCxnSpPr>
                <a:stCxn id="503" idx="5"/>
                <a:endCxn id="504" idx="2"/>
              </p:cNvCxnSpPr>
              <p:nvPr/>
            </p:nvCxnSpPr>
            <p:spPr>
              <a:xfrm>
                <a:off x="1610" y="3146"/>
                <a:ext cx="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13" name="Google Shape;513;p9"/>
              <p:cNvCxnSpPr>
                <a:stCxn id="507" idx="3"/>
                <a:endCxn id="504" idx="7"/>
              </p:cNvCxnSpPr>
              <p:nvPr/>
            </p:nvCxnSpPr>
            <p:spPr>
              <a:xfrm flipH="1">
                <a:off x="2638" y="2666"/>
                <a:ext cx="6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14" name="Google Shape;514;p9"/>
              <p:cNvCxnSpPr>
                <a:stCxn id="507" idx="2"/>
                <a:endCxn id="503" idx="6"/>
              </p:cNvCxnSpPr>
              <p:nvPr/>
            </p:nvCxnSpPr>
            <p:spPr>
              <a:xfrm flipH="1">
                <a:off x="1668" y="2496"/>
                <a:ext cx="1500" cy="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15" name="Google Shape;515;p9"/>
              <p:cNvCxnSpPr>
                <a:stCxn id="506" idx="4"/>
                <a:endCxn id="507" idx="7"/>
              </p:cNvCxnSpPr>
              <p:nvPr/>
            </p:nvCxnSpPr>
            <p:spPr>
              <a:xfrm flipH="1">
                <a:off x="3492" y="2064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16" name="Google Shape;516;p9"/>
              <p:cNvCxnSpPr>
                <a:stCxn id="506" idx="5"/>
                <a:endCxn id="510" idx="1"/>
              </p:cNvCxnSpPr>
              <p:nvPr/>
            </p:nvCxnSpPr>
            <p:spPr>
              <a:xfrm>
                <a:off x="3962" y="1994"/>
                <a:ext cx="6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17" name="Google Shape;517;p9"/>
              <p:cNvCxnSpPr>
                <a:stCxn id="510" idx="0"/>
                <a:endCxn id="509" idx="4"/>
              </p:cNvCxnSpPr>
              <p:nvPr/>
            </p:nvCxnSpPr>
            <p:spPr>
              <a:xfrm rot="10800000" flipH="1">
                <a:off x="4608" y="2436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18" name="Google Shape;518;p9"/>
              <p:cNvCxnSpPr>
                <a:stCxn id="509" idx="0"/>
                <a:endCxn id="500" idx="4"/>
              </p:cNvCxnSpPr>
              <p:nvPr/>
            </p:nvCxnSpPr>
            <p:spPr>
              <a:xfrm rot="10800000">
                <a:off x="4800" y="972"/>
                <a:ext cx="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19" name="Google Shape;519;p9"/>
              <p:cNvCxnSpPr>
                <a:stCxn id="499" idx="7"/>
              </p:cNvCxnSpPr>
              <p:nvPr/>
            </p:nvCxnSpPr>
            <p:spPr>
              <a:xfrm rot="10800000" flipH="1">
                <a:off x="746" y="1978"/>
                <a:ext cx="9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20" name="Google Shape;520;p9"/>
              <p:cNvCxnSpPr>
                <a:stCxn id="501" idx="1"/>
                <a:endCxn id="502" idx="5"/>
              </p:cNvCxnSpPr>
              <p:nvPr/>
            </p:nvCxnSpPr>
            <p:spPr>
              <a:xfrm rot="10800000">
                <a:off x="1198" y="1546"/>
                <a:ext cx="6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21" name="Google Shape;521;p9"/>
              <p:cNvCxnSpPr>
                <a:endCxn id="508" idx="2"/>
              </p:cNvCxnSpPr>
              <p:nvPr/>
            </p:nvCxnSpPr>
            <p:spPr>
              <a:xfrm rot="10800000" flipH="1">
                <a:off x="1284" y="864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22" name="Google Shape;522;p9"/>
              <p:cNvCxnSpPr>
                <a:stCxn id="505" idx="2"/>
                <a:endCxn id="508" idx="6"/>
              </p:cNvCxnSpPr>
              <p:nvPr/>
            </p:nvCxnSpPr>
            <p:spPr>
              <a:xfrm rot="10800000">
                <a:off x="1980" y="948"/>
                <a:ext cx="9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23" name="Google Shape;523;p9"/>
              <p:cNvCxnSpPr>
                <a:stCxn id="501" idx="7"/>
                <a:endCxn id="505" idx="3"/>
              </p:cNvCxnSpPr>
              <p:nvPr/>
            </p:nvCxnSpPr>
            <p:spPr>
              <a:xfrm rot="10800000" flipH="1">
                <a:off x="2138" y="1546"/>
                <a:ext cx="9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24" name="Google Shape;524;p9"/>
              <p:cNvCxnSpPr>
                <a:stCxn id="501" idx="6"/>
                <a:endCxn id="506" idx="2"/>
              </p:cNvCxnSpPr>
              <p:nvPr/>
            </p:nvCxnSpPr>
            <p:spPr>
              <a:xfrm rot="10800000" flipH="1">
                <a:off x="2208" y="1716"/>
                <a:ext cx="12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25" name="Google Shape;525;p9"/>
              <p:cNvCxnSpPr>
                <a:stCxn id="509" idx="1"/>
                <a:endCxn id="505" idx="6"/>
              </p:cNvCxnSpPr>
              <p:nvPr/>
            </p:nvCxnSpPr>
            <p:spPr>
              <a:xfrm rot="5400000" flipH="1">
                <a:off x="3730" y="1042"/>
                <a:ext cx="600" cy="12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26" name="Google Shape;526;p9"/>
              <p:cNvCxnSpPr>
                <a:stCxn id="499" idx="6"/>
                <a:endCxn id="506" idx="3"/>
              </p:cNvCxnSpPr>
              <p:nvPr/>
            </p:nvCxnSpPr>
            <p:spPr>
              <a:xfrm rot="10800000" flipH="1">
                <a:off x="816" y="1848"/>
                <a:ext cx="2700" cy="6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527" name="Google Shape;527;p9"/>
            <p:cNvSpPr txBox="1"/>
            <p:nvPr/>
          </p:nvSpPr>
          <p:spPr>
            <a:xfrm>
              <a:off x="1440" y="912"/>
              <a:ext cx="192" cy="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2</a:t>
              </a:r>
              <a:endPara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8" name="Google Shape;528;p9"/>
            <p:cNvSpPr txBox="1"/>
            <p:nvPr/>
          </p:nvSpPr>
          <p:spPr>
            <a:xfrm>
              <a:off x="2544" y="1968"/>
              <a:ext cx="192" cy="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9</a:t>
              </a:r>
              <a:endPara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9" name="Google Shape;529;p9"/>
            <p:cNvSpPr txBox="1"/>
            <p:nvPr/>
          </p:nvSpPr>
          <p:spPr>
            <a:xfrm>
              <a:off x="4032" y="2016"/>
              <a:ext cx="192" cy="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2</a:t>
              </a:r>
              <a:endPara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0" name="Google Shape;530;p9"/>
            <p:cNvSpPr txBox="1"/>
            <p:nvPr/>
          </p:nvSpPr>
          <p:spPr>
            <a:xfrm>
              <a:off x="2449" y="1440"/>
              <a:ext cx="191" cy="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8</a:t>
              </a:r>
              <a:endPara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1" name="Google Shape;531;p9"/>
            <p:cNvSpPr txBox="1"/>
            <p:nvPr/>
          </p:nvSpPr>
          <p:spPr>
            <a:xfrm>
              <a:off x="1728" y="1440"/>
              <a:ext cx="192" cy="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1</a:t>
              </a:r>
              <a:endPara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2" name="Google Shape;532;p9"/>
            <p:cNvSpPr txBox="1"/>
            <p:nvPr/>
          </p:nvSpPr>
          <p:spPr>
            <a:xfrm>
              <a:off x="3648" y="1968"/>
              <a:ext cx="193" cy="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8</a:t>
              </a:r>
              <a:endPara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3" name="Google Shape;533;p9"/>
            <p:cNvSpPr txBox="1"/>
            <p:nvPr/>
          </p:nvSpPr>
          <p:spPr>
            <a:xfrm>
              <a:off x="2592" y="960"/>
              <a:ext cx="192" cy="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2</a:t>
              </a:r>
              <a:endPara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4" name="Google Shape;534;p9"/>
            <p:cNvSpPr txBox="1"/>
            <p:nvPr/>
          </p:nvSpPr>
          <p:spPr>
            <a:xfrm>
              <a:off x="1344" y="1824"/>
              <a:ext cx="193" cy="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3</a:t>
              </a:r>
              <a:endPara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5" name="Google Shape;535;p9"/>
            <p:cNvSpPr txBox="1"/>
            <p:nvPr/>
          </p:nvSpPr>
          <p:spPr>
            <a:xfrm>
              <a:off x="4512" y="2304"/>
              <a:ext cx="192" cy="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2</a:t>
              </a:r>
              <a:endPara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6" name="Google Shape;536;p9"/>
            <p:cNvSpPr txBox="1"/>
            <p:nvPr/>
          </p:nvSpPr>
          <p:spPr>
            <a:xfrm>
              <a:off x="3600" y="2544"/>
              <a:ext cx="192" cy="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7" name="Google Shape;537;p9"/>
            <p:cNvSpPr txBox="1"/>
            <p:nvPr/>
          </p:nvSpPr>
          <p:spPr>
            <a:xfrm>
              <a:off x="3024" y="2544"/>
              <a:ext cx="192" cy="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4</a:t>
              </a:r>
              <a:endPara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8" name="Google Shape;538;p9"/>
            <p:cNvSpPr txBox="1"/>
            <p:nvPr/>
          </p:nvSpPr>
          <p:spPr>
            <a:xfrm>
              <a:off x="2352" y="2304"/>
              <a:ext cx="192" cy="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4</a:t>
              </a:r>
              <a:endPara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9" name="Google Shape;539;p9"/>
            <p:cNvSpPr txBox="1"/>
            <p:nvPr/>
          </p:nvSpPr>
          <p:spPr>
            <a:xfrm>
              <a:off x="2208" y="2640"/>
              <a:ext cx="288" cy="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15</a:t>
              </a:r>
              <a:endPara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0" name="Google Shape;540;p9"/>
            <p:cNvSpPr txBox="1"/>
            <p:nvPr/>
          </p:nvSpPr>
          <p:spPr>
            <a:xfrm>
              <a:off x="1248" y="2352"/>
              <a:ext cx="192" cy="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1</a:t>
              </a:r>
              <a:endPara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1" name="Google Shape;541;p9"/>
            <p:cNvSpPr txBox="1"/>
            <p:nvPr/>
          </p:nvSpPr>
          <p:spPr>
            <a:xfrm>
              <a:off x="4080" y="1248"/>
              <a:ext cx="192" cy="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3</a:t>
              </a:r>
              <a:endPara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2" name="Google Shape;542;p9"/>
            <p:cNvSpPr txBox="1"/>
            <p:nvPr/>
          </p:nvSpPr>
          <p:spPr>
            <a:xfrm>
              <a:off x="4704" y="1344"/>
              <a:ext cx="192" cy="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2</a:t>
              </a:r>
              <a:endPara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543" name="Google Shape;543;p9"/>
            <p:cNvCxnSpPr>
              <a:stCxn id="504" idx="6"/>
              <a:endCxn id="510" idx="2"/>
            </p:cNvCxnSpPr>
            <p:nvPr/>
          </p:nvCxnSpPr>
          <p:spPr>
            <a:xfrm>
              <a:off x="2918" y="2825"/>
              <a:ext cx="1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44" name="Google Shape;544;p9"/>
            <p:cNvSpPr txBox="1"/>
            <p:nvPr/>
          </p:nvSpPr>
          <p:spPr>
            <a:xfrm>
              <a:off x="2929" y="1632"/>
              <a:ext cx="191" cy="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2</a:t>
              </a:r>
              <a:endPara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45" name="Google Shape;545;p9"/>
          <p:cNvSpPr txBox="1"/>
          <p:nvPr/>
        </p:nvSpPr>
        <p:spPr>
          <a:xfrm>
            <a:off x="10636469" y="5730637"/>
            <a:ext cx="1524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8000"/>
                </a:solidFill>
                <a:latin typeface="Palatino"/>
                <a:ea typeface="Palatino"/>
                <a:cs typeface="Palatino"/>
                <a:sym typeface="Palatino"/>
              </a:rPr>
              <a:t>How?</a:t>
            </a:r>
            <a:endParaRPr lang="en-US" sz="2400">
              <a:solidFill>
                <a:srgbClr val="00800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88_anca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6033</Words>
  <Application>WPS Presentation</Application>
  <PresentationFormat>شاشة عريضة</PresentationFormat>
  <Paragraphs>948</Paragraphs>
  <Slides>45</Slides>
  <Notes>42</Notes>
  <HiddenSlides>3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2" baseType="lpstr">
      <vt:lpstr>Arial</vt:lpstr>
      <vt:lpstr>SimSun</vt:lpstr>
      <vt:lpstr>Wingdings</vt:lpstr>
      <vt:lpstr>Arial</vt:lpstr>
      <vt:lpstr>Palatino</vt:lpstr>
      <vt:lpstr>Palatino Linotype</vt:lpstr>
      <vt:lpstr>Courier New</vt:lpstr>
      <vt:lpstr>Noto Sans Symbols</vt:lpstr>
      <vt:lpstr>Noto Sans</vt:lpstr>
      <vt:lpstr>Calibri</vt:lpstr>
      <vt:lpstr>Microsoft YaHei</vt:lpstr>
      <vt:lpstr>Arial Unicode MS</vt:lpstr>
      <vt:lpstr>Times New Roman</vt:lpstr>
      <vt:lpstr>Georgia</vt:lpstr>
      <vt:lpstr>Aldhabi</vt:lpstr>
      <vt:lpstr>Tahoma</vt:lpstr>
      <vt:lpstr>188_anca</vt:lpstr>
      <vt:lpstr>Artificial Intelligence </vt:lpstr>
      <vt:lpstr>Recap: Search</vt:lpstr>
      <vt:lpstr>Depth-First (Tree) Search</vt:lpstr>
      <vt:lpstr>Depth-First Search</vt:lpstr>
      <vt:lpstr>Breadth-First (Tree) Search</vt:lpstr>
      <vt:lpstr>Breadth-First Search</vt:lpstr>
      <vt:lpstr>Iterative Deepening</vt:lpstr>
      <vt:lpstr>Cost-Sensitive Search</vt:lpstr>
      <vt:lpstr>Cost-Sensitive Search</vt:lpstr>
      <vt:lpstr>Uniform Cost Search</vt:lpstr>
      <vt:lpstr>Uniform Cost Search</vt:lpstr>
      <vt:lpstr>Uniform Cost Search (UCS) Properties</vt:lpstr>
      <vt:lpstr>Uniform Cost Issues</vt:lpstr>
      <vt:lpstr>The One Queue</vt:lpstr>
      <vt:lpstr>Same search function, pass different search strategies </vt:lpstr>
      <vt:lpstr>Up next: Informed Search</vt:lpstr>
      <vt:lpstr>Search Heuristics</vt:lpstr>
      <vt:lpstr>Example: Heuristic Function</vt:lpstr>
      <vt:lpstr>Greedy Search</vt:lpstr>
      <vt:lpstr>Greedy Search</vt:lpstr>
      <vt:lpstr>Greedy Search</vt:lpstr>
      <vt:lpstr>A* Search</vt:lpstr>
      <vt:lpstr>A* Search</vt:lpstr>
      <vt:lpstr>Combining UCS and Greedy</vt:lpstr>
      <vt:lpstr>When should A* terminate?</vt:lpstr>
      <vt:lpstr>PowerPoint 演示文稿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Properties of A*</vt:lpstr>
      <vt:lpstr>UCS vs A* Contours</vt:lpstr>
      <vt:lpstr>Comparison</vt:lpstr>
      <vt:lpstr>A* Applications</vt:lpstr>
      <vt:lpstr>Creating Heuristics</vt:lpstr>
      <vt:lpstr>Creating Heuristics</vt:lpstr>
      <vt:lpstr>Example: 8 Puzzle</vt:lpstr>
      <vt:lpstr>8 Puzzle I</vt:lpstr>
      <vt:lpstr>8 Puzzle II</vt:lpstr>
      <vt:lpstr>A*: Summary</vt:lpstr>
      <vt:lpstr>A*: Summary</vt:lpstr>
      <vt:lpstr>Tree Search Pseudo-Code</vt:lpstr>
      <vt:lpstr>The One Queue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 </dc:title>
  <dc:creator>Preferred Customer</dc:creator>
  <cp:lastModifiedBy>Motaz Saad (‫معتز سعد</cp:lastModifiedBy>
  <cp:revision>2</cp:revision>
  <dcterms:created xsi:type="dcterms:W3CDTF">2004-08-27T04:16:00Z</dcterms:created>
  <dcterms:modified xsi:type="dcterms:W3CDTF">2024-11-01T07:04:25Z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2199C567F2E44F998AA4EA7E42BA3794_12</vt:lpwstr>
  </property>
  <property fmtid="{D5CDD505-2E9C-101B-9397-08002B2CF9AE}" pid="3" name="KSOProductBuildVer">
    <vt:lpwstr>1033-12.2.0.18638</vt:lpwstr>
  </property>
</Properties>
</file>