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357" r:id="rId3"/>
    <p:sldId id="358" r:id="rId5"/>
    <p:sldId id="360" r:id="rId6"/>
    <p:sldId id="364" r:id="rId7"/>
    <p:sldId id="365" r:id="rId8"/>
    <p:sldId id="395" r:id="rId9"/>
    <p:sldId id="396" r:id="rId10"/>
    <p:sldId id="362" r:id="rId11"/>
    <p:sldId id="367" r:id="rId12"/>
    <p:sldId id="363" r:id="rId13"/>
    <p:sldId id="388" r:id="rId14"/>
    <p:sldId id="370" r:id="rId15"/>
    <p:sldId id="372" r:id="rId16"/>
    <p:sldId id="374" r:id="rId17"/>
    <p:sldId id="397" r:id="rId18"/>
    <p:sldId id="382" r:id="rId19"/>
  </p:sldIdLst>
  <p:sldSz cx="9144000" cy="5143500" type="screen16x9"/>
  <p:notesSz cx="10234295" cy="70993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323399"/>
    <a:srgbClr val="D500D6"/>
    <a:srgbClr val="FF03FF"/>
    <a:srgbClr val="FFCC00"/>
    <a:srgbClr val="FF9999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42" autoAdjust="0"/>
    <p:restoredTop sz="85102" autoAdjust="0"/>
  </p:normalViewPr>
  <p:slideViewPr>
    <p:cSldViewPr showGuides="1">
      <p:cViewPr varScale="1">
        <p:scale>
          <a:sx n="94" d="100"/>
          <a:sy n="94" d="100"/>
        </p:scale>
        <p:origin x="64" y="88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/>
            </a:lvl1pPr>
          </a:lstStyle>
          <a:p>
            <a:pPr>
              <a:defRPr/>
            </a:pPr>
            <a:fld id="{C47036A7-CA75-4FB0-A0E6-AEEC36B2D2F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2725" y="533400"/>
            <a:ext cx="4730750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005" y="3371809"/>
            <a:ext cx="8188606" cy="31945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/>
            </a:lvl1pPr>
          </a:lstStyle>
          <a:p>
            <a:pPr>
              <a:defRPr/>
            </a:pPr>
            <a:fld id="{951F94F5-58D1-42ED-AB38-DD97D2E4947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and the reference to ai.berkeley.edu.  Thanks!</a:t>
            </a:r>
            <a:endParaRPr lang="en-US" sz="9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any reason to pay attention to more than just the current percept?</a:t>
            </a:r>
            <a:endParaRPr lang="en-US" dirty="0"/>
          </a:p>
          <a:p>
            <a:r>
              <a:rPr lang="en-US" dirty="0"/>
              <a:t>No – the correct decision depends only on the current percept because the world is fully observable!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dirt-dumping problem is an example of the King Midas problem – mis-specifying the objective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3436"/>
            <a:ext cx="9144000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2938-84EC-488D-9CA4-E38E8D42E52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9B4F5-F495-445A-AD57-B1A0CC0AEFE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13C1C-2065-443A-845F-EE82C0FEFE9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A05A8-D087-49F8-A68B-53BB47A7E6B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BC673-9CA8-4194-8E34-D666622A555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394BE-C7C4-4CA6-9240-6CDB29B2C93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3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3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894F7-D2D8-4142-8878-126BF2DBE9F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0470E-5877-48CB-82CD-3CCAD5E8353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85F8C-9C5D-49E8-8BBF-F28B73097F1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4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204792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4" y="1076328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15B49-E272-4523-8166-1B1831C4B71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7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7A090-BAD4-4341-AC7F-A731585BC0A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91440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74" tIns="34289" rIns="68574" bIns="34289" numCol="1" anchor="ctr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7752"/>
            <a:ext cx="8534400" cy="35468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74" tIns="34289" rIns="68574" bIns="34289" numCol="1" anchor="t" anchorCtr="0" compatLnSpc="1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74" tIns="34289" rIns="68574" bIns="34289" numCol="1" anchor="t" anchorCtr="0" compatLnSpc="1"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74" tIns="34289" rIns="68574" bIns="34289" numCol="1" anchor="t" anchorCtr="0" compatLnSpc="1"/>
          <a:lstStyle>
            <a:lvl1pPr algn="ct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74" tIns="34289" rIns="68574" bIns="34289" numCol="1" anchor="t" anchorCtr="0" compatLnSpc="1"/>
          <a:lstStyle>
            <a:lvl1pPr algn="r">
              <a:defRPr sz="1100"/>
            </a:lvl1pPr>
          </a:lstStyle>
          <a:p>
            <a:pPr>
              <a:defRPr/>
            </a:pPr>
            <a:fld id="{529FA7E6-6E6F-4B77-AE36-D459A899DDD1}" type="slidenum">
              <a:rPr lang="en-US"/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773434"/>
            <a:ext cx="9144000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lIns="68574" tIns="34289" rIns="68574" bIns="34289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+mn-cs"/>
        </a:defRPr>
      </a:lvl1pPr>
      <a:lvl2pPr marL="556895" indent="-21399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100">
          <a:solidFill>
            <a:schemeClr val="tx1"/>
          </a:solidFill>
          <a:latin typeface="Calibri" panose="020F0502020204030204" pitchFamily="34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800">
          <a:solidFill>
            <a:schemeClr val="tx1"/>
          </a:solidFill>
          <a:latin typeface="Calibri" panose="020F0502020204030204" pitchFamily="34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Calibri" panose="020F0502020204030204" pitchFamily="34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Calibri" panose="020F0502020204030204" pitchFamily="34" charset="0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09553"/>
            <a:ext cx="9144000" cy="1102519"/>
          </a:xfrm>
        </p:spPr>
        <p:txBody>
          <a:bodyPr/>
          <a:lstStyle/>
          <a:p>
            <a:pPr eaLnBrk="1" hangingPunct="1"/>
            <a:r>
              <a:rPr lang="en-US" dirty="0"/>
              <a:t>Artificial Intelligence</a:t>
            </a:r>
            <a:br>
              <a:rPr lang="en-US" dirty="0"/>
            </a:br>
            <a:endParaRPr lang="en-US" sz="27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71550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Agents and environments</a:t>
            </a:r>
            <a:endParaRPr lang="en-US" sz="32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2"/>
            <a:ext cx="4400550" cy="3462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4629152"/>
            <a:ext cx="9144000" cy="3462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74" tIns="34289" rIns="68574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 panose="020F0502020204030204"/>
                <a:cs typeface="Calibri" panose="020F0502020204030204"/>
              </a:rPr>
              <a:t>Instructors: Stuart Russell and Dawn Song </a:t>
            </a:r>
            <a:r>
              <a:rPr lang="en-US" baseline="0" dirty="0"/>
              <a:t>ai.berkeley.edu 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Picture 3"/>
          <p:cNvPicPr preferRelativeResize="0"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2743204" y="1581150"/>
            <a:ext cx="3809999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2"/>
            <a:ext cx="8839200" cy="3546873"/>
          </a:xfrm>
        </p:spPr>
        <p:txBody>
          <a:bodyPr/>
          <a:lstStyle/>
          <a:p>
            <a:r>
              <a:rPr lang="en-US" dirty="0"/>
              <a:t>Fixed </a:t>
            </a:r>
            <a:r>
              <a:rPr lang="en-US" b="1" i="1" dirty="0">
                <a:solidFill>
                  <a:srgbClr val="FF0000"/>
                </a:solidFill>
              </a:rPr>
              <a:t>performance measure </a:t>
            </a:r>
            <a:r>
              <a:rPr lang="en-US" dirty="0"/>
              <a:t>evaluates the environment sequence</a:t>
            </a:r>
            <a:endParaRPr lang="en-US" dirty="0"/>
          </a:p>
          <a:p>
            <a:pPr lvl="1"/>
            <a:r>
              <a:rPr lang="en-US" dirty="0"/>
              <a:t>one point per square cleaned up?</a:t>
            </a:r>
            <a:endParaRPr lang="en-US" dirty="0"/>
          </a:p>
          <a:p>
            <a:pPr lvl="2"/>
            <a:r>
              <a:rPr lang="en-US" dirty="0"/>
              <a:t>NO! Rewards an agent who dumps dirt and cleans it up</a:t>
            </a:r>
            <a:endParaRPr lang="en-US" dirty="0"/>
          </a:p>
          <a:p>
            <a:pPr lvl="1"/>
            <a:r>
              <a:rPr lang="en-US" dirty="0"/>
              <a:t>one point per clean square per time step, for t = 1,…,T</a:t>
            </a:r>
            <a:endParaRPr lang="en-US" dirty="0"/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rational agent </a:t>
            </a:r>
            <a:r>
              <a:rPr lang="en-US" dirty="0"/>
              <a:t>chooses whichever action maximizes the </a:t>
            </a:r>
            <a:r>
              <a:rPr lang="en-US" b="1" i="1" dirty="0">
                <a:solidFill>
                  <a:srgbClr val="0000FF"/>
                </a:solidFill>
              </a:rPr>
              <a:t>expected</a:t>
            </a:r>
            <a:r>
              <a:rPr lang="en-US" dirty="0"/>
              <a:t> value of the performance measure </a:t>
            </a:r>
            <a:endParaRPr lang="en-US" dirty="0"/>
          </a:p>
          <a:p>
            <a:pPr lvl="1"/>
            <a:r>
              <a:rPr lang="en-US" dirty="0"/>
              <a:t>given the percept sequence to date and prior knowledge of environment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Does Reflex-Vacuum-Agent implement a rational agent function?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Yes, if movement is free, or new dirt arrives frequently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vacuum2-environment.ep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"/>
            <a:ext cx="1600200" cy="812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human agent in Pacman</a:t>
            </a:r>
            <a:endParaRPr lang="en-US" dirty="0"/>
          </a:p>
        </p:txBody>
      </p:sp>
      <p:pic>
        <p:nvPicPr>
          <p:cNvPr id="3" name="pacman-l1.mp4" descr="pacman-l1.mp4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609600" y="795337"/>
            <a:ext cx="7696200" cy="4329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 environment - PEAS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2"/>
            <a:ext cx="6629400" cy="3581398"/>
          </a:xfrm>
        </p:spPr>
        <p:txBody>
          <a:bodyPr/>
          <a:lstStyle/>
          <a:p>
            <a:r>
              <a:rPr lang="en-US" dirty="0"/>
              <a:t>Performance measure</a:t>
            </a:r>
            <a:endParaRPr lang="en-US" dirty="0"/>
          </a:p>
          <a:p>
            <a:pPr lvl="1"/>
            <a:r>
              <a:rPr lang="en-US" dirty="0"/>
              <a:t>-1 per step; + 10 food; +500 win; -500 die;               +200 hit scared ghost</a:t>
            </a:r>
            <a:endParaRPr lang="en-US" dirty="0"/>
          </a:p>
          <a:p>
            <a:r>
              <a:rPr lang="en-US" dirty="0"/>
              <a:t>Environment</a:t>
            </a:r>
            <a:endParaRPr lang="en-US" dirty="0"/>
          </a:p>
          <a:p>
            <a:pPr lvl="1"/>
            <a:r>
              <a:rPr lang="en-US" dirty="0"/>
              <a:t>Pacman dynamics</a:t>
            </a:r>
            <a:endParaRPr lang="en-US" dirty="0"/>
          </a:p>
          <a:p>
            <a:r>
              <a:rPr lang="en-US" dirty="0"/>
              <a:t>Actuators</a:t>
            </a:r>
            <a:endParaRPr lang="en-US" dirty="0"/>
          </a:p>
          <a:p>
            <a:pPr lvl="1"/>
            <a:r>
              <a:rPr lang="en-US" dirty="0"/>
              <a:t>Left Right Up Down</a:t>
            </a:r>
            <a:endParaRPr lang="en-US" dirty="0"/>
          </a:p>
          <a:p>
            <a:r>
              <a:rPr lang="en-US" dirty="0"/>
              <a:t>Sensors</a:t>
            </a:r>
            <a:endParaRPr lang="en-US" dirty="0"/>
          </a:p>
          <a:p>
            <a:pPr lvl="1"/>
            <a:r>
              <a:rPr lang="en-US" dirty="0"/>
              <a:t>Entire state is visible </a:t>
            </a:r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 rotWithShape="1">
          <a:blip r:embed="rId1" cstate="print"/>
          <a:srcRect l="-2" r="44802"/>
          <a:stretch>
            <a:fillRect/>
          </a:stretch>
        </p:blipFill>
        <p:spPr bwMode="auto">
          <a:xfrm>
            <a:off x="5760720" y="1200153"/>
            <a:ext cx="3154680" cy="2531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PEAS: Automated taxi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6117"/>
            <a:ext cx="5181600" cy="3546873"/>
          </a:xfrm>
        </p:spPr>
        <p:txBody>
          <a:bodyPr/>
          <a:lstStyle/>
          <a:p>
            <a:r>
              <a:rPr lang="en-US" dirty="0"/>
              <a:t>Performance measure</a:t>
            </a:r>
            <a:endParaRPr lang="en-US" dirty="0"/>
          </a:p>
          <a:p>
            <a:pPr lvl="1"/>
            <a:r>
              <a:rPr lang="en-US" dirty="0"/>
              <a:t>Income, happy customer, vehicle costs, fines, insurance premiums</a:t>
            </a:r>
            <a:endParaRPr lang="en-US" dirty="0"/>
          </a:p>
          <a:p>
            <a:r>
              <a:rPr lang="en-US" dirty="0"/>
              <a:t>Environment</a:t>
            </a:r>
            <a:endParaRPr lang="en-US" dirty="0"/>
          </a:p>
          <a:p>
            <a:pPr lvl="1"/>
            <a:r>
              <a:rPr lang="en-US" dirty="0"/>
              <a:t>streets, other drivers, customers, weather, police…</a:t>
            </a:r>
            <a:endParaRPr lang="en-US" dirty="0"/>
          </a:p>
          <a:p>
            <a:r>
              <a:rPr lang="en-US" dirty="0"/>
              <a:t>Actuators</a:t>
            </a:r>
            <a:endParaRPr lang="en-US" dirty="0"/>
          </a:p>
          <a:p>
            <a:pPr lvl="1"/>
            <a:r>
              <a:rPr lang="en-US" dirty="0"/>
              <a:t>Steering, brake, gas, display/speaker</a:t>
            </a:r>
            <a:endParaRPr lang="en-US" dirty="0"/>
          </a:p>
          <a:p>
            <a:r>
              <a:rPr lang="en-US" dirty="0"/>
              <a:t>Sensors</a:t>
            </a:r>
            <a:endParaRPr lang="en-US" dirty="0"/>
          </a:p>
          <a:p>
            <a:pPr lvl="1"/>
            <a:r>
              <a:rPr lang="en-US" dirty="0"/>
              <a:t>Camera, radar, accelerometer, engine sensors, microphone, GPS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4680" y="1123951"/>
            <a:ext cx="2243520" cy="31112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81600" y="4620280"/>
            <a:ext cx="3945880" cy="530912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  <a:cs typeface="Calibri" panose="020F0502020204030204"/>
              </a:rPr>
              <a:t>Image: http://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alibri" panose="020F0502020204030204"/>
                <a:cs typeface="Calibri" panose="020F0502020204030204"/>
              </a:rPr>
              <a:t>nypost.com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  <a:cs typeface="Calibri" panose="020F0502020204030204"/>
              </a:rPr>
              <a:t>/2014/06/21/how-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alibri" panose="020F0502020204030204"/>
                <a:cs typeface="Calibri" panose="020F0502020204030204"/>
              </a:rPr>
              <a:t>google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  <a:cs typeface="Calibri" panose="020F0502020204030204"/>
              </a:rPr>
              <a:t>-might-put-taxi-drivers-out-of-business/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5290635.jp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805" r="16738" b="3194"/>
          <a:stretch>
            <a:fillRect/>
          </a:stretch>
        </p:blipFill>
        <p:spPr>
          <a:xfrm>
            <a:off x="5419344" y="1581150"/>
            <a:ext cx="3419856" cy="260604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504950"/>
            <a:ext cx="3672904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PEAS: Medical diagnosis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2"/>
            <a:ext cx="5181600" cy="3546873"/>
          </a:xfrm>
        </p:spPr>
        <p:txBody>
          <a:bodyPr/>
          <a:lstStyle/>
          <a:p>
            <a:r>
              <a:rPr lang="en-US" dirty="0"/>
              <a:t>Performance measure</a:t>
            </a:r>
            <a:endParaRPr lang="en-US" dirty="0"/>
          </a:p>
          <a:p>
            <a:pPr lvl="1"/>
            <a:r>
              <a:rPr lang="en-US" dirty="0"/>
              <a:t>Patient health, cost, reputation</a:t>
            </a:r>
            <a:endParaRPr lang="en-US" dirty="0"/>
          </a:p>
          <a:p>
            <a:r>
              <a:rPr lang="en-US" dirty="0"/>
              <a:t>Environment</a:t>
            </a:r>
            <a:endParaRPr lang="en-US" dirty="0"/>
          </a:p>
          <a:p>
            <a:pPr lvl="1"/>
            <a:r>
              <a:rPr lang="en-US" dirty="0"/>
              <a:t>Patients, medical staff, insurers, courts</a:t>
            </a:r>
            <a:endParaRPr lang="en-US" dirty="0"/>
          </a:p>
          <a:p>
            <a:r>
              <a:rPr lang="en-US" dirty="0"/>
              <a:t>Actuators</a:t>
            </a:r>
            <a:endParaRPr lang="en-US" dirty="0"/>
          </a:p>
          <a:p>
            <a:pPr lvl="1"/>
            <a:r>
              <a:rPr lang="en-US" dirty="0"/>
              <a:t>Screen display, email</a:t>
            </a:r>
            <a:endParaRPr lang="en-US" dirty="0"/>
          </a:p>
          <a:p>
            <a:r>
              <a:rPr lang="en-US" dirty="0"/>
              <a:t>Sensors</a:t>
            </a:r>
            <a:endParaRPr lang="en-US" dirty="0"/>
          </a:p>
          <a:p>
            <a:pPr lvl="1"/>
            <a:r>
              <a:rPr lang="en-US" dirty="0"/>
              <a:t>Keyboard/mouse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</p:spPr>
        <p:txBody>
          <a:bodyPr/>
          <a:lstStyle/>
          <a:p>
            <a:r>
              <a:rPr lang="en-US" dirty="0"/>
              <a:t>More Examples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358859"/>
          <a:ext cx="8534402" cy="37036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66982"/>
                <a:gridCol w="1719643"/>
                <a:gridCol w="2018757"/>
                <a:gridCol w="2154356"/>
                <a:gridCol w="1374664"/>
              </a:tblGrid>
              <a:tr h="5875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</a:rPr>
                        <a:t>Agent</a:t>
                      </a:r>
                      <a:endParaRPr lang="en-US" sz="13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32316" marR="79390" marT="79390" marB="79390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</a:rPr>
                        <a:t>Performance Measure</a:t>
                      </a:r>
                      <a:endParaRPr lang="en-US" sz="13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32316" marR="79390" marT="79390" marB="7939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</a:rPr>
                        <a:t>Environment</a:t>
                      </a:r>
                      <a:endParaRPr lang="en-US" sz="13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32316" marR="79390" marT="79390" marB="7939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</a:rPr>
                        <a:t>Actuator</a:t>
                      </a:r>
                      <a:endParaRPr lang="en-US" sz="13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32316" marR="79390" marT="79390" marB="7939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</a:rPr>
                        <a:t>Sensor</a:t>
                      </a:r>
                      <a:endParaRPr lang="en-US" sz="13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32316" marR="79390" marT="79390" marB="7939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</a:tr>
              <a:tr h="7790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Hospital Management System</a:t>
                      </a:r>
                      <a:endParaRPr lang="en-US" sz="13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32316" marR="79390" marT="79390" marB="79390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Patient’s health, Admission process, Payment</a:t>
                      </a:r>
                      <a:endParaRPr lang="en-US" sz="13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32316" marR="79390" marT="79390" marB="7939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Hospital, Doctors, Patients</a:t>
                      </a:r>
                      <a:endParaRPr lang="en-US" sz="13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32316" marR="79390" marT="79390" marB="7939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Prescription, Diagnosis, Scan report</a:t>
                      </a:r>
                      <a:endParaRPr lang="en-US" sz="13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32316" marR="79390" marT="79390" marB="7939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Symptoms, Patient’s response</a:t>
                      </a:r>
                      <a:endParaRPr lang="en-US" sz="13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32316" marR="79390" marT="79390" marB="7939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</a:tr>
              <a:tr h="7790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Automated Car Drive</a:t>
                      </a:r>
                      <a:endParaRPr lang="en-US" sz="13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32316" marR="79390" marT="79390" marB="79390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Comfortable trip, Safety, Maximum Distance</a:t>
                      </a:r>
                      <a:endParaRPr lang="en-US" sz="13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32316" marR="79390" marT="79390" marB="7939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Roads, Traffic, Vehicles</a:t>
                      </a:r>
                      <a:endParaRPr lang="en-US" sz="13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32316" marR="79390" marT="79390" marB="7939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Steering wheel, Accelerator, Brake, Mirror</a:t>
                      </a:r>
                      <a:endParaRPr lang="en-US" sz="13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32316" marR="79390" marT="79390" marB="7939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Camera, GPS, Odometer</a:t>
                      </a:r>
                      <a:endParaRPr lang="en-US" sz="13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32316" marR="79390" marT="79390" marB="7939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</a:tr>
              <a:tr h="7790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Subject Tutoring</a:t>
                      </a:r>
                      <a:endParaRPr lang="en-US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32316" marR="79390" marT="79390" marB="79390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Maximize scores, Improvement is students</a:t>
                      </a:r>
                      <a:endParaRPr lang="en-US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32316" marR="79390" marT="79390" marB="7939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Classroom, Desk, Chair, Board, Staff, Students</a:t>
                      </a:r>
                      <a:endParaRPr lang="en-US" sz="13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32316" marR="79390" marT="79390" marB="7939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Smart displays, Corrections</a:t>
                      </a:r>
                      <a:endParaRPr lang="en-US" sz="13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32316" marR="79390" marT="79390" marB="7939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Eyes, Ears, Notebooks</a:t>
                      </a:r>
                      <a:endParaRPr lang="en-US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32316" marR="79390" marT="79390" marB="7939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</a:tr>
              <a:tr h="779023">
                <a:tc>
                  <a:txBody>
                    <a:bodyPr/>
                    <a:lstStyle/>
                    <a:p>
                      <a:pPr marL="0" algn="l" defTabSz="685800" rtl="0" eaLnBrk="1" fontAlgn="base" latinLnBrk="0" hangingPunct="1"/>
                      <a:r>
                        <a:rPr lang="en-US" sz="13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 -picking Robot</a:t>
                      </a:r>
                      <a:endParaRPr lang="en-US" sz="13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ase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3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of parts in </a:t>
                      </a:r>
                      <a:r>
                        <a:rPr lang="en-US" sz="13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correct bins</a:t>
                      </a:r>
                      <a:endParaRPr lang="en-US" sz="13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ase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3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Conveyor belt with parts,</a:t>
                      </a:r>
                      <a:endParaRPr lang="en-US" sz="13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fontAlgn="base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3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Bins</a:t>
                      </a:r>
                      <a:endParaRPr lang="en-US" sz="13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ase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3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Jointed Arms, Hand</a:t>
                      </a:r>
                      <a:endParaRPr lang="en-US" sz="13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ase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3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Camera,</a:t>
                      </a:r>
                      <a:endParaRPr lang="en-US" sz="13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fontAlgn="base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3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Joint angle, sensors</a:t>
                      </a:r>
                      <a:endParaRPr lang="en-US" sz="13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7752"/>
            <a:ext cx="9144000" cy="3546873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agent</a:t>
            </a:r>
            <a:r>
              <a:rPr lang="en-US" dirty="0"/>
              <a:t> interacts with an </a:t>
            </a:r>
            <a:r>
              <a:rPr lang="en-US" b="1" i="1" dirty="0">
                <a:solidFill>
                  <a:srgbClr val="FF0000"/>
                </a:solidFill>
              </a:rPr>
              <a:t>environment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through </a:t>
            </a:r>
            <a:r>
              <a:rPr lang="en-US" b="1" i="1" dirty="0">
                <a:solidFill>
                  <a:srgbClr val="FF0000"/>
                </a:solidFill>
              </a:rPr>
              <a:t>sensors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actuators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agent function</a:t>
            </a:r>
            <a:r>
              <a:rPr lang="en-US" dirty="0"/>
              <a:t>, implemented by an </a:t>
            </a:r>
            <a:r>
              <a:rPr lang="en-US" b="1" i="1" dirty="0">
                <a:solidFill>
                  <a:srgbClr val="FF0000"/>
                </a:solidFill>
              </a:rPr>
              <a:t>agent program </a:t>
            </a:r>
            <a:r>
              <a:rPr lang="en-US" dirty="0"/>
              <a:t>running on a </a:t>
            </a:r>
            <a:r>
              <a:rPr lang="en-US" b="1" i="1" dirty="0">
                <a:solidFill>
                  <a:srgbClr val="FF0000"/>
                </a:solidFill>
              </a:rPr>
              <a:t>machine</a:t>
            </a:r>
            <a:r>
              <a:rPr lang="en-US" dirty="0"/>
              <a:t>, describes what the agent does in all circumstances </a:t>
            </a:r>
            <a:endParaRPr lang="en-US" dirty="0"/>
          </a:p>
          <a:p>
            <a:r>
              <a:rPr lang="en-US" dirty="0"/>
              <a:t>Rational agents choose actions that maximize their expected utility</a:t>
            </a:r>
            <a:endParaRPr lang="en-US" dirty="0"/>
          </a:p>
          <a:p>
            <a:r>
              <a:rPr lang="en-US" dirty="0"/>
              <a:t>PEAS descriptions define task environments; precise PEAS specifications are essential and strongly influence agent designs </a:t>
            </a:r>
            <a:endParaRPr lang="en-US" dirty="0"/>
          </a:p>
          <a:p>
            <a:r>
              <a:rPr lang="en-US" dirty="0"/>
              <a:t>More difficult environments require more complex agent designs and more sophisticated representations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  <a:endParaRPr lang="en-US" dirty="0"/>
          </a:p>
          <a:p>
            <a:r>
              <a:rPr lang="en-US" dirty="0"/>
              <a:t>Rationality</a:t>
            </a:r>
            <a:endParaRPr lang="en-US" dirty="0"/>
          </a:p>
          <a:p>
            <a:r>
              <a:rPr lang="en-US" dirty="0"/>
              <a:t>PEAS (Performance measure, Environment, Actuators, Sensors)</a:t>
            </a:r>
            <a:endParaRPr lang="en-US" dirty="0"/>
          </a:p>
          <a:p>
            <a:r>
              <a:rPr lang="en-US" dirty="0"/>
              <a:t>Environment types</a:t>
            </a:r>
            <a:endParaRPr lang="en-US" dirty="0"/>
          </a:p>
          <a:p>
            <a:r>
              <a:rPr lang="en-US" dirty="0"/>
              <a:t>Agent types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33752"/>
            <a:ext cx="8839200" cy="1260873"/>
          </a:xfrm>
        </p:spPr>
        <p:txBody>
          <a:bodyPr/>
          <a:lstStyle/>
          <a:p>
            <a:r>
              <a:rPr lang="en-US" dirty="0"/>
              <a:t>An agent </a:t>
            </a:r>
            <a:r>
              <a:rPr lang="en-US" b="1" i="1" dirty="0">
                <a:solidFill>
                  <a:srgbClr val="FF0000"/>
                </a:solidFill>
              </a:rPr>
              <a:t>perceives</a:t>
            </a:r>
            <a:r>
              <a:rPr lang="en-US" dirty="0"/>
              <a:t> its environment through </a:t>
            </a:r>
            <a:r>
              <a:rPr lang="en-US" b="1" i="1" dirty="0">
                <a:solidFill>
                  <a:srgbClr val="0000FF"/>
                </a:solidFill>
              </a:rPr>
              <a:t>sensors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acts</a:t>
            </a:r>
            <a:r>
              <a:rPr lang="en-US" dirty="0"/>
              <a:t> upon it through </a:t>
            </a:r>
            <a:r>
              <a:rPr lang="en-US" b="1" i="1" dirty="0">
                <a:solidFill>
                  <a:srgbClr val="0000FF"/>
                </a:solidFill>
              </a:rPr>
              <a:t>actuators</a:t>
            </a:r>
            <a:r>
              <a:rPr lang="en-US" dirty="0"/>
              <a:t> (or </a:t>
            </a:r>
            <a:r>
              <a:rPr lang="en-US" i="1" dirty="0">
                <a:solidFill>
                  <a:srgbClr val="0000FF"/>
                </a:solidFill>
              </a:rPr>
              <a:t>effectors</a:t>
            </a:r>
            <a:r>
              <a:rPr lang="en-US" dirty="0"/>
              <a:t>, depending on whom you ask)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5" name="AutoShape 7"/>
            <p:cNvSpPr/>
            <p:nvPr/>
          </p:nvSpPr>
          <p:spPr bwMode="auto">
            <a:xfrm>
              <a:off x="2209800" y="3200398"/>
              <a:ext cx="2155031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0800000" flipH="1">
              <a:off x="3325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</a:ln>
          </p:spPr>
          <p:txBody>
            <a:bodyPr lIns="68579" tIns="34289" rIns="68579" bIns="34289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" name="Rectangle 9"/>
            <p:cNvSpPr/>
            <p:nvPr/>
          </p:nvSpPr>
          <p:spPr bwMode="auto">
            <a:xfrm>
              <a:off x="2286000" y="3226592"/>
              <a:ext cx="790575" cy="3524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0" tIns="0" rIns="30479" bIns="0"/>
            <a:lstStyle/>
            <a:p>
              <a:pPr marL="29845"/>
              <a:r>
                <a:rPr lang="en-US" b="1" dirty="0">
                  <a:latin typeface="Calibri" panose="020F0502020204030204" pitchFamily="34" charset="0"/>
                  <a:cs typeface="Arial" panose="020B0604020202020204" pitchFamily="34" charset="0"/>
                </a:rPr>
                <a:t>Agent</a:t>
              </a:r>
              <a:endParaRPr lang="en-US" b="1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10"/>
            <p:cNvGrpSpPr/>
            <p:nvPr/>
          </p:nvGrpSpPr>
          <p:grpSpPr bwMode="auto"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8" name="AutoShape 11"/>
              <p:cNvSpPr/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9" name="Rectangle 12"/>
              <p:cNvSpPr/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lIns="0" tIns="0" rIns="40639" bIns="0"/>
              <a:lstStyle/>
              <a:p>
                <a:pPr marL="29845" algn="ctr"/>
                <a:r>
                  <a:rPr lang="en-US" b="1" dirty="0">
                    <a:latin typeface="Calibri" panose="020F0502020204030204" pitchFamily="34" charset="0"/>
                    <a:cs typeface="Arial" panose="020B0604020202020204" pitchFamily="34" charset="0"/>
                  </a:rPr>
                  <a:t>?</a:t>
                </a:r>
                <a:endParaRPr lang="en-US" b="1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13"/>
            <p:cNvGrpSpPr/>
            <p:nvPr/>
          </p:nvGrpSpPr>
          <p:grpSpPr bwMode="auto"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6" name="Rectangle 14"/>
              <p:cNvSpPr/>
              <p:nvPr/>
            </p:nvSpPr>
            <p:spPr bwMode="auto">
              <a:xfrm>
                <a:off x="52" y="-6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lIns="0" tIns="0" rIns="40639" bIns="0"/>
              <a:lstStyle/>
              <a:p>
                <a:pPr marL="29845" algn="ctr"/>
                <a:r>
                  <a:rPr lang="en-US" dirty="0">
                    <a:latin typeface="Calibri" panose="020F0502020204030204" pitchFamily="34" charset="0"/>
                    <a:cs typeface="Arial" panose="020B0604020202020204" pitchFamily="34" charset="0"/>
                  </a:rPr>
                  <a:t>Sensors</a:t>
                </a:r>
                <a:endParaRPr lang="en-US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15"/>
              <p:cNvSpPr/>
              <p:nvPr/>
            </p:nvSpPr>
            <p:spPr bwMode="auto">
              <a:xfrm>
                <a:off x="0" y="636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lIns="0" tIns="0" rIns="40639" bIns="0"/>
              <a:lstStyle/>
              <a:p>
                <a:pPr marL="29845" algn="ctr"/>
                <a:r>
                  <a:rPr lang="en-US" dirty="0">
                    <a:latin typeface="Calibri" panose="020F0502020204030204" pitchFamily="34" charset="0"/>
                    <a:cs typeface="Arial" panose="020B0604020202020204" pitchFamily="34" charset="0"/>
                  </a:rPr>
                  <a:t>Actuators</a:t>
                </a:r>
                <a:endParaRPr lang="en-US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AutoShape 16"/>
            <p:cNvSpPr/>
            <p:nvPr/>
          </p:nvSpPr>
          <p:spPr bwMode="auto">
            <a:xfrm>
              <a:off x="5380433" y="3194447"/>
              <a:ext cx="1428750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" name="Rectangle 17"/>
            <p:cNvSpPr/>
            <p:nvPr/>
          </p:nvSpPr>
          <p:spPr bwMode="auto">
            <a:xfrm>
              <a:off x="5282802" y="3257550"/>
              <a:ext cx="1619250" cy="3524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0" tIns="0" rIns="30479" bIns="0"/>
            <a:lstStyle/>
            <a:p>
              <a:pPr marL="29845" algn="ctr"/>
              <a:r>
                <a:rPr lang="en-US" b="1" dirty="0">
                  <a:latin typeface="Calibri" panose="020F0502020204030204" pitchFamily="34" charset="0"/>
                  <a:cs typeface="Arial" panose="020B0604020202020204" pitchFamily="34" charset="0"/>
                </a:rPr>
                <a:t>Environment</a:t>
              </a:r>
              <a:endParaRPr lang="en-US" b="1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0800000" flipH="1">
              <a:off x="3896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</a:ln>
          </p:spPr>
          <p:txBody>
            <a:bodyPr lIns="68579" tIns="34289" rIns="68579" bIns="34289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989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</a:ln>
          </p:spPr>
          <p:txBody>
            <a:bodyPr lIns="68579" tIns="34289" rIns="68579" bIns="34289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4" name="Rectangle 20"/>
            <p:cNvSpPr/>
            <p:nvPr/>
          </p:nvSpPr>
          <p:spPr bwMode="auto">
            <a:xfrm>
              <a:off x="4396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0" tIns="0" rIns="30479" bIns="0"/>
            <a:lstStyle/>
            <a:p>
              <a:pPr marL="29845" algn="ctr"/>
              <a:r>
                <a:rPr lang="en-US" sz="1600" dirty="0">
                  <a:latin typeface="Calibri" panose="020F0502020204030204" pitchFamily="34" charset="0"/>
                  <a:cs typeface="Arial" panose="020B0604020202020204" pitchFamily="34" charset="0"/>
                </a:rPr>
                <a:t>Percepts</a:t>
              </a:r>
              <a:endParaRPr 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21"/>
            <p:cNvSpPr/>
            <p:nvPr/>
          </p:nvSpPr>
          <p:spPr bwMode="auto">
            <a:xfrm>
              <a:off x="4463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0" tIns="0" rIns="30479" bIns="0"/>
            <a:lstStyle/>
            <a:p>
              <a:pPr marL="29845" algn="ctr"/>
              <a:r>
                <a:rPr lang="en-US" sz="1600" dirty="0">
                  <a:latin typeface="Calibri" panose="020F0502020204030204" pitchFamily="34" charset="0"/>
                  <a:cs typeface="Arial" panose="020B0604020202020204" pitchFamily="34" charset="0"/>
                </a:rPr>
                <a:t>Actions</a:t>
              </a:r>
              <a:endParaRPr 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33752"/>
            <a:ext cx="8839200" cy="1260873"/>
          </a:xfrm>
        </p:spPr>
        <p:txBody>
          <a:bodyPr/>
          <a:lstStyle/>
          <a:p>
            <a:r>
              <a:rPr lang="en-US" dirty="0"/>
              <a:t>Are humans agents?</a:t>
            </a:r>
            <a:endParaRPr lang="en-US" dirty="0"/>
          </a:p>
          <a:p>
            <a:r>
              <a:rPr lang="en-US" dirty="0"/>
              <a:t>Yes!</a:t>
            </a:r>
            <a:endParaRPr lang="en-US" dirty="0"/>
          </a:p>
          <a:p>
            <a:pPr lvl="1"/>
            <a:r>
              <a:rPr lang="en-US" dirty="0"/>
              <a:t>Sensors = vision, audio, touch, smell, taste, proprioception</a:t>
            </a:r>
            <a:endParaRPr lang="en-US" dirty="0"/>
          </a:p>
          <a:p>
            <a:pPr lvl="1"/>
            <a:r>
              <a:rPr lang="en-US" dirty="0"/>
              <a:t>Actuators = muscles, secretions, changing brain state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5" name="AutoShape 7"/>
            <p:cNvSpPr/>
            <p:nvPr/>
          </p:nvSpPr>
          <p:spPr bwMode="auto">
            <a:xfrm>
              <a:off x="2209800" y="3200398"/>
              <a:ext cx="2155031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0800000" flipH="1">
              <a:off x="3325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</a:ln>
          </p:spPr>
          <p:txBody>
            <a:bodyPr lIns="68579" tIns="34289" rIns="68579" bIns="34289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" name="Rectangle 9"/>
            <p:cNvSpPr/>
            <p:nvPr/>
          </p:nvSpPr>
          <p:spPr bwMode="auto">
            <a:xfrm>
              <a:off x="2286000" y="3226592"/>
              <a:ext cx="790575" cy="3524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0" tIns="0" rIns="30479" bIns="0"/>
            <a:lstStyle/>
            <a:p>
              <a:pPr marL="29845"/>
              <a:r>
                <a:rPr lang="en-US" b="1" dirty="0">
                  <a:latin typeface="Calibri" panose="020F0502020204030204" pitchFamily="34" charset="0"/>
                  <a:cs typeface="Arial" panose="020B0604020202020204" pitchFamily="34" charset="0"/>
                </a:rPr>
                <a:t>Agent</a:t>
              </a:r>
              <a:endParaRPr lang="en-US" b="1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10"/>
            <p:cNvGrpSpPr/>
            <p:nvPr/>
          </p:nvGrpSpPr>
          <p:grpSpPr bwMode="auto"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8" name="AutoShape 11"/>
              <p:cNvSpPr/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9" name="Rectangle 12"/>
              <p:cNvSpPr/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lIns="0" tIns="0" rIns="40639" bIns="0"/>
              <a:lstStyle/>
              <a:p>
                <a:pPr marL="29845" algn="ctr"/>
                <a:r>
                  <a:rPr lang="en-US" b="1" dirty="0">
                    <a:latin typeface="Calibri" panose="020F0502020204030204" pitchFamily="34" charset="0"/>
                    <a:cs typeface="Arial" panose="020B0604020202020204" pitchFamily="34" charset="0"/>
                  </a:rPr>
                  <a:t>?</a:t>
                </a:r>
                <a:endParaRPr lang="en-US" b="1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13"/>
            <p:cNvGrpSpPr/>
            <p:nvPr/>
          </p:nvGrpSpPr>
          <p:grpSpPr bwMode="auto"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6" name="Rectangle 14"/>
              <p:cNvSpPr/>
              <p:nvPr/>
            </p:nvSpPr>
            <p:spPr bwMode="auto">
              <a:xfrm>
                <a:off x="52" y="-6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lIns="0" tIns="0" rIns="40639" bIns="0"/>
              <a:lstStyle/>
              <a:p>
                <a:pPr marL="29845" algn="ctr"/>
                <a:r>
                  <a:rPr lang="en-US" dirty="0">
                    <a:latin typeface="Calibri" panose="020F0502020204030204" pitchFamily="34" charset="0"/>
                    <a:cs typeface="Arial" panose="020B0604020202020204" pitchFamily="34" charset="0"/>
                  </a:rPr>
                  <a:t>Sensors</a:t>
                </a:r>
                <a:endParaRPr lang="en-US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15"/>
              <p:cNvSpPr/>
              <p:nvPr/>
            </p:nvSpPr>
            <p:spPr bwMode="auto">
              <a:xfrm>
                <a:off x="0" y="636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lIns="0" tIns="0" rIns="40639" bIns="0"/>
              <a:lstStyle/>
              <a:p>
                <a:pPr marL="29845" algn="ctr"/>
                <a:r>
                  <a:rPr lang="en-US" dirty="0">
                    <a:latin typeface="Calibri" panose="020F0502020204030204" pitchFamily="34" charset="0"/>
                    <a:cs typeface="Arial" panose="020B0604020202020204" pitchFamily="34" charset="0"/>
                  </a:rPr>
                  <a:t>Actuators</a:t>
                </a:r>
                <a:endParaRPr lang="en-US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AutoShape 16"/>
            <p:cNvSpPr/>
            <p:nvPr/>
          </p:nvSpPr>
          <p:spPr bwMode="auto">
            <a:xfrm>
              <a:off x="5380433" y="3194447"/>
              <a:ext cx="1428750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" name="Rectangle 17"/>
            <p:cNvSpPr/>
            <p:nvPr/>
          </p:nvSpPr>
          <p:spPr bwMode="auto">
            <a:xfrm>
              <a:off x="5282802" y="3257550"/>
              <a:ext cx="1619250" cy="3524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0" tIns="0" rIns="30479" bIns="0"/>
            <a:lstStyle/>
            <a:p>
              <a:pPr marL="29845" algn="ctr"/>
              <a:r>
                <a:rPr lang="en-US" b="1" dirty="0">
                  <a:latin typeface="Calibri" panose="020F0502020204030204" pitchFamily="34" charset="0"/>
                  <a:cs typeface="Arial" panose="020B0604020202020204" pitchFamily="34" charset="0"/>
                </a:rPr>
                <a:t>Environment</a:t>
              </a:r>
              <a:endParaRPr lang="en-US" b="1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0800000" flipH="1">
              <a:off x="3896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</a:ln>
          </p:spPr>
          <p:txBody>
            <a:bodyPr lIns="68579" tIns="34289" rIns="68579" bIns="34289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989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</a:ln>
          </p:spPr>
          <p:txBody>
            <a:bodyPr lIns="68579" tIns="34289" rIns="68579" bIns="34289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4" name="Rectangle 20"/>
            <p:cNvSpPr/>
            <p:nvPr/>
          </p:nvSpPr>
          <p:spPr bwMode="auto">
            <a:xfrm>
              <a:off x="4396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0" tIns="0" rIns="30479" bIns="0"/>
            <a:lstStyle/>
            <a:p>
              <a:pPr marL="29845" algn="ctr"/>
              <a:r>
                <a:rPr lang="en-US" sz="1600" dirty="0">
                  <a:latin typeface="Calibri" panose="020F0502020204030204" pitchFamily="34" charset="0"/>
                  <a:cs typeface="Arial" panose="020B0604020202020204" pitchFamily="34" charset="0"/>
                </a:rPr>
                <a:t>Percepts</a:t>
              </a:r>
              <a:endParaRPr 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21"/>
            <p:cNvSpPr/>
            <p:nvPr/>
          </p:nvSpPr>
          <p:spPr bwMode="auto">
            <a:xfrm>
              <a:off x="4463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0" tIns="0" rIns="30479" bIns="0"/>
            <a:lstStyle/>
            <a:p>
              <a:pPr marL="29845" algn="ctr"/>
              <a:r>
                <a:rPr lang="en-US" sz="1600" dirty="0">
                  <a:latin typeface="Calibri" panose="020F0502020204030204" pitchFamily="34" charset="0"/>
                  <a:cs typeface="Arial" panose="020B0604020202020204" pitchFamily="34" charset="0"/>
                </a:rPr>
                <a:t>Actions</a:t>
              </a:r>
              <a:endParaRPr 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33752"/>
            <a:ext cx="8839200" cy="1260873"/>
          </a:xfrm>
        </p:spPr>
        <p:txBody>
          <a:bodyPr/>
          <a:lstStyle/>
          <a:p>
            <a:r>
              <a:rPr lang="en-US" dirty="0"/>
              <a:t>Are pocket calculators agents?</a:t>
            </a:r>
            <a:endParaRPr lang="en-US" dirty="0"/>
          </a:p>
          <a:p>
            <a:r>
              <a:rPr lang="en-US" dirty="0"/>
              <a:t>Yes!</a:t>
            </a:r>
            <a:endParaRPr lang="en-US" dirty="0"/>
          </a:p>
          <a:p>
            <a:pPr lvl="1"/>
            <a:r>
              <a:rPr lang="en-US" dirty="0"/>
              <a:t>Sensors = key state sensors</a:t>
            </a:r>
            <a:endParaRPr lang="en-US" dirty="0"/>
          </a:p>
          <a:p>
            <a:pPr lvl="1"/>
            <a:r>
              <a:rPr lang="en-US" dirty="0"/>
              <a:t>Actuators = digit display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5" name="AutoShape 7"/>
            <p:cNvSpPr/>
            <p:nvPr/>
          </p:nvSpPr>
          <p:spPr bwMode="auto">
            <a:xfrm>
              <a:off x="2209800" y="3200398"/>
              <a:ext cx="2155031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0800000" flipH="1">
              <a:off x="3325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</a:ln>
          </p:spPr>
          <p:txBody>
            <a:bodyPr lIns="68579" tIns="34289" rIns="68579" bIns="34289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" name="Rectangle 9"/>
            <p:cNvSpPr/>
            <p:nvPr/>
          </p:nvSpPr>
          <p:spPr bwMode="auto">
            <a:xfrm>
              <a:off x="2286000" y="3226592"/>
              <a:ext cx="790575" cy="3524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0" tIns="0" rIns="30479" bIns="0"/>
            <a:lstStyle/>
            <a:p>
              <a:pPr marL="29845"/>
              <a:r>
                <a:rPr lang="en-US" b="1" dirty="0">
                  <a:latin typeface="Calibri" panose="020F0502020204030204" pitchFamily="34" charset="0"/>
                  <a:cs typeface="Arial" panose="020B0604020202020204" pitchFamily="34" charset="0"/>
                </a:rPr>
                <a:t>Agent</a:t>
              </a:r>
              <a:endParaRPr lang="en-US" b="1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10"/>
            <p:cNvGrpSpPr/>
            <p:nvPr/>
          </p:nvGrpSpPr>
          <p:grpSpPr bwMode="auto"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8" name="AutoShape 11"/>
              <p:cNvSpPr/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9" name="Rectangle 12"/>
              <p:cNvSpPr/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lIns="0" tIns="0" rIns="40639" bIns="0"/>
              <a:lstStyle/>
              <a:p>
                <a:pPr marL="29845" algn="ctr"/>
                <a:r>
                  <a:rPr lang="en-US" b="1" dirty="0">
                    <a:latin typeface="Calibri" panose="020F0502020204030204" pitchFamily="34" charset="0"/>
                    <a:cs typeface="Arial" panose="020B0604020202020204" pitchFamily="34" charset="0"/>
                  </a:rPr>
                  <a:t>?</a:t>
                </a:r>
                <a:endParaRPr lang="en-US" b="1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13"/>
            <p:cNvGrpSpPr/>
            <p:nvPr/>
          </p:nvGrpSpPr>
          <p:grpSpPr bwMode="auto"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6" name="Rectangle 14"/>
              <p:cNvSpPr/>
              <p:nvPr/>
            </p:nvSpPr>
            <p:spPr bwMode="auto">
              <a:xfrm>
                <a:off x="52" y="-6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lIns="0" tIns="0" rIns="40639" bIns="0"/>
              <a:lstStyle/>
              <a:p>
                <a:pPr marL="29845" algn="ctr"/>
                <a:r>
                  <a:rPr lang="en-US" dirty="0">
                    <a:latin typeface="Calibri" panose="020F0502020204030204" pitchFamily="34" charset="0"/>
                    <a:cs typeface="Arial" panose="020B0604020202020204" pitchFamily="34" charset="0"/>
                  </a:rPr>
                  <a:t>Sensors</a:t>
                </a:r>
                <a:endParaRPr lang="en-US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15"/>
              <p:cNvSpPr/>
              <p:nvPr/>
            </p:nvSpPr>
            <p:spPr bwMode="auto">
              <a:xfrm>
                <a:off x="0" y="636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lIns="0" tIns="0" rIns="40639" bIns="0"/>
              <a:lstStyle/>
              <a:p>
                <a:pPr marL="29845" algn="ctr"/>
                <a:r>
                  <a:rPr lang="en-US" dirty="0">
                    <a:latin typeface="Calibri" panose="020F0502020204030204" pitchFamily="34" charset="0"/>
                    <a:cs typeface="Arial" panose="020B0604020202020204" pitchFamily="34" charset="0"/>
                  </a:rPr>
                  <a:t>Actuators</a:t>
                </a:r>
                <a:endParaRPr lang="en-US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AutoShape 16"/>
            <p:cNvSpPr/>
            <p:nvPr/>
          </p:nvSpPr>
          <p:spPr bwMode="auto">
            <a:xfrm>
              <a:off x="5380433" y="3194447"/>
              <a:ext cx="1428750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</a:ln>
          </p:spPr>
          <p:txBody>
            <a:bodyPr lIns="0" tIns="0" rIns="0" bIns="0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" name="Rectangle 17"/>
            <p:cNvSpPr/>
            <p:nvPr/>
          </p:nvSpPr>
          <p:spPr bwMode="auto">
            <a:xfrm>
              <a:off x="5282802" y="3257550"/>
              <a:ext cx="1619250" cy="3524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0" tIns="0" rIns="30479" bIns="0"/>
            <a:lstStyle/>
            <a:p>
              <a:pPr marL="29845" algn="ctr"/>
              <a:r>
                <a:rPr lang="en-US" b="1" dirty="0">
                  <a:latin typeface="Calibri" panose="020F0502020204030204" pitchFamily="34" charset="0"/>
                  <a:cs typeface="Arial" panose="020B0604020202020204" pitchFamily="34" charset="0"/>
                </a:rPr>
                <a:t>Environment</a:t>
              </a:r>
              <a:endParaRPr lang="en-US" b="1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0800000" flipH="1">
              <a:off x="3896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</a:ln>
          </p:spPr>
          <p:txBody>
            <a:bodyPr lIns="68579" tIns="34289" rIns="68579" bIns="34289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989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</a:ln>
          </p:spPr>
          <p:txBody>
            <a:bodyPr lIns="68579" tIns="34289" rIns="68579" bIns="34289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4" name="Rectangle 20"/>
            <p:cNvSpPr/>
            <p:nvPr/>
          </p:nvSpPr>
          <p:spPr bwMode="auto">
            <a:xfrm>
              <a:off x="4396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0" tIns="0" rIns="30479" bIns="0"/>
            <a:lstStyle/>
            <a:p>
              <a:pPr marL="29845" algn="ctr"/>
              <a:r>
                <a:rPr lang="en-US" sz="1600" dirty="0">
                  <a:latin typeface="Calibri" panose="020F0502020204030204" pitchFamily="34" charset="0"/>
                  <a:cs typeface="Arial" panose="020B0604020202020204" pitchFamily="34" charset="0"/>
                </a:rPr>
                <a:t>Percepts</a:t>
              </a:r>
              <a:endParaRPr 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21"/>
            <p:cNvSpPr/>
            <p:nvPr/>
          </p:nvSpPr>
          <p:spPr bwMode="auto">
            <a:xfrm>
              <a:off x="4463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0" tIns="0" rIns="30479" bIns="0"/>
            <a:lstStyle/>
            <a:p>
              <a:pPr marL="29845" algn="ctr"/>
              <a:r>
                <a:rPr lang="en-US" sz="1600" dirty="0">
                  <a:latin typeface="Calibri" panose="020F0502020204030204" pitchFamily="34" charset="0"/>
                  <a:cs typeface="Arial" panose="020B0604020202020204" pitchFamily="34" charset="0"/>
                </a:rPr>
                <a:t>Actions</a:t>
              </a:r>
              <a:endParaRPr lang="en-US" sz="1600" dirty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2279"/>
            <a:ext cx="8839200" cy="133707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agent function</a:t>
            </a:r>
            <a:r>
              <a:rPr lang="en-US" dirty="0"/>
              <a:t> maps from percept histories to actions:</a:t>
            </a:r>
            <a:endParaRPr lang="en-US" dirty="0"/>
          </a:p>
          <a:p>
            <a:pPr lvl="1"/>
            <a:r>
              <a:rPr lang="en-US" i="1" dirty="0">
                <a:solidFill>
                  <a:srgbClr val="D500D6"/>
                </a:solidFill>
              </a:rPr>
              <a:t>f</a:t>
            </a:r>
            <a:r>
              <a:rPr lang="en-US" dirty="0">
                <a:solidFill>
                  <a:srgbClr val="D500D6"/>
                </a:solidFill>
              </a:rPr>
              <a:t> : </a:t>
            </a:r>
            <a:r>
              <a:rPr lang="en-US" dirty="0">
                <a:solidFill>
                  <a:srgbClr val="D500D6"/>
                </a:solidFill>
                <a:latin typeface="Lucida Calligraphy" panose="03010101010101010101"/>
                <a:cs typeface="Lucida Calligraphy" panose="03010101010101010101"/>
              </a:rPr>
              <a:t>P</a:t>
            </a:r>
            <a:r>
              <a:rPr lang="en-US" dirty="0">
                <a:solidFill>
                  <a:srgbClr val="D500D6"/>
                </a:solidFill>
                <a:latin typeface="Calibri" panose="020F0502020204030204"/>
                <a:cs typeface="Calibri" panose="020F0502020204030204"/>
              </a:rPr>
              <a:t>* </a:t>
            </a:r>
            <a:r>
              <a:rPr lang="en-US" dirty="0">
                <a:solidFill>
                  <a:srgbClr val="D500D6"/>
                </a:solidFill>
                <a:sym typeface="Symbol" panose="05050102010706020507"/>
              </a:rPr>
              <a:t></a:t>
            </a:r>
            <a:r>
              <a:rPr lang="en-US" i="1" dirty="0">
                <a:solidFill>
                  <a:srgbClr val="D500D6"/>
                </a:solidFill>
                <a:sym typeface="Symbol" panose="05050102010706020507"/>
              </a:rPr>
              <a:t> </a:t>
            </a:r>
            <a:r>
              <a:rPr lang="en-US" i="1" dirty="0">
                <a:solidFill>
                  <a:srgbClr val="D500D6"/>
                </a:solidFill>
                <a:latin typeface="Lucida Calligraphy" panose="03010101010101010101"/>
                <a:cs typeface="Lucida Calligraphy" panose="03010101010101010101"/>
                <a:sym typeface="Symbol" panose="05050102010706020507"/>
              </a:rPr>
              <a:t>A</a:t>
            </a:r>
            <a:endParaRPr lang="en-US" i="1" dirty="0">
              <a:solidFill>
                <a:srgbClr val="D500D6"/>
              </a:solidFill>
              <a:latin typeface="Lucida Calligraphy" panose="03010101010101010101"/>
              <a:cs typeface="Lucida Calligraphy" panose="03010101010101010101"/>
              <a:sym typeface="Symbol" panose="05050102010706020507"/>
            </a:endParaRPr>
          </a:p>
          <a:p>
            <a:pPr lvl="1"/>
            <a:r>
              <a:rPr lang="en-US" dirty="0">
                <a:latin typeface="Calibri" panose="020F0502020204030204"/>
                <a:cs typeface="Calibri" panose="020F0502020204030204"/>
                <a:sym typeface="Symbol" panose="05050102010706020507"/>
              </a:rPr>
              <a:t>I.e., the agent’s actual response to any sequence of percepts</a:t>
            </a:r>
            <a:endParaRPr lang="en-US" dirty="0">
              <a:latin typeface="Calibri" panose="020F0502020204030204"/>
              <a:cs typeface="Calibri" panose="020F0502020204030204"/>
              <a:sym typeface="Symbol" panose="05050102010706020507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1295400" y="2573415"/>
            <a:ext cx="1457029" cy="1696201"/>
            <a:chOff x="1295400" y="2573415"/>
            <a:chExt cx="1457029" cy="1696201"/>
          </a:xfrm>
        </p:grpSpPr>
        <p:sp>
          <p:nvSpPr>
            <p:cNvPr id="5" name="Rectangle 4"/>
            <p:cNvSpPr/>
            <p:nvPr/>
          </p:nvSpPr>
          <p:spPr>
            <a:xfrm>
              <a:off x="1861424" y="26298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95400" y="25734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  <a:endParaRPr lang="en-US" sz="105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158426" y="2629827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24" name="Rectangle 23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6200000">
              <a:off x="1354172" y="27795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16200000">
              <a:off x="1918952" y="38805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16" name="Rectangle 15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009925" y="37717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2061246" y="45045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LEFT</a:t>
            </a:r>
            <a:endParaRPr lang="en-US" sz="1200" b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021452" y="2573415"/>
            <a:ext cx="1457029" cy="1696201"/>
            <a:chOff x="3021452" y="2573415"/>
            <a:chExt cx="1457029" cy="1696201"/>
          </a:xfrm>
        </p:grpSpPr>
        <p:sp>
          <p:nvSpPr>
            <p:cNvPr id="29" name="Rectangle 28"/>
            <p:cNvSpPr/>
            <p:nvPr/>
          </p:nvSpPr>
          <p:spPr>
            <a:xfrm>
              <a:off x="3587476" y="26298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1452" y="25734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  <a:endParaRPr lang="en-US" sz="105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742434" y="2629827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6200000">
              <a:off x="3080224" y="27795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44" name="Rectangle 43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16200000">
              <a:off x="3645004" y="38805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40" name="Rectangle 39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735977" y="37717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3787298" y="45045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LEFT</a:t>
            </a:r>
            <a:endParaRPr lang="en-US" sz="1200" b="1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4744611" y="2573415"/>
            <a:ext cx="1457029" cy="1696201"/>
            <a:chOff x="4744611" y="2573415"/>
            <a:chExt cx="1457029" cy="1696201"/>
          </a:xfrm>
        </p:grpSpPr>
        <p:sp>
          <p:nvSpPr>
            <p:cNvPr id="53" name="Rectangle 52"/>
            <p:cNvSpPr/>
            <p:nvPr/>
          </p:nvSpPr>
          <p:spPr>
            <a:xfrm>
              <a:off x="5310635" y="26298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44611" y="25734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  <a:endParaRPr lang="en-US" sz="1050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302930" y="2628044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72" name="Rectangle 71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6200000">
              <a:off x="4803383" y="27795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68" name="Rectangle 67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6200000">
              <a:off x="5368163" y="38805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64" name="Rectangle 63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459136" y="37717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60" name="Rectangle 59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5510458" y="4504551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DROP</a:t>
            </a:r>
            <a:endParaRPr 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157951" y="4504551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RIGHT</a:t>
            </a:r>
            <a:endParaRPr lang="en-US" sz="1200" b="1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6467771" y="2573415"/>
            <a:ext cx="1457029" cy="1696201"/>
            <a:chOff x="6467771" y="2573415"/>
            <a:chExt cx="1457029" cy="1696201"/>
          </a:xfrm>
        </p:grpSpPr>
        <p:sp>
          <p:nvSpPr>
            <p:cNvPr id="77" name="Rectangle 76"/>
            <p:cNvSpPr/>
            <p:nvPr/>
          </p:nvSpPr>
          <p:spPr>
            <a:xfrm>
              <a:off x="7033795" y="26298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67771" y="25734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  <a:endParaRPr lang="en-US" sz="1050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7036405" y="3271861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101" name="Rectangle 100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 rot="16200000">
              <a:off x="7254662" y="2578308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16200000">
              <a:off x="7091323" y="38805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93" name="Rectangle 92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7182296" y="37717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89" name="Rectangle 88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flipH="1">
              <a:off x="6526908" y="2837749"/>
              <a:ext cx="300230" cy="493124"/>
              <a:chOff x="4572000" y="1065143"/>
              <a:chExt cx="462170" cy="687456"/>
            </a:xfrm>
            <a:solidFill>
              <a:srgbClr val="F1A200"/>
            </a:solidFill>
          </p:grpSpPr>
          <p:sp>
            <p:nvSpPr>
              <p:cNvPr id="85" name="Rectangle 84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152400" y="2571750"/>
            <a:ext cx="9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00D6"/>
                </a:solidFill>
                <a:latin typeface="Calibri" panose="020F0502020204030204"/>
                <a:cs typeface="Calibri" panose="020F0502020204030204"/>
              </a:rPr>
              <a:t>Percept</a:t>
            </a:r>
            <a:endParaRPr lang="en-US" dirty="0">
              <a:solidFill>
                <a:srgbClr val="D500D6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52400" y="441221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00D6"/>
                </a:solidFill>
                <a:latin typeface="Calibri" panose="020F0502020204030204"/>
                <a:cs typeface="Calibri" panose="020F0502020204030204"/>
              </a:rPr>
              <a:t>Action</a:t>
            </a:r>
            <a:endParaRPr lang="en-US" dirty="0">
              <a:solidFill>
                <a:srgbClr val="D500D6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5" grpId="0"/>
      <p:bldP spid="59" grpId="0"/>
      <p:bldP spid="83" grpId="0"/>
      <p:bldP spid="106" grpId="0"/>
      <p:bldP spid="1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2279"/>
            <a:ext cx="8839200" cy="3546873"/>
          </a:xfrm>
        </p:spPr>
        <p:txBody>
          <a:bodyPr/>
          <a:lstStyle/>
          <a:p>
            <a:r>
              <a:rPr lang="en-US" dirty="0">
                <a:latin typeface="Calibri" panose="020F0502020204030204"/>
                <a:cs typeface="Calibri" panose="020F0502020204030204"/>
                <a:sym typeface="Symbol" panose="05050102010706020507"/>
              </a:rPr>
              <a:t>The </a:t>
            </a:r>
            <a:r>
              <a:rPr lang="en-US" b="1" i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  <a:sym typeface="Symbol" panose="05050102010706020507"/>
              </a:rPr>
              <a:t>agent program</a:t>
            </a:r>
            <a:r>
              <a:rPr lang="en-US" dirty="0">
                <a:latin typeface="Calibri" panose="020F0502020204030204"/>
                <a:cs typeface="Calibri" panose="020F0502020204030204"/>
                <a:sym typeface="Symbol" panose="05050102010706020507"/>
              </a:rPr>
              <a:t> </a:t>
            </a:r>
            <a:r>
              <a:rPr lang="en-US" dirty="0">
                <a:solidFill>
                  <a:srgbClr val="D500D6"/>
                </a:solidFill>
                <a:latin typeface="Baskerville SemiBold Italic"/>
                <a:cs typeface="Baskerville SemiBold Italic"/>
                <a:sym typeface="Symbol" panose="05050102010706020507"/>
              </a:rPr>
              <a:t>l</a:t>
            </a:r>
            <a:r>
              <a:rPr lang="en-US" dirty="0">
                <a:latin typeface="Calibri" panose="020F0502020204030204"/>
                <a:cs typeface="Calibri" panose="020F0502020204030204"/>
                <a:sym typeface="Symbol" panose="05050102010706020507"/>
              </a:rPr>
              <a:t> runs on some machine </a:t>
            </a:r>
            <a:r>
              <a:rPr lang="en-US" i="1" dirty="0">
                <a:solidFill>
                  <a:srgbClr val="D500D6"/>
                </a:solidFill>
                <a:latin typeface="Calibri" panose="020F0502020204030204"/>
                <a:cs typeface="Calibri" panose="020F0502020204030204"/>
                <a:sym typeface="Symbol" panose="05050102010706020507"/>
              </a:rPr>
              <a:t>M</a:t>
            </a:r>
            <a:r>
              <a:rPr lang="en-US" dirty="0">
                <a:latin typeface="Calibri" panose="020F0502020204030204"/>
                <a:cs typeface="Calibri" panose="020F0502020204030204"/>
                <a:sym typeface="Symbol" panose="05050102010706020507"/>
              </a:rPr>
              <a:t> to </a:t>
            </a:r>
            <a:r>
              <a:rPr lang="en-US" u="sng" dirty="0">
                <a:latin typeface="Calibri" panose="020F0502020204030204"/>
                <a:cs typeface="Calibri" panose="020F0502020204030204"/>
                <a:sym typeface="Symbol" panose="05050102010706020507"/>
              </a:rPr>
              <a:t>implement</a:t>
            </a:r>
            <a:r>
              <a:rPr lang="en-US" dirty="0">
                <a:latin typeface="Calibri" panose="020F0502020204030204"/>
                <a:cs typeface="Calibri" panose="020F0502020204030204"/>
                <a:sym typeface="Symbol" panose="05050102010706020507"/>
              </a:rPr>
              <a:t> </a:t>
            </a:r>
            <a:r>
              <a:rPr lang="en-US" i="1" dirty="0">
                <a:solidFill>
                  <a:srgbClr val="D500D6"/>
                </a:solidFill>
                <a:latin typeface="Calibri" panose="020F0502020204030204"/>
                <a:cs typeface="Calibri" panose="020F0502020204030204"/>
                <a:sym typeface="Symbol" panose="05050102010706020507"/>
              </a:rPr>
              <a:t>f</a:t>
            </a:r>
            <a:r>
              <a:rPr lang="en-US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Symbol" panose="05050102010706020507"/>
              </a:rPr>
              <a:t> :</a:t>
            </a:r>
            <a:endParaRPr lang="en-US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Symbol" panose="05050102010706020507"/>
            </a:endParaRPr>
          </a:p>
          <a:p>
            <a:pPr lvl="1"/>
            <a:r>
              <a:rPr lang="en-US" i="1" dirty="0">
                <a:solidFill>
                  <a:srgbClr val="D500D6"/>
                </a:solidFill>
                <a:latin typeface="Calibri" panose="020F0502020204030204"/>
                <a:cs typeface="Calibri" panose="020F0502020204030204"/>
                <a:sym typeface="Symbol" panose="05050102010706020507"/>
              </a:rPr>
              <a:t>f </a:t>
            </a:r>
            <a:r>
              <a:rPr lang="en-US" dirty="0">
                <a:solidFill>
                  <a:srgbClr val="D500D6"/>
                </a:solidFill>
                <a:latin typeface="Calibri" panose="020F0502020204030204"/>
                <a:cs typeface="Calibri" panose="020F0502020204030204"/>
                <a:sym typeface="Symbol" panose="05050102010706020507"/>
              </a:rPr>
              <a:t>= </a:t>
            </a:r>
            <a:r>
              <a:rPr lang="en-US" i="1" dirty="0">
                <a:solidFill>
                  <a:srgbClr val="D500D6"/>
                </a:solidFill>
                <a:latin typeface="Calibri" panose="020F0502020204030204"/>
                <a:cs typeface="Calibri" panose="020F0502020204030204"/>
                <a:sym typeface="Symbol" panose="05050102010706020507"/>
              </a:rPr>
              <a:t>Agent</a:t>
            </a:r>
            <a:r>
              <a:rPr lang="en-US" dirty="0">
                <a:solidFill>
                  <a:srgbClr val="D500D6"/>
                </a:solidFill>
                <a:latin typeface="Calibri" panose="020F0502020204030204"/>
                <a:cs typeface="Calibri" panose="020F0502020204030204"/>
                <a:sym typeface="Symbol" panose="05050102010706020507"/>
              </a:rPr>
              <a:t>(</a:t>
            </a:r>
            <a:r>
              <a:rPr lang="en-US" dirty="0" err="1">
                <a:solidFill>
                  <a:srgbClr val="D500D6"/>
                </a:solidFill>
                <a:latin typeface="Baskerville SemiBold Italic"/>
                <a:cs typeface="Baskerville SemiBold Italic"/>
                <a:sym typeface="Symbol" panose="05050102010706020507"/>
              </a:rPr>
              <a:t>l</a:t>
            </a:r>
            <a:r>
              <a:rPr lang="en-US" i="1" dirty="0" err="1">
                <a:solidFill>
                  <a:srgbClr val="D500D6"/>
                </a:solidFill>
                <a:latin typeface="Calibri" panose="020F0502020204030204"/>
                <a:cs typeface="Calibri" panose="020F0502020204030204"/>
                <a:sym typeface="Symbol" panose="05050102010706020507"/>
              </a:rPr>
              <a:t>,M</a:t>
            </a:r>
            <a:r>
              <a:rPr lang="en-US" dirty="0">
                <a:solidFill>
                  <a:srgbClr val="D500D6"/>
                </a:solidFill>
                <a:latin typeface="Calibri" panose="020F0502020204030204"/>
                <a:cs typeface="Calibri" panose="020F0502020204030204"/>
                <a:sym typeface="Symbol" panose="05050102010706020507"/>
              </a:rPr>
              <a:t>)</a:t>
            </a:r>
            <a:endParaRPr lang="en-US" dirty="0">
              <a:solidFill>
                <a:srgbClr val="D500D6"/>
              </a:solidFill>
              <a:latin typeface="Calibri" panose="020F0502020204030204"/>
              <a:cs typeface="Calibri" panose="020F0502020204030204"/>
              <a:sym typeface="Symbol" panose="05050102010706020507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  <a:sym typeface="Symbol" panose="05050102010706020507"/>
              </a:rPr>
              <a:t>Real machines have limited speed and memory, introducing delay, so agent function </a:t>
            </a:r>
            <a:r>
              <a:rPr lang="en-US" i="1" dirty="0">
                <a:solidFill>
                  <a:srgbClr val="D500D6"/>
                </a:solidFill>
                <a:latin typeface="Calibri" panose="020F0502020204030204"/>
                <a:cs typeface="Calibri" panose="020F0502020204030204"/>
                <a:sym typeface="Symbol" panose="05050102010706020507"/>
              </a:rPr>
              <a:t>f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  <a:sym typeface="Symbol" panose="05050102010706020507"/>
              </a:rPr>
              <a:t> depends on </a:t>
            </a:r>
            <a:r>
              <a:rPr lang="en-US" i="1" dirty="0">
                <a:solidFill>
                  <a:srgbClr val="D500D6"/>
                </a:solidFill>
                <a:latin typeface="Calibri" panose="020F0502020204030204"/>
                <a:cs typeface="Calibri" panose="020F0502020204030204"/>
                <a:sym typeface="Symbol" panose="05050102010706020507"/>
              </a:rPr>
              <a:t>M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  <a:sym typeface="Symbol" panose="05050102010706020507"/>
              </a:rPr>
              <a:t> as well as </a:t>
            </a:r>
            <a:r>
              <a:rPr lang="en-US" dirty="0">
                <a:solidFill>
                  <a:srgbClr val="D500D6"/>
                </a:solidFill>
                <a:latin typeface="Baskerville SemiBold Italic"/>
                <a:cs typeface="Baskerville SemiBold Italic"/>
                <a:sym typeface="Symbol" panose="05050102010706020507"/>
              </a:rPr>
              <a:t>l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  <a:sym typeface="Symbol" panose="05050102010706020507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295400" y="2802015"/>
            <a:ext cx="1457029" cy="1696201"/>
            <a:chOff x="1295400" y="2802015"/>
            <a:chExt cx="1457029" cy="1696201"/>
          </a:xfrm>
        </p:grpSpPr>
        <p:sp>
          <p:nvSpPr>
            <p:cNvPr id="5" name="Rectangle 4"/>
            <p:cNvSpPr/>
            <p:nvPr/>
          </p:nvSpPr>
          <p:spPr>
            <a:xfrm>
              <a:off x="1861424" y="28584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95400" y="28020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  <a:endParaRPr lang="en-US" sz="105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158426" y="2858427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6200000">
              <a:off x="1354172" y="30081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16200000">
              <a:off x="1918952" y="41091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009925" y="40003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2061246" y="473315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NOOP</a:t>
            </a:r>
            <a:endParaRPr lang="en-US" sz="12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3021452" y="2802015"/>
            <a:ext cx="1457029" cy="1696201"/>
            <a:chOff x="3021452" y="2802015"/>
            <a:chExt cx="1457029" cy="1696201"/>
          </a:xfrm>
        </p:grpSpPr>
        <p:sp>
          <p:nvSpPr>
            <p:cNvPr id="29" name="Rectangle 28"/>
            <p:cNvSpPr/>
            <p:nvPr/>
          </p:nvSpPr>
          <p:spPr>
            <a:xfrm>
              <a:off x="3587476" y="28584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1452" y="28020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  <a:endParaRPr lang="en-US" sz="105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884477" y="3008525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47" name="Rectangle 46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6200000">
              <a:off x="3080224" y="30081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43" name="Rectangle 42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16200000">
              <a:off x="3645004" y="41091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735977" y="40003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3787298" y="473315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NOOP</a:t>
            </a:r>
            <a:endParaRPr lang="en-US" sz="1200" b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744611" y="2802015"/>
            <a:ext cx="1457029" cy="1696201"/>
            <a:chOff x="4744611" y="2802015"/>
            <a:chExt cx="1457029" cy="1696201"/>
          </a:xfrm>
        </p:grpSpPr>
        <p:sp>
          <p:nvSpPr>
            <p:cNvPr id="53" name="Rectangle 52"/>
            <p:cNvSpPr/>
            <p:nvPr/>
          </p:nvSpPr>
          <p:spPr>
            <a:xfrm>
              <a:off x="5310635" y="28584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44611" y="28020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  <a:endParaRPr lang="en-US" sz="1050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608712" y="3184985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71" name="Rectangle 70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6200000">
              <a:off x="4803383" y="30081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67" name="Rectangle 66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6200000">
              <a:off x="5368163" y="41091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459136" y="40003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5510458" y="473315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NOOP</a:t>
            </a:r>
            <a:endParaRPr lang="en-US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157951" y="47331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LEFT</a:t>
            </a:r>
            <a:endParaRPr lang="en-US" sz="1200" b="1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6467771" y="2802015"/>
            <a:ext cx="1457029" cy="1696201"/>
            <a:chOff x="6467771" y="2802015"/>
            <a:chExt cx="1457029" cy="1696201"/>
          </a:xfrm>
        </p:grpSpPr>
        <p:sp>
          <p:nvSpPr>
            <p:cNvPr id="78" name="Rectangle 77"/>
            <p:cNvSpPr/>
            <p:nvPr/>
          </p:nvSpPr>
          <p:spPr>
            <a:xfrm>
              <a:off x="7033795" y="28584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467771" y="28020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  <a:endParaRPr lang="en-US" sz="1050" dirty="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7330796" y="3340584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101" name="Rectangle 100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16200000">
              <a:off x="7254662" y="2806908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 rot="16200000">
              <a:off x="7091323" y="41091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93" name="Rectangle 92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7182296" y="40003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89" name="Rectangle 88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flipH="1">
              <a:off x="6526908" y="3066349"/>
              <a:ext cx="300230" cy="493124"/>
              <a:chOff x="4572000" y="1065143"/>
              <a:chExt cx="462170" cy="687456"/>
            </a:xfrm>
            <a:solidFill>
              <a:srgbClr val="F1A200"/>
            </a:solidFill>
          </p:grpSpPr>
          <p:sp>
            <p:nvSpPr>
              <p:cNvPr id="85" name="Rectangle 84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152400" y="2800350"/>
            <a:ext cx="9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00D6"/>
                </a:solidFill>
                <a:latin typeface="Calibri" panose="020F0502020204030204"/>
                <a:cs typeface="Calibri" panose="020F0502020204030204"/>
              </a:rPr>
              <a:t>Percept</a:t>
            </a:r>
            <a:endParaRPr lang="en-US" dirty="0">
              <a:solidFill>
                <a:srgbClr val="D500D6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52400" y="464081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00D6"/>
                </a:solidFill>
                <a:latin typeface="Calibri" panose="020F0502020204030204"/>
                <a:cs typeface="Calibri" panose="020F0502020204030204"/>
              </a:rPr>
              <a:t>Action</a:t>
            </a:r>
            <a:endParaRPr lang="en-US" dirty="0">
              <a:solidFill>
                <a:srgbClr val="D500D6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1" grpId="0"/>
      <p:bldP spid="75" grpId="0"/>
      <p:bldP spid="76" grpId="0"/>
      <p:bldP spid="105" grpId="0"/>
      <p:bldP spid="1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Vacuum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486152"/>
            <a:ext cx="8534400" cy="1108473"/>
          </a:xfrm>
        </p:spPr>
        <p:txBody>
          <a:bodyPr/>
          <a:lstStyle/>
          <a:p>
            <a:r>
              <a:rPr lang="en-US" dirty="0"/>
              <a:t>Percepts: </a:t>
            </a:r>
            <a:r>
              <a:rPr lang="en-US" dirty="0">
                <a:solidFill>
                  <a:srgbClr val="D500D6"/>
                </a:solidFill>
              </a:rPr>
              <a:t>[</a:t>
            </a:r>
            <a:r>
              <a:rPr lang="en-US" dirty="0" err="1">
                <a:solidFill>
                  <a:srgbClr val="D500D6"/>
                </a:solidFill>
              </a:rPr>
              <a:t>location,status</a:t>
            </a:r>
            <a:r>
              <a:rPr lang="en-US" dirty="0">
                <a:solidFill>
                  <a:srgbClr val="D500D6"/>
                </a:solidFill>
              </a:rPr>
              <a:t>]</a:t>
            </a:r>
            <a:r>
              <a:rPr lang="en-US" dirty="0"/>
              <a:t>, e.g., </a:t>
            </a:r>
            <a:r>
              <a:rPr lang="en-US" dirty="0">
                <a:solidFill>
                  <a:srgbClr val="D500D6"/>
                </a:solidFill>
              </a:rPr>
              <a:t>[</a:t>
            </a:r>
            <a:r>
              <a:rPr lang="en-US" i="1" dirty="0" err="1">
                <a:solidFill>
                  <a:srgbClr val="D500D6"/>
                </a:solidFill>
              </a:rPr>
              <a:t>A</a:t>
            </a:r>
            <a:r>
              <a:rPr lang="en-US" dirty="0" err="1">
                <a:solidFill>
                  <a:srgbClr val="D500D6"/>
                </a:solidFill>
              </a:rPr>
              <a:t>,</a:t>
            </a:r>
            <a:r>
              <a:rPr lang="en-US" i="1" dirty="0" err="1">
                <a:solidFill>
                  <a:srgbClr val="D500D6"/>
                </a:solidFill>
              </a:rPr>
              <a:t>Dirty</a:t>
            </a:r>
            <a:r>
              <a:rPr lang="en-US" dirty="0">
                <a:solidFill>
                  <a:srgbClr val="D500D6"/>
                </a:solidFill>
              </a:rPr>
              <a:t>]</a:t>
            </a:r>
            <a:endParaRPr lang="en-US" dirty="0">
              <a:solidFill>
                <a:srgbClr val="D500D6"/>
              </a:solidFill>
            </a:endParaRPr>
          </a:p>
          <a:p>
            <a:r>
              <a:rPr lang="en-US" dirty="0"/>
              <a:t>Actions: </a:t>
            </a:r>
            <a:r>
              <a:rPr lang="en-US" i="1" dirty="0">
                <a:solidFill>
                  <a:srgbClr val="D500D6"/>
                </a:solidFill>
              </a:rPr>
              <a:t>Left</a:t>
            </a:r>
            <a:r>
              <a:rPr lang="en-US" dirty="0"/>
              <a:t>, </a:t>
            </a:r>
            <a:r>
              <a:rPr lang="en-US" i="1" dirty="0">
                <a:solidFill>
                  <a:srgbClr val="D500D6"/>
                </a:solidFill>
              </a:rPr>
              <a:t>Right</a:t>
            </a:r>
            <a:r>
              <a:rPr lang="en-US" dirty="0"/>
              <a:t>, </a:t>
            </a:r>
            <a:r>
              <a:rPr lang="en-US" i="1" dirty="0">
                <a:solidFill>
                  <a:srgbClr val="D500D6"/>
                </a:solidFill>
              </a:rPr>
              <a:t>Suck</a:t>
            </a:r>
            <a:r>
              <a:rPr lang="en-US" dirty="0"/>
              <a:t>, </a:t>
            </a:r>
            <a:r>
              <a:rPr lang="en-US" i="1" dirty="0" err="1">
                <a:solidFill>
                  <a:srgbClr val="D500D6"/>
                </a:solidFill>
              </a:rPr>
              <a:t>NoOp</a:t>
            </a:r>
            <a:endParaRPr lang="en-US" i="1" dirty="0">
              <a:solidFill>
                <a:srgbClr val="D500D6"/>
              </a:solidFill>
            </a:endParaRPr>
          </a:p>
        </p:txBody>
      </p:sp>
      <p:pic>
        <p:nvPicPr>
          <p:cNvPr id="5" name="Picture 4" descr="vacuum2-environment.ep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2" y="980962"/>
            <a:ext cx="4372293" cy="22194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 cleaner agent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428750"/>
          <a:ext cx="3352800" cy="2743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57400"/>
                <a:gridCol w="129540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400" dirty="0"/>
                        <a:t>Percept sequence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/>
                        <a:t>[</a:t>
                      </a:r>
                      <a:r>
                        <a:rPr lang="en-US" sz="1400" dirty="0" err="1"/>
                        <a:t>A,Clean</a:t>
                      </a:r>
                      <a:r>
                        <a:rPr lang="en-US" sz="1400" dirty="0"/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Right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A,Dirty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Suck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B,Clean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Left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B,Dirty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Suck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A,Clean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],[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B,Clean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Left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A,Clean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],[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B,Dirty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Suck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3" y="895352"/>
            <a:ext cx="1660281" cy="369326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Agent function</a:t>
            </a:r>
            <a:endParaRPr lang="en-US" b="1" i="1" dirty="0">
              <a:solidFill>
                <a:srgbClr val="FF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03" y="895352"/>
            <a:ext cx="1705478" cy="369326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Agent program</a:t>
            </a:r>
            <a:endParaRPr lang="en-US" b="1" i="1" dirty="0">
              <a:solidFill>
                <a:srgbClr val="FF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1" y="1352551"/>
            <a:ext cx="5157582" cy="1754320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 Reflex-Vacuum-Agent([</a:t>
            </a:r>
            <a:r>
              <a:rPr lang="en-US" dirty="0" err="1"/>
              <a:t>location,status</a:t>
            </a:r>
            <a:r>
              <a:rPr lang="en-US" dirty="0"/>
              <a:t>]) 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returns</a:t>
            </a:r>
            <a:r>
              <a:rPr lang="en-US" dirty="0"/>
              <a:t> an action </a:t>
            </a:r>
            <a:endParaRPr lang="en-US" dirty="0"/>
          </a:p>
          <a:p>
            <a:r>
              <a:rPr lang="en-US" b="1" dirty="0"/>
              <a:t>if</a:t>
            </a:r>
            <a:r>
              <a:rPr lang="en-US" dirty="0"/>
              <a:t> status = Dirty </a:t>
            </a:r>
            <a:r>
              <a:rPr lang="en-US" b="1" dirty="0"/>
              <a:t>then return </a:t>
            </a:r>
            <a:r>
              <a:rPr lang="en-US" dirty="0"/>
              <a:t>Suck </a:t>
            </a:r>
            <a:endParaRPr lang="en-US" dirty="0"/>
          </a:p>
          <a:p>
            <a:r>
              <a:rPr lang="en-US" b="1" dirty="0"/>
              <a:t>else if </a:t>
            </a:r>
            <a:r>
              <a:rPr lang="en-US" dirty="0"/>
              <a:t>location = A </a:t>
            </a:r>
            <a:r>
              <a:rPr lang="en-US" b="1" dirty="0"/>
              <a:t>then return </a:t>
            </a:r>
            <a:r>
              <a:rPr lang="en-US" dirty="0"/>
              <a:t>Right </a:t>
            </a:r>
            <a:endParaRPr lang="en-US" dirty="0"/>
          </a:p>
          <a:p>
            <a:r>
              <a:rPr lang="en-US" b="1" dirty="0"/>
              <a:t>else if </a:t>
            </a:r>
            <a:r>
              <a:rPr lang="en-US" dirty="0"/>
              <a:t>location = B </a:t>
            </a:r>
            <a:r>
              <a:rPr lang="en-US" b="1" dirty="0"/>
              <a:t>then return </a:t>
            </a:r>
            <a:r>
              <a:rPr lang="en-US" dirty="0"/>
              <a:t>Left </a:t>
            </a:r>
            <a:endParaRPr lang="en-US" dirty="0"/>
          </a:p>
          <a:p>
            <a:endParaRPr lang="en-US" dirty="0" err="1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0" y="3409950"/>
            <a:ext cx="3689668" cy="403954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sz="2000" dirty="0">
                <a:latin typeface="Calibri" panose="020F0502020204030204"/>
                <a:cs typeface="Calibri" panose="020F0502020204030204"/>
              </a:rPr>
              <a:t>What is the </a:t>
            </a:r>
            <a:r>
              <a:rPr lang="en-US" sz="2000" b="1" i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right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 agent function?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1" y="3878820"/>
            <a:ext cx="5442932" cy="403954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sz="2000" dirty="0">
                <a:latin typeface="Calibri" panose="020F0502020204030204"/>
                <a:cs typeface="Calibri" panose="020F0502020204030204"/>
              </a:rPr>
              <a:t>Can it be implemented by a small agent program?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4" y="4629152"/>
            <a:ext cx="4792623" cy="369326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dirty="0">
                <a:latin typeface="Calibri" panose="020F0502020204030204"/>
                <a:cs typeface="Calibri" panose="020F0502020204030204"/>
              </a:rPr>
              <a:t>(Can we ask, “What is the right agent program?”)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1" name="Picture 10" descr="vacuum2-environment.ep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"/>
            <a:ext cx="1600200" cy="812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tags/tag1.xml><?xml version="1.0" encoding="utf-8"?>
<p:tagLst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alibri" panose="020F0502020204030204"/>
            <a:cs typeface="Calibri" panose="020F0502020204030204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dan-berkeley-nlp-v1</Template>
  <TotalTime>0</TotalTime>
  <Words>4221</Words>
  <Application>WPS Presentation</Application>
  <PresentationFormat>On-screen Show (16:9)</PresentationFormat>
  <Paragraphs>296</Paragraphs>
  <Slides>16</Slides>
  <Notes>4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Calibri</vt:lpstr>
      <vt:lpstr>Lucida Calligraphy</vt:lpstr>
      <vt:lpstr>Symbol</vt:lpstr>
      <vt:lpstr>Baskerville SemiBold Italic</vt:lpstr>
      <vt:lpstr>Liberation Mono</vt:lpstr>
      <vt:lpstr>Microsoft YaHei</vt:lpstr>
      <vt:lpstr>Arial Unicode MS</vt:lpstr>
      <vt:lpstr>dan-berkeley-nlp-v1</vt:lpstr>
      <vt:lpstr>Artificial Intelligence </vt:lpstr>
      <vt:lpstr>Outline</vt:lpstr>
      <vt:lpstr>Agents and environments</vt:lpstr>
      <vt:lpstr>Agents and environments</vt:lpstr>
      <vt:lpstr>Agents and environments</vt:lpstr>
      <vt:lpstr>Agent functions</vt:lpstr>
      <vt:lpstr>Agent programs</vt:lpstr>
      <vt:lpstr>Example: Vacuum world</vt:lpstr>
      <vt:lpstr>Vacuum cleaner agent</vt:lpstr>
      <vt:lpstr>Rationality</vt:lpstr>
      <vt:lpstr>A human agent in Pacman</vt:lpstr>
      <vt:lpstr>The task environment - PEAS</vt:lpstr>
      <vt:lpstr>PEAS: Automated taxi</vt:lpstr>
      <vt:lpstr>PEAS: Medical diagnosis system</vt:lpstr>
      <vt:lpstr>More Examples 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Motaz Saad (‫معتز سعد</cp:lastModifiedBy>
  <cp:revision>1588</cp:revision>
  <cp:lastPrinted>2015-08-31T22:46:00Z</cp:lastPrinted>
  <dcterms:created xsi:type="dcterms:W3CDTF">2004-08-27T04:16:00Z</dcterms:created>
  <dcterms:modified xsi:type="dcterms:W3CDTF">2024-11-01T07:10:21Z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0D46BBE546A041E69C610436FFB43999_12</vt:lpwstr>
  </property>
  <property fmtid="{D5CDD505-2E9C-101B-9397-08002B2CF9AE}" pid="3" name="KSOProductBuildVer">
    <vt:lpwstr>1033-12.2.0.18638</vt:lpwstr>
  </property>
</Properties>
</file>