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985000" cy="9283700"/>
  <p:embeddedFontLst>
    <p:embeddedFont>
      <p:font typeface="Corsiv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siva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siva-italic.fntdata"/><Relationship Id="rId47" Type="http://schemas.openxmlformats.org/officeDocument/2006/relationships/font" Target="fonts/Corsiva-bold.fntdata"/><Relationship Id="rId49" Type="http://schemas.openxmlformats.org/officeDocument/2006/relationships/font" Target="fonts/Corsi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c16b3489_0_16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c16b3489_0_1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ec16b3489_0_16:notes"/>
          <p:cNvSpPr txBox="1"/>
          <p:nvPr>
            <p:ph idx="12" type="sldNum"/>
          </p:nvPr>
        </p:nvSpPr>
        <p:spPr>
          <a:xfrm>
            <a:off x="3956050" y="8818562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Only 2 locations</a:t>
            </a:r>
            <a:endParaRPr/>
          </a:p>
        </p:txBody>
      </p:sp>
      <p:sp>
        <p:nvSpPr>
          <p:cNvPr id="305" name="Google Shape;305;p20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6" name="Google Shape;446;p3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many environment types are there in total?</a:t>
            </a:r>
            <a:endParaRPr/>
          </a:p>
        </p:txBody>
      </p:sp>
      <p:sp>
        <p:nvSpPr>
          <p:cNvPr id="447" name="Google Shape;447;p30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16b3489_0_8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c16b3489_0_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ec16b3489_0_8:notes"/>
          <p:cNvSpPr txBox="1"/>
          <p:nvPr>
            <p:ph idx="12" type="sldNum"/>
          </p:nvPr>
        </p:nvSpPr>
        <p:spPr>
          <a:xfrm>
            <a:off x="3956050" y="8818562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ima.cs.berkeley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XmfS5sv-i3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aima.cs.berkeley.edu/demo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371600" y="2819400"/>
            <a:ext cx="64008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2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0" lang="en-US" sz="2400">
                <a:solidFill>
                  <a:srgbClr val="13C4A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Intelligent Agents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Autonomy in Agents</a:t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914400" y="2819400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Extremes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No autonomy – ignores environment/data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autonomy – must act randomly/no program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baby learning to crawl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Ideal: design agents to have some autonomy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Possibly become more autonomous with experience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33400" y="1600200"/>
            <a:ext cx="8229600" cy="1219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agent is the extent to which its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behaviour is determined by its own experience,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knowledge of designer.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PEAS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22800" y="1417625"/>
            <a:ext cx="86763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1465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PEAS: Performance measure, Environment, Actuators, Sensors</a:t>
            </a:r>
            <a:endParaRPr sz="2500"/>
          </a:p>
          <a:p>
            <a:pPr indent="-291465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 first specify the setting for intelligent agent design</a:t>
            </a:r>
            <a:endParaRPr b="0" i="0" sz="25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1465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Examples: </a:t>
            </a:r>
            <a:endParaRPr sz="2500"/>
          </a:p>
          <a:p>
            <a:pPr indent="-351790" lvl="1" marL="547687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Automated Taxi Driver </a:t>
            </a:r>
            <a:endParaRPr sz="2500"/>
          </a:p>
          <a:p>
            <a:pPr indent="-351790" lvl="1" marL="547687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Part-picking robot </a:t>
            </a:r>
            <a:endParaRPr sz="2500"/>
          </a:p>
          <a:p>
            <a:pPr indent="-351790" lvl="1" marL="547687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Interactive English tutor</a:t>
            </a:r>
            <a:endParaRPr sz="2500"/>
          </a:p>
          <a:p>
            <a:pPr indent="0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PEAS for automated taxi driver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1" marL="547687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3000">
                <a:solidFill>
                  <a:srgbClr val="000000"/>
                </a:solidFill>
              </a:rPr>
              <a:t>Performance measure: Safe, fast, legal, comfortable trip, maximize profits</a:t>
            </a:r>
            <a:endParaRPr sz="3000">
              <a:solidFill>
                <a:srgbClr val="000000"/>
              </a:solidFill>
            </a:endParaRPr>
          </a:p>
          <a:p>
            <a:pPr indent="-365760" lvl="1" marL="547687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3000">
                <a:solidFill>
                  <a:srgbClr val="000000"/>
                </a:solidFill>
              </a:rPr>
              <a:t>Environment: Roads, other traffic, pedestrians, customers</a:t>
            </a:r>
            <a:endParaRPr sz="3000">
              <a:solidFill>
                <a:srgbClr val="000000"/>
              </a:solidFill>
            </a:endParaRPr>
          </a:p>
          <a:p>
            <a:pPr indent="-365760" lvl="1" marL="547687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3000">
                <a:solidFill>
                  <a:srgbClr val="000000"/>
                </a:solidFill>
              </a:rPr>
              <a:t>Actuators: Steering wheel, accelerator, brake, signal, horn</a:t>
            </a:r>
            <a:endParaRPr sz="3000">
              <a:solidFill>
                <a:srgbClr val="000000"/>
              </a:solidFill>
            </a:endParaRPr>
          </a:p>
          <a:p>
            <a:pPr indent="-365760" lvl="1" marL="547687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3000">
                <a:solidFill>
                  <a:srgbClr val="000000"/>
                </a:solidFill>
              </a:rPr>
              <a:t>Sensors: Cameras, sonar, speedometer, GPS, odometer, engine sensors, keyboard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PEAS Part-picking robot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817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Agent: Part-picking robot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measure: Percentage of parts in correct bins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Environment: Conveyor belt with parts, bins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Actuators: Jointed arm and hand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Sensors: Camera, joint angle sensors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PEAS: Interactive English tutor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817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Agent: Interactive English tutor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measure: Maximize student's score on test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Environment: Set of students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Actuators: Screen display (exercises, suggestions, corrections)</a:t>
            </a:r>
            <a:endParaRPr sz="3000"/>
          </a:p>
          <a:p>
            <a:pPr indent="-3178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Sensors: Keyboard, microphon</a:t>
            </a:r>
            <a:r>
              <a:rPr lang="en-US" sz="3000"/>
              <a:t>e 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types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Fully observable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(vs. partially observable)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Deterministic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(vs. stochastic)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Episodic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(vs. sequential)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Static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(vs. dynamic)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Discrete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(vs. continuous)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 agent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(vs. multiagent):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Fully observable</a:t>
            </a:r>
            <a:r>
              <a:rPr b="0" i="0" lang="en-US" sz="32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(vs. partially observable)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everything an agent requires to choose its actions available to it via its sensors? Perfect or Full information.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 so, the environment is fully accessible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not, parts of the environment are inaccessible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 must make informed guesses about world.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decision theory: perfect information vs. imperfect information. </a:t>
            </a:r>
            <a:endParaRPr/>
          </a:p>
          <a:p>
            <a:pPr indent="-127317" lvl="0" marL="2730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152400" y="5192718"/>
            <a:ext cx="8890000" cy="674688"/>
            <a:chOff x="152400" y="4267200"/>
            <a:chExt cx="8890000" cy="674688"/>
          </a:xfrm>
        </p:grpSpPr>
        <p:sp>
          <p:nvSpPr>
            <p:cNvPr id="182" name="Google Shape;182;p20"/>
            <p:cNvSpPr txBox="1"/>
            <p:nvPr/>
          </p:nvSpPr>
          <p:spPr>
            <a:xfrm>
              <a:off x="152400" y="4267200"/>
              <a:ext cx="12700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 Word</a:t>
              </a:r>
              <a:endParaRPr/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2514600" y="4267200"/>
              <a:ext cx="14747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Backgammon</a:t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4038600" y="4267200"/>
              <a:ext cx="11731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Taxi driver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5486400" y="4267200"/>
              <a:ext cx="19320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 picking robot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600200" y="4267200"/>
              <a:ext cx="7286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Poker</a:t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7467600" y="4267200"/>
              <a:ext cx="15748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 analysis</a:t>
              </a:r>
              <a:endParaRPr/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457200" y="4572000"/>
              <a:ext cx="6746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Fully </a:t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6172200" y="4572000"/>
              <a:ext cx="6746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Fully </a:t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8001000" y="4572000"/>
              <a:ext cx="6746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Fully </a:t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2743200" y="4572000"/>
              <a:ext cx="94773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Partially</a:t>
              </a: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1524000" y="4572000"/>
              <a:ext cx="94773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Partially</a:t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4191000" y="4572000"/>
              <a:ext cx="94773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Partially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Deterministic</a:t>
            </a:r>
            <a:r>
              <a:rPr b="0" i="0" lang="en-US" sz="36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(vs. stochastic)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301625" y="1527175"/>
            <a:ext cx="8504237" cy="235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the change in world state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Depend only on current state and agent’s action?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Non-deterministic environments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Have aspects beyond the control of the agent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Utility functions have to guess at changes in world</a:t>
            </a:r>
            <a:endParaRPr/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52400" y="4267200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2514600" y="4267200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038600" y="4267200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5486400" y="42672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1600200" y="4267200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7467600" y="42672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152400" y="4267200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2514600" y="4267200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4038600" y="4267200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486400" y="4267200"/>
            <a:ext cx="579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600200" y="4267200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7467600" y="42672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52400" y="4648200"/>
            <a:ext cx="1438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543800" y="4648200"/>
            <a:ext cx="1438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4038600" y="46482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667000" y="46482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1447800" y="46482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5867400" y="46482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Episodic </a:t>
            </a:r>
            <a:r>
              <a:rPr b="0" i="0" lang="en-US" sz="36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(vs. sequential):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choice of current action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Dependent on previous actions?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 not, then the environment is episodic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non-episodic environments: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 has to plan ahead: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ADAE"/>
              </a:buClr>
              <a:buSzPts val="1350"/>
              <a:buFont typeface="Noto Sans Symbols"/>
              <a:buChar char="⯍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 choice will affect future actions</a:t>
            </a:r>
            <a:endParaRPr/>
          </a:p>
          <a:p>
            <a:pPr indent="-175895" lvl="0" marL="2730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52400" y="4267200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2514600" y="4267200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4038600" y="4267200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5486400" y="42672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1600200" y="4267200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7467600" y="42672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4038600" y="45720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2590800" y="45720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1295400" y="45720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228600" y="45720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5943600" y="4572000"/>
            <a:ext cx="958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Episodic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7772400" y="4572000"/>
            <a:ext cx="958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Static </a:t>
            </a:r>
            <a:r>
              <a:rPr b="0" i="0" lang="en-US" sz="36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(vs. dynamic):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304800" y="1371600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environments don’t change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While the agent is deliberating over what to do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environments do change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 agent should/could consult the world when choosing actions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Alternatively: anticipate the change during deliberation OR  make decision very fast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Semidynamic:  If the environment itself does not change with the passage of time but the agent's performance score does.</a:t>
            </a:r>
            <a:endParaRPr/>
          </a:p>
          <a:p>
            <a:pPr indent="-138112" lvl="0" marL="27305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52400" y="5116512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2514600" y="5116512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4038600" y="5116512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5486400" y="5116512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1600200" y="5116512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7391400" y="51054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457200" y="5486400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1676400" y="5486400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3124200" y="5486400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4114800" y="5486400"/>
            <a:ext cx="998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5943600" y="5410200"/>
            <a:ext cx="998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7848600" y="5410200"/>
            <a:ext cx="642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304800" y="59436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 off-line route planning vs. on-board navigation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Agents and environments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Rationality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PEAS (Performance measure, Environment, Actuators, Sensors)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 types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Discrete</a:t>
            </a:r>
            <a:r>
              <a:rPr b="0" i="0" lang="en-US" sz="36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(vs. continuous)</a:t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limited number of distinct, clearly defined percepts and actions vs. a range of values (continuous)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152400" y="3668712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2514600" y="3668712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4038600" y="3668712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5486400" y="3668712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1600200" y="3668712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7391400" y="36576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381000" y="4114800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1524000" y="4114800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2743200" y="4114800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4267200" y="4114800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6172200" y="4114800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7848600" y="4038600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 agent</a:t>
            </a:r>
            <a:r>
              <a:rPr b="0" i="0" lang="en-US" sz="36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(vs. multiagent):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01625" y="1527175"/>
            <a:ext cx="8504237" cy="144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agent operating by itself in an environment or there are many agents working together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152400" y="3668712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2514600" y="3668712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4038600" y="3668712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5486400" y="3668712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1600200" y="3668712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7391400" y="3657600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381000" y="4038600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6172200" y="4114800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7772400" y="4038600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4343400" y="4114800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2819400" y="4114800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1600200" y="4114800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1968500" y="1447800"/>
            <a:ext cx="1266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Observable</a:t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3416300" y="1447800"/>
            <a:ext cx="1463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5942012" y="1447800"/>
            <a:ext cx="7159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4864100" y="1447800"/>
            <a:ext cx="958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Episodic</a:t>
            </a: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7923212" y="1447800"/>
            <a:ext cx="839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6780212" y="1447800"/>
            <a:ext cx="960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458787" y="2057400"/>
            <a:ext cx="127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Word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382587" y="3505200"/>
            <a:ext cx="1474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Backgammon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382587" y="4278312"/>
            <a:ext cx="1173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 driver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382587" y="5116512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picking robot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458787" y="2743200"/>
            <a:ext cx="72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</a:t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458787" y="5878512"/>
            <a:ext cx="157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analysis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3416300" y="2057400"/>
            <a:ext cx="1438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3503612" y="27432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3492500" y="5867400"/>
            <a:ext cx="1438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3503612" y="3516312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3503612" y="4354512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3579812" y="5105400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4787900" y="20574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4752975" y="27432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4787900" y="35052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4864100" y="4343400"/>
            <a:ext cx="117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4940300" y="5105400"/>
            <a:ext cx="958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Episodic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4940300" y="5867400"/>
            <a:ext cx="958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Episodic</a:t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6094412" y="2057400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6094412" y="2819400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6094412" y="3516312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6007100" y="4343400"/>
            <a:ext cx="998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6007100" y="5105400"/>
            <a:ext cx="998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6083300" y="5867400"/>
            <a:ext cx="642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6769100" y="2068512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6769100" y="2819400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6769100" y="3516312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6997700" y="4354512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6997700" y="5105400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7073900" y="5867400"/>
            <a:ext cx="679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912100" y="2068512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7912100" y="5040312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7988300" y="5802312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7988300" y="2830512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7988300" y="3516312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7988300" y="4278312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</a:t>
            </a:r>
            <a:endParaRPr/>
          </a:p>
        </p:txBody>
      </p:sp>
      <p:sp>
        <p:nvSpPr>
          <p:cNvPr id="350" name="Google Shape;350;p2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Summary. 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2209800" y="2057400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2133600" y="2667000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2286000" y="5867400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2133600" y="3429000"/>
            <a:ext cx="947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2209800" y="4191000"/>
            <a:ext cx="947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362200" y="5105400"/>
            <a:ext cx="947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Choice under (Un)certainty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3429000" y="1981200"/>
            <a:ext cx="14478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Observable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1752600" y="32766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1676400" y="4267200"/>
            <a:ext cx="16002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Certainty: Search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3810000" y="42672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endParaRPr/>
          </a:p>
        </p:txBody>
      </p:sp>
      <p:cxnSp>
        <p:nvCxnSpPr>
          <p:cNvPr id="368" name="Google Shape;368;p27"/>
          <p:cNvCxnSpPr/>
          <p:nvPr/>
        </p:nvCxnSpPr>
        <p:spPr>
          <a:xfrm rot="5400000">
            <a:off x="3028156" y="2151856"/>
            <a:ext cx="649287" cy="16002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369" name="Google Shape;369;p27"/>
          <p:cNvCxnSpPr/>
          <p:nvPr/>
        </p:nvCxnSpPr>
        <p:spPr>
          <a:xfrm rot="5400000">
            <a:off x="2204243" y="3918743"/>
            <a:ext cx="620712" cy="762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370" name="Google Shape;370;p27"/>
          <p:cNvCxnSpPr/>
          <p:nvPr/>
        </p:nvCxnSpPr>
        <p:spPr>
          <a:xfrm>
            <a:off x="3352800" y="3460750"/>
            <a:ext cx="1219200" cy="7302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371" name="Google Shape;371;p27"/>
          <p:cNvCxnSpPr/>
          <p:nvPr/>
        </p:nvCxnSpPr>
        <p:spPr>
          <a:xfrm flipH="1" rot="-5400000">
            <a:off x="3656806" y="3123406"/>
            <a:ext cx="1563687" cy="5715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372" name="Google Shape;372;p27"/>
          <p:cNvSpPr txBox="1"/>
          <p:nvPr/>
        </p:nvSpPr>
        <p:spPr>
          <a:xfrm>
            <a:off x="4648200" y="3048000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2286000" y="2590800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1905000" y="37449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3657600" y="3276600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Agent types</a:t>
            </a: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Four basic types in order of increasing generality: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Simple reflex agents	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Reflex agents with state/model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Goal-based agents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Utility-based agents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All these can be turned into learning agents</a:t>
            </a:r>
            <a:endParaRPr/>
          </a:p>
          <a:p>
            <a:pPr indent="0" lvl="0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Simple reflex agents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simple-reflex-agent" id="391" name="Google Shape;39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650" y="1422225"/>
            <a:ext cx="5586600" cy="35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876800"/>
            <a:ext cx="7496175" cy="15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Simple reflex agents</a:t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 but very limited intelligence.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1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 does not depend on percept history, only on current percept.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 no memory requirements.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Infinite loops	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Suppose vacuum cleaner does not observe location. What do you do given location = clean? Left of A or right on B -&gt; infinite loop.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Fly buzzing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around window or light.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Possible Solution: Randomize action.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Thermostat.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Chess – openings, endings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Lookup table (not a good idea in general)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entries required for the entire game</a:t>
            </a:r>
            <a:endParaRPr/>
          </a:p>
          <a:p>
            <a:pPr indent="-16510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States: Beyond Reflexes</a:t>
            </a:r>
            <a:endParaRPr/>
          </a:p>
        </p:txBody>
      </p:sp>
      <p:sp>
        <p:nvSpPr>
          <p:cNvPr id="406" name="Google Shape;406;p3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agent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maps from percept histories to actions: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P*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/>
              <a:t>-&gt;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agent program can implement an agent function by maintaining an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internal state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internal state can contain information about the state of the external environment.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state depends on the history of percepts and on the history of actions taken: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P*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A*</a:t>
            </a:r>
            <a:r>
              <a:rPr lang="en-US" sz="2400"/>
              <a:t>-&gt;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/>
              <a:t>-&gt;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 where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set of states.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each internal state includes all information relevant to information making, the state space is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Markovian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143510" lvl="0" marL="2730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States and Memory: Game Theory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each state includes the information about the percepts and actions that led to it, the state space has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perfect recall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Perfect Information 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Perfect Recall + Full Observability + Deterministic Actions.</a:t>
            </a:r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16" name="Google Shape;416;p3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Model-based reflex agents</a:t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reflex+state-agent" id="424" name="Google Shape;42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4495800" cy="28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3"/>
          <p:cNvSpPr txBox="1"/>
          <p:nvPr/>
        </p:nvSpPr>
        <p:spPr>
          <a:xfrm>
            <a:off x="4876800" y="1447800"/>
            <a:ext cx="3776662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 how world evolves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⚪"/>
            </a:pPr>
            <a: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Overtaking car gets closer from behind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agents actions affect the world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⚪"/>
            </a:pPr>
            <a: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Wheel turned clockwise takes you right</a:t>
            </a:r>
            <a:endParaRPr/>
          </a:p>
          <a:p>
            <a:pPr indent="-201929" lvl="1" marL="54768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base agents update their state</a:t>
            </a:r>
            <a:endParaRPr/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343400"/>
            <a:ext cx="64008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Agents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agent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anything that can be viewed as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perceiving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its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environment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through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sensors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upon that environment through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actuators</a:t>
            </a:r>
            <a:endParaRPr/>
          </a:p>
          <a:p>
            <a:pPr indent="-121920" lvl="0" marL="2730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Human agent: </a:t>
            </a:r>
            <a:endParaRPr/>
          </a:p>
          <a:p>
            <a:pPr indent="-273049" lvl="1" marL="5476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eyes, ears, and other organs for sensors; </a:t>
            </a:r>
            <a:endParaRPr/>
          </a:p>
          <a:p>
            <a:pPr indent="-273049" lvl="1" marL="5476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hands, legs, mouth, and other body parts for actuators</a:t>
            </a:r>
            <a:endParaRPr/>
          </a:p>
          <a:p>
            <a:pPr indent="-166369" lvl="1" marL="5476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Robotic agent:</a:t>
            </a:r>
            <a:endParaRPr/>
          </a:p>
          <a:p>
            <a:pPr indent="-273049" lvl="1" marL="5476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cameras and infrared range finders for sensors </a:t>
            </a:r>
            <a:endParaRPr/>
          </a:p>
          <a:p>
            <a:pPr indent="-273049" lvl="1" marL="5476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various motors for actuators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Goal-based agents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knowing state and environment? Enough?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Taxi can go left, right, straight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a goal	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 destination to get to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⚫"/>
            </a:pPr>
            <a:r>
              <a:rPr b="0" i="0" lang="en-US" sz="29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Uses knowledge about a goal to guide its actions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Search, planning</a:t>
            </a:r>
            <a:endParaRPr/>
          </a:p>
          <a:p>
            <a:pPr indent="-17525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Goal-based agents</a:t>
            </a:r>
            <a:endParaRPr/>
          </a:p>
        </p:txBody>
      </p:sp>
      <p:sp>
        <p:nvSpPr>
          <p:cNvPr id="440" name="Google Shape;440;p35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41" name="Google Shape;441;p3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goal-based-agent" id="442" name="Google Shape;44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76400"/>
            <a:ext cx="4908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5"/>
          <p:cNvSpPr txBox="1"/>
          <p:nvPr/>
        </p:nvSpPr>
        <p:spPr>
          <a:xfrm>
            <a:off x="152400" y="4572000"/>
            <a:ext cx="8653462" cy="152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484" lvl="1" marL="5476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7484" lvl="1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Reflex agent breaks when it sees brake lights. Goal based agent reasons</a:t>
            </a:r>
            <a:endParaRPr/>
          </a:p>
          <a:p>
            <a:pPr indent="-273049" lvl="1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Arial"/>
              <a:buChar char="–"/>
            </a:pP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Brake light  -&gt;  car in front is stopping -&gt; I should stop -&gt; I should use brake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Utility-based agents</a:t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51" name="Google Shape;451;p3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Goals are not always enough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Many action sequences get taxi to destination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Consider other things. How fast, how safe…..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utility function maps a state onto a real number which describes the associated degree of “happiness”, “goodness”, “success”.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does the utility measure come from?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Economics: money.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Biology: number of offspring.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Your life?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Utility-based agents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utility-based-agent" id="460" name="Google Shape;46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752600"/>
            <a:ext cx="6172200" cy="392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Learning agents</a:t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learning-agent" id="468" name="Google Shape;46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0"/>
            <a:ext cx="5064600" cy="38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8"/>
          <p:cNvSpPr txBox="1"/>
          <p:nvPr/>
        </p:nvSpPr>
        <p:spPr>
          <a:xfrm>
            <a:off x="5200625" y="1752600"/>
            <a:ext cx="379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element is what was previously the whole agent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 sensor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 action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element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Modifies performance element.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Learning agents</a:t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learning-agent" id="477" name="Google Shape;47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0"/>
            <a:ext cx="42576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9"/>
          <p:cNvSpPr txBox="1"/>
          <p:nvPr/>
        </p:nvSpPr>
        <p:spPr>
          <a:xfrm>
            <a:off x="4572000" y="17526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Critic: how the agent is doing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Input: checkmate?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</a:t>
            </a:r>
            <a:endParaRPr/>
          </a:p>
          <a:p>
            <a:pPr indent="-148907" lvl="0" marL="2730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generator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Tries to solve the problem differently instead of optimizing.</a:t>
            </a:r>
            <a:endParaRPr/>
          </a:p>
          <a:p>
            <a:pPr indent="-273050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Suggests </a:t>
            </a: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exploring </a:t>
            </a: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actions -&gt; new problems.</a:t>
            </a:r>
            <a:endParaRPr/>
          </a:p>
          <a:p>
            <a:pPr indent="-148907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8907" lvl="1" marL="73025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/>
          <p:nvPr>
            <p:ph type="title"/>
          </p:nvPr>
        </p:nvSpPr>
        <p:spPr>
          <a:xfrm>
            <a:off x="228600" y="228600"/>
            <a:ext cx="86868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Learning agents(Taxi driver)</a:t>
            </a:r>
            <a:endParaRPr/>
          </a:p>
        </p:txBody>
      </p:sp>
      <p:sp>
        <p:nvSpPr>
          <p:cNvPr id="484" name="Google Shape;484;p40"/>
          <p:cNvSpPr txBox="1"/>
          <p:nvPr>
            <p:ph idx="1" type="body"/>
          </p:nvPr>
        </p:nvSpPr>
        <p:spPr>
          <a:xfrm>
            <a:off x="301625" y="1527175"/>
            <a:ext cx="850423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Performance element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it currently drives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Taxi driver Makes quick left turn across 3 lanes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Critics observe shocking language by passenger and other drivers and informs bad action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element tries to modify performance elements for future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generator suggests experiment out something called Brakes on different Road conditions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Exploration vs. Exploitation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experience can be costly in the short run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shocking language from other drivers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Less tip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Fewer passengers</a:t>
            </a:r>
            <a:endParaRPr/>
          </a:p>
          <a:p>
            <a:pPr indent="-17525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86" name="Google Shape;486;p4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The Big Picture: AI for Model-Based Agents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4" name="Google Shape;494;p41"/>
          <p:cNvSpPr txBox="1"/>
          <p:nvPr>
            <p:ph idx="1" type="body"/>
          </p:nvPr>
        </p:nvSpPr>
        <p:spPr>
          <a:xfrm>
            <a:off x="4191000" y="1981200"/>
            <a:ext cx="1295400" cy="60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</a:t>
            </a:r>
            <a:endParaRPr/>
          </a:p>
        </p:txBody>
      </p:sp>
      <p:sp>
        <p:nvSpPr>
          <p:cNvPr id="495" name="Google Shape;495;p41"/>
          <p:cNvSpPr txBox="1"/>
          <p:nvPr/>
        </p:nvSpPr>
        <p:spPr>
          <a:xfrm>
            <a:off x="6096000" y="3470275"/>
            <a:ext cx="1676400" cy="60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</a:t>
            </a:r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2057400" y="3505200"/>
            <a:ext cx="2057400" cy="531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</a:t>
            </a:r>
            <a:endParaRPr/>
          </a:p>
        </p:txBody>
      </p:sp>
      <p:sp>
        <p:nvSpPr>
          <p:cNvPr id="497" name="Google Shape;497;p41"/>
          <p:cNvSpPr txBox="1"/>
          <p:nvPr/>
        </p:nvSpPr>
        <p:spPr>
          <a:xfrm>
            <a:off x="2057400" y="4114800"/>
            <a:ext cx="1752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Logic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Inference</a:t>
            </a:r>
            <a:endParaRPr/>
          </a:p>
        </p:txBody>
      </p:sp>
      <p:cxnSp>
        <p:nvCxnSpPr>
          <p:cNvPr id="498" name="Google Shape;498;p41"/>
          <p:cNvCxnSpPr/>
          <p:nvPr/>
        </p:nvCxnSpPr>
        <p:spPr>
          <a:xfrm rot="-5400000">
            <a:off x="3503612" y="2170112"/>
            <a:ext cx="917575" cy="1752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499" name="Google Shape;499;p41"/>
          <p:cNvSpPr txBox="1"/>
          <p:nvPr/>
        </p:nvSpPr>
        <p:spPr>
          <a:xfrm>
            <a:off x="1752600" y="17526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Theory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Game Theory</a:t>
            </a:r>
            <a:endParaRPr/>
          </a:p>
        </p:txBody>
      </p:sp>
      <p:cxnSp>
        <p:nvCxnSpPr>
          <p:cNvPr id="500" name="Google Shape;500;p41"/>
          <p:cNvCxnSpPr/>
          <p:nvPr/>
        </p:nvCxnSpPr>
        <p:spPr>
          <a:xfrm flipH="1" rot="-5400000">
            <a:off x="5503862" y="1922462"/>
            <a:ext cx="841375" cy="21717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501" name="Google Shape;501;p41"/>
          <p:cNvSpPr txBox="1"/>
          <p:nvPr/>
        </p:nvSpPr>
        <p:spPr>
          <a:xfrm>
            <a:off x="5791200" y="2057400"/>
            <a:ext cx="259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/>
          </a:p>
        </p:txBody>
      </p:sp>
      <p:cxnSp>
        <p:nvCxnSpPr>
          <p:cNvPr id="502" name="Google Shape;502;p41"/>
          <p:cNvCxnSpPr/>
          <p:nvPr/>
        </p:nvCxnSpPr>
        <p:spPr>
          <a:xfrm rot="10800000">
            <a:off x="4114800" y="3771900"/>
            <a:ext cx="1981200" cy="1587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503" name="Google Shape;503;p41"/>
          <p:cNvSpPr txBox="1"/>
          <p:nvPr/>
        </p:nvSpPr>
        <p:spPr>
          <a:xfrm>
            <a:off x="4038600" y="4038600"/>
            <a:ext cx="2971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Statistics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The Picture for Reflex-Based Agents</a:t>
            </a:r>
            <a:endParaRPr/>
          </a:p>
        </p:txBody>
      </p:sp>
      <p:sp>
        <p:nvSpPr>
          <p:cNvPr id="509" name="Google Shape;509;p42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510" name="Google Shape;510;p4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4191000" y="1981200"/>
            <a:ext cx="1295400" cy="60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</a:t>
            </a:r>
            <a:endParaRPr/>
          </a:p>
        </p:txBody>
      </p:sp>
      <p:sp>
        <p:nvSpPr>
          <p:cNvPr id="512" name="Google Shape;512;p42"/>
          <p:cNvSpPr txBox="1"/>
          <p:nvPr/>
        </p:nvSpPr>
        <p:spPr>
          <a:xfrm>
            <a:off x="4038600" y="3505200"/>
            <a:ext cx="1676400" cy="60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</a:t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6019800" y="2667000"/>
            <a:ext cx="259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/>
          </a:p>
        </p:txBody>
      </p:sp>
      <p:cxnSp>
        <p:nvCxnSpPr>
          <p:cNvPr id="514" name="Google Shape;514;p42"/>
          <p:cNvCxnSpPr/>
          <p:nvPr/>
        </p:nvCxnSpPr>
        <p:spPr>
          <a:xfrm rot="5400000">
            <a:off x="3352800" y="2970212"/>
            <a:ext cx="1524000" cy="152400"/>
          </a:xfrm>
          <a:prstGeom prst="curvedConnector3">
            <a:avLst>
              <a:gd fmla="val 0" name="adj1"/>
            </a:avLst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none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515" name="Google Shape;515;p42"/>
          <p:cNvCxnSpPr/>
          <p:nvPr/>
        </p:nvCxnSpPr>
        <p:spPr>
          <a:xfrm flipH="1" rot="-5400000">
            <a:off x="4838700" y="2932112"/>
            <a:ext cx="1524000" cy="228600"/>
          </a:xfrm>
          <a:prstGeom prst="curvedConnector3">
            <a:avLst>
              <a:gd fmla="val 0" name="adj1"/>
            </a:avLst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516" name="Google Shape;516;p42"/>
          <p:cNvSpPr txBox="1"/>
          <p:nvPr/>
        </p:nvSpPr>
        <p:spPr>
          <a:xfrm>
            <a:off x="457200" y="44196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Studied in AI, Cybernetics, Control Theory, Biology, Psychology.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522" name="Google Shape;522;p4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Agents can be described by their PEAS.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Environments can be described by several key properties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rational agent maximizes the performance measure for their PEAS.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performance measure depends on the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 function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 program implements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agent function.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 main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agent programs.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524" name="Google Shape;524;p4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Agents and environments</a:t>
            </a:r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04800" y="2057400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agent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function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maps from percept histories to actions: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b="0" i="1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P*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600"/>
              <a:t>→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b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agent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program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on the physical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produce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 = architecture + program</a:t>
            </a:r>
            <a:endParaRPr/>
          </a:p>
        </p:txBody>
      </p:sp>
      <p:pic>
        <p:nvPicPr>
          <p:cNvPr descr="agent-environment" id="81" name="Google Shape;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524000"/>
            <a:ext cx="37338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Vacuum-cleaner world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457200" y="1828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317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Percepts: location and contents, e.g., [A,Dirty]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Actions: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NoOp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Agent’s function -&gt; look-up table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 many agents this is a very large table</a:t>
            </a:r>
            <a:endParaRPr/>
          </a:p>
        </p:txBody>
      </p:sp>
      <p:pic>
        <p:nvPicPr>
          <p:cNvPr descr="vacuum2-environment"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447800"/>
            <a:ext cx="18478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114800"/>
            <a:ext cx="6737350" cy="22431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3962400" y="1481175"/>
            <a:ext cx="4936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Demos: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http://aima.cs.berkeley.edu/demos.html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Rational agents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Rationality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Performance measuring success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Agents prior knowledge of environment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Actions that agent can perform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Agent’s percept sequence to date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Rational</a:t>
            </a:r>
            <a:r>
              <a:rPr b="0" i="0" lang="en-US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Agent</a:t>
            </a:r>
            <a:r>
              <a:rPr b="0" i="0" lang="en-US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For each possible percept sequence, a rational agent should select an action that is expected to maximize its performance measure, given the evidence provided by the percept sequence and whatever built-in knowledge the agent has.</a:t>
            </a:r>
            <a:br>
              <a:rPr b="0" i="0" lang="en-US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Examples of Rational Choice</a:t>
            </a:r>
            <a:endParaRPr/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simplified map of Romania below. Numbers correspond to travel times. Consider the following choices.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To go from Rimnicu Vilcea to Craivo: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a. RV – Pitesti – Craiova, or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b. RV- Craiova?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To go from Oradea to Craiova: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a. Go via Arad-Sibiu-…, or 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b. Go via Sibui, or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c. Go via Arad-Timisoara-….?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840"/>
            <a:ext cx="9144002" cy="551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Rationality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Intelligence a modern approach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Rational is different from omniscience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Percepts may not supply all relevant information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in card game, don’t know cards of others.</a:t>
            </a:r>
            <a:endParaRPr/>
          </a:p>
          <a:p>
            <a:pPr indent="-1273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Rational is different from being perfect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Rationality maximizes expected outcome while perfection maximizes actual outcome.</a:t>
            </a:r>
            <a:endParaRPr/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