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6858000" cx="9144000"/>
  <p:notesSz cx="6858000" cy="9144000"/>
  <p:embeddedFontLst>
    <p:embeddedFont>
      <p:font typeface="Tahoma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E5E57E-854A-4D71-9042-818CB873DA51}">
  <a:tblStyle styleId="{55E5E57E-854A-4D71-9042-818CB873DA5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Tahoma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0" Type="http://schemas.openxmlformats.org/officeDocument/2006/relationships/font" Target="fonts/Tahoma-bold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9554da333713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9554da33371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79554da333713d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c23c18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c23c1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2c23c18cb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c23c18c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c23c1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2c23c18cb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c23c18c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c23c18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2c23c18cb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ca653d0a3b01c7f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ca653d0a3b01c7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ca653d0a3b01c7f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ee019cc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6ee019ccf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e010e318abd6a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e010e318abd6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ee010e318abd6a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ee019cc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6ee019ccf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fdfb2bc2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fdfb2bc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6fdfb2bc28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ee019cc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6ee019ccff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ee019cc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6ee019ccf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ee019cc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6ee019ccf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ee019cc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6ee019ccf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ee019cc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6ee019ccf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ee019cc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6ee019ccf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ee019cc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6ee019ccf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ee019cc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6ee019ccff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ee019cc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6ee019ccff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ee019cc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6ee019ccff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ee019cc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6ee019ccff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ee019ccf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6ee019ccff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ee019cc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6ee019ccff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6ee019cc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6ee019ccff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ee019cc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6ee019ccff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ee019cc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6ee019ccff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ee019cc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6ee019ccff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ee019ccf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6ee019ccf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ee019ccf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6ee019ccff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6ee019cc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6ee019ccf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04800" y="6410325"/>
            <a:ext cx="3581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4343400" y="2198687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" name="Google Shape;37;p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ima.cs.berkeley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ispace.org/search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aima.cs.berkeley.ed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3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3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304800" y="6410325"/>
            <a:ext cx="548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Artificial Intelligence - Modern Approach 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Problem Solving by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lang="en-US" sz="4000">
                <a:solidFill>
                  <a:srgbClr val="7B9899"/>
                </a:solidFill>
              </a:rPr>
              <a:t>Single-state problem formulation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301750" y="1335725"/>
            <a:ext cx="8661300" cy="52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problem is defined by 4 items: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initial state</a:t>
            </a:r>
            <a:r>
              <a:rPr lang="en-US"/>
              <a:t> e.g., “at Arad”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Successor function</a:t>
            </a:r>
            <a:r>
              <a:rPr lang="en-US"/>
              <a:t> S(x)= set of action–state </a:t>
            </a:r>
            <a:endParaRPr sz="2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Goal test</a:t>
            </a:r>
            <a:r>
              <a:rPr lang="en-US"/>
              <a:t>, can be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explicit, e.g., x = “at Bucharest”, or “checkmate” in chess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implicit, e.g., NoDirt(x)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Path cost</a:t>
            </a:r>
            <a:r>
              <a:rPr lang="en-US"/>
              <a:t> (additive) e.g., sum of distances, number of actions executed, etc. c(x, a, y) is the step cost, assumed to be ≥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solution is a sequence of actions leading from the initial state to a goal state</a:t>
            </a:r>
            <a:endParaRPr/>
          </a:p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successor function 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Successor function: for a given state, returns a set of action/new-state pairs.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Vacuum-cleaner world: (A, dirty, clean) → (’Left’, (A, dirty, clean)),(’Right’, (B, dirty, clean)), (’Suck’, (A, clean, dirty)), (’NoOp, (A, dirty, clean))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Romania: In(Arad) → ((Go(Timisoara), In(Timisoara), (Go(Sibiu), In(Sibiu)), (Go(Zerind), In(Zerind))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space 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8-puzzle: 9!/2 = 181, 000 states (easy)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15-puzzle: ∼ 1.3 trillion states (pretty 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24-puzzle: ∼ 1025 states (hard)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TSP, 20 cities: 20! = 2.43 × 1018 states (hard)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Selecting a state space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 world is complex </a:t>
            </a:r>
            <a:endParaRPr/>
          </a:p>
          <a:p>
            <a:pPr indent="-311785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space must be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abstracted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for problem solving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state = set of real states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action = complex combination of real actions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"Arad </a:t>
            </a:r>
            <a:r>
              <a:rPr lang="en-US" sz="1900"/>
              <a:t>-&gt;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Zerind" represents a complex set of possible routes, detours, rest stops, etc.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solution = 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set of real paths that are solutions in the real world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abstract action should be "easier" than the original problem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01625" y="20605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74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b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vacuum2-paths"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600" y="1468400"/>
            <a:ext cx="6855825" cy="34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57200" y="1676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317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0" lvl="0" marL="145732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integer dirt and robot location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Suck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dirt at all locations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action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vacuum2-paths"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0"/>
            <a:ext cx="6422125" cy="30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8puzzle"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76400"/>
            <a:ext cx="5732725" cy="2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locations of tiles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 blank left, right, up, down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goal state (given)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move</a:t>
            </a:r>
            <a:endParaRPr/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[Note: optimal solution of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-Puzzle family is NP-hard]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8puzzle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5081150" cy="25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robotic assembly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28600" y="4316975"/>
            <a:ext cx="87324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real-valued coordinates of robot joint angles parts of the object to be assembled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continuous motions of robot joints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assembl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time to execute</a:t>
            </a:r>
            <a:b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stanford-arm+blocks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82" y="1508100"/>
            <a:ext cx="7013844" cy="28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Problem-solving agents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75" y="1468400"/>
            <a:ext cx="8936348" cy="49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914400" y="6096000"/>
            <a:ext cx="7193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this is offline problem solving; solution executed “eyes closed.”</a:t>
            </a:r>
            <a:endParaRPr/>
          </a:p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formulation: representing sequential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Planning for solving sequential problems without uncertainty.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search algorithms</a:t>
            </a:r>
            <a:endParaRPr/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algorithms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01625" y="15271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offline, simulated exploration of state space by generating successors of already-explored states (a.k.a.~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expanding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states)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28125" l="14843" r="3124" t="37500"/>
          <a:stretch/>
        </p:blipFill>
        <p:spPr>
          <a:xfrm>
            <a:off x="213350" y="3429000"/>
            <a:ext cx="8767575" cy="28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1c"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828800"/>
            <a:ext cx="57054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2c" id="285" name="Google Shape;28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986700" cy="2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3c" id="294" name="Google Shape;29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00" y="1671619"/>
            <a:ext cx="6986700" cy="2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Graph vs. State Graph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to distinguish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tree: nodes are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sequences of actions.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Graph: Nodes are states of the environment.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We will also consider soon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graphs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Demo: </a:t>
            </a: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strategies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01625" y="1527175"/>
            <a:ext cx="86772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Strategies are evaluated along the following dimensions: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completeness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solution if one exists?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time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number of nodes generated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space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number of nodes in memory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optimality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least-cost solution?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and space complexity are measured in terms of 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b: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maximum branching factor of the search tree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depth of the least-cost solution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depth of the state space (may be ∞)</a:t>
            </a:r>
            <a:endParaRPr sz="2000"/>
          </a:p>
          <a:p>
            <a:pPr indent="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</a:t>
            </a:r>
            <a:r>
              <a:rPr lang="en-US"/>
              <a:t>Strategies</a:t>
            </a:r>
            <a:r>
              <a:rPr lang="en-US"/>
              <a:t> 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Uninformed (blind)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Informed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Adversarial Search (Game Theory)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Uninformed search strategies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Uninformed</a:t>
            </a: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 strategies use only the information available in the problem definition</a:t>
            </a:r>
            <a:endParaRPr b="0" i="0" sz="23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4957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sz="2300"/>
              <a:t>Uninformed search (blind search) </a:t>
            </a:r>
            <a:endParaRPr sz="2300"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1c"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075" y="3886200"/>
            <a:ext cx="3387725" cy="205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bfs-progress2c" id="348" name="Google Shape;34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14800"/>
            <a:ext cx="3311525" cy="21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533400" y="1639887"/>
            <a:ext cx="83280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5102225" y="1828800"/>
            <a:ext cx="3736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1676400" y="1728875"/>
            <a:ext cx="2209800" cy="44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Observable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981200" y="28194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1981200" y="38100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</a:t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 rot="5400000">
            <a:off x="2457450" y="2493962"/>
            <a:ext cx="649287" cy="1587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87" name="Google Shape;87;p8"/>
          <p:cNvCxnSpPr/>
          <p:nvPr/>
        </p:nvCxnSpPr>
        <p:spPr>
          <a:xfrm rot="5400000">
            <a:off x="2470943" y="3499643"/>
            <a:ext cx="620712" cy="3175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88" name="Google Shape;88;p8"/>
          <p:cNvSpPr txBox="1"/>
          <p:nvPr/>
        </p:nvSpPr>
        <p:spPr>
          <a:xfrm>
            <a:off x="2286000" y="22971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2133600" y="3287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838200" y="4583112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4038600" y="4419600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cxnSp>
        <p:nvCxnSpPr>
          <p:cNvPr id="92" name="Google Shape;92;p8"/>
          <p:cNvCxnSpPr/>
          <p:nvPr/>
        </p:nvCxnSpPr>
        <p:spPr>
          <a:xfrm rot="5400000">
            <a:off x="1893887" y="3695700"/>
            <a:ext cx="403225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93" name="Google Shape;93;p8"/>
          <p:cNvCxnSpPr/>
          <p:nvPr/>
        </p:nvCxnSpPr>
        <p:spPr>
          <a:xfrm flipH="1" rot="-5400000">
            <a:off x="3575843" y="3385343"/>
            <a:ext cx="239712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4" name="Google Shape;94;p8"/>
          <p:cNvSpPr txBox="1"/>
          <p:nvPr/>
        </p:nvSpPr>
        <p:spPr>
          <a:xfrm>
            <a:off x="1371600" y="4049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381000" y="5410200"/>
            <a:ext cx="12954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Planning, heuristic search</a:t>
            </a:r>
            <a:endParaRPr/>
          </a:p>
        </p:txBody>
      </p:sp>
      <p:cxnSp>
        <p:nvCxnSpPr>
          <p:cNvPr id="96" name="Google Shape;96;p8"/>
          <p:cNvCxnSpPr/>
          <p:nvPr/>
        </p:nvCxnSpPr>
        <p:spPr>
          <a:xfrm flipH="1">
            <a:off x="533400" y="4768850"/>
            <a:ext cx="3048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7" name="Google Shape;97;p8"/>
          <p:cNvSpPr txBox="1"/>
          <p:nvPr/>
        </p:nvSpPr>
        <p:spPr>
          <a:xfrm>
            <a:off x="228600" y="4659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752600" y="5410200"/>
            <a:ext cx="15240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Control, cybernetics</a:t>
            </a:r>
            <a:endParaRPr/>
          </a:p>
        </p:txBody>
      </p:sp>
      <p:cxnSp>
        <p:nvCxnSpPr>
          <p:cNvPr id="99" name="Google Shape;99;p8"/>
          <p:cNvCxnSpPr/>
          <p:nvPr/>
        </p:nvCxnSpPr>
        <p:spPr>
          <a:xfrm>
            <a:off x="1981200" y="4768850"/>
            <a:ext cx="5334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0" name="Google Shape;100;p8"/>
          <p:cNvSpPr txBox="1"/>
          <p:nvPr/>
        </p:nvSpPr>
        <p:spPr>
          <a:xfrm>
            <a:off x="2209800" y="4735512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4038600" y="39624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5943600" y="5334000"/>
            <a:ext cx="28956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Function Optimization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3810000" y="5410200"/>
            <a:ext cx="19050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Search: Constraint Satisfaction</a:t>
            </a:r>
            <a:endParaRPr/>
          </a:p>
        </p:txBody>
      </p:sp>
      <p:cxnSp>
        <p:nvCxnSpPr>
          <p:cNvPr id="104" name="Google Shape;104;p8"/>
          <p:cNvCxnSpPr/>
          <p:nvPr/>
        </p:nvCxnSpPr>
        <p:spPr>
          <a:xfrm rot="5400000">
            <a:off x="4280693" y="5080793"/>
            <a:ext cx="620712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105" name="Google Shape;105;p8"/>
          <p:cNvCxnSpPr/>
          <p:nvPr/>
        </p:nvCxnSpPr>
        <p:spPr>
          <a:xfrm>
            <a:off x="5181600" y="4603750"/>
            <a:ext cx="2209800" cy="7302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6" name="Google Shape;106;p8"/>
          <p:cNvSpPr txBox="1"/>
          <p:nvPr/>
        </p:nvSpPr>
        <p:spPr>
          <a:xfrm>
            <a:off x="5791200" y="44196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3962400" y="5040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3c"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733800"/>
            <a:ext cx="3352800" cy="22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66" name="Google Shape;366;p3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8" name="Google Shape;368;p3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4c" id="369" name="Google Shape;3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657600"/>
            <a:ext cx="3886200" cy="23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breadth-first search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Yes (if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finite)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1+b+b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+… +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O(b</a:t>
            </a:r>
            <a:r>
              <a:rPr b="0" baseline="30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(keeps every node in memory)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(if cost = 1 per step)</a:t>
            </a:r>
            <a:endParaRPr b="0" i="0" sz="2400" u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Space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bigger problem (more than time)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79" name="Google Shape;379;p3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687762"/>
            <a:ext cx="43434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95" name="Google Shape;395;p3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04800" y="1524000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2c" id="398" name="Google Shape;3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3c" id="408" name="Google Shape;4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038600"/>
            <a:ext cx="3352800" cy="192246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1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frontier 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4c" id="418" name="Google Shape;4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038600"/>
            <a:ext cx="3352800" cy="18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5c"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038600"/>
            <a:ext cx="3733800" cy="2170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35" name="Google Shape;435;p4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6c"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94137"/>
            <a:ext cx="37338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7" name="Google Shape;447;p44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448" name="Google Shape;4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611562"/>
            <a:ext cx="3581400" cy="2081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7c" id="449" name="Google Shape;4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581400"/>
            <a:ext cx="3810000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Choice in a Deterministic Known Environment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Without uncertainty, choice is trivial in principle: choose what you know to be the best option.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 if the problem is represented in a look-up table.</a:t>
            </a:r>
            <a:endParaRPr/>
          </a:p>
          <a:p>
            <a:pPr indent="-1273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117" name="Google Shape;117;p9"/>
          <p:cNvGraphicFramePr/>
          <p:nvPr/>
        </p:nvGraphicFramePr>
        <p:xfrm>
          <a:off x="9906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{55E5E57E-854A-4D71-9042-818CB873DA51}</a:tableStyleId>
              </a:tblPr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Chocolate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Coffee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9"/>
          <p:cNvSpPr txBox="1"/>
          <p:nvPr/>
        </p:nvSpPr>
        <p:spPr>
          <a:xfrm>
            <a:off x="685800" y="5486400"/>
            <a:ext cx="6934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standard problem representation in decision theory (economics).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56" name="Google Shape;456;p4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8c"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3800"/>
            <a:ext cx="3738562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66" name="Google Shape;466;p4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" name="Google Shape;468;p4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9c" id="469" name="Google Shape;4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627437"/>
            <a:ext cx="4191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0c" id="479" name="Google Shape;4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86" name="Google Shape;486;p4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8" name="Google Shape;488;p4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1c"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10000"/>
            <a:ext cx="38703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2c" id="499" name="Google Shape;4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816350"/>
            <a:ext cx="3886200" cy="22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depth-first search</a:t>
            </a:r>
            <a:endParaRPr/>
          </a:p>
        </p:txBody>
      </p:sp>
      <p:sp>
        <p:nvSpPr>
          <p:cNvPr id="506" name="Google Shape;506;p5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316725" y="1642100"/>
            <a:ext cx="8504100" cy="4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No: fails in infinite-depth spaces, spaces with loops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Modify to avoid repeated states along path (graph search)</a:t>
            </a:r>
            <a:endParaRPr/>
          </a:p>
          <a:p>
            <a:pPr indent="-228600" lvl="2" marL="822325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8CADAE"/>
              </a:buClr>
              <a:buSzPts val="1125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🡪 complete in finite spaces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terrible if maximum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much larger than solution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but if solutions are dense, may be much faster than breadth-first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O(bm),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 Store single path with unexpanded siblings.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⚪"/>
            </a:pPr>
            <a: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Seems to be common in animals and humans.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No.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Important for exploration (on-line search)</a:t>
            </a:r>
            <a:endParaRPr/>
          </a:p>
        </p:txBody>
      </p:sp>
      <p:sp>
        <p:nvSpPr>
          <p:cNvPr id="509" name="Google Shape;509;p5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</p:txBody>
      </p:sp>
      <p:sp>
        <p:nvSpPr>
          <p:cNvPr id="515" name="Google Shape;515;p5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6" name="Google Shape;516;p5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 with depth limit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i.e., nodes at depth </a:t>
            </a:r>
            <a:r>
              <a:rPr b="0" i="1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have no successors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Solves infinite loop problem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Common AI strategy: let user choose search/resource bound.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Complete?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&lt; d: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O(bl),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&gt; b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23" name="Google Shape;523;p5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5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5" name="Google Shape;525;p52"/>
          <p:cNvPicPr preferRelativeResize="0"/>
          <p:nvPr/>
        </p:nvPicPr>
        <p:blipFill rotWithShape="1">
          <a:blip r:embed="rId3">
            <a:alphaModFix/>
          </a:blip>
          <a:srcRect b="51042" l="14843" r="3124" t="18750"/>
          <a:stretch/>
        </p:blipFill>
        <p:spPr>
          <a:xfrm>
            <a:off x="128050" y="1600200"/>
            <a:ext cx="8939750" cy="24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=0</a:t>
            </a:r>
            <a:endParaRPr/>
          </a:p>
        </p:txBody>
      </p:sp>
      <p:sp>
        <p:nvSpPr>
          <p:cNvPr id="532" name="Google Shape;532;p5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1c" id="534" name="Google Shape;5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=1</a:t>
            </a:r>
            <a:endParaRPr/>
          </a:p>
        </p:txBody>
      </p:sp>
      <p:sp>
        <p:nvSpPr>
          <p:cNvPr id="541" name="Google Shape;541;p5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2c" id="543" name="Google Shape;5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Computational Choice Under Certainty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 choice can be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computationally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hard if the problem information is represented differently.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Options may be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structured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best option needs to be constructed.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an option may consist of a path, sequence of actions, plan, or strategy.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value of options may be given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implicitly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rather than explicitly.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cost of paths need to be computed from map.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=2</a:t>
            </a:r>
            <a:endParaRPr/>
          </a:p>
        </p:txBody>
      </p:sp>
      <p:sp>
        <p:nvSpPr>
          <p:cNvPr id="550" name="Google Shape;550;p5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5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3c" id="552" name="Google Shape;5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75" y="1468423"/>
            <a:ext cx="8685226" cy="4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=3</a:t>
            </a:r>
            <a:endParaRPr/>
          </a:p>
        </p:txBody>
      </p:sp>
      <p:sp>
        <p:nvSpPr>
          <p:cNvPr id="559" name="Google Shape;559;p5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4c" id="561" name="Google Shape;5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57350"/>
            <a:ext cx="8839824" cy="411051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68" name="Google Shape;568;p5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5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0" name="Google Shape;570;p5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 depth-limited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N</a:t>
            </a:r>
            <a:r>
              <a:rPr b="0" baseline="-2500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DLS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an iterative deepening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(d+1)b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+ 3b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+2b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+ 1b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 = 10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 = 5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DLS 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1 + 10 + 100 + 1,000 + 10,000 + 100,000 = 111,111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6 + 50 + 400 + 3,000 + 20,000 + 100,000 = 123,456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Overhead = (123,456 - 111,111)/111,111 = 11%</a:t>
            </a:r>
            <a:endParaRPr/>
          </a:p>
        </p:txBody>
      </p:sp>
      <p:sp>
        <p:nvSpPr>
          <p:cNvPr id="571" name="Google Shape;571;p5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iterative deepening search</a:t>
            </a:r>
            <a:endParaRPr/>
          </a:p>
        </p:txBody>
      </p:sp>
      <p:sp>
        <p:nvSpPr>
          <p:cNvPr id="577" name="Google Shape;577;p5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5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9" name="Google Shape;579;p5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(d+1)b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O(b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O(bd)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Yes, if step cost = 1</a:t>
            </a:r>
            <a:endParaRPr/>
          </a:p>
        </p:txBody>
      </p:sp>
      <p:sp>
        <p:nvSpPr>
          <p:cNvPr id="580" name="Google Shape;580;p5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 of algorithms</a:t>
            </a: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5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8" name="Google Shape;588;p59"/>
          <p:cNvPicPr preferRelativeResize="0"/>
          <p:nvPr/>
        </p:nvPicPr>
        <p:blipFill rotWithShape="1">
          <a:blip r:embed="rId3">
            <a:alphaModFix/>
          </a:blip>
          <a:srcRect b="51042" l="14062" r="17967" t="22917"/>
          <a:stretch/>
        </p:blipFill>
        <p:spPr>
          <a:xfrm>
            <a:off x="529431" y="1676400"/>
            <a:ext cx="8081170" cy="232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s-alb-pc3.massey.ac.nz/notes/59302/fig03.18.gif" id="589" name="Google Shape;5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01" y="4270378"/>
            <a:ext cx="8534401" cy="179839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Graph search</a:t>
            </a:r>
            <a:endParaRPr/>
          </a:p>
        </p:txBody>
      </p:sp>
      <p:sp>
        <p:nvSpPr>
          <p:cNvPr id="596" name="Google Shape;596;p6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6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98" name="Google Shape;598;p60"/>
          <p:cNvPicPr preferRelativeResize="0"/>
          <p:nvPr/>
        </p:nvPicPr>
        <p:blipFill rotWithShape="1">
          <a:blip r:embed="rId3">
            <a:alphaModFix/>
          </a:blip>
          <a:srcRect b="35416" l="14061" r="3125" t="16667"/>
          <a:stretch/>
        </p:blipFill>
        <p:spPr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0"/>
          <p:cNvSpPr txBox="1"/>
          <p:nvPr/>
        </p:nvSpPr>
        <p:spPr>
          <a:xfrm>
            <a:off x="381000" y="5486400"/>
            <a:ext cx="8305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Simple solution: just keep track of which states you have visited.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Usually easy to implement in modern computers.</a:t>
            </a:r>
            <a:endParaRPr/>
          </a:p>
        </p:txBody>
      </p:sp>
      <p:sp>
        <p:nvSpPr>
          <p:cNvPr id="600" name="Google Shape;600;p6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The Separation Property of Graph Search</a:t>
            </a:r>
            <a:endParaRPr/>
          </a:p>
        </p:txBody>
      </p:sp>
      <p:pic>
        <p:nvPicPr>
          <p:cNvPr descr="graph-separation.pdf" id="606" name="Google Shape;606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476" l="0" r="0" t="-15212"/>
          <a:stretch/>
        </p:blipFill>
        <p:spPr>
          <a:xfrm>
            <a:off x="429300" y="1632500"/>
            <a:ext cx="8323500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457200" y="5476875"/>
            <a:ext cx="76962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Black: expanded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White: frontier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Grey: unexplored nodes.</a:t>
            </a:r>
            <a:endParaRPr/>
          </a:p>
        </p:txBody>
      </p:sp>
      <p:sp>
        <p:nvSpPr>
          <p:cNvPr id="610" name="Google Shape;610;p6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616" name="Google Shape;616;p6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 usually requires abstracting away real-world details to define a state space that can feasibly be explored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Variety of uninformed search strategies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uses only linear space and not much more time than other uninformed algorithms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19" name="Google Shape;619;p6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200"/>
              <a:t>End of Chapter 3 </a:t>
            </a:r>
            <a:endParaRPr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type="ctrTitle"/>
          </p:nvPr>
        </p:nvSpPr>
        <p:spPr>
          <a:xfrm>
            <a:off x="685800" y="720275"/>
            <a:ext cx="7772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Informed search algorithms</a:t>
            </a:r>
            <a:b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31" name="Google Shape;631;p64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2400"/>
              <a:t>4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Types 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01750" y="1527050"/>
            <a:ext cx="8503800" cy="49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Deterministic</a:t>
            </a:r>
            <a:r>
              <a:rPr lang="en-US" sz="2400"/>
              <a:t>, fully observable -&gt; single-state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knows exactly which state it will be in; solution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Non-observable</a:t>
            </a:r>
            <a:r>
              <a:rPr lang="en-US" sz="2400"/>
              <a:t>  -&gt; conformant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may have no idea where it is; solution (if any)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Nondeterministic</a:t>
            </a:r>
            <a:r>
              <a:rPr lang="en-US" sz="2400"/>
              <a:t> and/or partially observable -&gt; contingency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percepts provide new information about current state</a:t>
            </a:r>
            <a:br>
              <a:rPr lang="en-US" sz="2400"/>
            </a:br>
            <a:r>
              <a:rPr lang="en-US" sz="2400"/>
              <a:t>solution is a contingent plan or a policy</a:t>
            </a:r>
            <a:br>
              <a:rPr lang="en-US" sz="2400"/>
            </a:br>
            <a:r>
              <a:rPr lang="en-US" sz="2400"/>
              <a:t>often </a:t>
            </a:r>
            <a:r>
              <a:rPr b="1" lang="en-US" sz="2400"/>
              <a:t>interleave search, execution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Unknown state space</a:t>
            </a:r>
            <a:r>
              <a:rPr lang="en-US" sz="2400"/>
              <a:t> -&gt; exploration problem (“online”)</a:t>
            </a:r>
            <a:endParaRPr sz="2400"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637" name="Google Shape;637;p6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endParaRPr/>
          </a:p>
          <a:p>
            <a:pPr indent="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Strategies </a:t>
            </a:r>
            <a:endParaRPr/>
          </a:p>
        </p:txBody>
      </p:sp>
      <p:sp>
        <p:nvSpPr>
          <p:cNvPr id="645" name="Google Shape;645;p6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Uninformed (blind) search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2400"/>
              <a:buChar char="⚪"/>
            </a:pPr>
            <a:r>
              <a:rPr lang="en-US" sz="2400">
                <a:solidFill>
                  <a:srgbClr val="000000"/>
                </a:solidFill>
              </a:rPr>
              <a:t>Breadth-first search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2400"/>
              <a:buChar char="⚪"/>
            </a:pPr>
            <a:r>
              <a:rPr lang="en-US" sz="2400">
                <a:solidFill>
                  <a:srgbClr val="000000"/>
                </a:solidFill>
              </a:rPr>
              <a:t>Depth-first search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2400"/>
              <a:buChar char="⚪"/>
            </a:pPr>
            <a:r>
              <a:rPr lang="en-US" sz="2400">
                <a:solidFill>
                  <a:srgbClr val="000000"/>
                </a:solidFill>
              </a:rPr>
              <a:t>Depth-limited search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2400"/>
              <a:buChar char="⚪"/>
            </a:pPr>
            <a:r>
              <a:rPr lang="en-US" sz="2400">
                <a:solidFill>
                  <a:srgbClr val="000000"/>
                </a:solidFill>
              </a:rPr>
              <a:t>Iterative deepening search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Informed Search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⚪"/>
            </a:pPr>
            <a:r>
              <a:rPr lang="en-US" sz="2400">
                <a:solidFill>
                  <a:schemeClr val="dk1"/>
                </a:solidFill>
              </a:rPr>
              <a:t>Best-first search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⚪"/>
            </a:pPr>
            <a:r>
              <a:rPr lang="en-US" sz="2400">
                <a:solidFill>
                  <a:schemeClr val="dk1"/>
                </a:solidFill>
              </a:rPr>
              <a:t>A</a:t>
            </a:r>
            <a:r>
              <a:rPr baseline="30000" lang="en-US" sz="2400">
                <a:solidFill>
                  <a:schemeClr val="dk1"/>
                </a:solidFill>
              </a:rPr>
              <a:t>*</a:t>
            </a:r>
            <a:r>
              <a:rPr lang="en-US" sz="2400">
                <a:solidFill>
                  <a:schemeClr val="dk1"/>
                </a:solidFill>
              </a:rPr>
              <a:t> search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n-US" sz="2400"/>
              <a:t>Adversarial Search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⚪"/>
            </a:pPr>
            <a:r>
              <a:rPr lang="en-US" sz="2400">
                <a:solidFill>
                  <a:srgbClr val="000000"/>
                </a:solidFill>
              </a:rPr>
              <a:t>Minmax Algorithm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46" name="Google Shape;646;p6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652" name="Google Shape;652;p67"/>
          <p:cNvSpPr txBox="1"/>
          <p:nvPr>
            <p:ph idx="1" type="body"/>
          </p:nvPr>
        </p:nvSpPr>
        <p:spPr>
          <a:xfrm>
            <a:off x="5102225" y="1828800"/>
            <a:ext cx="373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653" name="Google Shape;653;p67"/>
          <p:cNvSpPr txBox="1"/>
          <p:nvPr/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7"/>
          <p:cNvSpPr txBox="1"/>
          <p:nvPr/>
        </p:nvSpPr>
        <p:spPr>
          <a:xfrm>
            <a:off x="4362450" y="102711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5" name="Google Shape;655;p67"/>
          <p:cNvSpPr txBox="1"/>
          <p:nvPr/>
        </p:nvSpPr>
        <p:spPr>
          <a:xfrm>
            <a:off x="2057400" y="1524000"/>
            <a:ext cx="14478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Observable</a:t>
            </a:r>
            <a:endParaRPr/>
          </a:p>
        </p:txBody>
      </p:sp>
      <p:sp>
        <p:nvSpPr>
          <p:cNvPr id="656" name="Google Shape;656;p67"/>
          <p:cNvSpPr txBox="1"/>
          <p:nvPr/>
        </p:nvSpPr>
        <p:spPr>
          <a:xfrm>
            <a:off x="1981200" y="28194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endParaRPr/>
          </a:p>
        </p:txBody>
      </p:sp>
      <p:sp>
        <p:nvSpPr>
          <p:cNvPr id="657" name="Google Shape;657;p67"/>
          <p:cNvSpPr txBox="1"/>
          <p:nvPr/>
        </p:nvSpPr>
        <p:spPr>
          <a:xfrm>
            <a:off x="1981200" y="38100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endParaRPr/>
          </a:p>
        </p:txBody>
      </p:sp>
      <p:cxnSp>
        <p:nvCxnSpPr>
          <p:cNvPr id="658" name="Google Shape;658;p67"/>
          <p:cNvCxnSpPr/>
          <p:nvPr/>
        </p:nvCxnSpPr>
        <p:spPr>
          <a:xfrm rot="5400000">
            <a:off x="2457537" y="2493962"/>
            <a:ext cx="649200" cy="15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59" name="Google Shape;659;p67"/>
          <p:cNvCxnSpPr/>
          <p:nvPr/>
        </p:nvCxnSpPr>
        <p:spPr>
          <a:xfrm rot="5400000">
            <a:off x="2470887" y="3499574"/>
            <a:ext cx="620700" cy="33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0" name="Google Shape;660;p67"/>
          <p:cNvSpPr txBox="1"/>
          <p:nvPr/>
        </p:nvSpPr>
        <p:spPr>
          <a:xfrm>
            <a:off x="2286000" y="22971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61" name="Google Shape;661;p67"/>
          <p:cNvSpPr txBox="1"/>
          <p:nvPr/>
        </p:nvSpPr>
        <p:spPr>
          <a:xfrm>
            <a:off x="2133600" y="3287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62" name="Google Shape;662;p67"/>
          <p:cNvSpPr txBox="1"/>
          <p:nvPr/>
        </p:nvSpPr>
        <p:spPr>
          <a:xfrm>
            <a:off x="838200" y="4583112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sp>
        <p:nvSpPr>
          <p:cNvPr id="663" name="Google Shape;663;p67"/>
          <p:cNvSpPr txBox="1"/>
          <p:nvPr/>
        </p:nvSpPr>
        <p:spPr>
          <a:xfrm>
            <a:off x="4038600" y="4419600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cxnSp>
        <p:nvCxnSpPr>
          <p:cNvPr id="664" name="Google Shape;664;p67"/>
          <p:cNvCxnSpPr/>
          <p:nvPr/>
        </p:nvCxnSpPr>
        <p:spPr>
          <a:xfrm rot="5400000">
            <a:off x="1893899" y="3695688"/>
            <a:ext cx="403200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65" name="Google Shape;665;p67"/>
          <p:cNvCxnSpPr/>
          <p:nvPr/>
        </p:nvCxnSpPr>
        <p:spPr>
          <a:xfrm flipH="1" rot="-5400000">
            <a:off x="3575849" y="3385337"/>
            <a:ext cx="239700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6" name="Google Shape;666;p67"/>
          <p:cNvSpPr txBox="1"/>
          <p:nvPr/>
        </p:nvSpPr>
        <p:spPr>
          <a:xfrm>
            <a:off x="1371600" y="4049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67" name="Google Shape;667;p67"/>
          <p:cNvSpPr txBox="1"/>
          <p:nvPr/>
        </p:nvSpPr>
        <p:spPr>
          <a:xfrm>
            <a:off x="381000" y="5410200"/>
            <a:ext cx="12954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Planning, heuristic search</a:t>
            </a:r>
            <a:endParaRPr/>
          </a:p>
        </p:txBody>
      </p:sp>
      <p:cxnSp>
        <p:nvCxnSpPr>
          <p:cNvPr id="668" name="Google Shape;668;p67"/>
          <p:cNvCxnSpPr/>
          <p:nvPr/>
        </p:nvCxnSpPr>
        <p:spPr>
          <a:xfrm flipH="1">
            <a:off x="533400" y="4768850"/>
            <a:ext cx="3048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9" name="Google Shape;669;p67"/>
          <p:cNvSpPr txBox="1"/>
          <p:nvPr/>
        </p:nvSpPr>
        <p:spPr>
          <a:xfrm>
            <a:off x="228600" y="4659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70" name="Google Shape;670;p67"/>
          <p:cNvSpPr txBox="1"/>
          <p:nvPr/>
        </p:nvSpPr>
        <p:spPr>
          <a:xfrm>
            <a:off x="1752600" y="5410200"/>
            <a:ext cx="15240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Control, cybernetics</a:t>
            </a:r>
            <a:endParaRPr/>
          </a:p>
        </p:txBody>
      </p:sp>
      <p:cxnSp>
        <p:nvCxnSpPr>
          <p:cNvPr id="671" name="Google Shape;671;p67"/>
          <p:cNvCxnSpPr/>
          <p:nvPr/>
        </p:nvCxnSpPr>
        <p:spPr>
          <a:xfrm>
            <a:off x="1981200" y="4768850"/>
            <a:ext cx="5334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72" name="Google Shape;672;p67"/>
          <p:cNvSpPr txBox="1"/>
          <p:nvPr/>
        </p:nvSpPr>
        <p:spPr>
          <a:xfrm>
            <a:off x="2209800" y="4735512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73" name="Google Shape;673;p67"/>
          <p:cNvSpPr txBox="1"/>
          <p:nvPr/>
        </p:nvSpPr>
        <p:spPr>
          <a:xfrm>
            <a:off x="4038600" y="39624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74" name="Google Shape;674;p67"/>
          <p:cNvSpPr txBox="1"/>
          <p:nvPr/>
        </p:nvSpPr>
        <p:spPr>
          <a:xfrm>
            <a:off x="5943600" y="5334000"/>
            <a:ext cx="28956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Function Optimization</a:t>
            </a:r>
            <a:endParaRPr/>
          </a:p>
        </p:txBody>
      </p:sp>
      <p:sp>
        <p:nvSpPr>
          <p:cNvPr id="675" name="Google Shape;675;p67"/>
          <p:cNvSpPr txBox="1"/>
          <p:nvPr/>
        </p:nvSpPr>
        <p:spPr>
          <a:xfrm>
            <a:off x="3810000" y="5410200"/>
            <a:ext cx="19050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Search: Constraint Satisfaction</a:t>
            </a:r>
            <a:endParaRPr/>
          </a:p>
        </p:txBody>
      </p:sp>
      <p:cxnSp>
        <p:nvCxnSpPr>
          <p:cNvPr id="676" name="Google Shape;676;p67"/>
          <p:cNvCxnSpPr/>
          <p:nvPr/>
        </p:nvCxnSpPr>
        <p:spPr>
          <a:xfrm rot="5400000">
            <a:off x="4280699" y="5080787"/>
            <a:ext cx="620700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77" name="Google Shape;677;p67"/>
          <p:cNvCxnSpPr/>
          <p:nvPr/>
        </p:nvCxnSpPr>
        <p:spPr>
          <a:xfrm>
            <a:off x="5181600" y="4603750"/>
            <a:ext cx="2209800" cy="7302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78" name="Google Shape;678;p67"/>
          <p:cNvSpPr txBox="1"/>
          <p:nvPr/>
        </p:nvSpPr>
        <p:spPr>
          <a:xfrm>
            <a:off x="5791200" y="44196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79" name="Google Shape;679;p67"/>
          <p:cNvSpPr txBox="1"/>
          <p:nvPr/>
        </p:nvSpPr>
        <p:spPr>
          <a:xfrm>
            <a:off x="3962400" y="5040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80" name="Google Shape;680;p6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Review: Tree search</a:t>
            </a:r>
            <a:endParaRPr/>
          </a:p>
        </p:txBody>
      </p:sp>
      <p:sp>
        <p:nvSpPr>
          <p:cNvPr id="686" name="Google Shape;686;p68"/>
          <p:cNvSpPr txBox="1"/>
          <p:nvPr>
            <p:ph idx="1" type="body"/>
          </p:nvPr>
        </p:nvSpPr>
        <p:spPr>
          <a:xfrm>
            <a:off x="381000" y="4572000"/>
            <a:ext cx="82296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nodes to check first?</a:t>
            </a:r>
            <a:endParaRPr/>
          </a:p>
        </p:txBody>
      </p:sp>
      <p:sp>
        <p:nvSpPr>
          <p:cNvPr id="687" name="Google Shape;687;p6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8" name="Google Shape;688;p68"/>
          <p:cNvPicPr preferRelativeResize="0"/>
          <p:nvPr/>
        </p:nvPicPr>
        <p:blipFill rotWithShape="1">
          <a:blip r:embed="rId3">
            <a:alphaModFix/>
          </a:blip>
          <a:srcRect b="28125" l="14840" r="3125" t="37499"/>
          <a:stretch/>
        </p:blipFill>
        <p:spPr>
          <a:xfrm>
            <a:off x="207262" y="1508200"/>
            <a:ext cx="8767575" cy="28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Knowledge and Heuristics</a:t>
            </a:r>
            <a:endParaRPr/>
          </a:p>
        </p:txBody>
      </p:sp>
      <p:sp>
        <p:nvSpPr>
          <p:cNvPr id="694" name="Google Shape;694;p69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and Newell,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Human Problem Solving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1972.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S&amp;N: intelligence comes from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help find promising states fast.</a:t>
            </a:r>
            <a:endParaRPr/>
          </a:p>
        </p:txBody>
      </p:sp>
      <p:sp>
        <p:nvSpPr>
          <p:cNvPr id="695" name="Google Shape;695;p6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</p:txBody>
      </p:sp>
      <p:sp>
        <p:nvSpPr>
          <p:cNvPr id="701" name="Google Shape;701;p7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use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evaluation 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each node</a:t>
            </a:r>
            <a:endParaRPr sz="2800"/>
          </a:p>
          <a:p>
            <a:pPr indent="-3619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estimate of "desirability"</a:t>
            </a:r>
            <a:endParaRPr sz="2800"/>
          </a:p>
          <a:p>
            <a:pPr indent="-3619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🡪"/>
            </a:pP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Expand most desirable unexpanded nod</a:t>
            </a: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endParaRPr b="0" i="0" sz="2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131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⚫"/>
            </a:pPr>
            <a:r>
              <a:rPr b="0" i="0" lang="en-US" sz="28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2800"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Order the nodes in frontier in decreasing order of desirability</a:t>
            </a:r>
            <a:endParaRPr sz="2800"/>
          </a:p>
          <a:p>
            <a:pPr indent="-32131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Special cases:</a:t>
            </a:r>
            <a:endParaRPr sz="2800"/>
          </a:p>
          <a:p>
            <a:pPr indent="-3619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 sz="2800"/>
          </a:p>
          <a:p>
            <a:pPr indent="-3619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⚪"/>
            </a:pP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br>
              <a:rPr b="0" i="0" lang="en-US" sz="2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800"/>
          </a:p>
        </p:txBody>
      </p:sp>
      <p:sp>
        <p:nvSpPr>
          <p:cNvPr id="702" name="Google Shape;702;p7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Romania with step costs in km</a:t>
            </a:r>
            <a:endParaRPr/>
          </a:p>
        </p:txBody>
      </p:sp>
      <p:sp>
        <p:nvSpPr>
          <p:cNvPr id="708" name="Google Shape;708;p7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9" name="Google Shape;7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650"/>
            <a:ext cx="8839202" cy="53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/>
          </a:p>
        </p:txBody>
      </p:sp>
      <p:sp>
        <p:nvSpPr>
          <p:cNvPr id="715" name="Google Shape;715;p72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817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endParaRPr sz="3000"/>
          </a:p>
          <a:p>
            <a:pPr indent="-365760" lvl="1" marL="547687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⚪"/>
            </a:pPr>
            <a:r>
              <a:rPr b="0" i="1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f(n) = h(n) </a:t>
            </a:r>
            <a:r>
              <a:rPr b="0" i="0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0" lang="en-US" sz="3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0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euristic)</a:t>
            </a:r>
            <a:endParaRPr sz="3000"/>
          </a:p>
          <a:p>
            <a:pPr indent="-365760" lvl="1" marL="547687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⚪"/>
            </a:pPr>
            <a:r>
              <a:rPr b="0" i="0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estimate of cost from </a:t>
            </a:r>
            <a:r>
              <a:rPr b="0" i="1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0" i="1" lang="en-US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endParaRPr sz="3000"/>
          </a:p>
          <a:p>
            <a:pPr indent="0" lvl="1" marL="372427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817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e.g., </a:t>
            </a:r>
            <a:r>
              <a:rPr b="0" i="1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baseline="-25000" i="1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SLD</a:t>
            </a:r>
            <a:r>
              <a:rPr b="0" i="1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(n)</a:t>
            </a: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straight-line distance from </a:t>
            </a:r>
            <a:r>
              <a:rPr b="0" i="1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Bucharest</a:t>
            </a:r>
            <a:endParaRPr sz="3000"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the node that </a:t>
            </a:r>
            <a:r>
              <a:rPr b="0" i="0" lang="en-US" sz="3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appears</a:t>
            </a:r>
            <a:r>
              <a:rPr b="0" i="0" lang="en-US" sz="3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be closest to goal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16" name="Google Shape;716;p7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2" name="Google Shape;722;p7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3" name="Google Shape;72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50" y="2024212"/>
            <a:ext cx="28098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9" name="Google Shape;729;p7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0" name="Google Shape;73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0" cy="1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Sequential Action Example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57200" y="1600200"/>
            <a:ext cx="85344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Deterministic, fully observable</a:t>
            </a:r>
            <a:r>
              <a:rPr lang="en-US" sz="2400"/>
              <a:t>: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single-state problem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 knows exactly which state it will be in; solution is a sequence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Vacuum world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everything observed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Romania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full map is observed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Single-state:  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tart in #5. Solution??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[Right, Suck]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vacuum2-space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590800"/>
            <a:ext cx="3218300" cy="3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36" name="Google Shape;736;p7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7" name="Google Shape;7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37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43" name="Google Shape;743;p76"/>
          <p:cNvSpPr txBox="1"/>
          <p:nvPr/>
        </p:nvSpPr>
        <p:spPr>
          <a:xfrm>
            <a:off x="990600" y="60198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744" name="Google Shape;744;p7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5" name="Google Shape;74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1726610"/>
            <a:ext cx="9144002" cy="365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greedy best-first search</a:t>
            </a:r>
            <a:endParaRPr/>
          </a:p>
        </p:txBody>
      </p:sp>
      <p:sp>
        <p:nvSpPr>
          <p:cNvPr id="751" name="Google Shape;751;p7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– can get stuck in loops, </a:t>
            </a:r>
            <a:endParaRPr/>
          </a:p>
          <a:p>
            <a:pPr indent="-273050" lvl="1" marL="547687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 as Oradea as goal</a:t>
            </a:r>
            <a:endParaRPr/>
          </a:p>
          <a:p>
            <a:pPr indent="0" lvl="0" marL="822325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Iasi -</a:t>
            </a:r>
            <a:r>
              <a:rPr lang="en-US"/>
              <a:t>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Neamt </a:t>
            </a:r>
            <a:r>
              <a:rPr lang="en-US"/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Iasi </a:t>
            </a:r>
            <a:r>
              <a:rPr lang="en-US"/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Neamt </a:t>
            </a:r>
            <a:r>
              <a:rPr lang="en-US"/>
              <a:t>…..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but a good heuristic can give dramatic improvement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-- keeps all nodes in memory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52" name="Google Shape;752;p7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</p:txBody>
      </p:sp>
      <p:sp>
        <p:nvSpPr>
          <p:cNvPr id="758" name="Google Shape;758;p78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avoid expanding paths that are already expensive.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Very important!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= g(n) + h(n)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g(n)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cost so far to reach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h(n)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estimated cost from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estimated total cost of path through </a:t>
            </a: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</p:txBody>
      </p:sp>
      <p:sp>
        <p:nvSpPr>
          <p:cNvPr id="759" name="Google Shape;759;p7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65" name="Google Shape;765;p7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6" name="Google Shape;76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996387"/>
            <a:ext cx="2790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2" name="Google Shape;772;p8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3" name="Google Shape;77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2" cy="17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9" name="Google Shape;779;p8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0" name="Google Shape;78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04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86" name="Google Shape;786;p8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7" name="Google Shape;78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74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93" name="Google Shape;793;p8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4" name="Google Shape;7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9" cy="276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800" name="Google Shape;800;p84"/>
          <p:cNvSpPr txBox="1"/>
          <p:nvPr/>
        </p:nvSpPr>
        <p:spPr>
          <a:xfrm>
            <a:off x="990600" y="53340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801" name="Google Shape;801;p84"/>
          <p:cNvSpPr txBox="1"/>
          <p:nvPr/>
        </p:nvSpPr>
        <p:spPr>
          <a:xfrm>
            <a:off x="745550" y="5607450"/>
            <a:ext cx="809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stop when the node with the lowest f-value is a goal state.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this guaranteed to find the shortest path?</a:t>
            </a:r>
            <a:endParaRPr sz="2200"/>
          </a:p>
        </p:txBody>
      </p:sp>
      <p:sp>
        <p:nvSpPr>
          <p:cNvPr id="802" name="Google Shape;802;p8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3" name="Google Shape;80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600"/>
            <a:ext cx="8822373" cy="3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holiday in Romania; currently in Arad.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goal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be in Bucharest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problem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states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various cities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drive between cities</a:t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Find solution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 of cities, e.g., Arad, Sibiu, Fagaras, Bucharest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A*</a:t>
            </a:r>
            <a:endParaRPr/>
          </a:p>
        </p:txBody>
      </p:sp>
      <p:sp>
        <p:nvSpPr>
          <p:cNvPr id="809" name="Google Shape;809;p8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(unless there are infinitely many nodes with f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≤ f(G) 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Exponential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Keeps all nodes in memory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810" name="Google Shape;810;p8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816" name="Google Shape;816;p8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Heuristic functions estimate costs of shortest paths</a:t>
            </a:r>
            <a:endParaRPr>
              <a:solidFill>
                <a:srgbClr val="000000"/>
              </a:solidFill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Good heuristics can dramatically reduce search cost</a:t>
            </a:r>
            <a:endParaRPr>
              <a:solidFill>
                <a:srgbClr val="000000"/>
              </a:solidFill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lowest h</a:t>
            </a:r>
            <a:endParaRPr>
              <a:solidFill>
                <a:srgbClr val="000000"/>
              </a:solidFill>
            </a:endParaRPr>
          </a:p>
          <a:p>
            <a:pPr indent="-273050" lvl="1" marL="547687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incomplete and not always optimal</a:t>
            </a:r>
            <a:endParaRPr>
              <a:solidFill>
                <a:srgbClr val="000000"/>
              </a:solidFill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A∗ search expands lowest g + h</a:t>
            </a:r>
            <a:endParaRPr>
              <a:solidFill>
                <a:srgbClr val="000000"/>
              </a:solidFill>
            </a:endParaRPr>
          </a:p>
          <a:p>
            <a:pPr indent="-273050" lvl="1" marL="547687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complete and optimal</a:t>
            </a:r>
            <a:endParaRPr>
              <a:solidFill>
                <a:srgbClr val="000000"/>
              </a:solidFill>
            </a:endParaRPr>
          </a:p>
          <a:p>
            <a:pPr indent="-273050" lvl="1" marL="547687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also optimally efficient (up to tie-breaks)</a:t>
            </a:r>
            <a:endParaRPr>
              <a:solidFill>
                <a:srgbClr val="000000"/>
              </a:solidFill>
            </a:endParaRPr>
          </a:p>
          <a:p>
            <a:pPr indent="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152400" y="6224675"/>
            <a:ext cx="8712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Abstraction: The process of removing details from a representation Is the map a good representation of the problem? What is a good replacement?</a:t>
            </a:r>
            <a:endParaRPr/>
          </a:p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125"/>
            <a:ext cx="8870424" cy="51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