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88D4EBB-20C2-4782-AF6A-04AC072D1A28}">
  <a:tblStyle styleId="{188D4EBB-20C2-4782-AF6A-04AC072D1A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1" name="Google Shape;2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2" name="Google Shape;26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fded721e2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fded721e2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 name="Google Shape;270;g6fded721e2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8" name="Google Shape;27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Chocolate playing: max gets x number of chocolates, min has to give up x number of chocolates.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1" name="Google Shape;311;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2" name="Google Shape;3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3" name="Google Shape;34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Ply = 2 half moves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1" name="Google Shape;36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2" name="Google Shape;362;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fded721e2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fded721e2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g6fded721e2_0_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fded721e2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fded721e2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g6fded721e2_0_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6fded721e2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fded721e2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g6fded721e2_0_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fded721e2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fded721e2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g6fded721e2_0_1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Discuss discrete variables a little bit.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fded721e2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fded721e2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6" name="Google Shape;406;g6fded721e2_0_1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fded721e2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fded721e2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5" name="Google Shape;415;g6fded721e2_0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fded721e2_0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fded721e2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4" name="Google Shape;424;g6fded721e2_0_1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fded721e2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fded721e2_0_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g6fded721e2_0_1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fded721e2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fded721e2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1" name="Google Shape;441;g6fded721e2_0_1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Can have negative values too</a:t>
            </a:r>
            <a:endParaRPr/>
          </a:p>
        </p:txBody>
      </p:sp>
      <p:sp>
        <p:nvSpPr>
          <p:cNvPr id="449" name="Google Shape;44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6fded721e2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fded721e2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9" name="Google Shape;459;g6fded721e2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7" name="Google Shape;46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7" name="Google Shape;47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8" name="Google Shape;478;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6fded721e2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fded721e2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g6fded721e2_0_1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6fded721e2_0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fded721e2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4" name="Google Shape;494;g6fded721e2_0_1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6fded721e2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fded721e2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2" name="Google Shape;502;g6fded721e2_0_1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6fded721e2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6fded721e2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1" name="Google Shape;511;g6fded721e2_0_1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6fded721e2_0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6fded721e2_0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9" name="Google Shape;519;g6fded721e2_0_1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6fded721e2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fded721e2_0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7" name="Google Shape;527;g6fded721e2_0_1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fded721e2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fded721e2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g6fded721e2_0_2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6fded721e2_0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fded721e2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4" name="Google Shape;544;g6fded721e2_0_2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6fded721e2_0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fded721e2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3" name="Google Shape;553;g6fded721e2_0_2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6fded721e2_0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fded721e2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1" name="Google Shape;561;g6fded721e2_0_2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6fded721e2_0_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6fded721e2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9" name="Google Shape;569;g6fded721e2_0_2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3" name="Google Shape;21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7" name="Google Shape;57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8" name="Google Shape;578;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3" name="Google Shape;5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4" name="Google Shape;594;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7" name="Google Shape;6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8" name="Google Shape;608;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1" name="Google Shape;62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2" name="Google Shape;622;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1" name="Google Shape;63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2" name="Google Shape;632;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4" name="Google Shape;64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5" name="Google Shape;645;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8" name="Google Shape;65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9" name="Google Shape;659;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2" name="Google Shape;6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3" name="Google Shape;673;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5" name="Google Shape;6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6" name="Google Shape;686;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0" name="Google Shape;70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1" name="Google Shape;70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Nothing actually.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1" name="Google Shape;22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0" name="Google Shape;74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1" name="Google Shape;74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8" name="Google Shape;748;p4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749" name="Google Shape;749;p4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702e8f8d69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702e8f8d69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7" name="Google Shape;757;g702e8f8d69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9" name="Google Shape;22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None/>
            </a:pPr>
            <a:r>
              <a:rPr lang="en-US"/>
              <a:t>If Nature is not a player, then poker etc. involve chance moves like drawing cards, tiles. The other card games involve no more chance. Play with class.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8" name="Google Shape;23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these conventions carefully. Maybe contrast with general game trees.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6" name="Google Shape;24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4" name="Google Shape;25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24" name="Shape 24"/>
        <p:cNvGrpSpPr/>
        <p:nvPr/>
      </p:nvGrpSpPr>
      <p:grpSpPr>
        <a:xfrm>
          <a:off x="0" y="0"/>
          <a:ext cx="0" cy="0"/>
          <a:chOff x="0" y="0"/>
          <a:chExt cx="0" cy="0"/>
        </a:xfrm>
      </p:grpSpPr>
      <p:sp>
        <p:nvSpPr>
          <p:cNvPr id="25" name="Google Shape;25;p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2"/>
          <p:cNvSpPr/>
          <p:nvPr/>
        </p:nvSpPr>
        <p:spPr>
          <a:xfrm>
            <a:off x="8991600" y="3175"/>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2"/>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2"/>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0" name="Google Shape;30;p2"/>
          <p:cNvCxnSpPr/>
          <p:nvPr/>
        </p:nvCxnSpPr>
        <p:spPr>
          <a:xfrm>
            <a:off x="155575" y="2419350"/>
            <a:ext cx="8832850" cy="0"/>
          </a:xfrm>
          <a:prstGeom prst="straightConnector1">
            <a:avLst/>
          </a:prstGeom>
          <a:noFill/>
          <a:ln cap="flat" cmpd="sng" w="11425">
            <a:solidFill>
              <a:srgbClr val="7A9798"/>
            </a:solidFill>
            <a:prstDash val="dash"/>
            <a:round/>
            <a:headEnd len="sm" w="sm" type="none"/>
            <a:tailEnd len="sm" w="sm" type="none"/>
          </a:ln>
        </p:spPr>
      </p:cxnSp>
      <p:sp>
        <p:nvSpPr>
          <p:cNvPr id="31" name="Google Shape;31;p2"/>
          <p:cNvSpPr/>
          <p:nvPr/>
        </p:nvSpPr>
        <p:spPr>
          <a:xfrm>
            <a:off x="152400" y="15240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2" name="Google Shape;32;p2"/>
          <p:cNvSpPr/>
          <p:nvPr/>
        </p:nvSpPr>
        <p:spPr>
          <a:xfrm>
            <a:off x="4267200" y="211455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3" name="Google Shape;33;p2"/>
          <p:cNvSpPr/>
          <p:nvPr/>
        </p:nvSpPr>
        <p:spPr>
          <a:xfrm>
            <a:off x="4362450" y="2209800"/>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4" name="Google Shape;34;p2"/>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35" name="Google Shape;35;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200">
                <a:solidFill>
                  <a:schemeClr val="accen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4343400" y="219868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28" name="Shape 128"/>
        <p:cNvGrpSpPr/>
        <p:nvPr/>
      </p:nvGrpSpPr>
      <p:grpSpPr>
        <a:xfrm>
          <a:off x="0" y="0"/>
          <a:ext cx="0" cy="0"/>
          <a:chOff x="0" y="0"/>
          <a:chExt cx="0" cy="0"/>
        </a:xfrm>
      </p:grpSpPr>
      <p:cxnSp>
        <p:nvCxnSpPr>
          <p:cNvPr id="129" name="Google Shape;129;p11"/>
          <p:cNvCxnSpPr/>
          <p:nvPr/>
        </p:nvCxnSpPr>
        <p:spPr>
          <a:xfrm>
            <a:off x="152400" y="533400"/>
            <a:ext cx="8832850" cy="0"/>
          </a:xfrm>
          <a:prstGeom prst="straightConnector1">
            <a:avLst/>
          </a:prstGeom>
          <a:noFill/>
          <a:ln cap="flat" cmpd="sng" w="11425">
            <a:solidFill>
              <a:srgbClr val="7A9798"/>
            </a:solidFill>
            <a:prstDash val="dash"/>
            <a:round/>
            <a:headEnd len="sm" w="sm" type="none"/>
            <a:tailEnd len="sm" w="sm" type="none"/>
          </a:ln>
        </p:spPr>
      </p:cxnSp>
      <p:sp>
        <p:nvSpPr>
          <p:cNvPr id="130" name="Google Shape;130;p1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1" name="Google Shape;131;p1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11"/>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3" name="Google Shape;133;p1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4" name="Google Shape;134;p11"/>
          <p:cNvSpPr/>
          <p:nvPr/>
        </p:nvSpPr>
        <p:spPr>
          <a:xfrm>
            <a:off x="152400" y="152400"/>
            <a:ext cx="8832850" cy="30162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5" name="Google Shape;135;p11"/>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 name="Google Shape;136;p11"/>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7" name="Google Shape;137;p11"/>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8" name="Google Shape;138;p11"/>
          <p:cNvSpPr/>
          <p:nvPr/>
        </p:nvSpPr>
        <p:spPr>
          <a:xfrm>
            <a:off x="1390650" y="323850"/>
            <a:ext cx="419100" cy="419100"/>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9" name="Google Shape;139;p11"/>
          <p:cNvSpPr/>
          <p:nvPr/>
        </p:nvSpPr>
        <p:spPr>
          <a:xfrm>
            <a:off x="149225" y="6388100"/>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0" name="Google Shape;140;p11"/>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1" name="Google Shape;141;p11"/>
          <p:cNvSpPr/>
          <p:nvPr>
            <p:ph idx="2" type="pic"/>
          </p:nvPr>
        </p:nvSpPr>
        <p:spPr>
          <a:xfrm>
            <a:off x="3000375" y="609600"/>
            <a:ext cx="5867400" cy="42672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720"/>
              <a:buFont typeface="Noto Sans Symbols"/>
              <a:buNone/>
              <a:defRPr b="0" i="0" sz="3200" u="none" cap="none" strike="noStrike">
                <a:solidFill>
                  <a:schemeClr val="dk1"/>
                </a:solidFill>
                <a:latin typeface="Georgia"/>
                <a:ea typeface="Georgia"/>
                <a:cs typeface="Georgia"/>
                <a:sym typeface="Georgia"/>
              </a:defRPr>
            </a:lvl1pPr>
            <a:lvl2pPr lvl="1"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lvl="2" marR="0" rtl="0" algn="l">
              <a:spcBef>
                <a:spcPts val="400"/>
              </a:spcBef>
              <a:spcAft>
                <a:spcPts val="0"/>
              </a:spcAft>
              <a:buClr>
                <a:srgbClr val="8CADAE"/>
              </a:buClr>
              <a:buSzPts val="1500"/>
              <a:buFont typeface="Noto Sans Symbols"/>
              <a:buChar char="⯍"/>
              <a:defRPr b="0" i="0" sz="2000" u="none" cap="none" strike="noStrike">
                <a:solidFill>
                  <a:schemeClr val="dk1"/>
                </a:solidFill>
                <a:latin typeface="Georgia"/>
                <a:ea typeface="Georgia"/>
                <a:cs typeface="Georgia"/>
                <a:sym typeface="Georgia"/>
              </a:defRPr>
            </a:lvl3pPr>
            <a:lvl4pPr lvl="3" marR="0" rtl="0" algn="l">
              <a:spcBef>
                <a:spcPts val="400"/>
              </a:spcBef>
              <a:spcAft>
                <a:spcPts val="0"/>
              </a:spcAft>
              <a:buClr>
                <a:srgbClr val="8C7B70"/>
              </a:buClr>
              <a:buSzPts val="1400"/>
              <a:buFont typeface="Noto Sans Symbols"/>
              <a:buChar char="🞆"/>
              <a:defRPr b="0" i="0" sz="2000" u="none" cap="none" strike="noStrike">
                <a:solidFill>
                  <a:schemeClr val="dk2"/>
                </a:solidFill>
                <a:latin typeface="Georgia"/>
                <a:ea typeface="Georgia"/>
                <a:cs typeface="Georgia"/>
                <a:sym typeface="Georgia"/>
              </a:defRPr>
            </a:lvl4pPr>
            <a:lvl5pPr lvl="4" marR="0" rtl="0" algn="l">
              <a:spcBef>
                <a:spcPts val="360"/>
              </a:spcBef>
              <a:spcAft>
                <a:spcPts val="0"/>
              </a:spcAft>
              <a:buClr>
                <a:srgbClr val="8FB08C"/>
              </a:buClr>
              <a:buSzPts val="1800"/>
              <a:buFont typeface="Georgia"/>
              <a:buChar char="•"/>
              <a:defRPr b="0" i="0" sz="1800" u="none" cap="none" strike="noStrike">
                <a:solidFill>
                  <a:schemeClr val="dk1"/>
                </a:solidFill>
                <a:latin typeface="Georgia"/>
                <a:ea typeface="Georgia"/>
                <a:cs typeface="Georgia"/>
                <a:sym typeface="Georgia"/>
              </a:defRPr>
            </a:lvl5pPr>
            <a:lvl6pPr lvl="5"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lvl="6"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lvl="7"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lvl="8"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42" name="Google Shape;142;p11"/>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3" name="Google Shape;143;p11"/>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44" name="Google Shape;144;p11"/>
          <p:cNvSpPr txBox="1"/>
          <p:nvPr>
            <p:ph idx="10" type="dt"/>
          </p:nvPr>
        </p:nvSpPr>
        <p:spPr>
          <a:xfrm>
            <a:off x="5788025"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1"/>
          <p:cNvSpPr txBox="1"/>
          <p:nvPr>
            <p:ph idx="11" type="ftr"/>
          </p:nvPr>
        </p:nvSpPr>
        <p:spPr>
          <a:xfrm>
            <a:off x="301625" y="6410325"/>
            <a:ext cx="3584575"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bg>
      <p:bgPr>
        <a:solidFill>
          <a:schemeClr val="lt2"/>
        </a:solidFill>
      </p:bgPr>
    </p:bg>
    <p:spTree>
      <p:nvGrpSpPr>
        <p:cNvPr id="146" name="Shape 146"/>
        <p:cNvGrpSpPr/>
        <p:nvPr/>
      </p:nvGrpSpPr>
      <p:grpSpPr>
        <a:xfrm>
          <a:off x="0" y="0"/>
          <a:ext cx="0" cy="0"/>
          <a:chOff x="0" y="0"/>
          <a:chExt cx="0" cy="0"/>
        </a:xfrm>
      </p:grpSpPr>
      <p:sp>
        <p:nvSpPr>
          <p:cNvPr id="147" name="Google Shape;147;p1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8" name="Google Shape;148;p12"/>
          <p:cNvSpPr txBox="1"/>
          <p:nvPr>
            <p:ph idx="1" type="body"/>
          </p:nvPr>
        </p:nvSpPr>
        <p:spPr>
          <a:xfrm rot="5400000">
            <a:off x="2269331" y="-443706"/>
            <a:ext cx="4598988" cy="85344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9" name="Google Shape;149;p12"/>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2"/>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bg>
      <p:bgPr>
        <a:solidFill>
          <a:schemeClr val="lt2"/>
        </a:solidFill>
      </p:bgPr>
    </p:bg>
    <p:spTree>
      <p:nvGrpSpPr>
        <p:cNvPr id="152" name="Shape 152"/>
        <p:cNvGrpSpPr/>
        <p:nvPr/>
      </p:nvGrpSpPr>
      <p:grpSpPr>
        <a:xfrm>
          <a:off x="0" y="0"/>
          <a:ext cx="0" cy="0"/>
          <a:chOff x="0" y="0"/>
          <a:chExt cx="0" cy="0"/>
        </a:xfrm>
      </p:grpSpPr>
      <p:sp>
        <p:nvSpPr>
          <p:cNvPr id="153" name="Google Shape;153;p13"/>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4" name="Google Shape;154;p13"/>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5" name="Google Shape;155;p13"/>
          <p:cNvSpPr/>
          <p:nvPr/>
        </p:nvSpPr>
        <p:spPr>
          <a:xfrm>
            <a:off x="0" y="0"/>
            <a:ext cx="9144000" cy="1555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6" name="Google Shape;156;p13"/>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7" name="Google Shape;157;p13"/>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8" name="Google Shape;158;p13"/>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9" name="Google Shape;159;p13"/>
          <p:cNvCxnSpPr/>
          <p:nvPr/>
        </p:nvCxnSpPr>
        <p:spPr>
          <a:xfrm rot="5400000">
            <a:off x="4021137" y="3278188"/>
            <a:ext cx="6245225" cy="0"/>
          </a:xfrm>
          <a:prstGeom prst="straightConnector1">
            <a:avLst/>
          </a:prstGeom>
          <a:noFill/>
          <a:ln cap="flat" cmpd="sng" w="9525">
            <a:solidFill>
              <a:srgbClr val="7A9798"/>
            </a:solidFill>
            <a:prstDash val="dash"/>
            <a:round/>
            <a:headEnd len="sm" w="sm" type="none"/>
            <a:tailEnd len="sm" w="sm" type="none"/>
          </a:ln>
        </p:spPr>
      </p:cxnSp>
      <p:sp>
        <p:nvSpPr>
          <p:cNvPr id="160" name="Google Shape;160;p13"/>
          <p:cNvSpPr/>
          <p:nvPr/>
        </p:nvSpPr>
        <p:spPr>
          <a:xfrm>
            <a:off x="6838950"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61" name="Google Shape;161;p13"/>
          <p:cNvSpPr/>
          <p:nvPr/>
        </p:nvSpPr>
        <p:spPr>
          <a:xfrm>
            <a:off x="6934200" y="3021013"/>
            <a:ext cx="420688" cy="419100"/>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62" name="Google Shape;162;p13"/>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63" name="Google Shape;163;p13"/>
          <p:cNvSpPr txBox="1"/>
          <p:nvPr>
            <p:ph type="title"/>
          </p:nvPr>
        </p:nvSpPr>
        <p:spPr>
          <a:xfrm rot="5400000">
            <a:off x="5189537" y="2506664"/>
            <a:ext cx="5851525" cy="14478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4" name="Google Shape;164;p13"/>
          <p:cNvSpPr txBox="1"/>
          <p:nvPr>
            <p:ph idx="12" type="sldNum"/>
          </p:nvPr>
        </p:nvSpPr>
        <p:spPr>
          <a:xfrm>
            <a:off x="6915150" y="3009900"/>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65" name="Google Shape;165;p13"/>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3"/>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solidFill>
          <a:schemeClr val="lt2"/>
        </a:solidFill>
      </p:bgPr>
    </p:bg>
    <p:spTree>
      <p:nvGrpSpPr>
        <p:cNvPr id="39" name="Shape 39"/>
        <p:cNvGrpSpPr/>
        <p:nvPr/>
      </p:nvGrpSpPr>
      <p:grpSpPr>
        <a:xfrm>
          <a:off x="0" y="0"/>
          <a:ext cx="0" cy="0"/>
          <a:chOff x="0" y="0"/>
          <a:chExt cx="0" cy="0"/>
        </a:xfrm>
      </p:grpSpPr>
      <p:sp>
        <p:nvSpPr>
          <p:cNvPr id="40" name="Google Shape;40;p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rgbClr val="7A9798"/>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42" name="Google Shape;42;p3"/>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4362450" y="10271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4"/>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4343400" y="103663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0" name="Shape 50"/>
        <p:cNvGrpSpPr/>
        <p:nvPr/>
      </p:nvGrpSpPr>
      <p:grpSpPr>
        <a:xfrm>
          <a:off x="0" y="0"/>
          <a:ext cx="0" cy="0"/>
          <a:chOff x="0" y="0"/>
          <a:chExt cx="0" cy="0"/>
        </a:xfrm>
      </p:grpSpPr>
      <p:sp>
        <p:nvSpPr>
          <p:cNvPr id="51" name="Google Shape;51;p5"/>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5"/>
          <p:cNvSpPr/>
          <p:nvPr/>
        </p:nvSpPr>
        <p:spPr>
          <a:xfrm>
            <a:off x="0" y="0"/>
            <a:ext cx="9144000" cy="1555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3" name="Google Shape;53;p5"/>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4" name="Google Shape;54;p5"/>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5" name="Google Shape;55;p5"/>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6" name="Google Shape;56;p5"/>
          <p:cNvSpPr/>
          <p:nvPr/>
        </p:nvSpPr>
        <p:spPr>
          <a:xfrm>
            <a:off x="152400" y="15875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7" name="Google Shape;57;p5"/>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2" type="sldNum"/>
          </p:nvPr>
        </p:nvSpPr>
        <p:spPr>
          <a:xfrm>
            <a:off x="4267200" y="6324600"/>
            <a:ext cx="6096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FFFFFF"/>
                </a:solidFill>
                <a:latin typeface="Georgia"/>
                <a:ea typeface="Georgia"/>
                <a:cs typeface="Georgia"/>
                <a:sym typeface="Georgia"/>
              </a:defRPr>
            </a:lvl1pPr>
            <a:lvl2pPr indent="0" lvl="1" marL="0" algn="ctr">
              <a:spcBef>
                <a:spcPts val="0"/>
              </a:spcBef>
              <a:spcAft>
                <a:spcPts val="0"/>
              </a:spcAft>
              <a:buNone/>
              <a:defRPr sz="1600">
                <a:solidFill>
                  <a:srgbClr val="FFFFFF"/>
                </a:solidFill>
                <a:latin typeface="Georgia"/>
                <a:ea typeface="Georgia"/>
                <a:cs typeface="Georgia"/>
                <a:sym typeface="Georgia"/>
              </a:defRPr>
            </a:lvl2pPr>
            <a:lvl3pPr indent="0" lvl="2" marL="0" algn="ctr">
              <a:spcBef>
                <a:spcPts val="0"/>
              </a:spcBef>
              <a:spcAft>
                <a:spcPts val="0"/>
              </a:spcAft>
              <a:buNone/>
              <a:defRPr sz="1600">
                <a:solidFill>
                  <a:srgbClr val="FFFFFF"/>
                </a:solidFill>
                <a:latin typeface="Georgia"/>
                <a:ea typeface="Georgia"/>
                <a:cs typeface="Georgia"/>
                <a:sym typeface="Georgia"/>
              </a:defRPr>
            </a:lvl3pPr>
            <a:lvl4pPr indent="0" lvl="3" marL="0" algn="ctr">
              <a:spcBef>
                <a:spcPts val="0"/>
              </a:spcBef>
              <a:spcAft>
                <a:spcPts val="0"/>
              </a:spcAft>
              <a:buNone/>
              <a:defRPr sz="1600">
                <a:solidFill>
                  <a:srgbClr val="FFFFFF"/>
                </a:solidFill>
                <a:latin typeface="Georgia"/>
                <a:ea typeface="Georgia"/>
                <a:cs typeface="Georgia"/>
                <a:sym typeface="Georgia"/>
              </a:defRPr>
            </a:lvl4pPr>
            <a:lvl5pPr indent="0" lvl="4" marL="0" algn="ctr">
              <a:spcBef>
                <a:spcPts val="0"/>
              </a:spcBef>
              <a:spcAft>
                <a:spcPts val="0"/>
              </a:spcAft>
              <a:buNone/>
              <a:defRPr sz="1600">
                <a:solidFill>
                  <a:srgbClr val="FFFFFF"/>
                </a:solidFill>
                <a:latin typeface="Georgia"/>
                <a:ea typeface="Georgia"/>
                <a:cs typeface="Georgia"/>
                <a:sym typeface="Georgia"/>
              </a:defRPr>
            </a:lvl5pPr>
            <a:lvl6pPr indent="0" lvl="5" marL="0" algn="ctr">
              <a:spcBef>
                <a:spcPts val="0"/>
              </a:spcBef>
              <a:spcAft>
                <a:spcPts val="0"/>
              </a:spcAft>
              <a:buNone/>
              <a:defRPr sz="1600">
                <a:solidFill>
                  <a:srgbClr val="FFFFFF"/>
                </a:solidFill>
                <a:latin typeface="Georgia"/>
                <a:ea typeface="Georgia"/>
                <a:cs typeface="Georgia"/>
                <a:sym typeface="Georgia"/>
              </a:defRPr>
            </a:lvl6pPr>
            <a:lvl7pPr indent="0" lvl="6" marL="0" algn="ctr">
              <a:spcBef>
                <a:spcPts val="0"/>
              </a:spcBef>
              <a:spcAft>
                <a:spcPts val="0"/>
              </a:spcAft>
              <a:buNone/>
              <a:defRPr sz="1600">
                <a:solidFill>
                  <a:srgbClr val="FFFFFF"/>
                </a:solidFill>
                <a:latin typeface="Georgia"/>
                <a:ea typeface="Georgia"/>
                <a:cs typeface="Georgia"/>
                <a:sym typeface="Georgia"/>
              </a:defRPr>
            </a:lvl7pPr>
            <a:lvl8pPr indent="0" lvl="7" marL="0" algn="ctr">
              <a:spcBef>
                <a:spcPts val="0"/>
              </a:spcBef>
              <a:spcAft>
                <a:spcPts val="0"/>
              </a:spcAft>
              <a:buNone/>
              <a:defRPr sz="1600">
                <a:solidFill>
                  <a:srgbClr val="FFFFFF"/>
                </a:solidFill>
                <a:latin typeface="Georgia"/>
                <a:ea typeface="Georgia"/>
                <a:cs typeface="Georgia"/>
                <a:sym typeface="Georgia"/>
              </a:defRPr>
            </a:lvl8pPr>
            <a:lvl9pPr indent="0" lvl="8" marL="0" algn="ctr">
              <a:spcBef>
                <a:spcPts val="0"/>
              </a:spcBef>
              <a:spcAft>
                <a:spcPts val="0"/>
              </a:spcAft>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60" name="Shape 60"/>
        <p:cNvGrpSpPr/>
        <p:nvPr/>
      </p:nvGrpSpPr>
      <p:grpSpPr>
        <a:xfrm>
          <a:off x="0" y="0"/>
          <a:ext cx="0" cy="0"/>
          <a:chOff x="0" y="0"/>
          <a:chExt cx="0" cy="0"/>
        </a:xfrm>
      </p:grpSpPr>
      <p:sp>
        <p:nvSpPr>
          <p:cNvPr id="61" name="Google Shape;61;p6"/>
          <p:cNvSpPr txBox="1"/>
          <p:nvPr>
            <p:ph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6"/>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65" name="Shape 65"/>
        <p:cNvGrpSpPr/>
        <p:nvPr/>
      </p:nvGrpSpPr>
      <p:grpSpPr>
        <a:xfrm>
          <a:off x="0" y="0"/>
          <a:ext cx="0" cy="0"/>
          <a:chOff x="0" y="0"/>
          <a:chExt cx="0" cy="0"/>
        </a:xfrm>
      </p:grpSpPr>
      <p:sp>
        <p:nvSpPr>
          <p:cNvPr id="66" name="Google Shape;66;p7"/>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7" name="Google Shape;67;p7"/>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8" name="Google Shape;68;p7"/>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9" name="Google Shape;69;p7"/>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 name="Google Shape;70;p7"/>
          <p:cNvSpPr/>
          <p:nvPr/>
        </p:nvSpPr>
        <p:spPr>
          <a:xfrm>
            <a:off x="152400" y="2286000"/>
            <a:ext cx="8832850"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1" name="Google Shape;71;p7"/>
          <p:cNvSpPr/>
          <p:nvPr/>
        </p:nvSpPr>
        <p:spPr>
          <a:xfrm>
            <a:off x="155575" y="142875"/>
            <a:ext cx="8832850" cy="21399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2" name="Google Shape;72;p7"/>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7"/>
          <p:cNvSpPr/>
          <p:nvPr/>
        </p:nvSpPr>
        <p:spPr>
          <a:xfrm>
            <a:off x="152400" y="15240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74" name="Google Shape;74;p7"/>
          <p:cNvCxnSpPr/>
          <p:nvPr/>
        </p:nvCxnSpPr>
        <p:spPr>
          <a:xfrm>
            <a:off x="152400" y="2438400"/>
            <a:ext cx="8832850" cy="0"/>
          </a:xfrm>
          <a:prstGeom prst="straightConnector1">
            <a:avLst/>
          </a:prstGeom>
          <a:noFill/>
          <a:ln cap="flat" cmpd="sng" w="11425">
            <a:solidFill>
              <a:srgbClr val="7A9798"/>
            </a:solidFill>
            <a:prstDash val="dash"/>
            <a:round/>
            <a:headEnd len="sm" w="sm" type="none"/>
            <a:tailEnd len="sm" w="sm" type="none"/>
          </a:ln>
        </p:spPr>
      </p:cxnSp>
      <p:sp>
        <p:nvSpPr>
          <p:cNvPr id="75" name="Google Shape;75;p7"/>
          <p:cNvSpPr/>
          <p:nvPr/>
        </p:nvSpPr>
        <p:spPr>
          <a:xfrm>
            <a:off x="4267200" y="211455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6" name="Google Shape;76;p7"/>
          <p:cNvSpPr/>
          <p:nvPr/>
        </p:nvSpPr>
        <p:spPr>
          <a:xfrm>
            <a:off x="4362450" y="2209800"/>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7" name="Google Shape;77;p7"/>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8" name="Google Shape;78;p7"/>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7"/>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p:nvPr>
            <p:ph idx="12" type="sldNum"/>
          </p:nvPr>
        </p:nvSpPr>
        <p:spPr>
          <a:xfrm>
            <a:off x="4343400" y="219868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solidFill>
          <a:schemeClr val="lt2"/>
        </a:solidFill>
      </p:bgPr>
    </p:bg>
    <p:spTree>
      <p:nvGrpSpPr>
        <p:cNvPr id="82" name="Shape 82"/>
        <p:cNvGrpSpPr/>
        <p:nvPr/>
      </p:nvGrpSpPr>
      <p:grpSpPr>
        <a:xfrm>
          <a:off x="0" y="0"/>
          <a:ext cx="0" cy="0"/>
          <a:chOff x="0" y="0"/>
          <a:chExt cx="0" cy="0"/>
        </a:xfrm>
      </p:grpSpPr>
      <p:cxnSp>
        <p:nvCxnSpPr>
          <p:cNvPr id="83" name="Google Shape;83;p8"/>
          <p:cNvCxnSpPr/>
          <p:nvPr/>
        </p:nvCxnSpPr>
        <p:spPr>
          <a:xfrm flipH="1" rot="10800000">
            <a:off x="4562475" y="1576388"/>
            <a:ext cx="9525" cy="4818062"/>
          </a:xfrm>
          <a:prstGeom prst="straightConnector1">
            <a:avLst/>
          </a:prstGeom>
          <a:noFill/>
          <a:ln cap="flat" cmpd="sng" w="9525">
            <a:solidFill>
              <a:schemeClr val="dk2"/>
            </a:solidFill>
            <a:prstDash val="dash"/>
            <a:round/>
            <a:headEnd len="med" w="med" type="none"/>
            <a:tailEnd len="med" w="med" type="none"/>
          </a:ln>
        </p:spPr>
      </p:cxnSp>
      <p:sp>
        <p:nvSpPr>
          <p:cNvPr id="84" name="Google Shape;84;p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8"/>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8"/>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7" name="Google Shape;87;p8"/>
          <p:cNvSpPr txBox="1"/>
          <p:nvPr>
            <p:ph idx="10" type="dt"/>
          </p:nvPr>
        </p:nvSpPr>
        <p:spPr>
          <a:xfrm>
            <a:off x="5791200" y="6410325"/>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solidFill>
          <a:schemeClr val="lt2"/>
        </a:solidFill>
      </p:bgPr>
    </p:bg>
    <p:spTree>
      <p:nvGrpSpPr>
        <p:cNvPr id="90" name="Shape 90"/>
        <p:cNvGrpSpPr/>
        <p:nvPr/>
      </p:nvGrpSpPr>
      <p:grpSpPr>
        <a:xfrm>
          <a:off x="0" y="0"/>
          <a:ext cx="0" cy="0"/>
          <a:chOff x="0" y="0"/>
          <a:chExt cx="0" cy="0"/>
        </a:xfrm>
      </p:grpSpPr>
      <p:cxnSp>
        <p:nvCxnSpPr>
          <p:cNvPr id="91" name="Google Shape;91;p9"/>
          <p:cNvCxnSpPr/>
          <p:nvPr/>
        </p:nvCxnSpPr>
        <p:spPr>
          <a:xfrm rot="10800000">
            <a:off x="4572000" y="2200275"/>
            <a:ext cx="0" cy="4187825"/>
          </a:xfrm>
          <a:prstGeom prst="straightConnector1">
            <a:avLst/>
          </a:prstGeom>
          <a:noFill/>
          <a:ln cap="flat" cmpd="sng" w="9525">
            <a:solidFill>
              <a:schemeClr val="dk2"/>
            </a:solidFill>
            <a:prstDash val="dash"/>
            <a:round/>
            <a:headEnd len="med" w="med" type="none"/>
            <a:tailEnd len="med" w="med" type="none"/>
          </a:ln>
        </p:spPr>
      </p:cxnSp>
      <p:sp>
        <p:nvSpPr>
          <p:cNvPr id="92" name="Google Shape;92;p9"/>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3" name="Google Shape;93;p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4" name="Google Shape;94;p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5" name="Google Shape;95;p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6" name="Google Shape;96;p9"/>
          <p:cNvSpPr/>
          <p:nvPr/>
        </p:nvSpPr>
        <p:spPr>
          <a:xfrm>
            <a:off x="152400" y="1371600"/>
            <a:ext cx="8832850"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7" name="Google Shape;97;p9"/>
          <p:cNvSpPr/>
          <p:nvPr/>
        </p:nvSpPr>
        <p:spPr>
          <a:xfrm>
            <a:off x="146050" y="6391275"/>
            <a:ext cx="8832850" cy="31115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98" name="Google Shape;98;p9"/>
          <p:cNvCxnSpPr/>
          <p:nvPr/>
        </p:nvCxnSpPr>
        <p:spPr>
          <a:xfrm>
            <a:off x="152400" y="1279525"/>
            <a:ext cx="8832850" cy="0"/>
          </a:xfrm>
          <a:prstGeom prst="straightConnector1">
            <a:avLst/>
          </a:prstGeom>
          <a:noFill/>
          <a:ln cap="flat" cmpd="sng" w="11425">
            <a:solidFill>
              <a:srgbClr val="7A9798"/>
            </a:solidFill>
            <a:prstDash val="dash"/>
            <a:round/>
            <a:headEnd len="sm" w="sm" type="none"/>
            <a:tailEnd len="sm" w="sm" type="none"/>
          </a:ln>
        </p:spPr>
      </p:cxnSp>
      <p:sp>
        <p:nvSpPr>
          <p:cNvPr id="99" name="Google Shape;99;p9"/>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9"/>
          <p:cNvSpPr/>
          <p:nvPr/>
        </p:nvSpPr>
        <p:spPr>
          <a:xfrm>
            <a:off x="4267200" y="955675"/>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1" name="Google Shape;101;p9"/>
          <p:cNvSpPr/>
          <p:nvPr/>
        </p:nvSpPr>
        <p:spPr>
          <a:xfrm>
            <a:off x="4362450" y="1050925"/>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2" name="Google Shape;102;p9"/>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3" name="Google Shape;103;p9"/>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4" name="Google Shape;104;p9"/>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5" name="Google Shape;105;p9"/>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6" name="Google Shape;106;p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9"/>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1" type="ftr"/>
          </p:nvPr>
        </p:nvSpPr>
        <p:spPr>
          <a:xfrm>
            <a:off x="304800" y="6410325"/>
            <a:ext cx="35814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9"/>
          <p:cNvSpPr txBox="1"/>
          <p:nvPr>
            <p:ph idx="12" type="sldNum"/>
          </p:nvPr>
        </p:nvSpPr>
        <p:spPr>
          <a:xfrm>
            <a:off x="4343400" y="104298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10"/>
          <p:cNvSpPr/>
          <p:nvPr/>
        </p:nvSpPr>
        <p:spPr>
          <a:xfrm>
            <a:off x="152400" y="152400"/>
            <a:ext cx="8832850"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2" name="Google Shape;112;p1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3" name="Google Shape;113;p1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4" name="Google Shape;114;p10"/>
          <p:cNvSpPr/>
          <p:nvPr/>
        </p:nvSpPr>
        <p:spPr>
          <a:xfrm>
            <a:off x="0" y="0"/>
            <a:ext cx="9144000" cy="11906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5" name="Google Shape;115;p1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6" name="Google Shape;116;p10"/>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7" name="Google Shape;117;p10"/>
          <p:cNvSpPr/>
          <p:nvPr/>
        </p:nvSpPr>
        <p:spPr>
          <a:xfrm>
            <a:off x="152400" y="15240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8" name="Google Shape;118;p10"/>
          <p:cNvCxnSpPr/>
          <p:nvPr/>
        </p:nvCxnSpPr>
        <p:spPr>
          <a:xfrm>
            <a:off x="152400" y="533400"/>
            <a:ext cx="8832850" cy="0"/>
          </a:xfrm>
          <a:prstGeom prst="straightConnector1">
            <a:avLst/>
          </a:prstGeom>
          <a:noFill/>
          <a:ln cap="flat" cmpd="sng" w="11425">
            <a:solidFill>
              <a:srgbClr val="7A9798"/>
            </a:solidFill>
            <a:prstDash val="dash"/>
            <a:round/>
            <a:headEnd len="sm" w="sm" type="none"/>
            <a:tailEnd len="sm" w="sm" type="none"/>
          </a:ln>
        </p:spPr>
      </p:cxnSp>
      <p:sp>
        <p:nvSpPr>
          <p:cNvPr id="119" name="Google Shape;119;p10"/>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0" name="Google Shape;120;p10"/>
          <p:cNvSpPr/>
          <p:nvPr/>
        </p:nvSpPr>
        <p:spPr>
          <a:xfrm>
            <a:off x="1390650" y="323850"/>
            <a:ext cx="419100" cy="419100"/>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1" name="Google Shape;121;p10"/>
          <p:cNvSpPr/>
          <p:nvPr/>
        </p:nvSpPr>
        <p:spPr>
          <a:xfrm>
            <a:off x="149225" y="6388100"/>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2" name="Google Shape;122;p10"/>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3" name="Google Shape;123;p10"/>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24" name="Google Shape;124;p10"/>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25" name="Google Shape;125;p10"/>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6" name="Google Shape;126;p10"/>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0"/>
          <p:cNvSpPr txBox="1"/>
          <p:nvPr>
            <p:ph idx="11" type="ftr"/>
          </p:nvPr>
        </p:nvSpPr>
        <p:spPr>
          <a:xfrm>
            <a:off x="301625" y="6410325"/>
            <a:ext cx="3382963"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1"/>
          <p:cNvSpPr/>
          <p:nvPr/>
        </p:nvSpPr>
        <p:spPr>
          <a:xfrm>
            <a:off x="0" y="0"/>
            <a:ext cx="9144000" cy="1393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1"/>
          <p:cNvSpPr/>
          <p:nvPr/>
        </p:nvSpPr>
        <p:spPr>
          <a:xfrm>
            <a:off x="149225" y="6388100"/>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1"/>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1"/>
          <p:cNvCxnSpPr/>
          <p:nvPr/>
        </p:nvCxnSpPr>
        <p:spPr>
          <a:xfrm>
            <a:off x="152400" y="1276350"/>
            <a:ext cx="8832850" cy="0"/>
          </a:xfrm>
          <a:prstGeom prst="straightConnector1">
            <a:avLst/>
          </a:prstGeom>
          <a:noFill/>
          <a:ln cap="flat" cmpd="sng" w="9525">
            <a:solidFill>
              <a:srgbClr val="7A9798"/>
            </a:solidFill>
            <a:prstDash val="dash"/>
            <a:round/>
            <a:headEnd len="sm" w="sm" type="none"/>
            <a:tailEnd len="sm" w="sm" type="none"/>
          </a:ln>
        </p:spPr>
      </p:cxnSp>
      <p:sp>
        <p:nvSpPr>
          <p:cNvPr id="19" name="Google Shape;19;p1"/>
          <p:cNvSpPr/>
          <p:nvPr/>
        </p:nvSpPr>
        <p:spPr>
          <a:xfrm>
            <a:off x="4267200" y="955675"/>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0" name="Google Shape;20;p1"/>
          <p:cNvSpPr/>
          <p:nvPr/>
        </p:nvSpPr>
        <p:spPr>
          <a:xfrm>
            <a:off x="4362450" y="1050925"/>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1" name="Google Shape;21;p1"/>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spcAft>
                <a:spcPts val="0"/>
              </a:spcAft>
              <a:buNone/>
              <a:defRPr b="0" sz="1600" u="none">
                <a:solidFill>
                  <a:srgbClr val="7B9899"/>
                </a:solidFill>
                <a:latin typeface="Georgia"/>
                <a:ea typeface="Georgia"/>
                <a:cs typeface="Georgia"/>
                <a:sym typeface="Georgia"/>
              </a:defRPr>
            </a:lvl1pPr>
            <a:lvl2pPr indent="0" lvl="1" marL="0" marR="0" rtl="0" algn="ctr">
              <a:spcBef>
                <a:spcPts val="0"/>
              </a:spcBef>
              <a:spcAft>
                <a:spcPts val="0"/>
              </a:spcAft>
              <a:buNone/>
              <a:defRPr b="0" sz="1600" u="none">
                <a:solidFill>
                  <a:srgbClr val="7B9899"/>
                </a:solidFill>
                <a:latin typeface="Georgia"/>
                <a:ea typeface="Georgia"/>
                <a:cs typeface="Georgia"/>
                <a:sym typeface="Georgia"/>
              </a:defRPr>
            </a:lvl2pPr>
            <a:lvl3pPr indent="0" lvl="2" marL="0" marR="0" rtl="0" algn="ctr">
              <a:spcBef>
                <a:spcPts val="0"/>
              </a:spcBef>
              <a:spcAft>
                <a:spcPts val="0"/>
              </a:spcAft>
              <a:buNone/>
              <a:defRPr b="0" sz="1600" u="none">
                <a:solidFill>
                  <a:srgbClr val="7B9899"/>
                </a:solidFill>
                <a:latin typeface="Georgia"/>
                <a:ea typeface="Georgia"/>
                <a:cs typeface="Georgia"/>
                <a:sym typeface="Georgia"/>
              </a:defRPr>
            </a:lvl3pPr>
            <a:lvl4pPr indent="0" lvl="3" marL="0" marR="0" rtl="0" algn="ctr">
              <a:spcBef>
                <a:spcPts val="0"/>
              </a:spcBef>
              <a:spcAft>
                <a:spcPts val="0"/>
              </a:spcAft>
              <a:buNone/>
              <a:defRPr b="0" sz="1600" u="none">
                <a:solidFill>
                  <a:srgbClr val="7B9899"/>
                </a:solidFill>
                <a:latin typeface="Georgia"/>
                <a:ea typeface="Georgia"/>
                <a:cs typeface="Georgia"/>
                <a:sym typeface="Georgia"/>
              </a:defRPr>
            </a:lvl4pPr>
            <a:lvl5pPr indent="0" lvl="4" marL="0" marR="0" rtl="0" algn="ctr">
              <a:spcBef>
                <a:spcPts val="0"/>
              </a:spcBef>
              <a:spcAft>
                <a:spcPts val="0"/>
              </a:spcAft>
              <a:buNone/>
              <a:defRPr b="0" sz="1600" u="none">
                <a:solidFill>
                  <a:srgbClr val="7B9899"/>
                </a:solidFill>
                <a:latin typeface="Georgia"/>
                <a:ea typeface="Georgia"/>
                <a:cs typeface="Georgia"/>
                <a:sym typeface="Georgia"/>
              </a:defRPr>
            </a:lvl5pPr>
            <a:lvl6pPr indent="0" lvl="5" marL="0" marR="0" rtl="0" algn="ctr">
              <a:spcBef>
                <a:spcPts val="0"/>
              </a:spcBef>
              <a:spcAft>
                <a:spcPts val="0"/>
              </a:spcAft>
              <a:buNone/>
              <a:defRPr b="0" sz="1600" u="none">
                <a:solidFill>
                  <a:srgbClr val="7B9899"/>
                </a:solidFill>
                <a:latin typeface="Georgia"/>
                <a:ea typeface="Georgia"/>
                <a:cs typeface="Georgia"/>
                <a:sym typeface="Georgia"/>
              </a:defRPr>
            </a:lvl6pPr>
            <a:lvl7pPr indent="0" lvl="6" marL="0" marR="0" rtl="0" algn="ctr">
              <a:spcBef>
                <a:spcPts val="0"/>
              </a:spcBef>
              <a:spcAft>
                <a:spcPts val="0"/>
              </a:spcAft>
              <a:buNone/>
              <a:defRPr b="0" sz="1600" u="none">
                <a:solidFill>
                  <a:srgbClr val="7B9899"/>
                </a:solidFill>
                <a:latin typeface="Georgia"/>
                <a:ea typeface="Georgia"/>
                <a:cs typeface="Georgia"/>
                <a:sym typeface="Georgia"/>
              </a:defRPr>
            </a:lvl7pPr>
            <a:lvl8pPr indent="0" lvl="7" marL="0" marR="0" rtl="0" algn="ctr">
              <a:spcBef>
                <a:spcPts val="0"/>
              </a:spcBef>
              <a:spcAft>
                <a:spcPts val="0"/>
              </a:spcAft>
              <a:buNone/>
              <a:defRPr b="0" sz="1600" u="none">
                <a:solidFill>
                  <a:srgbClr val="7B9899"/>
                </a:solidFill>
                <a:latin typeface="Georgia"/>
                <a:ea typeface="Georgia"/>
                <a:cs typeface="Georgia"/>
                <a:sym typeface="Georgia"/>
              </a:defRPr>
            </a:lvl8pPr>
            <a:lvl9pPr indent="0" lvl="8" marL="0" marR="0" rtl="0" algn="ctr">
              <a:spcBef>
                <a:spcPts val="0"/>
              </a:spcBef>
              <a:spcAft>
                <a:spcPts val="0"/>
              </a:spcAft>
              <a:buNone/>
              <a:defRPr b="0" sz="1600" u="none">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1pPr>
            <a:lvl2pPr lvl="1"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2pPr>
            <a:lvl3pPr lvl="2"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3pPr>
            <a:lvl4pPr lvl="3"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4pPr>
            <a:lvl5pPr lvl="4"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5pPr>
            <a:lvl6pPr lvl="5"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6pPr>
            <a:lvl7pPr lvl="6"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7pPr>
            <a:lvl8pPr lvl="7"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8pPr>
            <a:lvl9pPr lvl="8"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9pPr>
          </a:lstStyle>
          <a:p/>
        </p:txBody>
      </p:sp>
      <p:sp>
        <p:nvSpPr>
          <p:cNvPr id="23" name="Google Shape;23;p1"/>
          <p:cNvSpPr txBox="1"/>
          <p:nvPr>
            <p:ph idx="1" type="body"/>
          </p:nvPr>
        </p:nvSpPr>
        <p:spPr>
          <a:xfrm>
            <a:off x="301625" y="1524000"/>
            <a:ext cx="8534400" cy="4598988"/>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rgbClr val="8CADAE"/>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rgbClr val="8C7B70"/>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rgbClr val="8FB08C"/>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ima.cs.berkele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7.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laytictactoe.org/" TargetMode="External"/><Relationship Id="rId4" Type="http://schemas.openxmlformats.org/officeDocument/2006/relationships/hyperlink" Target="https://cardgames.io/backgamm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4"/>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Adversarial Search and Game-Playing</a:t>
            </a:r>
            <a:endParaRPr/>
          </a:p>
        </p:txBody>
      </p:sp>
      <p:sp>
        <p:nvSpPr>
          <p:cNvPr id="173" name="Google Shape;173;p14"/>
          <p:cNvSpPr txBox="1"/>
          <p:nvPr/>
        </p:nvSpPr>
        <p:spPr>
          <a:xfrm>
            <a:off x="304800" y="2819400"/>
            <a:ext cx="85311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2400">
                <a:solidFill>
                  <a:srgbClr val="646B86"/>
                </a:solidFill>
                <a:latin typeface="Georgia"/>
                <a:ea typeface="Georgia"/>
                <a:cs typeface="Georgia"/>
                <a:sym typeface="Georgia"/>
              </a:rPr>
              <a:t>CHAPTER 6</a:t>
            </a:r>
            <a:endParaRPr b="1" sz="2400">
              <a:solidFill>
                <a:srgbClr val="646B86"/>
              </a:solidFill>
              <a:latin typeface="Georgia"/>
              <a:ea typeface="Georgia"/>
              <a:cs typeface="Georgia"/>
              <a:sym typeface="Georgia"/>
            </a:endParaRPr>
          </a:p>
          <a:p>
            <a:pPr indent="0" lvl="0" marL="0" rtl="0" algn="ctr">
              <a:spcBef>
                <a:spcPts val="320"/>
              </a:spcBef>
              <a:spcAft>
                <a:spcPts val="0"/>
              </a:spcAft>
              <a:buNone/>
            </a:pPr>
            <a:r>
              <a:rPr lang="en-US" sz="2400">
                <a:solidFill>
                  <a:srgbClr val="000000"/>
                </a:solidFill>
                <a:highlight>
                  <a:srgbClr val="FFFFFF"/>
                </a:highlight>
                <a:uFill>
                  <a:noFill/>
                </a:uFill>
                <a:hlinkClick r:id="rId3"/>
              </a:rPr>
              <a:t>Stuart Russell and Peter Norvig, Artificial Intelligence: A Modern Approach, Global Edition 3/E</a:t>
            </a:r>
            <a:endParaRPr b="1" sz="2400">
              <a:solidFill>
                <a:srgbClr val="000000"/>
              </a:solidFill>
              <a:latin typeface="Georgia"/>
              <a:ea typeface="Georgia"/>
              <a:cs typeface="Georgia"/>
              <a:sym typeface="Georgia"/>
            </a:endParaRPr>
          </a:p>
          <a:p>
            <a:pPr indent="0" lvl="0" marL="0" rtl="0" algn="l">
              <a:spcBef>
                <a:spcPts val="0"/>
              </a:spcBef>
              <a:spcAft>
                <a:spcPts val="0"/>
              </a:spcAft>
              <a:buNone/>
            </a:pPr>
            <a:r>
              <a:t/>
            </a:r>
            <a:endParaRPr b="1" sz="1600">
              <a:solidFill>
                <a:srgbClr val="646B86"/>
              </a:solidFill>
              <a:latin typeface="Georgia"/>
              <a:ea typeface="Georgia"/>
              <a:cs typeface="Georgia"/>
              <a:sym typeface="Georgia"/>
            </a:endParaRPr>
          </a:p>
        </p:txBody>
      </p:sp>
      <p:sp>
        <p:nvSpPr>
          <p:cNvPr id="174" name="Google Shape;174;p14"/>
          <p:cNvSpPr txBox="1"/>
          <p:nvPr>
            <p:ph idx="12" type="sldNum"/>
          </p:nvPr>
        </p:nvSpPr>
        <p:spPr>
          <a:xfrm>
            <a:off x="4343400" y="219868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solidFill>
                  <a:srgbClr val="7B9899"/>
                </a:solidFill>
              </a:rPr>
              <a:t>Minimax strategy: Look ahead and reason backwards</a:t>
            </a:r>
            <a:endParaRPr sz="2800">
              <a:solidFill>
                <a:srgbClr val="7B9899"/>
              </a:solidFill>
            </a:endParaRPr>
          </a:p>
        </p:txBody>
      </p:sp>
      <p:sp>
        <p:nvSpPr>
          <p:cNvPr id="265" name="Google Shape;265;p23"/>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150000"/>
              </a:lnSpc>
              <a:spcBef>
                <a:spcPts val="0"/>
              </a:spcBef>
              <a:spcAft>
                <a:spcPts val="0"/>
              </a:spcAft>
              <a:buSzPts val="2295"/>
              <a:buChar char="⚫"/>
            </a:pPr>
            <a:r>
              <a:rPr lang="en-US"/>
              <a:t>Find the optimal </a:t>
            </a:r>
            <a:r>
              <a:rPr i="1" lang="en-US"/>
              <a:t>strategy</a:t>
            </a:r>
            <a:r>
              <a:rPr lang="en-US"/>
              <a:t> for MAX assuming an infallible MIN opponent</a:t>
            </a:r>
            <a:endParaRPr/>
          </a:p>
          <a:p>
            <a:pPr indent="-273050" lvl="1" marL="547688" rtl="0" algn="l">
              <a:lnSpc>
                <a:spcPct val="150000"/>
              </a:lnSpc>
              <a:spcBef>
                <a:spcPts val="440"/>
              </a:spcBef>
              <a:spcAft>
                <a:spcPts val="0"/>
              </a:spcAft>
              <a:buSzPts val="1540"/>
              <a:buChar char="⚪"/>
            </a:pPr>
            <a:r>
              <a:rPr lang="en-US"/>
              <a:t>Need to compute this all the down the tree</a:t>
            </a:r>
            <a:endParaRPr/>
          </a:p>
          <a:p>
            <a:pPr indent="-273050" lvl="0" marL="273050" rtl="0" algn="l">
              <a:lnSpc>
                <a:spcPct val="150000"/>
              </a:lnSpc>
              <a:spcBef>
                <a:spcPts val="540"/>
              </a:spcBef>
              <a:spcAft>
                <a:spcPts val="0"/>
              </a:spcAft>
              <a:buSzPts val="2295"/>
              <a:buChar char="⚫"/>
            </a:pPr>
            <a:r>
              <a:rPr lang="en-US"/>
              <a:t>Assumption: Both players play optimally!</a:t>
            </a:r>
            <a:endParaRPr/>
          </a:p>
          <a:p>
            <a:pPr indent="-273050" lvl="0" marL="273050" rtl="0" algn="l">
              <a:lnSpc>
                <a:spcPct val="150000"/>
              </a:lnSpc>
              <a:spcBef>
                <a:spcPts val="540"/>
              </a:spcBef>
              <a:spcAft>
                <a:spcPts val="0"/>
              </a:spcAft>
              <a:buSzPts val="2295"/>
              <a:buChar char="⚫"/>
            </a:pPr>
            <a:r>
              <a:rPr lang="en-US"/>
              <a:t>Given a game tree, the optimal strategy can be determined by using the </a:t>
            </a:r>
            <a:r>
              <a:rPr b="1" lang="en-US"/>
              <a:t>minimax value of each node.</a:t>
            </a:r>
            <a:endParaRPr/>
          </a:p>
          <a:p>
            <a:pPr indent="0" lvl="0" marL="273050" rtl="0" algn="l">
              <a:spcBef>
                <a:spcPts val="540"/>
              </a:spcBef>
              <a:spcAft>
                <a:spcPts val="0"/>
              </a:spcAft>
              <a:buNone/>
            </a:pPr>
            <a:r>
              <a:t/>
            </a:r>
            <a:endParaRPr/>
          </a:p>
          <a:p>
            <a:pPr indent="-273050" lvl="0" marL="273050" rtl="0" algn="l">
              <a:spcBef>
                <a:spcPts val="280"/>
              </a:spcBef>
              <a:spcAft>
                <a:spcPts val="0"/>
              </a:spcAft>
              <a:buSzPts val="1190"/>
              <a:buFont typeface="Georgia"/>
              <a:buNone/>
            </a:pPr>
            <a:r>
              <a:t/>
            </a:r>
            <a:endParaRPr sz="1400"/>
          </a:p>
          <a:p>
            <a:pPr indent="-273050" lvl="0" marL="273050" rtl="0" algn="l">
              <a:spcBef>
                <a:spcPts val="320"/>
              </a:spcBef>
              <a:spcAft>
                <a:spcPts val="0"/>
              </a:spcAft>
              <a:buSzPts val="1360"/>
              <a:buFont typeface="Georgia"/>
              <a:buNone/>
            </a:pPr>
            <a:r>
              <a:rPr lang="en-US" sz="1600"/>
              <a:t>	</a:t>
            </a:r>
            <a:endParaRPr/>
          </a:p>
          <a:p>
            <a:pPr indent="-127317" lvl="0" marL="273050" rtl="0" algn="l">
              <a:spcBef>
                <a:spcPts val="540"/>
              </a:spcBef>
              <a:spcAft>
                <a:spcPts val="0"/>
              </a:spcAft>
              <a:buSzPts val="2295"/>
              <a:buNone/>
            </a:pPr>
            <a:r>
              <a:t/>
            </a:r>
            <a:endParaRPr/>
          </a:p>
        </p:txBody>
      </p:sp>
      <p:sp>
        <p:nvSpPr>
          <p:cNvPr id="266" name="Google Shape;266;p2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a:t>
            </a:r>
            <a:endParaRPr/>
          </a:p>
        </p:txBody>
      </p:sp>
      <p:sp>
        <p:nvSpPr>
          <p:cNvPr id="273" name="Google Shape;273;p2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74" name="Google Shape;274;p24"/>
          <p:cNvPicPr preferRelativeResize="0"/>
          <p:nvPr/>
        </p:nvPicPr>
        <p:blipFill>
          <a:blip r:embed="rId3">
            <a:alphaModFix/>
          </a:blip>
          <a:stretch>
            <a:fillRect/>
          </a:stretch>
        </p:blipFill>
        <p:spPr>
          <a:xfrm>
            <a:off x="19050" y="1931041"/>
            <a:ext cx="9143999" cy="37640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281" name="Google Shape;281;p25"/>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pic>
        <p:nvPicPr>
          <p:cNvPr id="282" name="Google Shape;282;p25"/>
          <p:cNvPicPr preferRelativeResize="0"/>
          <p:nvPr/>
        </p:nvPicPr>
        <p:blipFill rotWithShape="1">
          <a:blip r:embed="rId4">
            <a:alphaModFix/>
          </a:blip>
          <a:srcRect b="0" l="0" r="0" t="0"/>
          <a:stretch/>
        </p:blipFill>
        <p:spPr>
          <a:xfrm>
            <a:off x="3429000" y="2971800"/>
            <a:ext cx="762000" cy="447675"/>
          </a:xfrm>
          <a:prstGeom prst="rect">
            <a:avLst/>
          </a:prstGeom>
          <a:noFill/>
          <a:ln>
            <a:noFill/>
          </a:ln>
        </p:spPr>
      </p:pic>
      <p:pic>
        <p:nvPicPr>
          <p:cNvPr id="283" name="Google Shape;283;p25"/>
          <p:cNvPicPr preferRelativeResize="0"/>
          <p:nvPr/>
        </p:nvPicPr>
        <p:blipFill rotWithShape="1">
          <a:blip r:embed="rId4">
            <a:alphaModFix/>
          </a:blip>
          <a:srcRect b="0" l="0" r="0" t="0"/>
          <a:stretch/>
        </p:blipFill>
        <p:spPr>
          <a:xfrm>
            <a:off x="5181600" y="3048000"/>
            <a:ext cx="304800" cy="296863"/>
          </a:xfrm>
          <a:prstGeom prst="rect">
            <a:avLst/>
          </a:prstGeom>
          <a:noFill/>
          <a:ln>
            <a:noFill/>
          </a:ln>
        </p:spPr>
      </p:pic>
      <p:pic>
        <p:nvPicPr>
          <p:cNvPr id="284" name="Google Shape;284;p25"/>
          <p:cNvPicPr preferRelativeResize="0"/>
          <p:nvPr/>
        </p:nvPicPr>
        <p:blipFill rotWithShape="1">
          <a:blip r:embed="rId4">
            <a:alphaModFix/>
          </a:blip>
          <a:srcRect b="0" l="0" r="0" t="0"/>
          <a:stretch/>
        </p:blipFill>
        <p:spPr>
          <a:xfrm>
            <a:off x="6629400" y="2905125"/>
            <a:ext cx="762000" cy="447675"/>
          </a:xfrm>
          <a:prstGeom prst="rect">
            <a:avLst/>
          </a:prstGeom>
          <a:noFill/>
          <a:ln>
            <a:noFill/>
          </a:ln>
        </p:spPr>
      </p:pic>
      <p:pic>
        <p:nvPicPr>
          <p:cNvPr id="285" name="Google Shape;285;p25"/>
          <p:cNvPicPr preferRelativeResize="0"/>
          <p:nvPr/>
        </p:nvPicPr>
        <p:blipFill rotWithShape="1">
          <a:blip r:embed="rId4">
            <a:alphaModFix/>
          </a:blip>
          <a:srcRect b="0" l="0" r="0" t="0"/>
          <a:stretch/>
        </p:blipFill>
        <p:spPr>
          <a:xfrm>
            <a:off x="6248400" y="4200525"/>
            <a:ext cx="762000" cy="447675"/>
          </a:xfrm>
          <a:prstGeom prst="rect">
            <a:avLst/>
          </a:prstGeom>
          <a:noFill/>
          <a:ln>
            <a:noFill/>
          </a:ln>
        </p:spPr>
      </p:pic>
      <p:pic>
        <p:nvPicPr>
          <p:cNvPr id="286" name="Google Shape;286;p25"/>
          <p:cNvPicPr preferRelativeResize="0"/>
          <p:nvPr/>
        </p:nvPicPr>
        <p:blipFill rotWithShape="1">
          <a:blip r:embed="rId4">
            <a:alphaModFix/>
          </a:blip>
          <a:srcRect b="0" l="0" r="0" t="0"/>
          <a:stretch/>
        </p:blipFill>
        <p:spPr>
          <a:xfrm>
            <a:off x="7239000" y="4343400"/>
            <a:ext cx="304800" cy="219075"/>
          </a:xfrm>
          <a:prstGeom prst="rect">
            <a:avLst/>
          </a:prstGeom>
          <a:noFill/>
          <a:ln>
            <a:noFill/>
          </a:ln>
        </p:spPr>
      </p:pic>
      <p:pic>
        <p:nvPicPr>
          <p:cNvPr id="287" name="Google Shape;287;p25"/>
          <p:cNvPicPr preferRelativeResize="0"/>
          <p:nvPr/>
        </p:nvPicPr>
        <p:blipFill rotWithShape="1">
          <a:blip r:embed="rId4">
            <a:alphaModFix/>
          </a:blip>
          <a:srcRect b="0" l="0" r="0" t="0"/>
          <a:stretch/>
        </p:blipFill>
        <p:spPr>
          <a:xfrm>
            <a:off x="7315200" y="4495800"/>
            <a:ext cx="304800" cy="179388"/>
          </a:xfrm>
          <a:prstGeom prst="rect">
            <a:avLst/>
          </a:prstGeom>
          <a:noFill/>
          <a:ln>
            <a:noFill/>
          </a:ln>
        </p:spPr>
      </p:pic>
      <p:pic>
        <p:nvPicPr>
          <p:cNvPr id="288" name="Google Shape;288;p25"/>
          <p:cNvPicPr preferRelativeResize="0"/>
          <p:nvPr/>
        </p:nvPicPr>
        <p:blipFill rotWithShape="1">
          <a:blip r:embed="rId4">
            <a:alphaModFix/>
          </a:blip>
          <a:srcRect b="0" l="0" r="0" t="0"/>
          <a:stretch/>
        </p:blipFill>
        <p:spPr>
          <a:xfrm>
            <a:off x="7772400" y="4495800"/>
            <a:ext cx="304800" cy="179388"/>
          </a:xfrm>
          <a:prstGeom prst="rect">
            <a:avLst/>
          </a:prstGeom>
          <a:noFill/>
          <a:ln>
            <a:noFill/>
          </a:ln>
        </p:spPr>
      </p:pic>
      <p:pic>
        <p:nvPicPr>
          <p:cNvPr id="289" name="Google Shape;289;p25"/>
          <p:cNvPicPr preferRelativeResize="0"/>
          <p:nvPr/>
        </p:nvPicPr>
        <p:blipFill rotWithShape="1">
          <a:blip r:embed="rId4">
            <a:alphaModFix/>
          </a:blip>
          <a:srcRect b="0" l="0" r="0" t="0"/>
          <a:stretch/>
        </p:blipFill>
        <p:spPr>
          <a:xfrm>
            <a:off x="7772400" y="4386263"/>
            <a:ext cx="152400" cy="109537"/>
          </a:xfrm>
          <a:prstGeom prst="rect">
            <a:avLst/>
          </a:prstGeom>
          <a:noFill/>
          <a:ln>
            <a:noFill/>
          </a:ln>
        </p:spPr>
      </p:pic>
      <p:pic>
        <p:nvPicPr>
          <p:cNvPr id="290" name="Google Shape;290;p25"/>
          <p:cNvPicPr preferRelativeResize="0"/>
          <p:nvPr/>
        </p:nvPicPr>
        <p:blipFill rotWithShape="1">
          <a:blip r:embed="rId4">
            <a:alphaModFix/>
          </a:blip>
          <a:srcRect b="0" l="0" r="0" t="0"/>
          <a:stretch/>
        </p:blipFill>
        <p:spPr>
          <a:xfrm>
            <a:off x="5638800" y="4452938"/>
            <a:ext cx="304800" cy="179387"/>
          </a:xfrm>
          <a:prstGeom prst="rect">
            <a:avLst/>
          </a:prstGeom>
          <a:noFill/>
          <a:ln>
            <a:noFill/>
          </a:ln>
        </p:spPr>
      </p:pic>
      <p:pic>
        <p:nvPicPr>
          <p:cNvPr id="291" name="Google Shape;291;p25"/>
          <p:cNvPicPr preferRelativeResize="0"/>
          <p:nvPr/>
        </p:nvPicPr>
        <p:blipFill rotWithShape="1">
          <a:blip r:embed="rId4">
            <a:alphaModFix/>
          </a:blip>
          <a:srcRect b="0" l="0" r="0" t="0"/>
          <a:stretch/>
        </p:blipFill>
        <p:spPr>
          <a:xfrm>
            <a:off x="5638800" y="4343400"/>
            <a:ext cx="152400" cy="109538"/>
          </a:xfrm>
          <a:prstGeom prst="rect">
            <a:avLst/>
          </a:prstGeom>
          <a:noFill/>
          <a:ln>
            <a:noFill/>
          </a:ln>
        </p:spPr>
      </p:pic>
      <p:pic>
        <p:nvPicPr>
          <p:cNvPr id="292" name="Google Shape;292;p25"/>
          <p:cNvPicPr preferRelativeResize="0"/>
          <p:nvPr/>
        </p:nvPicPr>
        <p:blipFill rotWithShape="1">
          <a:blip r:embed="rId4">
            <a:alphaModFix/>
          </a:blip>
          <a:srcRect b="0" l="0" r="0" t="0"/>
          <a:stretch/>
        </p:blipFill>
        <p:spPr>
          <a:xfrm>
            <a:off x="4724400" y="4468813"/>
            <a:ext cx="304800" cy="179387"/>
          </a:xfrm>
          <a:prstGeom prst="rect">
            <a:avLst/>
          </a:prstGeom>
          <a:noFill/>
          <a:ln>
            <a:noFill/>
          </a:ln>
        </p:spPr>
      </p:pic>
      <p:pic>
        <p:nvPicPr>
          <p:cNvPr id="293" name="Google Shape;293;p25"/>
          <p:cNvPicPr preferRelativeResize="0"/>
          <p:nvPr/>
        </p:nvPicPr>
        <p:blipFill rotWithShape="1">
          <a:blip r:embed="rId4">
            <a:alphaModFix/>
          </a:blip>
          <a:srcRect b="0" l="0" r="0" t="0"/>
          <a:stretch/>
        </p:blipFill>
        <p:spPr>
          <a:xfrm>
            <a:off x="4724400" y="4359275"/>
            <a:ext cx="152400" cy="109538"/>
          </a:xfrm>
          <a:prstGeom prst="rect">
            <a:avLst/>
          </a:prstGeom>
          <a:noFill/>
          <a:ln>
            <a:noFill/>
          </a:ln>
        </p:spPr>
      </p:pic>
      <p:pic>
        <p:nvPicPr>
          <p:cNvPr id="294" name="Google Shape;294;p25"/>
          <p:cNvPicPr preferRelativeResize="0"/>
          <p:nvPr/>
        </p:nvPicPr>
        <p:blipFill rotWithShape="1">
          <a:blip r:embed="rId4">
            <a:alphaModFix/>
          </a:blip>
          <a:srcRect b="0" l="0" r="0" t="0"/>
          <a:stretch/>
        </p:blipFill>
        <p:spPr>
          <a:xfrm>
            <a:off x="5257800" y="4452938"/>
            <a:ext cx="304800" cy="179387"/>
          </a:xfrm>
          <a:prstGeom prst="rect">
            <a:avLst/>
          </a:prstGeom>
          <a:noFill/>
          <a:ln>
            <a:noFill/>
          </a:ln>
        </p:spPr>
      </p:pic>
      <p:pic>
        <p:nvPicPr>
          <p:cNvPr id="295" name="Google Shape;295;p25"/>
          <p:cNvPicPr preferRelativeResize="0"/>
          <p:nvPr/>
        </p:nvPicPr>
        <p:blipFill rotWithShape="1">
          <a:blip r:embed="rId4">
            <a:alphaModFix/>
          </a:blip>
          <a:srcRect b="0" l="0" r="0" t="0"/>
          <a:stretch/>
        </p:blipFill>
        <p:spPr>
          <a:xfrm>
            <a:off x="5257800" y="4343400"/>
            <a:ext cx="152400" cy="109538"/>
          </a:xfrm>
          <a:prstGeom prst="rect">
            <a:avLst/>
          </a:prstGeom>
          <a:noFill/>
          <a:ln>
            <a:noFill/>
          </a:ln>
        </p:spPr>
      </p:pic>
      <p:pic>
        <p:nvPicPr>
          <p:cNvPr id="296" name="Google Shape;296;p25"/>
          <p:cNvPicPr preferRelativeResize="0"/>
          <p:nvPr/>
        </p:nvPicPr>
        <p:blipFill rotWithShape="1">
          <a:blip r:embed="rId4">
            <a:alphaModFix/>
          </a:blip>
          <a:srcRect b="0" l="0" r="0" t="0"/>
          <a:stretch/>
        </p:blipFill>
        <p:spPr>
          <a:xfrm>
            <a:off x="3581400" y="4468813"/>
            <a:ext cx="457200" cy="269875"/>
          </a:xfrm>
          <a:prstGeom prst="rect">
            <a:avLst/>
          </a:prstGeom>
          <a:noFill/>
          <a:ln>
            <a:noFill/>
          </a:ln>
        </p:spPr>
      </p:pic>
      <p:pic>
        <p:nvPicPr>
          <p:cNvPr id="297" name="Google Shape;297;p25"/>
          <p:cNvPicPr preferRelativeResize="0"/>
          <p:nvPr/>
        </p:nvPicPr>
        <p:blipFill rotWithShape="1">
          <a:blip r:embed="rId4">
            <a:alphaModFix/>
          </a:blip>
          <a:srcRect b="0" l="0" r="0" t="0"/>
          <a:stretch/>
        </p:blipFill>
        <p:spPr>
          <a:xfrm>
            <a:off x="3657600" y="4359275"/>
            <a:ext cx="228600" cy="165100"/>
          </a:xfrm>
          <a:prstGeom prst="rect">
            <a:avLst/>
          </a:prstGeom>
          <a:noFill/>
          <a:ln>
            <a:noFill/>
          </a:ln>
        </p:spPr>
      </p:pic>
      <p:pic>
        <p:nvPicPr>
          <p:cNvPr id="298" name="Google Shape;298;p25"/>
          <p:cNvPicPr preferRelativeResize="0"/>
          <p:nvPr/>
        </p:nvPicPr>
        <p:blipFill rotWithShape="1">
          <a:blip r:embed="rId4">
            <a:alphaModFix/>
          </a:blip>
          <a:srcRect b="0" l="0" r="0" t="0"/>
          <a:stretch/>
        </p:blipFill>
        <p:spPr>
          <a:xfrm>
            <a:off x="2438400" y="4452938"/>
            <a:ext cx="304800" cy="179387"/>
          </a:xfrm>
          <a:prstGeom prst="rect">
            <a:avLst/>
          </a:prstGeom>
          <a:noFill/>
          <a:ln>
            <a:noFill/>
          </a:ln>
        </p:spPr>
      </p:pic>
      <p:pic>
        <p:nvPicPr>
          <p:cNvPr id="299" name="Google Shape;299;p25"/>
          <p:cNvPicPr preferRelativeResize="0"/>
          <p:nvPr/>
        </p:nvPicPr>
        <p:blipFill rotWithShape="1">
          <a:blip r:embed="rId4">
            <a:alphaModFix/>
          </a:blip>
          <a:srcRect b="0" l="0" r="0" t="0"/>
          <a:stretch/>
        </p:blipFill>
        <p:spPr>
          <a:xfrm>
            <a:off x="2438400" y="4343400"/>
            <a:ext cx="152400" cy="109538"/>
          </a:xfrm>
          <a:prstGeom prst="rect">
            <a:avLst/>
          </a:prstGeom>
          <a:noFill/>
          <a:ln>
            <a:noFill/>
          </a:ln>
        </p:spPr>
      </p:pic>
      <p:pic>
        <p:nvPicPr>
          <p:cNvPr id="300" name="Google Shape;300;p25"/>
          <p:cNvPicPr preferRelativeResize="0"/>
          <p:nvPr/>
        </p:nvPicPr>
        <p:blipFill rotWithShape="1">
          <a:blip r:embed="rId4">
            <a:alphaModFix/>
          </a:blip>
          <a:srcRect b="0" l="0" r="0" t="0"/>
          <a:stretch/>
        </p:blipFill>
        <p:spPr>
          <a:xfrm>
            <a:off x="3124200" y="4452938"/>
            <a:ext cx="304800" cy="179387"/>
          </a:xfrm>
          <a:prstGeom prst="rect">
            <a:avLst/>
          </a:prstGeom>
          <a:noFill/>
          <a:ln>
            <a:noFill/>
          </a:ln>
        </p:spPr>
      </p:pic>
      <p:pic>
        <p:nvPicPr>
          <p:cNvPr id="301" name="Google Shape;301;p25"/>
          <p:cNvPicPr preferRelativeResize="0"/>
          <p:nvPr/>
        </p:nvPicPr>
        <p:blipFill rotWithShape="1">
          <a:blip r:embed="rId4">
            <a:alphaModFix/>
          </a:blip>
          <a:srcRect b="0" l="0" r="0" t="0"/>
          <a:stretch/>
        </p:blipFill>
        <p:spPr>
          <a:xfrm>
            <a:off x="3124200" y="4343400"/>
            <a:ext cx="152400" cy="109538"/>
          </a:xfrm>
          <a:prstGeom prst="rect">
            <a:avLst/>
          </a:prstGeom>
          <a:noFill/>
          <a:ln>
            <a:noFill/>
          </a:ln>
        </p:spPr>
      </p:pic>
      <p:pic>
        <p:nvPicPr>
          <p:cNvPr id="302" name="Google Shape;302;p25"/>
          <p:cNvPicPr preferRelativeResize="0"/>
          <p:nvPr/>
        </p:nvPicPr>
        <p:blipFill rotWithShape="1">
          <a:blip r:embed="rId5">
            <a:alphaModFix/>
          </a:blip>
          <a:srcRect b="0" l="0" r="0" t="0"/>
          <a:stretch/>
        </p:blipFill>
        <p:spPr>
          <a:xfrm>
            <a:off x="2514600" y="5181600"/>
            <a:ext cx="6324600" cy="377825"/>
          </a:xfrm>
          <a:prstGeom prst="rect">
            <a:avLst/>
          </a:prstGeom>
          <a:noFill/>
          <a:ln>
            <a:noFill/>
          </a:ln>
        </p:spPr>
      </p:pic>
      <p:pic>
        <p:nvPicPr>
          <p:cNvPr id="303" name="Google Shape;303;p25"/>
          <p:cNvPicPr preferRelativeResize="0"/>
          <p:nvPr/>
        </p:nvPicPr>
        <p:blipFill rotWithShape="1">
          <a:blip r:embed="rId5">
            <a:alphaModFix/>
          </a:blip>
          <a:srcRect b="0" l="0" r="0" t="0"/>
          <a:stretch/>
        </p:blipFill>
        <p:spPr>
          <a:xfrm>
            <a:off x="3733800" y="3638550"/>
            <a:ext cx="381000" cy="400050"/>
          </a:xfrm>
          <a:prstGeom prst="rect">
            <a:avLst/>
          </a:prstGeom>
          <a:noFill/>
          <a:ln>
            <a:noFill/>
          </a:ln>
        </p:spPr>
      </p:pic>
      <p:pic>
        <p:nvPicPr>
          <p:cNvPr id="304" name="Google Shape;304;p25"/>
          <p:cNvPicPr preferRelativeResize="0"/>
          <p:nvPr/>
        </p:nvPicPr>
        <p:blipFill rotWithShape="1">
          <a:blip r:embed="rId5">
            <a:alphaModFix/>
          </a:blip>
          <a:srcRect b="0" l="0" r="0" t="0"/>
          <a:stretch/>
        </p:blipFill>
        <p:spPr>
          <a:xfrm>
            <a:off x="5715000" y="3581400"/>
            <a:ext cx="381000" cy="400050"/>
          </a:xfrm>
          <a:prstGeom prst="rect">
            <a:avLst/>
          </a:prstGeom>
          <a:noFill/>
          <a:ln>
            <a:noFill/>
          </a:ln>
        </p:spPr>
      </p:pic>
      <p:pic>
        <p:nvPicPr>
          <p:cNvPr id="305" name="Google Shape;305;p25"/>
          <p:cNvPicPr preferRelativeResize="0"/>
          <p:nvPr/>
        </p:nvPicPr>
        <p:blipFill rotWithShape="1">
          <a:blip r:embed="rId5">
            <a:alphaModFix/>
          </a:blip>
          <a:srcRect b="0" l="0" r="0" t="0"/>
          <a:stretch/>
        </p:blipFill>
        <p:spPr>
          <a:xfrm>
            <a:off x="7543800" y="3581400"/>
            <a:ext cx="381000" cy="400050"/>
          </a:xfrm>
          <a:prstGeom prst="rect">
            <a:avLst/>
          </a:prstGeom>
          <a:noFill/>
          <a:ln>
            <a:noFill/>
          </a:ln>
        </p:spPr>
      </p:pic>
      <p:pic>
        <p:nvPicPr>
          <p:cNvPr id="306" name="Google Shape;306;p25"/>
          <p:cNvPicPr preferRelativeResize="0"/>
          <p:nvPr/>
        </p:nvPicPr>
        <p:blipFill rotWithShape="1">
          <a:blip r:embed="rId5">
            <a:alphaModFix/>
          </a:blip>
          <a:srcRect b="0" l="0" r="0" t="0"/>
          <a:stretch/>
        </p:blipFill>
        <p:spPr>
          <a:xfrm>
            <a:off x="5791200" y="2514600"/>
            <a:ext cx="381000" cy="400050"/>
          </a:xfrm>
          <a:prstGeom prst="rect">
            <a:avLst/>
          </a:prstGeom>
          <a:noFill/>
          <a:ln>
            <a:noFill/>
          </a:ln>
        </p:spPr>
      </p:pic>
      <p:sp>
        <p:nvSpPr>
          <p:cNvPr id="307" name="Google Shape;307;p25"/>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314" name="Google Shape;314;p26"/>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pic>
        <p:nvPicPr>
          <p:cNvPr id="315" name="Google Shape;315;p26"/>
          <p:cNvPicPr preferRelativeResize="0"/>
          <p:nvPr/>
        </p:nvPicPr>
        <p:blipFill rotWithShape="1">
          <a:blip r:embed="rId4">
            <a:alphaModFix/>
          </a:blip>
          <a:srcRect b="0" l="0" r="0" t="0"/>
          <a:stretch/>
        </p:blipFill>
        <p:spPr>
          <a:xfrm>
            <a:off x="3429000" y="2971800"/>
            <a:ext cx="762000" cy="447675"/>
          </a:xfrm>
          <a:prstGeom prst="rect">
            <a:avLst/>
          </a:prstGeom>
          <a:noFill/>
          <a:ln>
            <a:noFill/>
          </a:ln>
        </p:spPr>
      </p:pic>
      <p:pic>
        <p:nvPicPr>
          <p:cNvPr id="316" name="Google Shape;316;p26"/>
          <p:cNvPicPr preferRelativeResize="0"/>
          <p:nvPr/>
        </p:nvPicPr>
        <p:blipFill rotWithShape="1">
          <a:blip r:embed="rId4">
            <a:alphaModFix/>
          </a:blip>
          <a:srcRect b="0" l="0" r="0" t="0"/>
          <a:stretch/>
        </p:blipFill>
        <p:spPr>
          <a:xfrm>
            <a:off x="5181600" y="3048000"/>
            <a:ext cx="304800" cy="296863"/>
          </a:xfrm>
          <a:prstGeom prst="rect">
            <a:avLst/>
          </a:prstGeom>
          <a:noFill/>
          <a:ln>
            <a:noFill/>
          </a:ln>
        </p:spPr>
      </p:pic>
      <p:pic>
        <p:nvPicPr>
          <p:cNvPr id="317" name="Google Shape;317;p26"/>
          <p:cNvPicPr preferRelativeResize="0"/>
          <p:nvPr/>
        </p:nvPicPr>
        <p:blipFill rotWithShape="1">
          <a:blip r:embed="rId4">
            <a:alphaModFix/>
          </a:blip>
          <a:srcRect b="0" l="0" r="0" t="0"/>
          <a:stretch/>
        </p:blipFill>
        <p:spPr>
          <a:xfrm>
            <a:off x="6629400" y="2905125"/>
            <a:ext cx="762000" cy="447675"/>
          </a:xfrm>
          <a:prstGeom prst="rect">
            <a:avLst/>
          </a:prstGeom>
          <a:noFill/>
          <a:ln>
            <a:noFill/>
          </a:ln>
        </p:spPr>
      </p:pic>
      <p:pic>
        <p:nvPicPr>
          <p:cNvPr id="318" name="Google Shape;318;p26"/>
          <p:cNvPicPr preferRelativeResize="0"/>
          <p:nvPr/>
        </p:nvPicPr>
        <p:blipFill rotWithShape="1">
          <a:blip r:embed="rId4">
            <a:alphaModFix/>
          </a:blip>
          <a:srcRect b="0" l="0" r="0" t="0"/>
          <a:stretch/>
        </p:blipFill>
        <p:spPr>
          <a:xfrm>
            <a:off x="6248400" y="4200525"/>
            <a:ext cx="762000" cy="447675"/>
          </a:xfrm>
          <a:prstGeom prst="rect">
            <a:avLst/>
          </a:prstGeom>
          <a:noFill/>
          <a:ln>
            <a:noFill/>
          </a:ln>
        </p:spPr>
      </p:pic>
      <p:pic>
        <p:nvPicPr>
          <p:cNvPr id="319" name="Google Shape;319;p26"/>
          <p:cNvPicPr preferRelativeResize="0"/>
          <p:nvPr/>
        </p:nvPicPr>
        <p:blipFill rotWithShape="1">
          <a:blip r:embed="rId4">
            <a:alphaModFix/>
          </a:blip>
          <a:srcRect b="0" l="0" r="0" t="0"/>
          <a:stretch/>
        </p:blipFill>
        <p:spPr>
          <a:xfrm>
            <a:off x="7239000" y="4343400"/>
            <a:ext cx="304800" cy="219075"/>
          </a:xfrm>
          <a:prstGeom prst="rect">
            <a:avLst/>
          </a:prstGeom>
          <a:noFill/>
          <a:ln>
            <a:noFill/>
          </a:ln>
        </p:spPr>
      </p:pic>
      <p:pic>
        <p:nvPicPr>
          <p:cNvPr id="320" name="Google Shape;320;p26"/>
          <p:cNvPicPr preferRelativeResize="0"/>
          <p:nvPr/>
        </p:nvPicPr>
        <p:blipFill rotWithShape="1">
          <a:blip r:embed="rId4">
            <a:alphaModFix/>
          </a:blip>
          <a:srcRect b="0" l="0" r="0" t="0"/>
          <a:stretch/>
        </p:blipFill>
        <p:spPr>
          <a:xfrm>
            <a:off x="7315200" y="4495800"/>
            <a:ext cx="304800" cy="179388"/>
          </a:xfrm>
          <a:prstGeom prst="rect">
            <a:avLst/>
          </a:prstGeom>
          <a:noFill/>
          <a:ln>
            <a:noFill/>
          </a:ln>
        </p:spPr>
      </p:pic>
      <p:pic>
        <p:nvPicPr>
          <p:cNvPr id="321" name="Google Shape;321;p26"/>
          <p:cNvPicPr preferRelativeResize="0"/>
          <p:nvPr/>
        </p:nvPicPr>
        <p:blipFill rotWithShape="1">
          <a:blip r:embed="rId4">
            <a:alphaModFix/>
          </a:blip>
          <a:srcRect b="0" l="0" r="0" t="0"/>
          <a:stretch/>
        </p:blipFill>
        <p:spPr>
          <a:xfrm>
            <a:off x="7772400" y="4495800"/>
            <a:ext cx="304800" cy="179388"/>
          </a:xfrm>
          <a:prstGeom prst="rect">
            <a:avLst/>
          </a:prstGeom>
          <a:noFill/>
          <a:ln>
            <a:noFill/>
          </a:ln>
        </p:spPr>
      </p:pic>
      <p:pic>
        <p:nvPicPr>
          <p:cNvPr id="322" name="Google Shape;322;p26"/>
          <p:cNvPicPr preferRelativeResize="0"/>
          <p:nvPr/>
        </p:nvPicPr>
        <p:blipFill rotWithShape="1">
          <a:blip r:embed="rId4">
            <a:alphaModFix/>
          </a:blip>
          <a:srcRect b="0" l="0" r="0" t="0"/>
          <a:stretch/>
        </p:blipFill>
        <p:spPr>
          <a:xfrm>
            <a:off x="7772400" y="4386263"/>
            <a:ext cx="152400" cy="109537"/>
          </a:xfrm>
          <a:prstGeom prst="rect">
            <a:avLst/>
          </a:prstGeom>
          <a:noFill/>
          <a:ln>
            <a:noFill/>
          </a:ln>
        </p:spPr>
      </p:pic>
      <p:pic>
        <p:nvPicPr>
          <p:cNvPr id="323" name="Google Shape;323;p26"/>
          <p:cNvPicPr preferRelativeResize="0"/>
          <p:nvPr/>
        </p:nvPicPr>
        <p:blipFill rotWithShape="1">
          <a:blip r:embed="rId4">
            <a:alphaModFix/>
          </a:blip>
          <a:srcRect b="0" l="0" r="0" t="0"/>
          <a:stretch/>
        </p:blipFill>
        <p:spPr>
          <a:xfrm>
            <a:off x="5638800" y="4452938"/>
            <a:ext cx="304800" cy="179387"/>
          </a:xfrm>
          <a:prstGeom prst="rect">
            <a:avLst/>
          </a:prstGeom>
          <a:noFill/>
          <a:ln>
            <a:noFill/>
          </a:ln>
        </p:spPr>
      </p:pic>
      <p:pic>
        <p:nvPicPr>
          <p:cNvPr id="324" name="Google Shape;324;p26"/>
          <p:cNvPicPr preferRelativeResize="0"/>
          <p:nvPr/>
        </p:nvPicPr>
        <p:blipFill rotWithShape="1">
          <a:blip r:embed="rId4">
            <a:alphaModFix/>
          </a:blip>
          <a:srcRect b="0" l="0" r="0" t="0"/>
          <a:stretch/>
        </p:blipFill>
        <p:spPr>
          <a:xfrm>
            <a:off x="5638800" y="4343400"/>
            <a:ext cx="152400" cy="109538"/>
          </a:xfrm>
          <a:prstGeom prst="rect">
            <a:avLst/>
          </a:prstGeom>
          <a:noFill/>
          <a:ln>
            <a:noFill/>
          </a:ln>
        </p:spPr>
      </p:pic>
      <p:pic>
        <p:nvPicPr>
          <p:cNvPr id="325" name="Google Shape;325;p26"/>
          <p:cNvPicPr preferRelativeResize="0"/>
          <p:nvPr/>
        </p:nvPicPr>
        <p:blipFill rotWithShape="1">
          <a:blip r:embed="rId4">
            <a:alphaModFix/>
          </a:blip>
          <a:srcRect b="0" l="0" r="0" t="0"/>
          <a:stretch/>
        </p:blipFill>
        <p:spPr>
          <a:xfrm>
            <a:off x="4724400" y="4468813"/>
            <a:ext cx="304800" cy="179387"/>
          </a:xfrm>
          <a:prstGeom prst="rect">
            <a:avLst/>
          </a:prstGeom>
          <a:noFill/>
          <a:ln>
            <a:noFill/>
          </a:ln>
        </p:spPr>
      </p:pic>
      <p:pic>
        <p:nvPicPr>
          <p:cNvPr id="326" name="Google Shape;326;p26"/>
          <p:cNvPicPr preferRelativeResize="0"/>
          <p:nvPr/>
        </p:nvPicPr>
        <p:blipFill rotWithShape="1">
          <a:blip r:embed="rId4">
            <a:alphaModFix/>
          </a:blip>
          <a:srcRect b="0" l="0" r="0" t="0"/>
          <a:stretch/>
        </p:blipFill>
        <p:spPr>
          <a:xfrm>
            <a:off x="4724400" y="4359275"/>
            <a:ext cx="152400" cy="109538"/>
          </a:xfrm>
          <a:prstGeom prst="rect">
            <a:avLst/>
          </a:prstGeom>
          <a:noFill/>
          <a:ln>
            <a:noFill/>
          </a:ln>
        </p:spPr>
      </p:pic>
      <p:pic>
        <p:nvPicPr>
          <p:cNvPr id="327" name="Google Shape;327;p26"/>
          <p:cNvPicPr preferRelativeResize="0"/>
          <p:nvPr/>
        </p:nvPicPr>
        <p:blipFill rotWithShape="1">
          <a:blip r:embed="rId4">
            <a:alphaModFix/>
          </a:blip>
          <a:srcRect b="0" l="0" r="0" t="0"/>
          <a:stretch/>
        </p:blipFill>
        <p:spPr>
          <a:xfrm>
            <a:off x="5257800" y="4452938"/>
            <a:ext cx="304800" cy="179387"/>
          </a:xfrm>
          <a:prstGeom prst="rect">
            <a:avLst/>
          </a:prstGeom>
          <a:noFill/>
          <a:ln>
            <a:noFill/>
          </a:ln>
        </p:spPr>
      </p:pic>
      <p:pic>
        <p:nvPicPr>
          <p:cNvPr id="328" name="Google Shape;328;p26"/>
          <p:cNvPicPr preferRelativeResize="0"/>
          <p:nvPr/>
        </p:nvPicPr>
        <p:blipFill rotWithShape="1">
          <a:blip r:embed="rId4">
            <a:alphaModFix/>
          </a:blip>
          <a:srcRect b="0" l="0" r="0" t="0"/>
          <a:stretch/>
        </p:blipFill>
        <p:spPr>
          <a:xfrm>
            <a:off x="5257800" y="4343400"/>
            <a:ext cx="152400" cy="109538"/>
          </a:xfrm>
          <a:prstGeom prst="rect">
            <a:avLst/>
          </a:prstGeom>
          <a:noFill/>
          <a:ln>
            <a:noFill/>
          </a:ln>
        </p:spPr>
      </p:pic>
      <p:pic>
        <p:nvPicPr>
          <p:cNvPr id="329" name="Google Shape;329;p26"/>
          <p:cNvPicPr preferRelativeResize="0"/>
          <p:nvPr/>
        </p:nvPicPr>
        <p:blipFill rotWithShape="1">
          <a:blip r:embed="rId4">
            <a:alphaModFix/>
          </a:blip>
          <a:srcRect b="0" l="0" r="0" t="0"/>
          <a:stretch/>
        </p:blipFill>
        <p:spPr>
          <a:xfrm>
            <a:off x="3581400" y="4468813"/>
            <a:ext cx="457200" cy="269875"/>
          </a:xfrm>
          <a:prstGeom prst="rect">
            <a:avLst/>
          </a:prstGeom>
          <a:noFill/>
          <a:ln>
            <a:noFill/>
          </a:ln>
        </p:spPr>
      </p:pic>
      <p:pic>
        <p:nvPicPr>
          <p:cNvPr id="330" name="Google Shape;330;p26"/>
          <p:cNvPicPr preferRelativeResize="0"/>
          <p:nvPr/>
        </p:nvPicPr>
        <p:blipFill rotWithShape="1">
          <a:blip r:embed="rId4">
            <a:alphaModFix/>
          </a:blip>
          <a:srcRect b="0" l="0" r="0" t="0"/>
          <a:stretch/>
        </p:blipFill>
        <p:spPr>
          <a:xfrm>
            <a:off x="3657600" y="4359275"/>
            <a:ext cx="228600" cy="165100"/>
          </a:xfrm>
          <a:prstGeom prst="rect">
            <a:avLst/>
          </a:prstGeom>
          <a:noFill/>
          <a:ln>
            <a:noFill/>
          </a:ln>
        </p:spPr>
      </p:pic>
      <p:pic>
        <p:nvPicPr>
          <p:cNvPr id="331" name="Google Shape;331;p26"/>
          <p:cNvPicPr preferRelativeResize="0"/>
          <p:nvPr/>
        </p:nvPicPr>
        <p:blipFill rotWithShape="1">
          <a:blip r:embed="rId4">
            <a:alphaModFix/>
          </a:blip>
          <a:srcRect b="0" l="0" r="0" t="0"/>
          <a:stretch/>
        </p:blipFill>
        <p:spPr>
          <a:xfrm>
            <a:off x="2438400" y="4452938"/>
            <a:ext cx="304800" cy="179387"/>
          </a:xfrm>
          <a:prstGeom prst="rect">
            <a:avLst/>
          </a:prstGeom>
          <a:noFill/>
          <a:ln>
            <a:noFill/>
          </a:ln>
        </p:spPr>
      </p:pic>
      <p:pic>
        <p:nvPicPr>
          <p:cNvPr id="332" name="Google Shape;332;p26"/>
          <p:cNvPicPr preferRelativeResize="0"/>
          <p:nvPr/>
        </p:nvPicPr>
        <p:blipFill rotWithShape="1">
          <a:blip r:embed="rId4">
            <a:alphaModFix/>
          </a:blip>
          <a:srcRect b="0" l="0" r="0" t="0"/>
          <a:stretch/>
        </p:blipFill>
        <p:spPr>
          <a:xfrm>
            <a:off x="2438400" y="4343400"/>
            <a:ext cx="152400" cy="109538"/>
          </a:xfrm>
          <a:prstGeom prst="rect">
            <a:avLst/>
          </a:prstGeom>
          <a:noFill/>
          <a:ln>
            <a:noFill/>
          </a:ln>
        </p:spPr>
      </p:pic>
      <p:pic>
        <p:nvPicPr>
          <p:cNvPr id="333" name="Google Shape;333;p26"/>
          <p:cNvPicPr preferRelativeResize="0"/>
          <p:nvPr/>
        </p:nvPicPr>
        <p:blipFill rotWithShape="1">
          <a:blip r:embed="rId4">
            <a:alphaModFix/>
          </a:blip>
          <a:srcRect b="0" l="0" r="0" t="0"/>
          <a:stretch/>
        </p:blipFill>
        <p:spPr>
          <a:xfrm>
            <a:off x="3124200" y="4452938"/>
            <a:ext cx="304800" cy="179387"/>
          </a:xfrm>
          <a:prstGeom prst="rect">
            <a:avLst/>
          </a:prstGeom>
          <a:noFill/>
          <a:ln>
            <a:noFill/>
          </a:ln>
        </p:spPr>
      </p:pic>
      <p:pic>
        <p:nvPicPr>
          <p:cNvPr id="334" name="Google Shape;334;p26"/>
          <p:cNvPicPr preferRelativeResize="0"/>
          <p:nvPr/>
        </p:nvPicPr>
        <p:blipFill rotWithShape="1">
          <a:blip r:embed="rId4">
            <a:alphaModFix/>
          </a:blip>
          <a:srcRect b="0" l="0" r="0" t="0"/>
          <a:stretch/>
        </p:blipFill>
        <p:spPr>
          <a:xfrm>
            <a:off x="3124200" y="4343400"/>
            <a:ext cx="152400" cy="109538"/>
          </a:xfrm>
          <a:prstGeom prst="rect">
            <a:avLst/>
          </a:prstGeom>
          <a:noFill/>
          <a:ln>
            <a:noFill/>
          </a:ln>
        </p:spPr>
      </p:pic>
      <p:pic>
        <p:nvPicPr>
          <p:cNvPr id="335" name="Google Shape;335;p26"/>
          <p:cNvPicPr preferRelativeResize="0"/>
          <p:nvPr/>
        </p:nvPicPr>
        <p:blipFill rotWithShape="1">
          <a:blip r:embed="rId5">
            <a:alphaModFix/>
          </a:blip>
          <a:srcRect b="0" l="0" r="0" t="0"/>
          <a:stretch/>
        </p:blipFill>
        <p:spPr>
          <a:xfrm>
            <a:off x="3733800" y="3638550"/>
            <a:ext cx="381000" cy="400050"/>
          </a:xfrm>
          <a:prstGeom prst="rect">
            <a:avLst/>
          </a:prstGeom>
          <a:noFill/>
          <a:ln>
            <a:noFill/>
          </a:ln>
        </p:spPr>
      </p:pic>
      <p:pic>
        <p:nvPicPr>
          <p:cNvPr id="336" name="Google Shape;336;p26"/>
          <p:cNvPicPr preferRelativeResize="0"/>
          <p:nvPr/>
        </p:nvPicPr>
        <p:blipFill rotWithShape="1">
          <a:blip r:embed="rId5">
            <a:alphaModFix/>
          </a:blip>
          <a:srcRect b="0" l="0" r="0" t="0"/>
          <a:stretch/>
        </p:blipFill>
        <p:spPr>
          <a:xfrm>
            <a:off x="5715000" y="3581400"/>
            <a:ext cx="381000" cy="400050"/>
          </a:xfrm>
          <a:prstGeom prst="rect">
            <a:avLst/>
          </a:prstGeom>
          <a:noFill/>
          <a:ln>
            <a:noFill/>
          </a:ln>
        </p:spPr>
      </p:pic>
      <p:pic>
        <p:nvPicPr>
          <p:cNvPr id="337" name="Google Shape;337;p26"/>
          <p:cNvPicPr preferRelativeResize="0"/>
          <p:nvPr/>
        </p:nvPicPr>
        <p:blipFill rotWithShape="1">
          <a:blip r:embed="rId5">
            <a:alphaModFix/>
          </a:blip>
          <a:srcRect b="0" l="0" r="0" t="0"/>
          <a:stretch/>
        </p:blipFill>
        <p:spPr>
          <a:xfrm>
            <a:off x="7543800" y="3581400"/>
            <a:ext cx="381000" cy="400050"/>
          </a:xfrm>
          <a:prstGeom prst="rect">
            <a:avLst/>
          </a:prstGeom>
          <a:noFill/>
          <a:ln>
            <a:noFill/>
          </a:ln>
        </p:spPr>
      </p:pic>
      <p:pic>
        <p:nvPicPr>
          <p:cNvPr id="338" name="Google Shape;338;p26"/>
          <p:cNvPicPr preferRelativeResize="0"/>
          <p:nvPr/>
        </p:nvPicPr>
        <p:blipFill rotWithShape="1">
          <a:blip r:embed="rId5">
            <a:alphaModFix/>
          </a:blip>
          <a:srcRect b="0" l="0" r="0" t="0"/>
          <a:stretch/>
        </p:blipFill>
        <p:spPr>
          <a:xfrm>
            <a:off x="5791200" y="2514600"/>
            <a:ext cx="381000" cy="400050"/>
          </a:xfrm>
          <a:prstGeom prst="rect">
            <a:avLst/>
          </a:prstGeom>
          <a:noFill/>
          <a:ln>
            <a:noFill/>
          </a:ln>
        </p:spPr>
      </p:pic>
      <p:sp>
        <p:nvSpPr>
          <p:cNvPr id="339" name="Google Shape;339;p26"/>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7"/>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346" name="Google Shape;346;p27"/>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pic>
        <p:nvPicPr>
          <p:cNvPr id="347" name="Google Shape;347;p27"/>
          <p:cNvPicPr preferRelativeResize="0"/>
          <p:nvPr/>
        </p:nvPicPr>
        <p:blipFill rotWithShape="1">
          <a:blip r:embed="rId4">
            <a:alphaModFix/>
          </a:blip>
          <a:srcRect b="0" l="0" r="0" t="0"/>
          <a:stretch/>
        </p:blipFill>
        <p:spPr>
          <a:xfrm>
            <a:off x="3429000" y="2971800"/>
            <a:ext cx="762000" cy="447675"/>
          </a:xfrm>
          <a:prstGeom prst="rect">
            <a:avLst/>
          </a:prstGeom>
          <a:noFill/>
          <a:ln>
            <a:noFill/>
          </a:ln>
        </p:spPr>
      </p:pic>
      <p:pic>
        <p:nvPicPr>
          <p:cNvPr id="348" name="Google Shape;348;p27"/>
          <p:cNvPicPr preferRelativeResize="0"/>
          <p:nvPr/>
        </p:nvPicPr>
        <p:blipFill rotWithShape="1">
          <a:blip r:embed="rId4">
            <a:alphaModFix/>
          </a:blip>
          <a:srcRect b="0" l="0" r="0" t="0"/>
          <a:stretch/>
        </p:blipFill>
        <p:spPr>
          <a:xfrm>
            <a:off x="5181600" y="3048000"/>
            <a:ext cx="304800" cy="296863"/>
          </a:xfrm>
          <a:prstGeom prst="rect">
            <a:avLst/>
          </a:prstGeom>
          <a:noFill/>
          <a:ln>
            <a:noFill/>
          </a:ln>
        </p:spPr>
      </p:pic>
      <p:pic>
        <p:nvPicPr>
          <p:cNvPr id="349" name="Google Shape;349;p27"/>
          <p:cNvPicPr preferRelativeResize="0"/>
          <p:nvPr/>
        </p:nvPicPr>
        <p:blipFill rotWithShape="1">
          <a:blip r:embed="rId4">
            <a:alphaModFix/>
          </a:blip>
          <a:srcRect b="0" l="0" r="0" t="0"/>
          <a:stretch/>
        </p:blipFill>
        <p:spPr>
          <a:xfrm>
            <a:off x="6629400" y="2905125"/>
            <a:ext cx="762000" cy="447675"/>
          </a:xfrm>
          <a:prstGeom prst="rect">
            <a:avLst/>
          </a:prstGeom>
          <a:noFill/>
          <a:ln>
            <a:noFill/>
          </a:ln>
        </p:spPr>
      </p:pic>
      <p:pic>
        <p:nvPicPr>
          <p:cNvPr id="350" name="Google Shape;350;p27"/>
          <p:cNvPicPr preferRelativeResize="0"/>
          <p:nvPr/>
        </p:nvPicPr>
        <p:blipFill rotWithShape="1">
          <a:blip r:embed="rId5">
            <a:alphaModFix/>
          </a:blip>
          <a:srcRect b="0" l="0" r="0" t="0"/>
          <a:stretch/>
        </p:blipFill>
        <p:spPr>
          <a:xfrm>
            <a:off x="5791200" y="2514600"/>
            <a:ext cx="381000" cy="400050"/>
          </a:xfrm>
          <a:prstGeom prst="rect">
            <a:avLst/>
          </a:prstGeom>
          <a:noFill/>
          <a:ln>
            <a:noFill/>
          </a:ln>
        </p:spPr>
      </p:pic>
      <p:sp>
        <p:nvSpPr>
          <p:cNvPr id="351" name="Google Shape;351;p27"/>
          <p:cNvSpPr/>
          <p:nvPr/>
        </p:nvSpPr>
        <p:spPr>
          <a:xfrm>
            <a:off x="2514600" y="5105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52" name="Google Shape;352;p27"/>
          <p:cNvCxnSpPr>
            <a:stCxn id="351" idx="2"/>
          </p:cNvCxnSpPr>
          <p:nvPr/>
        </p:nvCxnSpPr>
        <p:spPr>
          <a:xfrm flipH="1" rot="10800000">
            <a:off x="2514600" y="3810000"/>
            <a:ext cx="914400" cy="1447800"/>
          </a:xfrm>
          <a:prstGeom prst="curvedConnector4">
            <a:avLst>
              <a:gd fmla="val -25000" name="adj1"/>
              <a:gd fmla="val 78398" name="adj2"/>
            </a:avLst>
          </a:prstGeom>
          <a:noFill/>
          <a:ln cap="flat" cmpd="sng" w="12700">
            <a:solidFill>
              <a:srgbClr val="FF0000"/>
            </a:solidFill>
            <a:prstDash val="solid"/>
            <a:round/>
            <a:headEnd len="sm" w="sm" type="none"/>
            <a:tailEnd len="sm" w="sm" type="triangle"/>
          </a:ln>
        </p:spPr>
      </p:cxnSp>
      <p:sp>
        <p:nvSpPr>
          <p:cNvPr id="353" name="Google Shape;353;p27"/>
          <p:cNvSpPr/>
          <p:nvPr/>
        </p:nvSpPr>
        <p:spPr>
          <a:xfrm>
            <a:off x="8458200" y="5105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4" name="Google Shape;354;p27"/>
          <p:cNvSpPr/>
          <p:nvPr/>
        </p:nvSpPr>
        <p:spPr>
          <a:xfrm>
            <a:off x="4724400" y="5105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5" name="Google Shape;355;p27"/>
          <p:cNvSpPr/>
          <p:nvPr/>
        </p:nvSpPr>
        <p:spPr>
          <a:xfrm flipH="1">
            <a:off x="5334000" y="3810000"/>
            <a:ext cx="76200" cy="152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56" name="Google Shape;356;p27"/>
          <p:cNvCxnSpPr>
            <a:stCxn id="354" idx="2"/>
            <a:endCxn id="355" idx="0"/>
          </p:cNvCxnSpPr>
          <p:nvPr/>
        </p:nvCxnSpPr>
        <p:spPr>
          <a:xfrm flipH="1" rot="10800000">
            <a:off x="4724400" y="3810000"/>
            <a:ext cx="647700" cy="1447800"/>
          </a:xfrm>
          <a:prstGeom prst="curvedConnector4">
            <a:avLst>
              <a:gd fmla="val -35296" name="adj1"/>
              <a:gd fmla="val 95833" name="adj2"/>
            </a:avLst>
          </a:prstGeom>
          <a:noFill/>
          <a:ln cap="flat" cmpd="sng" w="12700">
            <a:solidFill>
              <a:srgbClr val="FF0000"/>
            </a:solidFill>
            <a:prstDash val="solid"/>
            <a:round/>
            <a:headEnd len="sm" w="sm" type="none"/>
            <a:tailEnd len="sm" w="sm" type="triangle"/>
          </a:ln>
        </p:spPr>
      </p:cxnSp>
      <p:cxnSp>
        <p:nvCxnSpPr>
          <p:cNvPr id="357" name="Google Shape;357;p27"/>
          <p:cNvCxnSpPr>
            <a:stCxn id="353" idx="6"/>
          </p:cNvCxnSpPr>
          <p:nvPr/>
        </p:nvCxnSpPr>
        <p:spPr>
          <a:xfrm rot="10800000">
            <a:off x="7772400" y="3721200"/>
            <a:ext cx="990600" cy="1536600"/>
          </a:xfrm>
          <a:prstGeom prst="curvedConnector4">
            <a:avLst>
              <a:gd fmla="val -23079" name="adj1"/>
              <a:gd fmla="val 98349" name="adj2"/>
            </a:avLst>
          </a:prstGeom>
          <a:noFill/>
          <a:ln cap="flat" cmpd="sng" w="12700">
            <a:solidFill>
              <a:srgbClr val="FF0000"/>
            </a:solidFill>
            <a:prstDash val="solid"/>
            <a:round/>
            <a:headEnd len="sm" w="sm" type="none"/>
            <a:tailEnd len="sm" w="sm" type="triangle"/>
          </a:ln>
        </p:spPr>
      </p:cxnSp>
      <p:sp>
        <p:nvSpPr>
          <p:cNvPr id="358" name="Google Shape;358;p27"/>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365" name="Google Shape;365;p28"/>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sp>
        <p:nvSpPr>
          <p:cNvPr id="366" name="Google Shape;366;p28"/>
          <p:cNvSpPr/>
          <p:nvPr/>
        </p:nvSpPr>
        <p:spPr>
          <a:xfrm>
            <a:off x="3657600" y="3581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67" name="Google Shape;367;p28"/>
          <p:cNvCxnSpPr>
            <a:stCxn id="366" idx="2"/>
          </p:cNvCxnSpPr>
          <p:nvPr/>
        </p:nvCxnSpPr>
        <p:spPr>
          <a:xfrm flipH="1" rot="10800000">
            <a:off x="3657600" y="2667000"/>
            <a:ext cx="1752600" cy="1066800"/>
          </a:xfrm>
          <a:prstGeom prst="curvedConnector3">
            <a:avLst>
              <a:gd fmla="val -13042" name="adj1"/>
            </a:avLst>
          </a:prstGeom>
          <a:noFill/>
          <a:ln cap="flat" cmpd="sng" w="12700">
            <a:solidFill>
              <a:srgbClr val="FF0000"/>
            </a:solidFill>
            <a:prstDash val="solid"/>
            <a:round/>
            <a:headEnd len="sm" w="sm" type="none"/>
            <a:tailEnd len="sm" w="sm" type="triangle"/>
          </a:ln>
        </p:spPr>
      </p:cxnSp>
      <p:sp>
        <p:nvSpPr>
          <p:cNvPr id="368" name="Google Shape;368;p28"/>
          <p:cNvSpPr txBox="1"/>
          <p:nvPr/>
        </p:nvSpPr>
        <p:spPr>
          <a:xfrm>
            <a:off x="2895600" y="2359025"/>
            <a:ext cx="24050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600">
                <a:solidFill>
                  <a:srgbClr val="FF0000"/>
                </a:solidFill>
                <a:latin typeface="Verdana"/>
                <a:ea typeface="Verdana"/>
                <a:cs typeface="Verdana"/>
                <a:sym typeface="Verdana"/>
              </a:rPr>
              <a:t>The minimax decision</a:t>
            </a:r>
            <a:endParaRPr/>
          </a:p>
        </p:txBody>
      </p:sp>
      <p:sp>
        <p:nvSpPr>
          <p:cNvPr id="369" name="Google Shape;369;p28"/>
          <p:cNvSpPr txBox="1"/>
          <p:nvPr/>
        </p:nvSpPr>
        <p:spPr>
          <a:xfrm>
            <a:off x="609600" y="1412875"/>
            <a:ext cx="6837363"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Minimax maximizes the utility for the worst-case outcome for max</a:t>
            </a:r>
            <a:endParaRPr/>
          </a:p>
        </p:txBody>
      </p:sp>
      <p:sp>
        <p:nvSpPr>
          <p:cNvPr id="370" name="Google Shape;370;p28"/>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a:t>
            </a:r>
            <a:endParaRPr/>
          </a:p>
        </p:txBody>
      </p:sp>
      <p:sp>
        <p:nvSpPr>
          <p:cNvPr id="377" name="Google Shape;377;p29"/>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78" name="Google Shape;378;p29"/>
          <p:cNvPicPr preferRelativeResize="0"/>
          <p:nvPr/>
        </p:nvPicPr>
        <p:blipFill>
          <a:blip r:embed="rId3">
            <a:alphaModFix/>
          </a:blip>
          <a:stretch>
            <a:fillRect/>
          </a:stretch>
        </p:blipFill>
        <p:spPr>
          <a:xfrm>
            <a:off x="457200" y="1401738"/>
            <a:ext cx="8411646" cy="50752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t>
            </a:r>
            <a:r>
              <a:rPr lang="en-US"/>
              <a:t>Algorithm Steps</a:t>
            </a:r>
            <a:endParaRPr/>
          </a:p>
        </p:txBody>
      </p:sp>
      <p:sp>
        <p:nvSpPr>
          <p:cNvPr id="385" name="Google Shape;385;p3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86" name="Google Shape;386;p30"/>
          <p:cNvSpPr txBox="1"/>
          <p:nvPr>
            <p:ph idx="1" type="body"/>
          </p:nvPr>
        </p:nvSpPr>
        <p:spPr>
          <a:xfrm>
            <a:off x="159650" y="1527050"/>
            <a:ext cx="8823600" cy="51111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b="1" lang="en-US" sz="2200"/>
              <a:t>Step 1</a:t>
            </a:r>
            <a:r>
              <a:rPr lang="en-US" sz="2200"/>
              <a:t>: First, generate the entire game tree starting with the current position of the game all the way upto the terminal states. </a:t>
            </a:r>
            <a:endParaRPr sz="2200"/>
          </a:p>
          <a:p>
            <a:pPr indent="0" lvl="0" marL="0" rtl="0" algn="l">
              <a:lnSpc>
                <a:spcPct val="115000"/>
              </a:lnSpc>
              <a:spcBef>
                <a:spcPts val="0"/>
              </a:spcBef>
              <a:spcAft>
                <a:spcPts val="0"/>
              </a:spcAft>
              <a:buClr>
                <a:schemeClr val="dk1"/>
              </a:buClr>
              <a:buSzPts val="1100"/>
              <a:buFont typeface="Arial"/>
              <a:buNone/>
            </a:pPr>
            <a:r>
              <a:rPr lang="en-US" sz="2000">
                <a:solidFill>
                  <a:srgbClr val="000000"/>
                </a:solidFill>
                <a:latin typeface="Times New Roman"/>
                <a:ea typeface="Times New Roman"/>
                <a:cs typeface="Times New Roman"/>
                <a:sym typeface="Times New Roman"/>
              </a:rPr>
              <a:t>Let us understand the defined </a:t>
            </a:r>
            <a:r>
              <a:rPr b="1" lang="en-US" sz="2000">
                <a:solidFill>
                  <a:srgbClr val="000000"/>
                </a:solidFill>
                <a:latin typeface="Times New Roman"/>
                <a:ea typeface="Times New Roman"/>
                <a:cs typeface="Times New Roman"/>
                <a:sym typeface="Times New Roman"/>
              </a:rPr>
              <a:t>terminology</a:t>
            </a:r>
            <a:r>
              <a:rPr lang="en-US" sz="2000">
                <a:solidFill>
                  <a:srgbClr val="000000"/>
                </a:solidFill>
                <a:latin typeface="Times New Roman"/>
                <a:ea typeface="Times New Roman"/>
                <a:cs typeface="Times New Roman"/>
                <a:sym typeface="Times New Roman"/>
              </a:rPr>
              <a:t> in terms</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1500"/>
              </a:spcBef>
              <a:spcAft>
                <a:spcPts val="0"/>
              </a:spcAft>
              <a:buClr>
                <a:srgbClr val="000000"/>
              </a:buClr>
              <a:buSzPts val="2000"/>
              <a:buFont typeface="Times New Roman"/>
              <a:buAutoNum type="arabicPeriod"/>
            </a:pPr>
            <a:r>
              <a:rPr lang="en-US" sz="2000">
                <a:solidFill>
                  <a:srgbClr val="000000"/>
                </a:solidFill>
                <a:latin typeface="Times New Roman"/>
                <a:ea typeface="Times New Roman"/>
                <a:cs typeface="Times New Roman"/>
                <a:sym typeface="Times New Roman"/>
              </a:rPr>
              <a:t>The </a:t>
            </a:r>
            <a:r>
              <a:rPr b="1" lang="en-US" sz="2000">
                <a:solidFill>
                  <a:srgbClr val="000000"/>
                </a:solidFill>
                <a:latin typeface="Times New Roman"/>
                <a:ea typeface="Times New Roman"/>
                <a:cs typeface="Times New Roman"/>
                <a:sym typeface="Times New Roman"/>
              </a:rPr>
              <a:t>initial state</a:t>
            </a:r>
            <a:r>
              <a:rPr lang="en-US" sz="2000">
                <a:solidFill>
                  <a:srgbClr val="000000"/>
                </a:solidFill>
                <a:latin typeface="Times New Roman"/>
                <a:ea typeface="Times New Roman"/>
                <a:cs typeface="Times New Roman"/>
                <a:sym typeface="Times New Roman"/>
              </a:rPr>
              <a:t> is the first layer that defines that the board is blank it’s MAX’s turn to play.</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Successor function</a:t>
            </a:r>
            <a:r>
              <a:rPr lang="en-US" sz="2000">
                <a:solidFill>
                  <a:srgbClr val="000000"/>
                </a:solidFill>
                <a:latin typeface="Times New Roman"/>
                <a:ea typeface="Times New Roman"/>
                <a:cs typeface="Times New Roman"/>
                <a:sym typeface="Times New Roman"/>
              </a:rPr>
              <a:t> lists all the possible successor moves. It is defined for all the layers in the tree.</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Terminal State</a:t>
            </a:r>
            <a:r>
              <a:rPr lang="en-US" sz="2000">
                <a:solidFill>
                  <a:srgbClr val="000000"/>
                </a:solidFill>
                <a:latin typeface="Times New Roman"/>
                <a:ea typeface="Times New Roman"/>
                <a:cs typeface="Times New Roman"/>
                <a:sym typeface="Times New Roman"/>
              </a:rPr>
              <a:t> is the last layer of the tree that shows the final state, i.e whether the player MAX wins, loses, or ties with the opponent.</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Utilities</a:t>
            </a:r>
            <a:r>
              <a:rPr lang="en-US" sz="2000">
                <a:solidFill>
                  <a:srgbClr val="000000"/>
                </a:solidFill>
                <a:latin typeface="Times New Roman"/>
                <a:ea typeface="Times New Roman"/>
                <a:cs typeface="Times New Roman"/>
                <a:sym typeface="Times New Roman"/>
              </a:rPr>
              <a:t> in this case for the terminal states are 1, 0, and -1 as discussed earlier, and they can be used to determine the utilities of the other nodes as well.</a:t>
            </a:r>
            <a:endParaRPr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1: </a:t>
            </a:r>
            <a:r>
              <a:rPr lang="en-US"/>
              <a:t>terminologies</a:t>
            </a:r>
            <a:r>
              <a:rPr lang="en-US"/>
              <a:t> for tic tac to</a:t>
            </a:r>
            <a:endParaRPr/>
          </a:p>
        </p:txBody>
      </p:sp>
      <p:sp>
        <p:nvSpPr>
          <p:cNvPr id="393" name="Google Shape;393;p3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94" name="Google Shape;394;p31"/>
          <p:cNvPicPr preferRelativeResize="0"/>
          <p:nvPr/>
        </p:nvPicPr>
        <p:blipFill>
          <a:blip r:embed="rId3">
            <a:alphaModFix/>
          </a:blip>
          <a:stretch>
            <a:fillRect/>
          </a:stretch>
        </p:blipFill>
        <p:spPr>
          <a:xfrm>
            <a:off x="666750" y="1452563"/>
            <a:ext cx="7810500" cy="517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 Steps</a:t>
            </a:r>
            <a:endParaRPr/>
          </a:p>
        </p:txBody>
      </p:sp>
      <p:sp>
        <p:nvSpPr>
          <p:cNvPr id="401" name="Google Shape;401;p32"/>
          <p:cNvSpPr txBox="1"/>
          <p:nvPr>
            <p:ph idx="1" type="body"/>
          </p:nvPr>
        </p:nvSpPr>
        <p:spPr>
          <a:xfrm>
            <a:off x="301750" y="1527050"/>
            <a:ext cx="8639400" cy="48195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None/>
            </a:pPr>
            <a:r>
              <a:rPr b="1" lang="en-US"/>
              <a:t>Step 2</a:t>
            </a:r>
            <a:r>
              <a:rPr lang="en-US"/>
              <a:t>: Apply the utility function to get the utility values for all the terminal states.</a:t>
            </a:r>
            <a:endParaRPr/>
          </a:p>
          <a:p>
            <a:pPr indent="0" lvl="0" marL="0" rtl="0" algn="l">
              <a:lnSpc>
                <a:spcPct val="150000"/>
              </a:lnSpc>
              <a:spcBef>
                <a:spcPts val="360"/>
              </a:spcBef>
              <a:spcAft>
                <a:spcPts val="0"/>
              </a:spcAft>
              <a:buNone/>
            </a:pPr>
            <a:r>
              <a:rPr b="1" lang="en-US"/>
              <a:t>Step 3</a:t>
            </a:r>
            <a:r>
              <a:rPr lang="en-US"/>
              <a:t>: Determine the utilities of the higher nodes with the help of the utilities of the terminal nodes. </a:t>
            </a:r>
            <a:endParaRPr/>
          </a:p>
          <a:p>
            <a:pPr indent="0" lvl="0" marL="0" rtl="0" algn="l">
              <a:lnSpc>
                <a:spcPct val="150000"/>
              </a:lnSpc>
              <a:spcBef>
                <a:spcPts val="360"/>
              </a:spcBef>
              <a:spcAft>
                <a:spcPts val="0"/>
              </a:spcAft>
              <a:buNone/>
            </a:pPr>
            <a:r>
              <a:rPr lang="en-US" sz="2000"/>
              <a:t>Calculate the utility for the left node(red) of the layer above the terminal. </a:t>
            </a:r>
            <a:endParaRPr sz="2000"/>
          </a:p>
          <a:p>
            <a:pPr indent="0" lvl="0" marL="0" rtl="0" algn="l">
              <a:lnSpc>
                <a:spcPct val="150000"/>
              </a:lnSpc>
              <a:spcBef>
                <a:spcPts val="360"/>
              </a:spcBef>
              <a:spcAft>
                <a:spcPts val="0"/>
              </a:spcAft>
              <a:buNone/>
            </a:pPr>
            <a:r>
              <a:rPr lang="en-US" sz="2000"/>
              <a:t>Since it is the move of the player MIN, we will choose the minimum of all the utilities. For this case, we have to evaluate </a:t>
            </a:r>
            <a:r>
              <a:rPr b="1" lang="en-US" sz="2000"/>
              <a:t>MIN{3, 5, 10}</a:t>
            </a:r>
            <a:r>
              <a:rPr lang="en-US" sz="2000"/>
              <a:t>, which we know is certainly 3. So the utility for the red node is 3.</a:t>
            </a:r>
            <a:endParaRPr sz="2000"/>
          </a:p>
          <a:p>
            <a:pPr indent="0" lvl="0" marL="0" rtl="0" algn="l">
              <a:lnSpc>
                <a:spcPct val="150000"/>
              </a:lnSpc>
              <a:spcBef>
                <a:spcPts val="360"/>
              </a:spcBef>
              <a:spcAft>
                <a:spcPts val="0"/>
              </a:spcAft>
              <a:buNone/>
            </a:pPr>
            <a:r>
              <a:t/>
            </a:r>
            <a:endParaRPr/>
          </a:p>
          <a:p>
            <a:pPr indent="0" lvl="0" marL="0" rtl="0" algn="l">
              <a:lnSpc>
                <a:spcPct val="150000"/>
              </a:lnSpc>
              <a:spcBef>
                <a:spcPts val="360"/>
              </a:spcBef>
              <a:spcAft>
                <a:spcPts val="0"/>
              </a:spcAft>
              <a:buNone/>
            </a:pPr>
            <a:r>
              <a:t/>
            </a:r>
            <a:endParaRPr/>
          </a:p>
        </p:txBody>
      </p:sp>
      <p:sp>
        <p:nvSpPr>
          <p:cNvPr id="402" name="Google Shape;402;p3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Environment Type Discussed In this Lecture</a:t>
            </a:r>
            <a:endParaRPr/>
          </a:p>
        </p:txBody>
      </p:sp>
      <p:sp>
        <p:nvSpPr>
          <p:cNvPr id="180" name="Google Shape;180;p15"/>
          <p:cNvSpPr txBox="1"/>
          <p:nvPr>
            <p:ph idx="12" type="sldNum"/>
          </p:nvPr>
        </p:nvSpPr>
        <p:spPr>
          <a:xfrm>
            <a:off x="4362450" y="1027113"/>
            <a:ext cx="457200" cy="441325"/>
          </a:xfrm>
          <a:prstGeom prst="rect">
            <a:avLst/>
          </a:prstGeom>
          <a:noFill/>
          <a:ln>
            <a:noFill/>
          </a:ln>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1" name="Google Shape;181;p15"/>
          <p:cNvSpPr txBox="1"/>
          <p:nvPr/>
        </p:nvSpPr>
        <p:spPr>
          <a:xfrm>
            <a:off x="2057400" y="1524000"/>
            <a:ext cx="1447800" cy="6508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Fully Observable</a:t>
            </a:r>
            <a:endParaRPr/>
          </a:p>
        </p:txBody>
      </p:sp>
      <p:sp>
        <p:nvSpPr>
          <p:cNvPr id="182" name="Google Shape;182;p15"/>
          <p:cNvSpPr txBox="1"/>
          <p:nvPr/>
        </p:nvSpPr>
        <p:spPr>
          <a:xfrm>
            <a:off x="1981200" y="2819400"/>
            <a:ext cx="1600200" cy="37623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Multi-agent</a:t>
            </a:r>
            <a:endParaRPr/>
          </a:p>
        </p:txBody>
      </p:sp>
      <p:sp>
        <p:nvSpPr>
          <p:cNvPr id="183" name="Google Shape;183;p15"/>
          <p:cNvSpPr txBox="1"/>
          <p:nvPr/>
        </p:nvSpPr>
        <p:spPr>
          <a:xfrm>
            <a:off x="1981200" y="3810000"/>
            <a:ext cx="1600200" cy="37623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Sequential</a:t>
            </a:r>
            <a:endParaRPr/>
          </a:p>
        </p:txBody>
      </p:sp>
      <p:cxnSp>
        <p:nvCxnSpPr>
          <p:cNvPr id="184" name="Google Shape;184;p15"/>
          <p:cNvCxnSpPr>
            <a:stCxn id="181" idx="2"/>
            <a:endCxn id="182" idx="0"/>
          </p:cNvCxnSpPr>
          <p:nvPr/>
        </p:nvCxnSpPr>
        <p:spPr>
          <a:xfrm>
            <a:off x="2781300" y="2174875"/>
            <a:ext cx="0" cy="6444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cxnSp>
        <p:nvCxnSpPr>
          <p:cNvPr id="185" name="Google Shape;185;p15"/>
          <p:cNvCxnSpPr>
            <a:stCxn id="182" idx="2"/>
            <a:endCxn id="183" idx="0"/>
          </p:cNvCxnSpPr>
          <p:nvPr/>
        </p:nvCxnSpPr>
        <p:spPr>
          <a:xfrm>
            <a:off x="2781300" y="3195638"/>
            <a:ext cx="0" cy="6144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sp>
        <p:nvSpPr>
          <p:cNvPr id="186" name="Google Shape;186;p15"/>
          <p:cNvSpPr txBox="1"/>
          <p:nvPr/>
        </p:nvSpPr>
        <p:spPr>
          <a:xfrm>
            <a:off x="2286000" y="22971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87" name="Google Shape;187;p15"/>
          <p:cNvSpPr txBox="1"/>
          <p:nvPr/>
        </p:nvSpPr>
        <p:spPr>
          <a:xfrm>
            <a:off x="2133600" y="32877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88" name="Google Shape;188;p15"/>
          <p:cNvSpPr txBox="1"/>
          <p:nvPr/>
        </p:nvSpPr>
        <p:spPr>
          <a:xfrm>
            <a:off x="838200" y="4583113"/>
            <a:ext cx="1143000" cy="3762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Discrete </a:t>
            </a:r>
            <a:endParaRPr/>
          </a:p>
        </p:txBody>
      </p:sp>
      <p:sp>
        <p:nvSpPr>
          <p:cNvPr id="189" name="Google Shape;189;p15"/>
          <p:cNvSpPr txBox="1"/>
          <p:nvPr/>
        </p:nvSpPr>
        <p:spPr>
          <a:xfrm>
            <a:off x="4038600" y="4419600"/>
            <a:ext cx="1143000" cy="37623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Discrete </a:t>
            </a:r>
            <a:endParaRPr/>
          </a:p>
        </p:txBody>
      </p:sp>
      <p:cxnSp>
        <p:nvCxnSpPr>
          <p:cNvPr id="190" name="Google Shape;190;p15"/>
          <p:cNvCxnSpPr>
            <a:stCxn id="183" idx="2"/>
            <a:endCxn id="188" idx="0"/>
          </p:cNvCxnSpPr>
          <p:nvPr/>
        </p:nvCxnSpPr>
        <p:spPr>
          <a:xfrm flipH="1">
            <a:off x="1409700" y="4186238"/>
            <a:ext cx="1371600" cy="3969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cxnSp>
        <p:nvCxnSpPr>
          <p:cNvPr id="191" name="Google Shape;191;p15"/>
          <p:cNvCxnSpPr>
            <a:stCxn id="183" idx="2"/>
            <a:endCxn id="189" idx="0"/>
          </p:cNvCxnSpPr>
          <p:nvPr/>
        </p:nvCxnSpPr>
        <p:spPr>
          <a:xfrm>
            <a:off x="2781300" y="4186238"/>
            <a:ext cx="1828800" cy="2334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sp>
        <p:nvSpPr>
          <p:cNvPr id="192" name="Google Shape;192;p15"/>
          <p:cNvSpPr txBox="1"/>
          <p:nvPr/>
        </p:nvSpPr>
        <p:spPr>
          <a:xfrm>
            <a:off x="1371600" y="40497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93" name="Google Shape;193;p15"/>
          <p:cNvSpPr txBox="1"/>
          <p:nvPr/>
        </p:nvSpPr>
        <p:spPr>
          <a:xfrm>
            <a:off x="381000" y="5410200"/>
            <a:ext cx="1295400" cy="9239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Game Tree Search</a:t>
            </a:r>
            <a:endParaRPr/>
          </a:p>
        </p:txBody>
      </p:sp>
      <p:cxnSp>
        <p:nvCxnSpPr>
          <p:cNvPr id="194" name="Google Shape;194;p15"/>
          <p:cNvCxnSpPr>
            <a:stCxn id="188" idx="2"/>
          </p:cNvCxnSpPr>
          <p:nvPr/>
        </p:nvCxnSpPr>
        <p:spPr>
          <a:xfrm flipH="1">
            <a:off x="533400" y="4959350"/>
            <a:ext cx="876300" cy="4539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sp>
        <p:nvSpPr>
          <p:cNvPr id="195" name="Google Shape;195;p15"/>
          <p:cNvSpPr txBox="1"/>
          <p:nvPr/>
        </p:nvSpPr>
        <p:spPr>
          <a:xfrm>
            <a:off x="228600" y="46593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96" name="Google Shape;196;p15"/>
          <p:cNvSpPr txBox="1"/>
          <p:nvPr/>
        </p:nvSpPr>
        <p:spPr>
          <a:xfrm>
            <a:off x="4038600" y="3962400"/>
            <a:ext cx="6096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a:t>
            </a:r>
            <a:endParaRPr/>
          </a:p>
        </p:txBody>
      </p:sp>
      <p:sp>
        <p:nvSpPr>
          <p:cNvPr id="197" name="Google Shape;197;p15"/>
          <p:cNvSpPr txBox="1"/>
          <p:nvPr/>
        </p:nvSpPr>
        <p:spPr>
          <a:xfrm>
            <a:off x="5943600" y="5334000"/>
            <a:ext cx="2895600" cy="36988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Continuous Action Games</a:t>
            </a:r>
            <a:endParaRPr/>
          </a:p>
        </p:txBody>
      </p:sp>
      <p:sp>
        <p:nvSpPr>
          <p:cNvPr id="198" name="Google Shape;198;p15"/>
          <p:cNvSpPr txBox="1"/>
          <p:nvPr/>
        </p:nvSpPr>
        <p:spPr>
          <a:xfrm>
            <a:off x="3810000" y="5410200"/>
            <a:ext cx="1905000" cy="36988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1"/>
                </a:solidFill>
                <a:latin typeface="Arial"/>
                <a:ea typeface="Arial"/>
                <a:cs typeface="Arial"/>
                <a:sym typeface="Arial"/>
              </a:rPr>
              <a:t>Game Matrices</a:t>
            </a:r>
            <a:endParaRPr/>
          </a:p>
        </p:txBody>
      </p:sp>
      <p:cxnSp>
        <p:nvCxnSpPr>
          <p:cNvPr id="199" name="Google Shape;199;p15"/>
          <p:cNvCxnSpPr>
            <a:stCxn id="189" idx="2"/>
          </p:cNvCxnSpPr>
          <p:nvPr/>
        </p:nvCxnSpPr>
        <p:spPr>
          <a:xfrm flipH="1">
            <a:off x="4572000" y="4795838"/>
            <a:ext cx="38100" cy="620700"/>
          </a:xfrm>
          <a:prstGeom prst="straightConnector1">
            <a:avLst/>
          </a:prstGeom>
          <a:noFill/>
          <a:ln cap="flat" cmpd="sng" w="11425">
            <a:solidFill>
              <a:schemeClr val="accent1"/>
            </a:solidFill>
            <a:prstDash val="dash"/>
            <a:round/>
            <a:headEnd len="sm" w="sm" type="none"/>
            <a:tailEnd len="med" w="med" type="stealth"/>
          </a:ln>
          <a:effectLst>
            <a:outerShdw blurRad="50800" rotWithShape="0" dir="5400000" dist="25400">
              <a:srgbClr val="000000">
                <a:alpha val="34901"/>
              </a:srgbClr>
            </a:outerShdw>
          </a:effectLst>
        </p:spPr>
      </p:cxnSp>
      <p:cxnSp>
        <p:nvCxnSpPr>
          <p:cNvPr id="200" name="Google Shape;200;p15"/>
          <p:cNvCxnSpPr>
            <a:stCxn id="189" idx="3"/>
            <a:endCxn id="197" idx="0"/>
          </p:cNvCxnSpPr>
          <p:nvPr/>
        </p:nvCxnSpPr>
        <p:spPr>
          <a:xfrm>
            <a:off x="5181600" y="4607719"/>
            <a:ext cx="2209800" cy="726300"/>
          </a:xfrm>
          <a:prstGeom prst="straightConnector1">
            <a:avLst/>
          </a:prstGeom>
          <a:noFill/>
          <a:ln cap="flat" cmpd="sng" w="11425">
            <a:solidFill>
              <a:schemeClr val="accent1"/>
            </a:solidFill>
            <a:prstDash val="dash"/>
            <a:round/>
            <a:headEnd len="sm" w="sm" type="none"/>
            <a:tailEnd len="med" w="med" type="stealth"/>
          </a:ln>
          <a:effectLst>
            <a:outerShdw blurRad="50800" rotWithShape="0" dir="5400000" dist="25400">
              <a:srgbClr val="000000">
                <a:alpha val="34901"/>
              </a:srgbClr>
            </a:outerShdw>
          </a:effectLst>
        </p:spPr>
      </p:cxnSp>
      <p:sp>
        <p:nvSpPr>
          <p:cNvPr id="201" name="Google Shape;201;p15"/>
          <p:cNvSpPr txBox="1"/>
          <p:nvPr/>
        </p:nvSpPr>
        <p:spPr>
          <a:xfrm>
            <a:off x="5791200" y="4419600"/>
            <a:ext cx="6096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a:t>
            </a:r>
            <a:endParaRPr/>
          </a:p>
        </p:txBody>
      </p:sp>
      <p:sp>
        <p:nvSpPr>
          <p:cNvPr id="202" name="Google Shape;202;p15"/>
          <p:cNvSpPr txBox="1"/>
          <p:nvPr/>
        </p:nvSpPr>
        <p:spPr>
          <a:xfrm>
            <a:off x="3962400" y="50403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Steps 2, 3</a:t>
            </a:r>
            <a:endParaRPr/>
          </a:p>
        </p:txBody>
      </p:sp>
      <p:sp>
        <p:nvSpPr>
          <p:cNvPr id="409" name="Google Shape;409;p33"/>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p3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11" name="Google Shape;411;p33"/>
          <p:cNvPicPr preferRelativeResize="0"/>
          <p:nvPr/>
        </p:nvPicPr>
        <p:blipFill>
          <a:blip r:embed="rId3">
            <a:alphaModFix/>
          </a:blip>
          <a:stretch>
            <a:fillRect/>
          </a:stretch>
        </p:blipFill>
        <p:spPr>
          <a:xfrm>
            <a:off x="2015525" y="2117600"/>
            <a:ext cx="5112950" cy="339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2, 3</a:t>
            </a:r>
            <a:endParaRPr/>
          </a:p>
        </p:txBody>
      </p:sp>
      <p:sp>
        <p:nvSpPr>
          <p:cNvPr id="418" name="Google Shape;418;p34"/>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9" name="Google Shape;419;p3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0" name="Google Shape;420;p34"/>
          <p:cNvPicPr preferRelativeResize="0"/>
          <p:nvPr/>
        </p:nvPicPr>
        <p:blipFill>
          <a:blip r:embed="rId3">
            <a:alphaModFix/>
          </a:blip>
          <a:stretch>
            <a:fillRect/>
          </a:stretch>
        </p:blipFill>
        <p:spPr>
          <a:xfrm>
            <a:off x="1781175" y="2462213"/>
            <a:ext cx="5581650" cy="330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2, 3</a:t>
            </a:r>
            <a:endParaRPr/>
          </a:p>
        </p:txBody>
      </p:sp>
      <p:sp>
        <p:nvSpPr>
          <p:cNvPr id="427" name="Google Shape;427;p35"/>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35"/>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9" name="Google Shape;429;p35"/>
          <p:cNvPicPr preferRelativeResize="0"/>
          <p:nvPr/>
        </p:nvPicPr>
        <p:blipFill>
          <a:blip r:embed="rId3">
            <a:alphaModFix/>
          </a:blip>
          <a:stretch>
            <a:fillRect/>
          </a:stretch>
        </p:blipFill>
        <p:spPr>
          <a:xfrm>
            <a:off x="1728788" y="2262188"/>
            <a:ext cx="5686425" cy="3248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6"/>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 Steps</a:t>
            </a:r>
            <a:endParaRPr/>
          </a:p>
        </p:txBody>
      </p:sp>
      <p:sp>
        <p:nvSpPr>
          <p:cNvPr id="436" name="Google Shape;436;p36"/>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b="1" lang="en-US"/>
              <a:t>Step 4</a:t>
            </a:r>
            <a:r>
              <a:rPr lang="en-US"/>
              <a:t>: Calculate the utility values with the help of leaves considering one layer at a time </a:t>
            </a:r>
            <a:r>
              <a:rPr b="1" lang="en-US"/>
              <a:t>until the root</a:t>
            </a:r>
            <a:r>
              <a:rPr lang="en-US"/>
              <a:t> of the tree.</a:t>
            </a:r>
            <a:endParaRPr/>
          </a:p>
          <a:p>
            <a:pPr indent="0" lvl="0" marL="0" rtl="0" algn="l">
              <a:lnSpc>
                <a:spcPct val="115000"/>
              </a:lnSpc>
              <a:spcBef>
                <a:spcPts val="360"/>
              </a:spcBef>
              <a:spcAft>
                <a:spcPts val="0"/>
              </a:spcAft>
              <a:buNone/>
            </a:pPr>
            <a:r>
              <a:t/>
            </a:r>
            <a:endParaRPr/>
          </a:p>
          <a:p>
            <a:pPr indent="0" lvl="0" marL="0" rtl="0" algn="l">
              <a:lnSpc>
                <a:spcPct val="115000"/>
              </a:lnSpc>
              <a:spcBef>
                <a:spcPts val="360"/>
              </a:spcBef>
              <a:spcAft>
                <a:spcPts val="0"/>
              </a:spcAft>
              <a:buNone/>
            </a:pPr>
            <a:r>
              <a:rPr b="1" lang="en-US"/>
              <a:t>Step 5</a:t>
            </a:r>
            <a:r>
              <a:rPr lang="en-US"/>
              <a:t>: Eventually, all the backed-up values reach to the root of the tree, i.e., the topmost point. At that point, MAX has to choose the highest value.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437" name="Google Shape;437;p3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37"/>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 Steps</a:t>
            </a:r>
            <a:endParaRPr/>
          </a:p>
        </p:txBody>
      </p:sp>
      <p:sp>
        <p:nvSpPr>
          <p:cNvPr id="444" name="Google Shape;444;p37"/>
          <p:cNvSpPr txBox="1"/>
          <p:nvPr>
            <p:ph idx="1" type="body"/>
          </p:nvPr>
        </p:nvSpPr>
        <p:spPr>
          <a:xfrm>
            <a:off x="301750" y="1527050"/>
            <a:ext cx="8723100" cy="51111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360"/>
              </a:spcBef>
              <a:spcAft>
                <a:spcPts val="0"/>
              </a:spcAft>
              <a:buSzPts val="2400"/>
              <a:buChar char="⚫"/>
            </a:pPr>
            <a:r>
              <a:rPr lang="en-US" sz="2400"/>
              <a:t>In our example, we only have 3 layers so we immediately reached to the root but in actual games, there will be many more layers and nodes. So we have to evaluate MAX{3,2} which is 3.</a:t>
            </a:r>
            <a:endParaRPr sz="2400"/>
          </a:p>
          <a:p>
            <a:pPr indent="-381000" lvl="0" marL="457200" rtl="0" algn="l">
              <a:lnSpc>
                <a:spcPct val="115000"/>
              </a:lnSpc>
              <a:spcBef>
                <a:spcPts val="0"/>
              </a:spcBef>
              <a:spcAft>
                <a:spcPts val="0"/>
              </a:spcAft>
              <a:buSzPts val="2400"/>
              <a:buChar char="⚫"/>
            </a:pPr>
            <a:r>
              <a:rPr lang="en-US" sz="2400"/>
              <a:t>Therefore, the best opening move for MAX is the left node(or the red one). This move is called the minimax decision as it maximizes the utility following the assumption that the opponent is also playing optimally to minimize it.</a:t>
            </a:r>
            <a:endParaRPr sz="2400"/>
          </a:p>
          <a:p>
            <a:pPr indent="-381000" lvl="0" marL="457200" rtl="0" algn="l">
              <a:lnSpc>
                <a:spcPct val="115000"/>
              </a:lnSpc>
              <a:spcBef>
                <a:spcPts val="0"/>
              </a:spcBef>
              <a:spcAft>
                <a:spcPts val="0"/>
              </a:spcAft>
              <a:buSzPts val="2400"/>
              <a:buChar char="⚫"/>
            </a:pPr>
            <a:r>
              <a:rPr lang="en-US" sz="2400"/>
              <a:t>To summarize: Minimax Decision = </a:t>
            </a:r>
            <a:r>
              <a:rPr b="1" lang="en-US" sz="2400"/>
              <a:t>MAX{MIN{3,5,10},MIN{2,2}} = MAX{3,2} = 3</a:t>
            </a:r>
            <a:endParaRPr b="1" sz="2400"/>
          </a:p>
        </p:txBody>
      </p:sp>
      <p:sp>
        <p:nvSpPr>
          <p:cNvPr id="445" name="Google Shape;445;p3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3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Algorithm Execution</a:t>
            </a:r>
            <a:endParaRPr/>
          </a:p>
        </p:txBody>
      </p:sp>
      <p:pic>
        <p:nvPicPr>
          <p:cNvPr id="452" name="Google Shape;452;p38"/>
          <p:cNvPicPr preferRelativeResize="0"/>
          <p:nvPr/>
        </p:nvPicPr>
        <p:blipFill rotWithShape="1">
          <a:blip r:embed="rId3">
            <a:alphaModFix/>
          </a:blip>
          <a:srcRect b="0" l="0" r="0" t="0"/>
          <a:stretch/>
        </p:blipFill>
        <p:spPr>
          <a:xfrm>
            <a:off x="1230952" y="1905000"/>
            <a:ext cx="7184400" cy="4355475"/>
          </a:xfrm>
          <a:prstGeom prst="rect">
            <a:avLst/>
          </a:prstGeom>
          <a:noFill/>
          <a:ln>
            <a:noFill/>
          </a:ln>
        </p:spPr>
      </p:pic>
      <p:sp>
        <p:nvSpPr>
          <p:cNvPr id="453" name="Google Shape;453;p38"/>
          <p:cNvSpPr txBox="1"/>
          <p:nvPr/>
        </p:nvSpPr>
        <p:spPr>
          <a:xfrm>
            <a:off x="838200" y="1447800"/>
            <a:ext cx="157003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 to move</a:t>
            </a:r>
            <a:endParaRPr/>
          </a:p>
        </p:txBody>
      </p:sp>
      <p:sp>
        <p:nvSpPr>
          <p:cNvPr id="454" name="Google Shape;454;p38"/>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55" name="Google Shape;455;p38"/>
          <p:cNvSpPr txBox="1"/>
          <p:nvPr/>
        </p:nvSpPr>
        <p:spPr>
          <a:xfrm>
            <a:off x="5932275" y="1058025"/>
            <a:ext cx="73338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eorgia"/>
                <a:ea typeface="Georgia"/>
                <a:cs typeface="Georgia"/>
                <a:sym typeface="Georgia"/>
              </a:rPr>
              <a:t>max(min(max(min(10, +inf)), max(min())), min(max(min()), max(min())))</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39"/>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4800"/>
              <a:t>Properties of minmax</a:t>
            </a:r>
            <a:endParaRPr sz="4800"/>
          </a:p>
        </p:txBody>
      </p:sp>
      <p:sp>
        <p:nvSpPr>
          <p:cNvPr id="462" name="Google Shape;462;p3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63" name="Google Shape;463;p39"/>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419100" lvl="0" marL="457200" rtl="0" algn="l">
              <a:lnSpc>
                <a:spcPct val="150000"/>
              </a:lnSpc>
              <a:spcBef>
                <a:spcPts val="360"/>
              </a:spcBef>
              <a:spcAft>
                <a:spcPts val="0"/>
              </a:spcAft>
              <a:buSzPts val="3000"/>
              <a:buChar char="⚫"/>
            </a:pPr>
            <a:r>
              <a:rPr lang="en-US" sz="3000"/>
              <a:t>Complete</a:t>
            </a:r>
            <a:r>
              <a:rPr lang="en-US" sz="3000"/>
              <a:t>? Yes, if the tree is finite </a:t>
            </a:r>
            <a:endParaRPr sz="3000"/>
          </a:p>
          <a:p>
            <a:pPr indent="-419100" lvl="0" marL="457200" rtl="0" algn="l">
              <a:lnSpc>
                <a:spcPct val="150000"/>
              </a:lnSpc>
              <a:spcBef>
                <a:spcPts val="0"/>
              </a:spcBef>
              <a:spcAft>
                <a:spcPts val="0"/>
              </a:spcAft>
              <a:buSzPts val="3000"/>
              <a:buChar char="⚫"/>
            </a:pPr>
            <a:r>
              <a:rPr lang="en-US" sz="3000"/>
              <a:t>Optimal? Yes </a:t>
            </a:r>
            <a:endParaRPr sz="3000"/>
          </a:p>
          <a:p>
            <a:pPr indent="-419100" lvl="0" marL="457200" rtl="0" algn="l">
              <a:lnSpc>
                <a:spcPct val="150000"/>
              </a:lnSpc>
              <a:spcBef>
                <a:spcPts val="0"/>
              </a:spcBef>
              <a:spcAft>
                <a:spcPts val="0"/>
              </a:spcAft>
              <a:buSzPts val="3000"/>
              <a:buChar char="⚫"/>
            </a:pPr>
            <a:r>
              <a:rPr lang="en-US" sz="3000"/>
              <a:t>Time complexity? O(b^m) </a:t>
            </a:r>
            <a:endParaRPr sz="3000"/>
          </a:p>
          <a:p>
            <a:pPr indent="-419100" lvl="0" marL="457200" rtl="0" algn="l">
              <a:lnSpc>
                <a:spcPct val="150000"/>
              </a:lnSpc>
              <a:spcBef>
                <a:spcPts val="0"/>
              </a:spcBef>
              <a:spcAft>
                <a:spcPts val="0"/>
              </a:spcAft>
              <a:buSzPts val="3000"/>
              <a:buChar char="⚫"/>
            </a:pPr>
            <a:r>
              <a:rPr lang="en-US" sz="3000"/>
              <a:t>Space Complexity O(bm) </a:t>
            </a:r>
            <a:endParaRPr sz="3000"/>
          </a:p>
          <a:p>
            <a:pPr indent="0" lvl="0" marL="457200" rtl="0" algn="l">
              <a:spcBef>
                <a:spcPts val="36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4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Minimax Algorithm</a:t>
            </a:r>
            <a:endParaRPr/>
          </a:p>
        </p:txBody>
      </p:sp>
      <p:sp>
        <p:nvSpPr>
          <p:cNvPr id="470" name="Google Shape;470;p40"/>
          <p:cNvSpPr txBox="1"/>
          <p:nvPr>
            <p:ph idx="1" type="body"/>
          </p:nvPr>
        </p:nvSpPr>
        <p:spPr>
          <a:xfrm>
            <a:off x="301625" y="1527175"/>
            <a:ext cx="8504238" cy="4721225"/>
          </a:xfrm>
          <a:prstGeom prst="rect">
            <a:avLst/>
          </a:prstGeom>
          <a:noFill/>
          <a:ln>
            <a:noFill/>
          </a:ln>
        </p:spPr>
        <p:txBody>
          <a:bodyPr anchorCtr="0" anchor="t" bIns="45700" lIns="91425" spcFirstLastPara="1" rIns="91425" wrap="square" tIns="45700">
            <a:noAutofit/>
          </a:bodyPr>
          <a:lstStyle/>
          <a:p>
            <a:pPr indent="-273050" lvl="0" marL="273050" rtl="0" algn="l">
              <a:lnSpc>
                <a:spcPct val="115000"/>
              </a:lnSpc>
              <a:spcBef>
                <a:spcPts val="0"/>
              </a:spcBef>
              <a:spcAft>
                <a:spcPts val="0"/>
              </a:spcAft>
              <a:buSzPts val="2295"/>
              <a:buChar char="⚫"/>
            </a:pPr>
            <a:r>
              <a:rPr lang="en-US"/>
              <a:t>Complete depth-first exploration of the game tree</a:t>
            </a:r>
            <a:endParaRPr/>
          </a:p>
          <a:p>
            <a:pPr indent="-273050" lvl="0" marL="273050" rtl="0" algn="l">
              <a:lnSpc>
                <a:spcPct val="115000"/>
              </a:lnSpc>
              <a:spcBef>
                <a:spcPts val="540"/>
              </a:spcBef>
              <a:spcAft>
                <a:spcPts val="0"/>
              </a:spcAft>
              <a:buSzPts val="2295"/>
              <a:buChar char="⚫"/>
            </a:pPr>
            <a:r>
              <a:rPr lang="en-US"/>
              <a:t>Assumptions:</a:t>
            </a:r>
            <a:endParaRPr/>
          </a:p>
          <a:p>
            <a:pPr indent="-273050" lvl="1" marL="547688" rtl="0" algn="l">
              <a:lnSpc>
                <a:spcPct val="115000"/>
              </a:lnSpc>
              <a:spcBef>
                <a:spcPts val="440"/>
              </a:spcBef>
              <a:spcAft>
                <a:spcPts val="0"/>
              </a:spcAft>
              <a:buSzPts val="1540"/>
              <a:buChar char="⚪"/>
            </a:pPr>
            <a:r>
              <a:rPr lang="en-US"/>
              <a:t>Max depth = d, b legal moves at each point</a:t>
            </a:r>
            <a:endParaRPr/>
          </a:p>
          <a:p>
            <a:pPr indent="-273050" lvl="1" marL="547687" rtl="0" algn="l">
              <a:lnSpc>
                <a:spcPct val="115000"/>
              </a:lnSpc>
              <a:spcBef>
                <a:spcPts val="440"/>
              </a:spcBef>
              <a:spcAft>
                <a:spcPts val="0"/>
              </a:spcAft>
              <a:buSzPts val="1540"/>
              <a:buChar char="⚪"/>
            </a:pPr>
            <a:r>
              <a:rPr lang="en-US"/>
              <a:t>E.g., Chess: d ~ 100, b ~35</a:t>
            </a:r>
            <a:endParaRPr/>
          </a:p>
          <a:p>
            <a:pPr indent="-255269" lvl="1" marL="547688" rtl="0" algn="l">
              <a:lnSpc>
                <a:spcPct val="115000"/>
              </a:lnSpc>
              <a:spcBef>
                <a:spcPts val="440"/>
              </a:spcBef>
              <a:spcAft>
                <a:spcPts val="0"/>
              </a:spcAft>
              <a:buSzPts val="1260"/>
              <a:buChar char="⚪"/>
            </a:pPr>
            <a:r>
              <a:rPr lang="en-US"/>
              <a:t>do we need to explore every path? </a:t>
            </a:r>
            <a:endParaRPr/>
          </a:p>
        </p:txBody>
      </p:sp>
      <p:graphicFrame>
        <p:nvGraphicFramePr>
          <p:cNvPr id="471" name="Google Shape;471;p40"/>
          <p:cNvGraphicFramePr/>
          <p:nvPr/>
        </p:nvGraphicFramePr>
        <p:xfrm>
          <a:off x="4419600" y="4343400"/>
          <a:ext cx="3000000" cy="3000000"/>
        </p:xfrm>
        <a:graphic>
          <a:graphicData uri="http://schemas.openxmlformats.org/drawingml/2006/table">
            <a:tbl>
              <a:tblPr>
                <a:noFill/>
                <a:tableStyleId>{188D4EBB-20C2-4782-AF6A-04AC072D1A28}</a:tableStyleId>
              </a:tblPr>
              <a:tblGrid>
                <a:gridCol w="2133600"/>
                <a:gridCol w="1905000"/>
              </a:tblGrid>
              <a:tr h="345275">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Criterion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Minimax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9175">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Time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O(b</a:t>
                      </a:r>
                      <a:r>
                        <a:rPr b="0" baseline="30000" i="0" lang="en-US" sz="1800" u="none" cap="none" strike="noStrike">
                          <a:solidFill>
                            <a:schemeClr val="dk1"/>
                          </a:solidFill>
                          <a:latin typeface="Verdana"/>
                          <a:ea typeface="Verdana"/>
                          <a:cs typeface="Verdana"/>
                          <a:sym typeface="Verdana"/>
                        </a:rPr>
                        <a:t>d</a:t>
                      </a:r>
                      <a:r>
                        <a:rPr b="0" i="0" lang="en-US" sz="18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0550">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Space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O(bd)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72" name="Google Shape;472;p40"/>
          <p:cNvSpPr txBox="1"/>
          <p:nvPr/>
        </p:nvSpPr>
        <p:spPr>
          <a:xfrm>
            <a:off x="5943588" y="5680150"/>
            <a:ext cx="4413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p:txBody>
      </p:sp>
      <p:sp>
        <p:nvSpPr>
          <p:cNvPr id="473" name="Google Shape;473;p40"/>
          <p:cNvSpPr txBox="1"/>
          <p:nvPr/>
        </p:nvSpPr>
        <p:spPr>
          <a:xfrm>
            <a:off x="5943600" y="4876800"/>
            <a:ext cx="4413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474" name="Google Shape;474;p4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4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Practical problem with minimax search</a:t>
            </a:r>
            <a:endParaRPr/>
          </a:p>
        </p:txBody>
      </p:sp>
      <p:sp>
        <p:nvSpPr>
          <p:cNvPr id="481" name="Google Shape;481;p41"/>
          <p:cNvSpPr txBox="1"/>
          <p:nvPr>
            <p:ph idx="1" type="body"/>
          </p:nvPr>
        </p:nvSpPr>
        <p:spPr>
          <a:xfrm>
            <a:off x="301625" y="1527175"/>
            <a:ext cx="8426700" cy="4572000"/>
          </a:xfrm>
          <a:prstGeom prst="rect">
            <a:avLst/>
          </a:prstGeom>
          <a:noFill/>
          <a:ln>
            <a:noFill/>
          </a:ln>
        </p:spPr>
        <p:txBody>
          <a:bodyPr anchorCtr="0" anchor="t" bIns="45700" lIns="91425" spcFirstLastPara="1" rIns="91425" wrap="square" tIns="45700">
            <a:noAutofit/>
          </a:bodyPr>
          <a:lstStyle/>
          <a:p>
            <a:pPr indent="-334010" lvl="0" marL="273050" rtl="0" algn="l">
              <a:spcBef>
                <a:spcPts val="0"/>
              </a:spcBef>
              <a:spcAft>
                <a:spcPts val="0"/>
              </a:spcAft>
              <a:buSzPts val="3000"/>
              <a:buChar char="⚫"/>
            </a:pPr>
            <a:r>
              <a:rPr lang="en-US" sz="3000"/>
              <a:t>Number of game states is exponential in the number of moves.</a:t>
            </a:r>
            <a:endParaRPr sz="3000"/>
          </a:p>
          <a:p>
            <a:pPr indent="-356869" lvl="1" marL="547688" rtl="0" algn="l">
              <a:spcBef>
                <a:spcPts val="480"/>
              </a:spcBef>
              <a:spcAft>
                <a:spcPts val="0"/>
              </a:spcAft>
              <a:buSzPts val="3000"/>
              <a:buChar char="⚪"/>
            </a:pPr>
            <a:r>
              <a:rPr lang="en-US" sz="3000"/>
              <a:t>Solution: Do not examine every node </a:t>
            </a:r>
            <a:endParaRPr sz="3000"/>
          </a:p>
          <a:p>
            <a:pPr indent="-273049" lvl="1" marL="547688" rtl="0" algn="l">
              <a:spcBef>
                <a:spcPts val="480"/>
              </a:spcBef>
              <a:spcAft>
                <a:spcPts val="0"/>
              </a:spcAft>
              <a:buSzPts val="1680"/>
              <a:buFont typeface="Georgia"/>
              <a:buNone/>
            </a:pPr>
            <a:r>
              <a:rPr lang="en-US" sz="3000"/>
              <a:t> =&gt; pruning</a:t>
            </a:r>
            <a:endParaRPr sz="3000"/>
          </a:p>
          <a:p>
            <a:pPr indent="0" lvl="0" marL="822325" rtl="0" algn="l">
              <a:spcBef>
                <a:spcPts val="480"/>
              </a:spcBef>
              <a:spcAft>
                <a:spcPts val="0"/>
              </a:spcAft>
              <a:buNone/>
            </a:pPr>
            <a:r>
              <a:rPr lang="en-US" sz="3000"/>
              <a:t>Remove branches that do not influence final decision</a:t>
            </a:r>
            <a:endParaRPr sz="3000"/>
          </a:p>
          <a:p>
            <a:pPr indent="-114300" lvl="2" marL="822325" rtl="0" algn="l">
              <a:spcBef>
                <a:spcPts val="480"/>
              </a:spcBef>
              <a:spcAft>
                <a:spcPts val="0"/>
              </a:spcAft>
              <a:buSzPts val="1800"/>
              <a:buNone/>
            </a:pPr>
            <a:r>
              <a:t/>
            </a:r>
            <a:endParaRPr sz="3000"/>
          </a:p>
          <a:p>
            <a:pPr indent="-334010" lvl="0" marL="273050" rtl="0" algn="l">
              <a:spcBef>
                <a:spcPts val="480"/>
              </a:spcBef>
              <a:spcAft>
                <a:spcPts val="0"/>
              </a:spcAft>
              <a:buSzPts val="3000"/>
              <a:buChar char="⚫"/>
            </a:pPr>
            <a:r>
              <a:rPr lang="en-US" sz="3000"/>
              <a:t>Revisit example …</a:t>
            </a:r>
            <a:endParaRPr sz="3000"/>
          </a:p>
        </p:txBody>
      </p:sp>
      <p:sp>
        <p:nvSpPr>
          <p:cNvPr id="482" name="Google Shape;482;p4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2"/>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optimization </a:t>
            </a:r>
            <a:endParaRPr/>
          </a:p>
        </p:txBody>
      </p:sp>
      <p:sp>
        <p:nvSpPr>
          <p:cNvPr id="489" name="Google Shape;489;p42"/>
          <p:cNvSpPr txBox="1"/>
          <p:nvPr>
            <p:ph idx="1" type="body"/>
          </p:nvPr>
        </p:nvSpPr>
        <p:spPr>
          <a:xfrm>
            <a:off x="187125" y="1527050"/>
            <a:ext cx="8618400" cy="52368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360"/>
              </a:spcBef>
              <a:spcAft>
                <a:spcPts val="0"/>
              </a:spcAft>
              <a:buSzPts val="2400"/>
              <a:buChar char="⚫"/>
            </a:pPr>
            <a:r>
              <a:rPr lang="en-US" sz="2400"/>
              <a:t>Game trees are, in general, very time consuming to build, and it’s only for simple games that it can be generated in a short time.</a:t>
            </a:r>
            <a:endParaRPr sz="2400"/>
          </a:p>
          <a:p>
            <a:pPr indent="-381000" lvl="0" marL="457200" rtl="0" algn="l">
              <a:lnSpc>
                <a:spcPct val="115000"/>
              </a:lnSpc>
              <a:spcBef>
                <a:spcPts val="0"/>
              </a:spcBef>
              <a:spcAft>
                <a:spcPts val="0"/>
              </a:spcAft>
              <a:buSzPts val="2400"/>
              <a:buChar char="⚫"/>
            </a:pPr>
            <a:r>
              <a:rPr lang="en-US" sz="2400"/>
              <a:t>If there are b legal moves, i.e., b nodes at each point and the maximum depth of the tree is m, the time complexity of the minimax algorithm is of the order bm(O(bm)).</a:t>
            </a:r>
            <a:endParaRPr sz="2400"/>
          </a:p>
          <a:p>
            <a:pPr indent="-381000" lvl="0" marL="457200" rtl="0" algn="l">
              <a:lnSpc>
                <a:spcPct val="115000"/>
              </a:lnSpc>
              <a:spcBef>
                <a:spcPts val="0"/>
              </a:spcBef>
              <a:spcAft>
                <a:spcPts val="0"/>
              </a:spcAft>
              <a:buSzPts val="2400"/>
              <a:buChar char="⚫"/>
            </a:pPr>
            <a:r>
              <a:rPr lang="en-US" sz="2400"/>
              <a:t>It is viable to find the actual minimax decision without even looking at every node of the game tree. </a:t>
            </a:r>
            <a:endParaRPr sz="2400"/>
          </a:p>
          <a:p>
            <a:pPr indent="-381000" lvl="0" marL="457200" rtl="0" algn="l">
              <a:lnSpc>
                <a:spcPct val="115000"/>
              </a:lnSpc>
              <a:spcBef>
                <a:spcPts val="0"/>
              </a:spcBef>
              <a:spcAft>
                <a:spcPts val="0"/>
              </a:spcAft>
              <a:buSzPts val="2400"/>
              <a:buChar char="⚫"/>
            </a:pPr>
            <a:r>
              <a:rPr b="1" lang="en-US" sz="2400"/>
              <a:t>Hence, we eliminate nodes from the tree without analyzing, and this process is called pruning.</a:t>
            </a:r>
            <a:endParaRPr b="1" sz="2400"/>
          </a:p>
        </p:txBody>
      </p:sp>
      <p:sp>
        <p:nvSpPr>
          <p:cNvPr id="490" name="Google Shape;490;p4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Adversarial Search</a:t>
            </a:r>
            <a:endParaRPr/>
          </a:p>
        </p:txBody>
      </p:sp>
      <p:sp>
        <p:nvSpPr>
          <p:cNvPr id="208" name="Google Shape;208;p16"/>
          <p:cNvSpPr txBox="1"/>
          <p:nvPr>
            <p:ph idx="1" type="body"/>
          </p:nvPr>
        </p:nvSpPr>
        <p:spPr>
          <a:xfrm>
            <a:off x="301625" y="1752600"/>
            <a:ext cx="8504238" cy="434657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380"/>
              <a:buChar char="⚫"/>
            </a:pPr>
            <a:r>
              <a:rPr lang="en-US" sz="2800"/>
              <a:t>Examine the problems that arise when we try to plan ahead in a world where other agents are planning against us.</a:t>
            </a:r>
            <a:br>
              <a:rPr lang="en-US" sz="2800"/>
            </a:br>
            <a:endParaRPr sz="2800"/>
          </a:p>
          <a:p>
            <a:pPr indent="-273050" lvl="0" marL="273050" rtl="0" algn="l">
              <a:spcBef>
                <a:spcPts val="560"/>
              </a:spcBef>
              <a:spcAft>
                <a:spcPts val="0"/>
              </a:spcAft>
              <a:buSzPts val="2380"/>
              <a:buChar char="⚫"/>
            </a:pPr>
            <a:r>
              <a:rPr lang="en-US" sz="2800"/>
              <a:t>A good example is in board games.</a:t>
            </a:r>
            <a:br>
              <a:rPr lang="en-US" sz="2800"/>
            </a:br>
            <a:endParaRPr sz="2800"/>
          </a:p>
        </p:txBody>
      </p:sp>
      <p:sp>
        <p:nvSpPr>
          <p:cNvPr id="209" name="Google Shape;209;p1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43"/>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497" name="Google Shape;497;p43"/>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360"/>
              </a:spcBef>
              <a:spcAft>
                <a:spcPts val="0"/>
              </a:spcAft>
              <a:buSzPts val="1530"/>
              <a:buChar char="⚫"/>
            </a:pPr>
            <a:r>
              <a:rPr lang="en-US"/>
              <a:t>If we apply alpha-beta pruning to a standard minimax algorithm, it returns the same move as the standard one, but it removes (</a:t>
            </a:r>
            <a:r>
              <a:rPr b="1" lang="en-US"/>
              <a:t>prunes</a:t>
            </a:r>
            <a:r>
              <a:rPr lang="en-US"/>
              <a:t>) all the nodes that are possibly not affecting the final decision.</a:t>
            </a:r>
            <a:endParaRPr/>
          </a:p>
        </p:txBody>
      </p:sp>
      <p:sp>
        <p:nvSpPr>
          <p:cNvPr id="498" name="Google Shape;498;p4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44"/>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505" name="Google Shape;505;p44"/>
          <p:cNvSpPr txBox="1"/>
          <p:nvPr>
            <p:ph idx="1" type="body"/>
          </p:nvPr>
        </p:nvSpPr>
        <p:spPr>
          <a:xfrm>
            <a:off x="214950" y="1527050"/>
            <a:ext cx="8735700" cy="5163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t>Consider the following tree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rPr lang="en-US" sz="2400"/>
              <a:t>Minimax Decision = MAX{MIN{3,5,10}, MIN{2,a,b}, MIN{2,7,3}} = MAX{3,c,2} = 3</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p:txBody>
      </p:sp>
      <p:sp>
        <p:nvSpPr>
          <p:cNvPr id="506" name="Google Shape;506;p4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07" name="Google Shape;507;p44"/>
          <p:cNvPicPr preferRelativeResize="0"/>
          <p:nvPr/>
        </p:nvPicPr>
        <p:blipFill>
          <a:blip r:embed="rId3">
            <a:alphaModFix/>
          </a:blip>
          <a:stretch>
            <a:fillRect/>
          </a:stretch>
        </p:blipFill>
        <p:spPr>
          <a:xfrm>
            <a:off x="1143000" y="2014538"/>
            <a:ext cx="6858000" cy="3590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5"/>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514" name="Google Shape;514;p45"/>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MIN{2,a,b} would certainly be less than or equal to 2, i.e., c&lt;=2 and hence MAX{3,c,2} has to be 3.</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could have reached a conclusion without looking at those nodes. And this is where alpha-beta pruning comes into the picture.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515" name="Google Shape;515;p45"/>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6"/>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 few definitions</a:t>
            </a:r>
            <a:endParaRPr/>
          </a:p>
        </p:txBody>
      </p:sp>
      <p:sp>
        <p:nvSpPr>
          <p:cNvPr id="522" name="Google Shape;522;p46"/>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b="1" lang="en-US"/>
              <a:t>Alpha</a:t>
            </a:r>
            <a:r>
              <a:rPr lang="en-US"/>
              <a:t>: It is the best choice so far for the player MAX. We want to get the highest possible value here.</a:t>
            </a:r>
            <a:endParaRPr/>
          </a:p>
          <a:p>
            <a:pPr indent="0" lvl="0" marL="0" rtl="0" algn="l">
              <a:lnSpc>
                <a:spcPct val="115000"/>
              </a:lnSpc>
              <a:spcBef>
                <a:spcPts val="360"/>
              </a:spcBef>
              <a:spcAft>
                <a:spcPts val="0"/>
              </a:spcAft>
              <a:buNone/>
            </a:pPr>
            <a:r>
              <a:rPr b="1" lang="en-US"/>
              <a:t>Beta</a:t>
            </a:r>
            <a:r>
              <a:rPr lang="en-US"/>
              <a:t>: It is the best choice so far for MIN, and it has to be the lowest possible value.</a:t>
            </a:r>
            <a:endParaRPr/>
          </a:p>
          <a:p>
            <a:pPr indent="0" lvl="0" marL="0" rtl="0" algn="l">
              <a:lnSpc>
                <a:spcPct val="115000"/>
              </a:lnSpc>
              <a:spcBef>
                <a:spcPts val="360"/>
              </a:spcBef>
              <a:spcAft>
                <a:spcPts val="0"/>
              </a:spcAft>
              <a:buNone/>
            </a:pPr>
            <a:r>
              <a:t/>
            </a:r>
            <a:endParaRPr/>
          </a:p>
          <a:p>
            <a:pPr indent="0" lvl="0" marL="0" rtl="0" algn="l">
              <a:lnSpc>
                <a:spcPct val="115000"/>
              </a:lnSpc>
              <a:spcBef>
                <a:spcPts val="360"/>
              </a:spcBef>
              <a:spcAft>
                <a:spcPts val="0"/>
              </a:spcAft>
              <a:buNone/>
            </a:pPr>
            <a:r>
              <a:rPr lang="en-US"/>
              <a:t>Note: Each node has to keep track of its alpha and beta values. </a:t>
            </a:r>
            <a:r>
              <a:rPr lang="en-US" u="sng"/>
              <a:t>Alpha can be updated only when it’s MAX’s turn and, similarly, beta can be updated only when it’s MIN’s chance.</a:t>
            </a:r>
            <a:endParaRPr u="sng"/>
          </a:p>
        </p:txBody>
      </p:sp>
      <p:sp>
        <p:nvSpPr>
          <p:cNvPr id="523" name="Google Shape;523;p4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47"/>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 algorithm steps</a:t>
            </a:r>
            <a:endParaRPr/>
          </a:p>
        </p:txBody>
      </p:sp>
      <p:sp>
        <p:nvSpPr>
          <p:cNvPr id="530" name="Google Shape;530;p47"/>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1 - </a:t>
            </a:r>
            <a:r>
              <a:rPr lang="en-US"/>
              <a:t>Initialize alpha = -infinity and beta = infinity as the worst possible cases. The condition to prune a node is when alpha becomes greater than or equal to beta.</a:t>
            </a:r>
            <a:endParaRPr/>
          </a:p>
          <a:p>
            <a:pPr indent="0" lvl="0" marL="0" rtl="0" algn="l">
              <a:spcBef>
                <a:spcPts val="360"/>
              </a:spcBef>
              <a:spcAft>
                <a:spcPts val="0"/>
              </a:spcAft>
              <a:buNone/>
            </a:pPr>
            <a:r>
              <a:rPr lang="en-US"/>
              <a:t>alpha &gt;= beta </a:t>
            </a:r>
            <a:endParaRPr/>
          </a:p>
        </p:txBody>
      </p:sp>
      <p:sp>
        <p:nvSpPr>
          <p:cNvPr id="531" name="Google Shape;531;p4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32" name="Google Shape;532;p47"/>
          <p:cNvPicPr preferRelativeResize="0"/>
          <p:nvPr/>
        </p:nvPicPr>
        <p:blipFill>
          <a:blip r:embed="rId3">
            <a:alphaModFix/>
          </a:blip>
          <a:stretch>
            <a:fillRect/>
          </a:stretch>
        </p:blipFill>
        <p:spPr>
          <a:xfrm>
            <a:off x="1338263" y="3367088"/>
            <a:ext cx="6467475" cy="3171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48"/>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39" name="Google Shape;539;p48"/>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n-US" sz="2400"/>
              <a:t>2- </a:t>
            </a:r>
            <a:r>
              <a:rPr lang="en-US" sz="2400"/>
              <a:t>Start with assigning the initial values of alpha and beta to root and since alpha is less than beta we don’t prune it.</a:t>
            </a:r>
            <a:endParaRPr sz="2400"/>
          </a:p>
          <a:p>
            <a:pPr indent="0" lvl="0" marL="0" rtl="0" algn="l">
              <a:lnSpc>
                <a:spcPct val="115000"/>
              </a:lnSpc>
              <a:spcBef>
                <a:spcPts val="360"/>
              </a:spcBef>
              <a:spcAft>
                <a:spcPts val="0"/>
              </a:spcAft>
              <a:buNone/>
            </a:pPr>
            <a:r>
              <a:t/>
            </a:r>
            <a:endParaRPr sz="2400"/>
          </a:p>
          <a:p>
            <a:pPr indent="0" lvl="0" marL="0" rtl="0" algn="l">
              <a:lnSpc>
                <a:spcPct val="115000"/>
              </a:lnSpc>
              <a:spcBef>
                <a:spcPts val="360"/>
              </a:spcBef>
              <a:spcAft>
                <a:spcPts val="0"/>
              </a:spcAft>
              <a:buNone/>
            </a:pPr>
            <a:r>
              <a:rPr lang="en-US" sz="2400"/>
              <a:t>3 - Carry these values of alpha and beta to the child node on the left. And now from the utility value of the terminal state, we will update the values of alpha and be, so we don’t have to update the value of beta. Again, we don’t prune because the condition remains the same. Similarly, the third child node also. And then backtracking to the root we set alpha=3 because that is the minimum value that alpha can have.</a:t>
            </a:r>
            <a:endParaRPr sz="2400"/>
          </a:p>
        </p:txBody>
      </p:sp>
      <p:sp>
        <p:nvSpPr>
          <p:cNvPr id="540" name="Google Shape;540;p48"/>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9"/>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47" name="Google Shape;547;p49"/>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8" name="Google Shape;548;p4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49" name="Google Shape;549;p49"/>
          <p:cNvPicPr preferRelativeResize="0"/>
          <p:nvPr/>
        </p:nvPicPr>
        <p:blipFill>
          <a:blip r:embed="rId3">
            <a:alphaModFix/>
          </a:blip>
          <a:stretch>
            <a:fillRect/>
          </a:stretch>
        </p:blipFill>
        <p:spPr>
          <a:xfrm>
            <a:off x="1160000" y="1527050"/>
            <a:ext cx="7020543" cy="5029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50"/>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56" name="Google Shape;556;p50"/>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n-US" sz="2400"/>
              <a:t>4 - </a:t>
            </a:r>
            <a:r>
              <a:rPr lang="en-US" sz="2400"/>
              <a:t>Now, alpha=3 and beta=infinity at the root. So, we don’t prune. Carrying this to the center node, and calculating MIN{2, infinity}, we get alpha=3 and beta=2.</a:t>
            </a:r>
            <a:endParaRPr sz="2400"/>
          </a:p>
          <a:p>
            <a:pPr indent="0" lvl="0" marL="0" rtl="0" algn="l">
              <a:lnSpc>
                <a:spcPct val="115000"/>
              </a:lnSpc>
              <a:spcBef>
                <a:spcPts val="360"/>
              </a:spcBef>
              <a:spcAft>
                <a:spcPts val="0"/>
              </a:spcAft>
              <a:buNone/>
            </a:pPr>
            <a:r>
              <a:t/>
            </a:r>
            <a:endParaRPr sz="2400"/>
          </a:p>
          <a:p>
            <a:pPr indent="0" lvl="0" marL="0" rtl="0" algn="l">
              <a:lnSpc>
                <a:spcPct val="115000"/>
              </a:lnSpc>
              <a:spcBef>
                <a:spcPts val="360"/>
              </a:spcBef>
              <a:spcAft>
                <a:spcPts val="0"/>
              </a:spcAft>
              <a:buNone/>
            </a:pPr>
            <a:r>
              <a:rPr lang="en-US" sz="2400"/>
              <a:t>5 - Prune the second and third child nodes because alpha is now greater than beta.</a:t>
            </a:r>
            <a:endParaRPr sz="2400"/>
          </a:p>
          <a:p>
            <a:pPr indent="0" lvl="0" marL="0" rtl="0" algn="l">
              <a:lnSpc>
                <a:spcPct val="115000"/>
              </a:lnSpc>
              <a:spcBef>
                <a:spcPts val="360"/>
              </a:spcBef>
              <a:spcAft>
                <a:spcPts val="0"/>
              </a:spcAft>
              <a:buNone/>
            </a:pPr>
            <a:r>
              <a:t/>
            </a:r>
            <a:endParaRPr sz="2400"/>
          </a:p>
          <a:p>
            <a:pPr indent="0" lvl="0" marL="0" rtl="0" algn="l">
              <a:lnSpc>
                <a:spcPct val="115000"/>
              </a:lnSpc>
              <a:spcBef>
                <a:spcPts val="360"/>
              </a:spcBef>
              <a:spcAft>
                <a:spcPts val="0"/>
              </a:spcAft>
              <a:buNone/>
            </a:pPr>
            <a:r>
              <a:rPr lang="en-US" sz="2400"/>
              <a:t>6 - Alpha at the root remains 3 because it is greater than 2. Carrying this to the rightmost child node, evaluate MIN{infinity,2}=2. Update beta to 2 and alpha remains 3.</a:t>
            </a:r>
            <a:endParaRPr sz="2400"/>
          </a:p>
          <a:p>
            <a:pPr indent="0" lvl="0" marL="0" rtl="0" algn="l">
              <a:lnSpc>
                <a:spcPct val="115000"/>
              </a:lnSpc>
              <a:spcBef>
                <a:spcPts val="360"/>
              </a:spcBef>
              <a:spcAft>
                <a:spcPts val="0"/>
              </a:spcAft>
              <a:buNone/>
            </a:pPr>
            <a:r>
              <a:t/>
            </a:r>
            <a:endParaRPr sz="2400"/>
          </a:p>
        </p:txBody>
      </p:sp>
      <p:sp>
        <p:nvSpPr>
          <p:cNvPr id="557" name="Google Shape;557;p5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51"/>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64" name="Google Shape;564;p51"/>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None/>
            </a:pPr>
            <a:r>
              <a:rPr lang="en-US" sz="2400"/>
              <a:t>7 - Prune the second and third child nodes because alpha is now greater than beta.</a:t>
            </a:r>
            <a:endParaRPr sz="2400"/>
          </a:p>
          <a:p>
            <a:pPr indent="0" lvl="0" marL="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rPr lang="en-US" sz="2400"/>
              <a:t>8 - Hence, we get 3, 2, 2 at the left, center, and right MIN nodes, respectively. And calculating MAX{3,2,2}, we get 3. Therefore, without even looking at four leaves we could correctly find the minimax decision.</a:t>
            </a:r>
            <a:endParaRPr sz="2400"/>
          </a:p>
        </p:txBody>
      </p:sp>
      <p:sp>
        <p:nvSpPr>
          <p:cNvPr id="565" name="Google Shape;565;p5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52"/>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 algorithm steps</a:t>
            </a:r>
            <a:endParaRPr/>
          </a:p>
        </p:txBody>
      </p:sp>
      <p:sp>
        <p:nvSpPr>
          <p:cNvPr id="572" name="Google Shape;572;p52"/>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3" name="Google Shape;573;p5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74" name="Google Shape;574;p52"/>
          <p:cNvPicPr preferRelativeResize="0"/>
          <p:nvPr/>
        </p:nvPicPr>
        <p:blipFill>
          <a:blip r:embed="rId3">
            <a:alphaModFix/>
          </a:blip>
          <a:stretch>
            <a:fillRect/>
          </a:stretch>
        </p:blipFill>
        <p:spPr>
          <a:xfrm>
            <a:off x="304800" y="1450850"/>
            <a:ext cx="8658775" cy="541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7"/>
          <p:cNvSpPr txBox="1"/>
          <p:nvPr>
            <p:ph type="title"/>
          </p:nvPr>
        </p:nvSpPr>
        <p:spPr>
          <a:xfrm>
            <a:off x="228600" y="304800"/>
            <a:ext cx="8534400" cy="758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Typical AI assumptions</a:t>
            </a:r>
            <a:endParaRPr/>
          </a:p>
        </p:txBody>
      </p:sp>
      <p:sp>
        <p:nvSpPr>
          <p:cNvPr id="216" name="Google Shape;216;p17"/>
          <p:cNvSpPr txBox="1"/>
          <p:nvPr>
            <p:ph idx="1" type="body"/>
          </p:nvPr>
        </p:nvSpPr>
        <p:spPr>
          <a:xfrm>
            <a:off x="413648" y="1618531"/>
            <a:ext cx="8408100" cy="4675800"/>
          </a:xfrm>
          <a:prstGeom prst="rect">
            <a:avLst/>
          </a:prstGeom>
          <a:noFill/>
          <a:ln>
            <a:noFill/>
          </a:ln>
        </p:spPr>
        <p:txBody>
          <a:bodyPr anchorCtr="0" anchor="t" bIns="45700" lIns="91425" spcFirstLastPara="1" rIns="91425" wrap="square" tIns="45700">
            <a:noAutofit/>
          </a:bodyPr>
          <a:lstStyle/>
          <a:p>
            <a:pPr indent="-334010" lvl="0" marL="273050" rtl="0" algn="l">
              <a:lnSpc>
                <a:spcPct val="150000"/>
              </a:lnSpc>
              <a:spcBef>
                <a:spcPts val="480"/>
              </a:spcBef>
              <a:spcAft>
                <a:spcPts val="0"/>
              </a:spcAft>
              <a:buSzPts val="3000"/>
              <a:buChar char="⚫"/>
            </a:pPr>
            <a:r>
              <a:rPr lang="en-US" sz="3000"/>
              <a:t>Two agents whose actions alternate</a:t>
            </a:r>
            <a:endParaRPr sz="3000"/>
          </a:p>
          <a:p>
            <a:pPr indent="-334010" lvl="0" marL="273050" rtl="0" algn="l">
              <a:lnSpc>
                <a:spcPct val="150000"/>
              </a:lnSpc>
              <a:spcBef>
                <a:spcPts val="480"/>
              </a:spcBef>
              <a:spcAft>
                <a:spcPts val="0"/>
              </a:spcAft>
              <a:buSzPts val="3000"/>
              <a:buChar char="⚫"/>
            </a:pPr>
            <a:r>
              <a:rPr lang="en-US" sz="3000"/>
              <a:t>Utility values for each agent are the opposite of the other</a:t>
            </a:r>
            <a:endParaRPr sz="3000"/>
          </a:p>
          <a:p>
            <a:pPr indent="-356869" lvl="1" marL="547688" rtl="0" algn="l">
              <a:lnSpc>
                <a:spcPct val="150000"/>
              </a:lnSpc>
              <a:spcBef>
                <a:spcPts val="480"/>
              </a:spcBef>
              <a:spcAft>
                <a:spcPts val="0"/>
              </a:spcAft>
              <a:buSzPts val="3000"/>
              <a:buChar char="⚪"/>
            </a:pPr>
            <a:r>
              <a:rPr lang="en-US" sz="3000"/>
              <a:t>creates the adversarial situation</a:t>
            </a:r>
            <a:endParaRPr sz="3000"/>
          </a:p>
          <a:p>
            <a:pPr indent="-334010" lvl="0" marL="273050" rtl="0" algn="l">
              <a:lnSpc>
                <a:spcPct val="150000"/>
              </a:lnSpc>
              <a:spcBef>
                <a:spcPts val="480"/>
              </a:spcBef>
              <a:spcAft>
                <a:spcPts val="0"/>
              </a:spcAft>
              <a:buSzPts val="3000"/>
              <a:buChar char="⚫"/>
            </a:pPr>
            <a:r>
              <a:rPr lang="en-US" sz="3000"/>
              <a:t>Fully observable environments</a:t>
            </a:r>
            <a:endParaRPr sz="3000"/>
          </a:p>
          <a:p>
            <a:pPr indent="0" lvl="0" marL="0" rtl="0" algn="l">
              <a:lnSpc>
                <a:spcPct val="150000"/>
              </a:lnSpc>
              <a:spcBef>
                <a:spcPts val="480"/>
              </a:spcBef>
              <a:spcAft>
                <a:spcPts val="0"/>
              </a:spcAft>
              <a:buNone/>
            </a:pPr>
            <a:r>
              <a:t/>
            </a:r>
            <a:endParaRPr sz="2400"/>
          </a:p>
        </p:txBody>
      </p:sp>
      <p:sp>
        <p:nvSpPr>
          <p:cNvPr id="217" name="Google Shape;217;p1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5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Example</a:t>
            </a:r>
            <a:endParaRPr/>
          </a:p>
        </p:txBody>
      </p:sp>
      <p:pic>
        <p:nvPicPr>
          <p:cNvPr id="581" name="Google Shape;581;p53"/>
          <p:cNvPicPr preferRelativeResize="0"/>
          <p:nvPr/>
        </p:nvPicPr>
        <p:blipFill rotWithShape="1">
          <a:blip r:embed="rId3">
            <a:alphaModFix/>
          </a:blip>
          <a:srcRect b="0" l="0" r="0" t="0"/>
          <a:stretch/>
        </p:blipFill>
        <p:spPr>
          <a:xfrm>
            <a:off x="1752600" y="1905000"/>
            <a:ext cx="7010400" cy="4259263"/>
          </a:xfrm>
          <a:prstGeom prst="rect">
            <a:avLst/>
          </a:prstGeom>
          <a:noFill/>
          <a:ln>
            <a:noFill/>
          </a:ln>
        </p:spPr>
      </p:pic>
      <p:sp>
        <p:nvSpPr>
          <p:cNvPr id="582" name="Google Shape;582;p53"/>
          <p:cNvSpPr/>
          <p:nvPr/>
        </p:nvSpPr>
        <p:spPr>
          <a:xfrm>
            <a:off x="3429000" y="5638800"/>
            <a:ext cx="23622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3" name="Google Shape;583;p53"/>
          <p:cNvSpPr txBox="1"/>
          <p:nvPr/>
        </p:nvSpPr>
        <p:spPr>
          <a:xfrm>
            <a:off x="3505200" y="3794125"/>
            <a:ext cx="10683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p:txBody>
      </p:sp>
      <p:sp>
        <p:nvSpPr>
          <p:cNvPr id="584" name="Google Shape;584;p53"/>
          <p:cNvSpPr txBox="1"/>
          <p:nvPr/>
        </p:nvSpPr>
        <p:spPr>
          <a:xfrm>
            <a:off x="5867400" y="2514600"/>
            <a:ext cx="10048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p:txBody>
      </p:sp>
      <p:sp>
        <p:nvSpPr>
          <p:cNvPr id="585" name="Google Shape;585;p53"/>
          <p:cNvSpPr/>
          <p:nvPr/>
        </p:nvSpPr>
        <p:spPr>
          <a:xfrm>
            <a:off x="4953000" y="3810000"/>
            <a:ext cx="23622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6" name="Google Shape;586;p53"/>
          <p:cNvSpPr/>
          <p:nvPr/>
        </p:nvSpPr>
        <p:spPr>
          <a:xfrm>
            <a:off x="7315200" y="2438400"/>
            <a:ext cx="5334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7" name="Google Shape;587;p53"/>
          <p:cNvSpPr/>
          <p:nvPr/>
        </p:nvSpPr>
        <p:spPr>
          <a:xfrm>
            <a:off x="5358925" y="2438400"/>
            <a:ext cx="2026200" cy="685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8" name="Google Shape;588;p53"/>
          <p:cNvSpPr txBox="1"/>
          <p:nvPr/>
        </p:nvSpPr>
        <p:spPr>
          <a:xfrm>
            <a:off x="4267200" y="2133600"/>
            <a:ext cx="311785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600">
                <a:solidFill>
                  <a:srgbClr val="FF0000"/>
                </a:solidFill>
                <a:latin typeface="Courier"/>
                <a:ea typeface="Courier"/>
                <a:cs typeface="Courier"/>
                <a:sym typeface="Courier"/>
              </a:rPr>
              <a:t>Range of possible values</a:t>
            </a:r>
            <a:endParaRPr/>
          </a:p>
        </p:txBody>
      </p:sp>
      <p:sp>
        <p:nvSpPr>
          <p:cNvPr id="589" name="Google Shape;589;p53"/>
          <p:cNvSpPr txBox="1"/>
          <p:nvPr/>
        </p:nvSpPr>
        <p:spPr>
          <a:xfrm>
            <a:off x="533400" y="1616075"/>
            <a:ext cx="3343275"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Verdana"/>
                <a:ea typeface="Verdana"/>
                <a:cs typeface="Verdana"/>
                <a:sym typeface="Verdana"/>
              </a:rPr>
              <a:t>Do DF-search until first leaf</a:t>
            </a:r>
            <a:endParaRPr/>
          </a:p>
        </p:txBody>
      </p:sp>
      <p:sp>
        <p:nvSpPr>
          <p:cNvPr id="590" name="Google Shape;590;p53"/>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5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597" name="Google Shape;597;p54"/>
          <p:cNvPicPr preferRelativeResize="0"/>
          <p:nvPr/>
        </p:nvPicPr>
        <p:blipFill rotWithShape="1">
          <a:blip r:embed="rId3">
            <a:alphaModFix/>
          </a:blip>
          <a:srcRect b="0" l="0" r="0" t="0"/>
          <a:stretch/>
        </p:blipFill>
        <p:spPr>
          <a:xfrm>
            <a:off x="1752600" y="1752600"/>
            <a:ext cx="7010400" cy="4259263"/>
          </a:xfrm>
          <a:prstGeom prst="rect">
            <a:avLst/>
          </a:prstGeom>
          <a:noFill/>
          <a:ln>
            <a:noFill/>
          </a:ln>
        </p:spPr>
      </p:pic>
      <p:sp>
        <p:nvSpPr>
          <p:cNvPr id="598" name="Google Shape;598;p54"/>
          <p:cNvSpPr/>
          <p:nvPr/>
        </p:nvSpPr>
        <p:spPr>
          <a:xfrm>
            <a:off x="4495800" y="5486400"/>
            <a:ext cx="12954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99" name="Google Shape;599;p54"/>
          <p:cNvSpPr txBox="1"/>
          <p:nvPr/>
        </p:nvSpPr>
        <p:spPr>
          <a:xfrm>
            <a:off x="3552825" y="36417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a:t>
            </a:r>
            <a:endParaRPr b="1" sz="2400">
              <a:solidFill>
                <a:schemeClr val="dk1"/>
              </a:solidFill>
              <a:latin typeface="Times New Roman"/>
              <a:ea typeface="Times New Roman"/>
              <a:cs typeface="Times New Roman"/>
              <a:sym typeface="Times New Roman"/>
            </a:endParaRPr>
          </a:p>
        </p:txBody>
      </p:sp>
      <p:sp>
        <p:nvSpPr>
          <p:cNvPr id="600" name="Google Shape;600;p54"/>
          <p:cNvSpPr txBox="1"/>
          <p:nvPr/>
        </p:nvSpPr>
        <p:spPr>
          <a:xfrm>
            <a:off x="5867400" y="2362200"/>
            <a:ext cx="10048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p:txBody>
      </p:sp>
      <p:grpSp>
        <p:nvGrpSpPr>
          <p:cNvPr id="601" name="Google Shape;601;p54"/>
          <p:cNvGrpSpPr/>
          <p:nvPr/>
        </p:nvGrpSpPr>
        <p:grpSpPr>
          <a:xfrm>
            <a:off x="4965700" y="3643313"/>
            <a:ext cx="444500" cy="319087"/>
            <a:chOff x="3128" y="2583"/>
            <a:chExt cx="280" cy="201"/>
          </a:xfrm>
        </p:grpSpPr>
        <p:pic>
          <p:nvPicPr>
            <p:cNvPr id="602" name="Google Shape;602;p54"/>
            <p:cNvPicPr preferRelativeResize="0"/>
            <p:nvPr/>
          </p:nvPicPr>
          <p:blipFill rotWithShape="1">
            <a:blip r:embed="rId4">
              <a:alphaModFix/>
            </a:blip>
            <a:srcRect b="0" l="0" r="0" t="0"/>
            <a:stretch/>
          </p:blipFill>
          <p:spPr>
            <a:xfrm>
              <a:off x="3128" y="2592"/>
              <a:ext cx="164" cy="192"/>
            </a:xfrm>
            <a:prstGeom prst="rect">
              <a:avLst/>
            </a:prstGeom>
            <a:noFill/>
            <a:ln>
              <a:noFill/>
            </a:ln>
          </p:spPr>
        </p:pic>
        <p:pic>
          <p:nvPicPr>
            <p:cNvPr id="603" name="Google Shape;603;p54"/>
            <p:cNvPicPr preferRelativeResize="0"/>
            <p:nvPr/>
          </p:nvPicPr>
          <p:blipFill rotWithShape="1">
            <a:blip r:embed="rId5">
              <a:alphaModFix/>
            </a:blip>
            <a:srcRect b="0" l="0" r="0" t="0"/>
            <a:stretch/>
          </p:blipFill>
          <p:spPr>
            <a:xfrm>
              <a:off x="3260" y="2583"/>
              <a:ext cx="148" cy="201"/>
            </a:xfrm>
            <a:prstGeom prst="rect">
              <a:avLst/>
            </a:prstGeom>
            <a:noFill/>
            <a:ln>
              <a:noFill/>
            </a:ln>
          </p:spPr>
        </p:pic>
      </p:grpSp>
      <p:sp>
        <p:nvSpPr>
          <p:cNvPr id="604" name="Google Shape;604;p54"/>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5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11" name="Google Shape;611;p55"/>
          <p:cNvPicPr preferRelativeResize="0"/>
          <p:nvPr/>
        </p:nvPicPr>
        <p:blipFill rotWithShape="1">
          <a:blip r:embed="rId3">
            <a:alphaModFix/>
          </a:blip>
          <a:srcRect b="0" l="0" r="0" t="0"/>
          <a:stretch/>
        </p:blipFill>
        <p:spPr>
          <a:xfrm>
            <a:off x="1752600" y="1828800"/>
            <a:ext cx="7010400" cy="4259263"/>
          </a:xfrm>
          <a:prstGeom prst="rect">
            <a:avLst/>
          </a:prstGeom>
          <a:noFill/>
          <a:ln>
            <a:noFill/>
          </a:ln>
        </p:spPr>
      </p:pic>
      <p:sp>
        <p:nvSpPr>
          <p:cNvPr id="612" name="Google Shape;612;p55"/>
          <p:cNvSpPr txBox="1"/>
          <p:nvPr/>
        </p:nvSpPr>
        <p:spPr>
          <a:xfrm>
            <a:off x="3552825" y="37179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a:t>
            </a:r>
            <a:endParaRPr b="1" sz="2400">
              <a:solidFill>
                <a:schemeClr val="dk1"/>
              </a:solidFill>
              <a:latin typeface="Times New Roman"/>
              <a:ea typeface="Times New Roman"/>
              <a:cs typeface="Times New Roman"/>
              <a:sym typeface="Times New Roman"/>
            </a:endParaRPr>
          </a:p>
        </p:txBody>
      </p:sp>
      <p:sp>
        <p:nvSpPr>
          <p:cNvPr id="613" name="Google Shape;613;p55"/>
          <p:cNvSpPr txBox="1"/>
          <p:nvPr/>
        </p:nvSpPr>
        <p:spPr>
          <a:xfrm>
            <a:off x="5867400" y="2438400"/>
            <a:ext cx="10048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p:txBody>
      </p:sp>
      <p:sp>
        <p:nvSpPr>
          <p:cNvPr id="614" name="Google Shape;614;p55"/>
          <p:cNvSpPr/>
          <p:nvPr/>
        </p:nvSpPr>
        <p:spPr>
          <a:xfrm>
            <a:off x="5410200" y="5562600"/>
            <a:ext cx="4572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grpSp>
        <p:nvGrpSpPr>
          <p:cNvPr id="615" name="Google Shape;615;p55"/>
          <p:cNvGrpSpPr/>
          <p:nvPr/>
        </p:nvGrpSpPr>
        <p:grpSpPr>
          <a:xfrm>
            <a:off x="4965700" y="3719513"/>
            <a:ext cx="444500" cy="319087"/>
            <a:chOff x="3128" y="2583"/>
            <a:chExt cx="280" cy="201"/>
          </a:xfrm>
        </p:grpSpPr>
        <p:pic>
          <p:nvPicPr>
            <p:cNvPr id="616" name="Google Shape;616;p55"/>
            <p:cNvPicPr preferRelativeResize="0"/>
            <p:nvPr/>
          </p:nvPicPr>
          <p:blipFill rotWithShape="1">
            <a:blip r:embed="rId4">
              <a:alphaModFix/>
            </a:blip>
            <a:srcRect b="0" l="0" r="0" t="0"/>
            <a:stretch/>
          </p:blipFill>
          <p:spPr>
            <a:xfrm>
              <a:off x="3128" y="2592"/>
              <a:ext cx="164" cy="192"/>
            </a:xfrm>
            <a:prstGeom prst="rect">
              <a:avLst/>
            </a:prstGeom>
            <a:noFill/>
            <a:ln>
              <a:noFill/>
            </a:ln>
          </p:spPr>
        </p:pic>
        <p:pic>
          <p:nvPicPr>
            <p:cNvPr id="617" name="Google Shape;617;p55"/>
            <p:cNvPicPr preferRelativeResize="0"/>
            <p:nvPr/>
          </p:nvPicPr>
          <p:blipFill rotWithShape="1">
            <a:blip r:embed="rId5">
              <a:alphaModFix/>
            </a:blip>
            <a:srcRect b="0" l="0" r="0" t="0"/>
            <a:stretch/>
          </p:blipFill>
          <p:spPr>
            <a:xfrm>
              <a:off x="3260" y="2583"/>
              <a:ext cx="148" cy="201"/>
            </a:xfrm>
            <a:prstGeom prst="rect">
              <a:avLst/>
            </a:prstGeom>
            <a:noFill/>
            <a:ln>
              <a:noFill/>
            </a:ln>
          </p:spPr>
        </p:pic>
      </p:grpSp>
      <p:sp>
        <p:nvSpPr>
          <p:cNvPr id="618" name="Google Shape;618;p55"/>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5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25" name="Google Shape;625;p56"/>
          <p:cNvPicPr preferRelativeResize="0"/>
          <p:nvPr/>
        </p:nvPicPr>
        <p:blipFill rotWithShape="1">
          <a:blip r:embed="rId3">
            <a:alphaModFix/>
          </a:blip>
          <a:srcRect b="0" l="0" r="0" t="0"/>
          <a:stretch/>
        </p:blipFill>
        <p:spPr>
          <a:xfrm>
            <a:off x="1752600" y="1600200"/>
            <a:ext cx="7010400" cy="4259263"/>
          </a:xfrm>
          <a:prstGeom prst="rect">
            <a:avLst/>
          </a:prstGeom>
          <a:noFill/>
          <a:ln>
            <a:noFill/>
          </a:ln>
        </p:spPr>
      </p:pic>
      <p:sp>
        <p:nvSpPr>
          <p:cNvPr id="626" name="Google Shape;626;p56"/>
          <p:cNvSpPr txBox="1"/>
          <p:nvPr/>
        </p:nvSpPr>
        <p:spPr>
          <a:xfrm>
            <a:off x="5867400" y="2209800"/>
            <a:ext cx="8667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a:t>
            </a:r>
            <a:endParaRPr sz="2000">
              <a:solidFill>
                <a:schemeClr val="dk1"/>
              </a:solidFill>
              <a:latin typeface="Times New Roman"/>
              <a:ea typeface="Times New Roman"/>
              <a:cs typeface="Times New Roman"/>
              <a:sym typeface="Times New Roman"/>
            </a:endParaRPr>
          </a:p>
        </p:txBody>
      </p:sp>
      <p:sp>
        <p:nvSpPr>
          <p:cNvPr id="627" name="Google Shape;627;p56"/>
          <p:cNvSpPr txBox="1"/>
          <p:nvPr/>
        </p:nvSpPr>
        <p:spPr>
          <a:xfrm>
            <a:off x="3733800" y="34893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[3,3]</a:t>
            </a:r>
            <a:endParaRPr sz="2000">
              <a:solidFill>
                <a:schemeClr val="dk1"/>
              </a:solidFill>
              <a:latin typeface="Times New Roman"/>
              <a:ea typeface="Times New Roman"/>
              <a:cs typeface="Times New Roman"/>
              <a:sym typeface="Times New Roman"/>
            </a:endParaRPr>
          </a:p>
        </p:txBody>
      </p:sp>
      <p:sp>
        <p:nvSpPr>
          <p:cNvPr id="628" name="Google Shape;628;p56"/>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57"/>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35" name="Google Shape;635;p57"/>
          <p:cNvPicPr preferRelativeResize="0"/>
          <p:nvPr/>
        </p:nvPicPr>
        <p:blipFill rotWithShape="1">
          <a:blip r:embed="rId3">
            <a:alphaModFix/>
          </a:blip>
          <a:srcRect b="0" l="0" r="0" t="0"/>
          <a:stretch/>
        </p:blipFill>
        <p:spPr>
          <a:xfrm>
            <a:off x="1260475" y="1600200"/>
            <a:ext cx="6819900" cy="4367213"/>
          </a:xfrm>
          <a:prstGeom prst="rect">
            <a:avLst/>
          </a:prstGeom>
          <a:noFill/>
          <a:ln>
            <a:noFill/>
          </a:ln>
        </p:spPr>
      </p:pic>
      <p:sp>
        <p:nvSpPr>
          <p:cNvPr id="636" name="Google Shape;636;p57"/>
          <p:cNvSpPr txBox="1"/>
          <p:nvPr/>
        </p:nvSpPr>
        <p:spPr>
          <a:xfrm>
            <a:off x="5299075" y="3465513"/>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37" name="Google Shape;637;p57"/>
          <p:cNvSpPr txBox="1"/>
          <p:nvPr/>
        </p:nvSpPr>
        <p:spPr>
          <a:xfrm>
            <a:off x="5222875" y="2185988"/>
            <a:ext cx="8667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a:t>
            </a:r>
            <a:endParaRPr/>
          </a:p>
        </p:txBody>
      </p:sp>
      <p:sp>
        <p:nvSpPr>
          <p:cNvPr id="638" name="Google Shape;638;p57"/>
          <p:cNvSpPr txBox="1"/>
          <p:nvPr/>
        </p:nvSpPr>
        <p:spPr>
          <a:xfrm>
            <a:off x="3089275" y="3465513"/>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39" name="Google Shape;639;p57"/>
          <p:cNvSpPr/>
          <p:nvPr/>
        </p:nvSpPr>
        <p:spPr>
          <a:xfrm>
            <a:off x="4994275" y="3252788"/>
            <a:ext cx="2438400" cy="9144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40" name="Google Shape;640;p57"/>
          <p:cNvSpPr txBox="1"/>
          <p:nvPr/>
        </p:nvSpPr>
        <p:spPr>
          <a:xfrm>
            <a:off x="6365875" y="2474913"/>
            <a:ext cx="277812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rgbClr val="FF0000"/>
                </a:solidFill>
                <a:latin typeface="Courier"/>
                <a:ea typeface="Courier"/>
                <a:cs typeface="Courier"/>
                <a:sym typeface="Courier"/>
              </a:rPr>
              <a:t>This node is worse </a:t>
            </a:r>
            <a:endParaRPr/>
          </a:p>
          <a:p>
            <a:pPr indent="0" lvl="0" marL="0" marR="0" rtl="0" algn="l">
              <a:spcBef>
                <a:spcPts val="0"/>
              </a:spcBef>
              <a:spcAft>
                <a:spcPts val="0"/>
              </a:spcAft>
              <a:buNone/>
            </a:pPr>
            <a:r>
              <a:rPr i="1" lang="en-US" sz="1800">
                <a:solidFill>
                  <a:srgbClr val="FF0000"/>
                </a:solidFill>
                <a:latin typeface="Courier"/>
                <a:ea typeface="Courier"/>
                <a:cs typeface="Courier"/>
                <a:sym typeface="Courier"/>
              </a:rPr>
              <a:t>for MAX</a:t>
            </a:r>
            <a:endParaRPr b="1" sz="2400">
              <a:solidFill>
                <a:schemeClr val="dk1"/>
              </a:solidFill>
              <a:latin typeface="Times New Roman"/>
              <a:ea typeface="Times New Roman"/>
              <a:cs typeface="Times New Roman"/>
              <a:sym typeface="Times New Roman"/>
            </a:endParaRPr>
          </a:p>
        </p:txBody>
      </p:sp>
      <p:sp>
        <p:nvSpPr>
          <p:cNvPr id="641" name="Google Shape;641;p57"/>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5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48" name="Google Shape;648;p58"/>
          <p:cNvPicPr preferRelativeResize="0"/>
          <p:nvPr/>
        </p:nvPicPr>
        <p:blipFill rotWithShape="1">
          <a:blip r:embed="rId3">
            <a:alphaModFix/>
          </a:blip>
          <a:srcRect b="0" l="0" r="0" t="0"/>
          <a:stretch/>
        </p:blipFill>
        <p:spPr>
          <a:xfrm>
            <a:off x="1524000" y="2362200"/>
            <a:ext cx="7391400" cy="3246438"/>
          </a:xfrm>
          <a:prstGeom prst="rect">
            <a:avLst/>
          </a:prstGeom>
          <a:noFill/>
          <a:ln>
            <a:noFill/>
          </a:ln>
        </p:spPr>
      </p:pic>
      <p:sp>
        <p:nvSpPr>
          <p:cNvPr id="649" name="Google Shape;649;p58"/>
          <p:cNvSpPr txBox="1"/>
          <p:nvPr/>
        </p:nvSpPr>
        <p:spPr>
          <a:xfrm>
            <a:off x="4619625" y="36417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50" name="Google Shape;650;p58"/>
          <p:cNvSpPr txBox="1"/>
          <p:nvPr/>
        </p:nvSpPr>
        <p:spPr>
          <a:xfrm>
            <a:off x="4613275" y="2514600"/>
            <a:ext cx="796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[3,14]</a:t>
            </a:r>
            <a:endParaRPr/>
          </a:p>
        </p:txBody>
      </p:sp>
      <p:sp>
        <p:nvSpPr>
          <p:cNvPr id="651" name="Google Shape;651;p58"/>
          <p:cNvSpPr txBox="1"/>
          <p:nvPr/>
        </p:nvSpPr>
        <p:spPr>
          <a:xfrm>
            <a:off x="2682875" y="36417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52" name="Google Shape;652;p58"/>
          <p:cNvSpPr txBox="1"/>
          <p:nvPr/>
        </p:nvSpPr>
        <p:spPr>
          <a:xfrm>
            <a:off x="6400800" y="3641725"/>
            <a:ext cx="935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[-∞,14]</a:t>
            </a:r>
            <a:endParaRPr b="1" sz="2400">
              <a:solidFill>
                <a:srgbClr val="FF0000"/>
              </a:solidFill>
              <a:latin typeface="Times New Roman"/>
              <a:ea typeface="Times New Roman"/>
              <a:cs typeface="Times New Roman"/>
              <a:sym typeface="Times New Roman"/>
            </a:endParaRPr>
          </a:p>
        </p:txBody>
      </p:sp>
      <p:pic>
        <p:nvPicPr>
          <p:cNvPr id="653" name="Google Shape;653;p58"/>
          <p:cNvPicPr preferRelativeResize="0"/>
          <p:nvPr/>
        </p:nvPicPr>
        <p:blipFill rotWithShape="1">
          <a:blip r:embed="rId4">
            <a:alphaModFix/>
          </a:blip>
          <a:srcRect b="0" l="0" r="0" t="0"/>
          <a:stretch/>
        </p:blipFill>
        <p:spPr>
          <a:xfrm>
            <a:off x="6324600" y="2509838"/>
            <a:ext cx="685800" cy="385762"/>
          </a:xfrm>
          <a:prstGeom prst="rect">
            <a:avLst/>
          </a:prstGeom>
          <a:noFill/>
          <a:ln>
            <a:noFill/>
          </a:ln>
        </p:spPr>
      </p:pic>
      <p:sp>
        <p:nvSpPr>
          <p:cNvPr id="654" name="Google Shape;654;p58"/>
          <p:cNvSpPr txBox="1"/>
          <p:nvPr/>
        </p:nvSpPr>
        <p:spPr>
          <a:xfrm>
            <a:off x="6156325" y="2438400"/>
            <a:ext cx="3206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t>
            </a:r>
            <a:endParaRPr/>
          </a:p>
        </p:txBody>
      </p:sp>
      <p:sp>
        <p:nvSpPr>
          <p:cNvPr id="655" name="Google Shape;655;p58"/>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5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62" name="Google Shape;662;p59"/>
          <p:cNvPicPr preferRelativeResize="0"/>
          <p:nvPr/>
        </p:nvPicPr>
        <p:blipFill rotWithShape="1">
          <a:blip r:embed="rId3">
            <a:alphaModFix/>
          </a:blip>
          <a:srcRect b="0" l="0" r="0" t="0"/>
          <a:stretch/>
        </p:blipFill>
        <p:spPr>
          <a:xfrm>
            <a:off x="1524000" y="2405063"/>
            <a:ext cx="7539038" cy="3171825"/>
          </a:xfrm>
          <a:prstGeom prst="rect">
            <a:avLst/>
          </a:prstGeom>
          <a:noFill/>
          <a:ln>
            <a:noFill/>
          </a:ln>
        </p:spPr>
      </p:pic>
      <p:sp>
        <p:nvSpPr>
          <p:cNvPr id="663" name="Google Shape;663;p59"/>
          <p:cNvSpPr txBox="1"/>
          <p:nvPr/>
        </p:nvSpPr>
        <p:spPr>
          <a:xfrm>
            <a:off x="4619625" y="3641725"/>
            <a:ext cx="8509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64" name="Google Shape;664;p59"/>
          <p:cNvSpPr txBox="1"/>
          <p:nvPr/>
        </p:nvSpPr>
        <p:spPr>
          <a:xfrm>
            <a:off x="4816475" y="24987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[3,5]</a:t>
            </a:r>
            <a:endParaRPr/>
          </a:p>
        </p:txBody>
      </p:sp>
      <p:sp>
        <p:nvSpPr>
          <p:cNvPr id="665" name="Google Shape;665;p59"/>
          <p:cNvSpPr txBox="1"/>
          <p:nvPr/>
        </p:nvSpPr>
        <p:spPr>
          <a:xfrm>
            <a:off x="2409825" y="36417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66" name="Google Shape;666;p59"/>
          <p:cNvSpPr txBox="1"/>
          <p:nvPr/>
        </p:nvSpPr>
        <p:spPr>
          <a:xfrm>
            <a:off x="6600825" y="36417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[-∞,5]</a:t>
            </a:r>
            <a:endParaRPr b="1" sz="2400">
              <a:solidFill>
                <a:schemeClr val="dk1"/>
              </a:solidFill>
              <a:latin typeface="Times New Roman"/>
              <a:ea typeface="Times New Roman"/>
              <a:cs typeface="Times New Roman"/>
              <a:sym typeface="Times New Roman"/>
            </a:endParaRPr>
          </a:p>
        </p:txBody>
      </p:sp>
      <p:pic>
        <p:nvPicPr>
          <p:cNvPr id="667" name="Google Shape;667;p59"/>
          <p:cNvPicPr preferRelativeResize="0"/>
          <p:nvPr/>
        </p:nvPicPr>
        <p:blipFill rotWithShape="1">
          <a:blip r:embed="rId4">
            <a:alphaModFix/>
          </a:blip>
          <a:srcRect b="0" l="0" r="0" t="0"/>
          <a:stretch/>
        </p:blipFill>
        <p:spPr>
          <a:xfrm>
            <a:off x="6411913" y="2419350"/>
            <a:ext cx="522287" cy="476250"/>
          </a:xfrm>
          <a:prstGeom prst="rect">
            <a:avLst/>
          </a:prstGeom>
          <a:noFill/>
          <a:ln>
            <a:noFill/>
          </a:ln>
        </p:spPr>
      </p:pic>
      <p:sp>
        <p:nvSpPr>
          <p:cNvPr id="668" name="Google Shape;668;p59"/>
          <p:cNvSpPr/>
          <p:nvPr/>
        </p:nvSpPr>
        <p:spPr>
          <a:xfrm>
            <a:off x="6216650" y="2438400"/>
            <a:ext cx="2603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t>
            </a:r>
            <a:endParaRPr/>
          </a:p>
        </p:txBody>
      </p:sp>
      <p:sp>
        <p:nvSpPr>
          <p:cNvPr id="669" name="Google Shape;669;p59"/>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6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76" name="Google Shape;676;p60"/>
          <p:cNvPicPr preferRelativeResize="0"/>
          <p:nvPr/>
        </p:nvPicPr>
        <p:blipFill rotWithShape="1">
          <a:blip r:embed="rId3">
            <a:alphaModFix/>
          </a:blip>
          <a:srcRect b="0" l="0" r="0" t="0"/>
          <a:stretch/>
        </p:blipFill>
        <p:spPr>
          <a:xfrm>
            <a:off x="1600200" y="2346325"/>
            <a:ext cx="7467600" cy="2987675"/>
          </a:xfrm>
          <a:prstGeom prst="rect">
            <a:avLst/>
          </a:prstGeom>
          <a:noFill/>
          <a:ln>
            <a:noFill/>
          </a:ln>
        </p:spPr>
      </p:pic>
      <p:sp>
        <p:nvSpPr>
          <p:cNvPr id="677" name="Google Shape;677;p60"/>
          <p:cNvSpPr txBox="1"/>
          <p:nvPr/>
        </p:nvSpPr>
        <p:spPr>
          <a:xfrm>
            <a:off x="6172200" y="34131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[2,2]</a:t>
            </a:r>
            <a:endParaRPr b="1" sz="2400">
              <a:solidFill>
                <a:schemeClr val="dk1"/>
              </a:solidFill>
              <a:latin typeface="Times New Roman"/>
              <a:ea typeface="Times New Roman"/>
              <a:cs typeface="Times New Roman"/>
              <a:sym typeface="Times New Roman"/>
            </a:endParaRPr>
          </a:p>
        </p:txBody>
      </p:sp>
      <p:sp>
        <p:nvSpPr>
          <p:cNvPr id="678" name="Google Shape;678;p60"/>
          <p:cNvSpPr txBox="1"/>
          <p:nvPr/>
        </p:nvSpPr>
        <p:spPr>
          <a:xfrm>
            <a:off x="4267200" y="3429000"/>
            <a:ext cx="8509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79" name="Google Shape;679;p60"/>
          <p:cNvSpPr txBox="1"/>
          <p:nvPr/>
        </p:nvSpPr>
        <p:spPr>
          <a:xfrm>
            <a:off x="4464050" y="24225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[3,3]</a:t>
            </a:r>
            <a:endParaRPr sz="2000">
              <a:solidFill>
                <a:schemeClr val="dk1"/>
              </a:solidFill>
              <a:latin typeface="Times New Roman"/>
              <a:ea typeface="Times New Roman"/>
              <a:cs typeface="Times New Roman"/>
              <a:sym typeface="Times New Roman"/>
            </a:endParaRPr>
          </a:p>
        </p:txBody>
      </p:sp>
      <p:sp>
        <p:nvSpPr>
          <p:cNvPr id="680" name="Google Shape;680;p60"/>
          <p:cNvSpPr txBox="1"/>
          <p:nvPr/>
        </p:nvSpPr>
        <p:spPr>
          <a:xfrm>
            <a:off x="2530475" y="3429000"/>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pic>
        <p:nvPicPr>
          <p:cNvPr id="681" name="Google Shape;681;p60"/>
          <p:cNvPicPr preferRelativeResize="0"/>
          <p:nvPr/>
        </p:nvPicPr>
        <p:blipFill rotWithShape="1">
          <a:blip r:embed="rId4">
            <a:alphaModFix/>
          </a:blip>
          <a:srcRect b="0" l="0" r="0" t="0"/>
          <a:stretch/>
        </p:blipFill>
        <p:spPr>
          <a:xfrm>
            <a:off x="5410200" y="2398713"/>
            <a:ext cx="685800" cy="315912"/>
          </a:xfrm>
          <a:prstGeom prst="rect">
            <a:avLst/>
          </a:prstGeom>
          <a:noFill/>
          <a:ln>
            <a:noFill/>
          </a:ln>
        </p:spPr>
      </p:pic>
      <p:sp>
        <p:nvSpPr>
          <p:cNvPr id="682" name="Google Shape;682;p60"/>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6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89" name="Google Shape;689;p61"/>
          <p:cNvPicPr preferRelativeResize="0"/>
          <p:nvPr/>
        </p:nvPicPr>
        <p:blipFill rotWithShape="1">
          <a:blip r:embed="rId3">
            <a:alphaModFix/>
          </a:blip>
          <a:srcRect b="0" l="0" r="0" t="0"/>
          <a:stretch/>
        </p:blipFill>
        <p:spPr>
          <a:xfrm>
            <a:off x="1600200" y="2346325"/>
            <a:ext cx="7467600" cy="2987675"/>
          </a:xfrm>
          <a:prstGeom prst="rect">
            <a:avLst/>
          </a:prstGeom>
          <a:noFill/>
          <a:ln>
            <a:noFill/>
          </a:ln>
        </p:spPr>
      </p:pic>
      <p:sp>
        <p:nvSpPr>
          <p:cNvPr id="690" name="Google Shape;690;p61"/>
          <p:cNvSpPr txBox="1"/>
          <p:nvPr/>
        </p:nvSpPr>
        <p:spPr>
          <a:xfrm>
            <a:off x="6172200" y="34131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[2,2]</a:t>
            </a:r>
            <a:endParaRPr b="1" sz="2400">
              <a:solidFill>
                <a:schemeClr val="dk1"/>
              </a:solidFill>
              <a:latin typeface="Times New Roman"/>
              <a:ea typeface="Times New Roman"/>
              <a:cs typeface="Times New Roman"/>
              <a:sym typeface="Times New Roman"/>
            </a:endParaRPr>
          </a:p>
        </p:txBody>
      </p:sp>
      <p:sp>
        <p:nvSpPr>
          <p:cNvPr id="691" name="Google Shape;691;p61"/>
          <p:cNvSpPr txBox="1"/>
          <p:nvPr/>
        </p:nvSpPr>
        <p:spPr>
          <a:xfrm>
            <a:off x="4267200" y="3429000"/>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92" name="Google Shape;692;p61"/>
          <p:cNvSpPr txBox="1"/>
          <p:nvPr/>
        </p:nvSpPr>
        <p:spPr>
          <a:xfrm>
            <a:off x="4464050" y="24225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93" name="Google Shape;693;p61"/>
          <p:cNvSpPr txBox="1"/>
          <p:nvPr/>
        </p:nvSpPr>
        <p:spPr>
          <a:xfrm>
            <a:off x="2530475" y="3429000"/>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pic>
        <p:nvPicPr>
          <p:cNvPr id="694" name="Google Shape;694;p61"/>
          <p:cNvPicPr preferRelativeResize="0"/>
          <p:nvPr/>
        </p:nvPicPr>
        <p:blipFill rotWithShape="1">
          <a:blip r:embed="rId4">
            <a:alphaModFix/>
          </a:blip>
          <a:srcRect b="0" l="0" r="0" t="0"/>
          <a:stretch/>
        </p:blipFill>
        <p:spPr>
          <a:xfrm>
            <a:off x="5410200" y="2398713"/>
            <a:ext cx="685800" cy="315912"/>
          </a:xfrm>
          <a:prstGeom prst="rect">
            <a:avLst/>
          </a:prstGeom>
          <a:noFill/>
          <a:ln>
            <a:noFill/>
          </a:ln>
        </p:spPr>
      </p:pic>
      <p:pic>
        <p:nvPicPr>
          <p:cNvPr id="695" name="Google Shape;695;p61"/>
          <p:cNvPicPr preferRelativeResize="0"/>
          <p:nvPr/>
        </p:nvPicPr>
        <p:blipFill rotWithShape="1">
          <a:blip r:embed="rId5">
            <a:alphaModFix/>
          </a:blip>
          <a:srcRect b="0" l="0" r="0" t="0"/>
          <a:stretch/>
        </p:blipFill>
        <p:spPr>
          <a:xfrm>
            <a:off x="5486400" y="2498725"/>
            <a:ext cx="257175" cy="244475"/>
          </a:xfrm>
          <a:prstGeom prst="rect">
            <a:avLst/>
          </a:prstGeom>
          <a:noFill/>
          <a:ln>
            <a:noFill/>
          </a:ln>
        </p:spPr>
      </p:pic>
      <p:sp>
        <p:nvSpPr>
          <p:cNvPr id="696" name="Google Shape;696;p61"/>
          <p:cNvSpPr/>
          <p:nvPr/>
        </p:nvSpPr>
        <p:spPr>
          <a:xfrm>
            <a:off x="5410200" y="2438400"/>
            <a:ext cx="381000" cy="381000"/>
          </a:xfrm>
          <a:prstGeom prst="ellipse">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97" name="Google Shape;697;p61"/>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6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704" name="Google Shape;704;p62"/>
          <p:cNvSpPr/>
          <p:nvPr/>
        </p:nvSpPr>
        <p:spPr>
          <a:xfrm>
            <a:off x="2133600" y="4648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5" name="Google Shape;705;p62"/>
          <p:cNvSpPr/>
          <p:nvPr/>
        </p:nvSpPr>
        <p:spPr>
          <a:xfrm>
            <a:off x="3581400" y="4648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6" name="Google Shape;706;p62"/>
          <p:cNvSpPr/>
          <p:nvPr/>
        </p:nvSpPr>
        <p:spPr>
          <a:xfrm>
            <a:off x="4953000" y="4648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7" name="Google Shape;707;p62"/>
          <p:cNvSpPr/>
          <p:nvPr/>
        </p:nvSpPr>
        <p:spPr>
          <a:xfrm>
            <a:off x="6400800" y="45720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8" name="Google Shape;708;p62"/>
          <p:cNvSpPr/>
          <p:nvPr/>
        </p:nvSpPr>
        <p:spPr>
          <a:xfrm>
            <a:off x="4038600" y="13716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9" name="Google Shape;709;p62"/>
          <p:cNvSpPr/>
          <p:nvPr/>
        </p:nvSpPr>
        <p:spPr>
          <a:xfrm rot="10800000">
            <a:off x="3276600" y="3124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10" name="Google Shape;710;p62"/>
          <p:cNvSpPr/>
          <p:nvPr/>
        </p:nvSpPr>
        <p:spPr>
          <a:xfrm rot="10800000">
            <a:off x="5181600" y="3124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711" name="Google Shape;711;p62"/>
          <p:cNvCxnSpPr/>
          <p:nvPr/>
        </p:nvCxnSpPr>
        <p:spPr>
          <a:xfrm flipH="1">
            <a:off x="3505200" y="1752600"/>
            <a:ext cx="685800" cy="1371600"/>
          </a:xfrm>
          <a:prstGeom prst="straightConnector1">
            <a:avLst/>
          </a:prstGeom>
          <a:noFill/>
          <a:ln cap="flat" cmpd="sng" w="9525">
            <a:solidFill>
              <a:schemeClr val="dk1"/>
            </a:solidFill>
            <a:prstDash val="solid"/>
            <a:round/>
            <a:headEnd len="med" w="med" type="none"/>
            <a:tailEnd len="med" w="med" type="none"/>
          </a:ln>
        </p:spPr>
      </p:cxnSp>
      <p:cxnSp>
        <p:nvCxnSpPr>
          <p:cNvPr id="712" name="Google Shape;712;p62"/>
          <p:cNvCxnSpPr/>
          <p:nvPr/>
        </p:nvCxnSpPr>
        <p:spPr>
          <a:xfrm>
            <a:off x="4267200" y="1752600"/>
            <a:ext cx="1066800" cy="1371600"/>
          </a:xfrm>
          <a:prstGeom prst="straightConnector1">
            <a:avLst/>
          </a:prstGeom>
          <a:noFill/>
          <a:ln cap="flat" cmpd="sng" w="9525">
            <a:solidFill>
              <a:schemeClr val="dk1"/>
            </a:solidFill>
            <a:prstDash val="solid"/>
            <a:round/>
            <a:headEnd len="med" w="med" type="none"/>
            <a:tailEnd len="med" w="med" type="none"/>
          </a:ln>
        </p:spPr>
      </p:cxnSp>
      <p:cxnSp>
        <p:nvCxnSpPr>
          <p:cNvPr id="713" name="Google Shape;713;p62"/>
          <p:cNvCxnSpPr/>
          <p:nvPr/>
        </p:nvCxnSpPr>
        <p:spPr>
          <a:xfrm flipH="1">
            <a:off x="2286000" y="3505200"/>
            <a:ext cx="1219200" cy="1143000"/>
          </a:xfrm>
          <a:prstGeom prst="straightConnector1">
            <a:avLst/>
          </a:prstGeom>
          <a:noFill/>
          <a:ln cap="flat" cmpd="sng" w="9525">
            <a:solidFill>
              <a:schemeClr val="dk1"/>
            </a:solidFill>
            <a:prstDash val="solid"/>
            <a:round/>
            <a:headEnd len="med" w="med" type="none"/>
            <a:tailEnd len="med" w="med" type="none"/>
          </a:ln>
        </p:spPr>
      </p:cxnSp>
      <p:cxnSp>
        <p:nvCxnSpPr>
          <p:cNvPr id="714" name="Google Shape;714;p62"/>
          <p:cNvCxnSpPr/>
          <p:nvPr/>
        </p:nvCxnSpPr>
        <p:spPr>
          <a:xfrm>
            <a:off x="3505200" y="3505200"/>
            <a:ext cx="228600" cy="1143000"/>
          </a:xfrm>
          <a:prstGeom prst="straightConnector1">
            <a:avLst/>
          </a:prstGeom>
          <a:noFill/>
          <a:ln cap="flat" cmpd="sng" w="9525">
            <a:solidFill>
              <a:schemeClr val="dk1"/>
            </a:solidFill>
            <a:prstDash val="solid"/>
            <a:round/>
            <a:headEnd len="med" w="med" type="none"/>
            <a:tailEnd len="med" w="med" type="none"/>
          </a:ln>
        </p:spPr>
      </p:cxnSp>
      <p:cxnSp>
        <p:nvCxnSpPr>
          <p:cNvPr id="715" name="Google Shape;715;p62"/>
          <p:cNvCxnSpPr/>
          <p:nvPr/>
        </p:nvCxnSpPr>
        <p:spPr>
          <a:xfrm flipH="1">
            <a:off x="5105400" y="3505200"/>
            <a:ext cx="228600" cy="1143000"/>
          </a:xfrm>
          <a:prstGeom prst="straightConnector1">
            <a:avLst/>
          </a:prstGeom>
          <a:noFill/>
          <a:ln cap="flat" cmpd="sng" w="9525">
            <a:solidFill>
              <a:schemeClr val="dk1"/>
            </a:solidFill>
            <a:prstDash val="solid"/>
            <a:round/>
            <a:headEnd len="med" w="med" type="none"/>
            <a:tailEnd len="med" w="med" type="none"/>
          </a:ln>
        </p:spPr>
      </p:cxnSp>
      <p:cxnSp>
        <p:nvCxnSpPr>
          <p:cNvPr id="716" name="Google Shape;716;p62"/>
          <p:cNvCxnSpPr/>
          <p:nvPr/>
        </p:nvCxnSpPr>
        <p:spPr>
          <a:xfrm>
            <a:off x="5334000" y="3505200"/>
            <a:ext cx="1219200" cy="1066800"/>
          </a:xfrm>
          <a:prstGeom prst="straightConnector1">
            <a:avLst/>
          </a:prstGeom>
          <a:noFill/>
          <a:ln cap="flat" cmpd="sng" w="9525">
            <a:solidFill>
              <a:schemeClr val="dk1"/>
            </a:solidFill>
            <a:prstDash val="solid"/>
            <a:round/>
            <a:headEnd len="med" w="med" type="none"/>
            <a:tailEnd len="med" w="med" type="none"/>
          </a:ln>
        </p:spPr>
      </p:cxnSp>
      <p:cxnSp>
        <p:nvCxnSpPr>
          <p:cNvPr id="717" name="Google Shape;717;p62"/>
          <p:cNvCxnSpPr/>
          <p:nvPr/>
        </p:nvCxnSpPr>
        <p:spPr>
          <a:xfrm flipH="1">
            <a:off x="1219200" y="5029200"/>
            <a:ext cx="1066800" cy="685800"/>
          </a:xfrm>
          <a:prstGeom prst="straightConnector1">
            <a:avLst/>
          </a:prstGeom>
          <a:noFill/>
          <a:ln cap="flat" cmpd="sng" w="9525">
            <a:solidFill>
              <a:schemeClr val="dk1"/>
            </a:solidFill>
            <a:prstDash val="solid"/>
            <a:round/>
            <a:headEnd len="med" w="med" type="none"/>
            <a:tailEnd len="med" w="med" type="none"/>
          </a:ln>
        </p:spPr>
      </p:cxnSp>
      <p:cxnSp>
        <p:nvCxnSpPr>
          <p:cNvPr id="718" name="Google Shape;718;p62"/>
          <p:cNvCxnSpPr/>
          <p:nvPr/>
        </p:nvCxnSpPr>
        <p:spPr>
          <a:xfrm>
            <a:off x="2286000" y="5029200"/>
            <a:ext cx="381000" cy="609600"/>
          </a:xfrm>
          <a:prstGeom prst="straightConnector1">
            <a:avLst/>
          </a:prstGeom>
          <a:noFill/>
          <a:ln cap="flat" cmpd="sng" w="9525">
            <a:solidFill>
              <a:schemeClr val="dk1"/>
            </a:solidFill>
            <a:prstDash val="solid"/>
            <a:round/>
            <a:headEnd len="med" w="med" type="none"/>
            <a:tailEnd len="med" w="med" type="none"/>
          </a:ln>
        </p:spPr>
      </p:cxnSp>
      <p:cxnSp>
        <p:nvCxnSpPr>
          <p:cNvPr id="719" name="Google Shape;719;p62"/>
          <p:cNvCxnSpPr/>
          <p:nvPr/>
        </p:nvCxnSpPr>
        <p:spPr>
          <a:xfrm flipH="1">
            <a:off x="3276600" y="5029200"/>
            <a:ext cx="533400" cy="685800"/>
          </a:xfrm>
          <a:prstGeom prst="straightConnector1">
            <a:avLst/>
          </a:prstGeom>
          <a:noFill/>
          <a:ln cap="flat" cmpd="sng" w="9525">
            <a:solidFill>
              <a:schemeClr val="dk1"/>
            </a:solidFill>
            <a:prstDash val="solid"/>
            <a:round/>
            <a:headEnd len="med" w="med" type="none"/>
            <a:tailEnd len="med" w="med" type="none"/>
          </a:ln>
        </p:spPr>
      </p:cxnSp>
      <p:cxnSp>
        <p:nvCxnSpPr>
          <p:cNvPr id="720" name="Google Shape;720;p62"/>
          <p:cNvCxnSpPr/>
          <p:nvPr/>
        </p:nvCxnSpPr>
        <p:spPr>
          <a:xfrm>
            <a:off x="3810000" y="5029200"/>
            <a:ext cx="381000" cy="609600"/>
          </a:xfrm>
          <a:prstGeom prst="straightConnector1">
            <a:avLst/>
          </a:prstGeom>
          <a:noFill/>
          <a:ln cap="flat" cmpd="sng" w="9525">
            <a:solidFill>
              <a:schemeClr val="dk1"/>
            </a:solidFill>
            <a:prstDash val="solid"/>
            <a:round/>
            <a:headEnd len="med" w="med" type="none"/>
            <a:tailEnd len="med" w="med" type="none"/>
          </a:ln>
        </p:spPr>
      </p:cxnSp>
      <p:cxnSp>
        <p:nvCxnSpPr>
          <p:cNvPr id="721" name="Google Shape;721;p62"/>
          <p:cNvCxnSpPr/>
          <p:nvPr/>
        </p:nvCxnSpPr>
        <p:spPr>
          <a:xfrm flipH="1">
            <a:off x="4648200" y="5029200"/>
            <a:ext cx="457200" cy="685800"/>
          </a:xfrm>
          <a:prstGeom prst="straightConnector1">
            <a:avLst/>
          </a:prstGeom>
          <a:noFill/>
          <a:ln cap="flat" cmpd="sng" w="9525">
            <a:solidFill>
              <a:schemeClr val="dk1"/>
            </a:solidFill>
            <a:prstDash val="solid"/>
            <a:round/>
            <a:headEnd len="med" w="med" type="none"/>
            <a:tailEnd len="med" w="med" type="none"/>
          </a:ln>
        </p:spPr>
      </p:cxnSp>
      <p:cxnSp>
        <p:nvCxnSpPr>
          <p:cNvPr id="722" name="Google Shape;722;p62"/>
          <p:cNvCxnSpPr/>
          <p:nvPr/>
        </p:nvCxnSpPr>
        <p:spPr>
          <a:xfrm>
            <a:off x="5105400" y="5029200"/>
            <a:ext cx="381000" cy="609600"/>
          </a:xfrm>
          <a:prstGeom prst="straightConnector1">
            <a:avLst/>
          </a:prstGeom>
          <a:noFill/>
          <a:ln cap="flat" cmpd="sng" w="9525">
            <a:solidFill>
              <a:schemeClr val="dk1"/>
            </a:solidFill>
            <a:prstDash val="solid"/>
            <a:round/>
            <a:headEnd len="med" w="med" type="none"/>
            <a:tailEnd len="med" w="med" type="none"/>
          </a:ln>
        </p:spPr>
      </p:cxnSp>
      <p:cxnSp>
        <p:nvCxnSpPr>
          <p:cNvPr id="723" name="Google Shape;723;p62"/>
          <p:cNvCxnSpPr/>
          <p:nvPr/>
        </p:nvCxnSpPr>
        <p:spPr>
          <a:xfrm flipH="1">
            <a:off x="6096000" y="4953000"/>
            <a:ext cx="457200" cy="685800"/>
          </a:xfrm>
          <a:prstGeom prst="straightConnector1">
            <a:avLst/>
          </a:prstGeom>
          <a:noFill/>
          <a:ln cap="flat" cmpd="sng" w="9525">
            <a:solidFill>
              <a:schemeClr val="dk1"/>
            </a:solidFill>
            <a:prstDash val="solid"/>
            <a:round/>
            <a:headEnd len="med" w="med" type="none"/>
            <a:tailEnd len="med" w="med" type="none"/>
          </a:ln>
        </p:spPr>
      </p:cxnSp>
      <p:cxnSp>
        <p:nvCxnSpPr>
          <p:cNvPr id="724" name="Google Shape;724;p62"/>
          <p:cNvCxnSpPr/>
          <p:nvPr/>
        </p:nvCxnSpPr>
        <p:spPr>
          <a:xfrm>
            <a:off x="6553200" y="4953000"/>
            <a:ext cx="838200" cy="609600"/>
          </a:xfrm>
          <a:prstGeom prst="straightConnector1">
            <a:avLst/>
          </a:prstGeom>
          <a:noFill/>
          <a:ln cap="flat" cmpd="sng" w="9525">
            <a:solidFill>
              <a:schemeClr val="dk1"/>
            </a:solidFill>
            <a:prstDash val="solid"/>
            <a:round/>
            <a:headEnd len="med" w="med" type="none"/>
            <a:tailEnd len="med" w="med" type="none"/>
          </a:ln>
        </p:spPr>
      </p:cxnSp>
      <p:sp>
        <p:nvSpPr>
          <p:cNvPr id="725" name="Google Shape;725;p62"/>
          <p:cNvSpPr txBox="1"/>
          <p:nvPr/>
        </p:nvSpPr>
        <p:spPr>
          <a:xfrm>
            <a:off x="1066800" y="56388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3</a:t>
            </a:r>
            <a:endParaRPr/>
          </a:p>
        </p:txBody>
      </p:sp>
      <p:sp>
        <p:nvSpPr>
          <p:cNvPr id="726" name="Google Shape;726;p62"/>
          <p:cNvSpPr txBox="1"/>
          <p:nvPr/>
        </p:nvSpPr>
        <p:spPr>
          <a:xfrm>
            <a:off x="24987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4</a:t>
            </a:r>
            <a:endParaRPr/>
          </a:p>
        </p:txBody>
      </p:sp>
      <p:sp>
        <p:nvSpPr>
          <p:cNvPr id="727" name="Google Shape;727;p62"/>
          <p:cNvSpPr txBox="1"/>
          <p:nvPr/>
        </p:nvSpPr>
        <p:spPr>
          <a:xfrm>
            <a:off x="31845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1</a:t>
            </a:r>
            <a:endParaRPr/>
          </a:p>
        </p:txBody>
      </p:sp>
      <p:sp>
        <p:nvSpPr>
          <p:cNvPr id="728" name="Google Shape;728;p62"/>
          <p:cNvSpPr txBox="1"/>
          <p:nvPr/>
        </p:nvSpPr>
        <p:spPr>
          <a:xfrm>
            <a:off x="40227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2</a:t>
            </a:r>
            <a:endParaRPr/>
          </a:p>
        </p:txBody>
      </p:sp>
      <p:sp>
        <p:nvSpPr>
          <p:cNvPr id="729" name="Google Shape;729;p62"/>
          <p:cNvSpPr txBox="1"/>
          <p:nvPr/>
        </p:nvSpPr>
        <p:spPr>
          <a:xfrm>
            <a:off x="45561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7</a:t>
            </a:r>
            <a:endParaRPr/>
          </a:p>
        </p:txBody>
      </p:sp>
      <p:sp>
        <p:nvSpPr>
          <p:cNvPr id="730" name="Google Shape;730;p62"/>
          <p:cNvSpPr txBox="1"/>
          <p:nvPr/>
        </p:nvSpPr>
        <p:spPr>
          <a:xfrm>
            <a:off x="53943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8</a:t>
            </a:r>
            <a:endParaRPr/>
          </a:p>
        </p:txBody>
      </p:sp>
      <p:sp>
        <p:nvSpPr>
          <p:cNvPr id="731" name="Google Shape;731;p62"/>
          <p:cNvSpPr txBox="1"/>
          <p:nvPr/>
        </p:nvSpPr>
        <p:spPr>
          <a:xfrm>
            <a:off x="6003925" y="55991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5</a:t>
            </a:r>
            <a:endParaRPr/>
          </a:p>
        </p:txBody>
      </p:sp>
      <p:sp>
        <p:nvSpPr>
          <p:cNvPr id="732" name="Google Shape;732;p62"/>
          <p:cNvSpPr txBox="1"/>
          <p:nvPr/>
        </p:nvSpPr>
        <p:spPr>
          <a:xfrm>
            <a:off x="7299325" y="55229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6</a:t>
            </a:r>
            <a:endParaRPr/>
          </a:p>
        </p:txBody>
      </p:sp>
      <p:sp>
        <p:nvSpPr>
          <p:cNvPr id="733" name="Google Shape;733;p62"/>
          <p:cNvSpPr txBox="1"/>
          <p:nvPr/>
        </p:nvSpPr>
        <p:spPr>
          <a:xfrm>
            <a:off x="4972050" y="1219200"/>
            <a:ext cx="31813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Georgia"/>
                <a:ea typeface="Georgia"/>
                <a:cs typeface="Georgia"/>
                <a:sym typeface="Georgia"/>
              </a:rPr>
              <a:t>-which nodes can be pruned?</a:t>
            </a:r>
            <a:endParaRPr/>
          </a:p>
          <a:p>
            <a:pPr indent="0" lvl="0" marL="0" marR="0" rtl="0" algn="l">
              <a:spcBef>
                <a:spcPts val="0"/>
              </a:spcBef>
              <a:spcAft>
                <a:spcPts val="0"/>
              </a:spcAft>
              <a:buNone/>
            </a:pPr>
            <a:r>
              <a:t/>
            </a:r>
            <a:endParaRPr sz="1800">
              <a:solidFill>
                <a:srgbClr val="FF0000"/>
              </a:solidFill>
              <a:latin typeface="Georgia"/>
              <a:ea typeface="Georgia"/>
              <a:cs typeface="Georgia"/>
              <a:sym typeface="Georgia"/>
            </a:endParaRPr>
          </a:p>
        </p:txBody>
      </p:sp>
      <p:sp>
        <p:nvSpPr>
          <p:cNvPr id="734" name="Google Shape;734;p62"/>
          <p:cNvSpPr txBox="1"/>
          <p:nvPr/>
        </p:nvSpPr>
        <p:spPr>
          <a:xfrm>
            <a:off x="3124200" y="1371600"/>
            <a:ext cx="762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a:t>
            </a:r>
            <a:endParaRPr/>
          </a:p>
        </p:txBody>
      </p:sp>
      <p:sp>
        <p:nvSpPr>
          <p:cNvPr id="735" name="Google Shape;735;p62"/>
          <p:cNvSpPr txBox="1"/>
          <p:nvPr/>
        </p:nvSpPr>
        <p:spPr>
          <a:xfrm>
            <a:off x="2514600" y="3048000"/>
            <a:ext cx="838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a:t>
            </a:r>
            <a:endParaRPr/>
          </a:p>
        </p:txBody>
      </p:sp>
      <p:sp>
        <p:nvSpPr>
          <p:cNvPr id="736" name="Google Shape;736;p62"/>
          <p:cNvSpPr txBox="1"/>
          <p:nvPr/>
        </p:nvSpPr>
        <p:spPr>
          <a:xfrm>
            <a:off x="1143000" y="4648200"/>
            <a:ext cx="762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a:t>
            </a:r>
            <a:endParaRPr/>
          </a:p>
        </p:txBody>
      </p:sp>
      <p:sp>
        <p:nvSpPr>
          <p:cNvPr id="737" name="Google Shape;737;p62"/>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600">
                <a:solidFill>
                  <a:srgbClr val="7B9899"/>
                </a:solidFill>
              </a:rPr>
              <a:t>Search vs. Games</a:t>
            </a:r>
            <a:endParaRPr sz="3600"/>
          </a:p>
        </p:txBody>
      </p:sp>
      <p:sp>
        <p:nvSpPr>
          <p:cNvPr id="224" name="Google Shape;224;p18"/>
          <p:cNvSpPr txBox="1"/>
          <p:nvPr>
            <p:ph idx="1" type="body"/>
          </p:nvPr>
        </p:nvSpPr>
        <p:spPr>
          <a:xfrm>
            <a:off x="301625" y="1527175"/>
            <a:ext cx="8677200" cy="4983600"/>
          </a:xfrm>
          <a:prstGeom prst="rect">
            <a:avLst/>
          </a:prstGeom>
          <a:noFill/>
          <a:ln>
            <a:noFill/>
          </a:ln>
        </p:spPr>
        <p:txBody>
          <a:bodyPr anchorCtr="0" anchor="t" bIns="45700" lIns="91425" spcFirstLastPara="1" rIns="91425" wrap="square" tIns="45700">
            <a:noAutofit/>
          </a:bodyPr>
          <a:lstStyle/>
          <a:p>
            <a:pPr indent="-304800" lvl="0" marL="273050" rtl="0" algn="l">
              <a:lnSpc>
                <a:spcPct val="115000"/>
              </a:lnSpc>
              <a:spcBef>
                <a:spcPts val="0"/>
              </a:spcBef>
              <a:spcAft>
                <a:spcPts val="0"/>
              </a:spcAft>
              <a:buClr>
                <a:srgbClr val="000000"/>
              </a:buClr>
              <a:buSzPts val="2200"/>
              <a:buChar char="⚫"/>
            </a:pPr>
            <a:r>
              <a:rPr lang="en-US" sz="2200">
                <a:solidFill>
                  <a:srgbClr val="000000"/>
                </a:solidFill>
              </a:rPr>
              <a:t>Search – no adversary</a:t>
            </a:r>
            <a:endParaRPr sz="2200">
              <a:solidFill>
                <a:srgbClr val="000000"/>
              </a:solidFill>
            </a:endParaRPr>
          </a:p>
          <a:p>
            <a:pPr indent="-313689" lvl="1" marL="547688" rtl="0" algn="l">
              <a:lnSpc>
                <a:spcPct val="115000"/>
              </a:lnSpc>
              <a:spcBef>
                <a:spcPts val="360"/>
              </a:spcBef>
              <a:spcAft>
                <a:spcPts val="0"/>
              </a:spcAft>
              <a:buClr>
                <a:srgbClr val="000000"/>
              </a:buClr>
              <a:buSzPts val="1900"/>
              <a:buChar char="⚪"/>
            </a:pPr>
            <a:r>
              <a:rPr lang="en-US" sz="1900">
                <a:solidFill>
                  <a:srgbClr val="000000"/>
                </a:solidFill>
              </a:rPr>
              <a:t>Solution is (heuristic) method for finding goal</a:t>
            </a:r>
            <a:endParaRPr sz="1900">
              <a:solidFill>
                <a:srgbClr val="000000"/>
              </a:solidFill>
            </a:endParaRPr>
          </a:p>
          <a:p>
            <a:pPr indent="-313689" lvl="1" marL="547688" rtl="0" algn="l">
              <a:lnSpc>
                <a:spcPct val="115000"/>
              </a:lnSpc>
              <a:spcBef>
                <a:spcPts val="360"/>
              </a:spcBef>
              <a:spcAft>
                <a:spcPts val="0"/>
              </a:spcAft>
              <a:buClr>
                <a:srgbClr val="000000"/>
              </a:buClr>
              <a:buSzPts val="1900"/>
              <a:buChar char="⚪"/>
            </a:pPr>
            <a:r>
              <a:rPr lang="en-US" sz="1900">
                <a:solidFill>
                  <a:srgbClr val="000000"/>
                </a:solidFill>
              </a:rPr>
              <a:t>Heuristic techniques can find </a:t>
            </a:r>
            <a:r>
              <a:rPr i="1" lang="en-US" sz="1900">
                <a:solidFill>
                  <a:srgbClr val="000000"/>
                </a:solidFill>
              </a:rPr>
              <a:t>optimal</a:t>
            </a:r>
            <a:r>
              <a:rPr lang="en-US" sz="1900">
                <a:solidFill>
                  <a:srgbClr val="000000"/>
                </a:solidFill>
              </a:rPr>
              <a:t> solution</a:t>
            </a:r>
            <a:endParaRPr sz="1900">
              <a:solidFill>
                <a:srgbClr val="000000"/>
              </a:solidFill>
            </a:endParaRPr>
          </a:p>
          <a:p>
            <a:pPr indent="-313689" lvl="1" marL="547688" rtl="0" algn="l">
              <a:lnSpc>
                <a:spcPct val="115000"/>
              </a:lnSpc>
              <a:spcBef>
                <a:spcPts val="360"/>
              </a:spcBef>
              <a:spcAft>
                <a:spcPts val="0"/>
              </a:spcAft>
              <a:buClr>
                <a:srgbClr val="000000"/>
              </a:buClr>
              <a:buSzPts val="1900"/>
              <a:buChar char="⚪"/>
            </a:pPr>
            <a:r>
              <a:rPr lang="en-US" sz="1900">
                <a:solidFill>
                  <a:srgbClr val="000000"/>
                </a:solidFill>
              </a:rPr>
              <a:t>Evaluation function: estimate of cost from start to goal through given node</a:t>
            </a:r>
            <a:endParaRPr sz="1900">
              <a:solidFill>
                <a:srgbClr val="000000"/>
              </a:solidFill>
            </a:endParaRPr>
          </a:p>
          <a:p>
            <a:pPr indent="-313689" lvl="1" marL="547688" rtl="0" algn="l">
              <a:lnSpc>
                <a:spcPct val="115000"/>
              </a:lnSpc>
              <a:spcBef>
                <a:spcPts val="360"/>
              </a:spcBef>
              <a:spcAft>
                <a:spcPts val="0"/>
              </a:spcAft>
              <a:buClr>
                <a:srgbClr val="000000"/>
              </a:buClr>
              <a:buSzPts val="1900"/>
              <a:buChar char="⚪"/>
            </a:pPr>
            <a:r>
              <a:rPr lang="en-US" sz="1900">
                <a:solidFill>
                  <a:srgbClr val="000000"/>
                </a:solidFill>
              </a:rPr>
              <a:t>Examples: path planning, scheduling activities</a:t>
            </a:r>
            <a:endParaRPr sz="1900">
              <a:solidFill>
                <a:srgbClr val="000000"/>
              </a:solidFill>
            </a:endParaRPr>
          </a:p>
          <a:p>
            <a:pPr indent="-304800" lvl="0" marL="273050" rtl="0" algn="l">
              <a:lnSpc>
                <a:spcPct val="115000"/>
              </a:lnSpc>
              <a:spcBef>
                <a:spcPts val="400"/>
              </a:spcBef>
              <a:spcAft>
                <a:spcPts val="0"/>
              </a:spcAft>
              <a:buClr>
                <a:srgbClr val="000000"/>
              </a:buClr>
              <a:buSzPts val="2200"/>
              <a:buChar char="⚫"/>
            </a:pPr>
            <a:r>
              <a:rPr lang="en-US" sz="2200">
                <a:solidFill>
                  <a:srgbClr val="000000"/>
                </a:solidFill>
              </a:rPr>
              <a:t>Games – adversary</a:t>
            </a:r>
            <a:endParaRPr sz="2200">
              <a:solidFill>
                <a:srgbClr val="000000"/>
              </a:solidFill>
            </a:endParaRPr>
          </a:p>
          <a:p>
            <a:pPr indent="-313690" lvl="1" marL="547687" rtl="0" algn="l">
              <a:lnSpc>
                <a:spcPct val="115000"/>
              </a:lnSpc>
              <a:spcBef>
                <a:spcPts val="360"/>
              </a:spcBef>
              <a:spcAft>
                <a:spcPts val="0"/>
              </a:spcAft>
              <a:buClr>
                <a:srgbClr val="000000"/>
              </a:buClr>
              <a:buSzPts val="1900"/>
              <a:buChar char="⚪"/>
            </a:pPr>
            <a:r>
              <a:rPr lang="en-US" sz="1900">
                <a:solidFill>
                  <a:srgbClr val="000000"/>
                </a:solidFill>
              </a:rPr>
              <a:t>Solution is </a:t>
            </a:r>
            <a:r>
              <a:rPr b="1" lang="en-US" sz="1900">
                <a:solidFill>
                  <a:srgbClr val="000000"/>
                </a:solidFill>
              </a:rPr>
              <a:t>strategy</a:t>
            </a:r>
            <a:r>
              <a:rPr lang="en-US" sz="1900">
                <a:solidFill>
                  <a:srgbClr val="000000"/>
                </a:solidFill>
              </a:rPr>
              <a:t> (strategy specifies move for every possible opponent reply) “unpredictable opponent” </a:t>
            </a:r>
            <a:endParaRPr sz="1900">
              <a:solidFill>
                <a:srgbClr val="000000"/>
              </a:solidFill>
            </a:endParaRPr>
          </a:p>
          <a:p>
            <a:pPr indent="-313690" lvl="1" marL="547687" rtl="0" algn="l">
              <a:lnSpc>
                <a:spcPct val="115000"/>
              </a:lnSpc>
              <a:spcBef>
                <a:spcPts val="360"/>
              </a:spcBef>
              <a:spcAft>
                <a:spcPts val="0"/>
              </a:spcAft>
              <a:buClr>
                <a:srgbClr val="000000"/>
              </a:buClr>
              <a:buSzPts val="1900"/>
              <a:buChar char="⚪"/>
            </a:pPr>
            <a:r>
              <a:rPr b="1" lang="en-US" sz="1900">
                <a:solidFill>
                  <a:srgbClr val="000000"/>
                </a:solidFill>
              </a:rPr>
              <a:t>Optimality depends on opponent. </a:t>
            </a:r>
            <a:endParaRPr sz="1900">
              <a:solidFill>
                <a:srgbClr val="000000"/>
              </a:solidFill>
            </a:endParaRPr>
          </a:p>
          <a:p>
            <a:pPr indent="-313690" lvl="1" marL="547687" rtl="0" algn="l">
              <a:lnSpc>
                <a:spcPct val="115000"/>
              </a:lnSpc>
              <a:spcBef>
                <a:spcPts val="360"/>
              </a:spcBef>
              <a:spcAft>
                <a:spcPts val="0"/>
              </a:spcAft>
              <a:buClr>
                <a:srgbClr val="000000"/>
              </a:buClr>
              <a:buSzPts val="1900"/>
              <a:buChar char="⚪"/>
            </a:pPr>
            <a:r>
              <a:rPr lang="en-US" sz="1900">
                <a:solidFill>
                  <a:srgbClr val="000000"/>
                </a:solidFill>
              </a:rPr>
              <a:t>Time limits force an </a:t>
            </a:r>
            <a:r>
              <a:rPr i="1" lang="en-US" sz="1900">
                <a:solidFill>
                  <a:srgbClr val="000000"/>
                </a:solidFill>
              </a:rPr>
              <a:t>approximate</a:t>
            </a:r>
            <a:r>
              <a:rPr lang="en-US" sz="1900">
                <a:solidFill>
                  <a:srgbClr val="000000"/>
                </a:solidFill>
              </a:rPr>
              <a:t> solution</a:t>
            </a:r>
            <a:endParaRPr sz="1900">
              <a:solidFill>
                <a:srgbClr val="000000"/>
              </a:solidFill>
            </a:endParaRPr>
          </a:p>
          <a:p>
            <a:pPr indent="-313690" lvl="1" marL="547687" rtl="0" algn="l">
              <a:lnSpc>
                <a:spcPct val="115000"/>
              </a:lnSpc>
              <a:spcBef>
                <a:spcPts val="360"/>
              </a:spcBef>
              <a:spcAft>
                <a:spcPts val="0"/>
              </a:spcAft>
              <a:buClr>
                <a:srgbClr val="000000"/>
              </a:buClr>
              <a:buSzPts val="1900"/>
              <a:buChar char="⚪"/>
            </a:pPr>
            <a:r>
              <a:rPr lang="en-US" sz="1900">
                <a:solidFill>
                  <a:srgbClr val="000000"/>
                </a:solidFill>
              </a:rPr>
              <a:t>Evaluation function: evaluate “goodness” of  game position</a:t>
            </a:r>
            <a:endParaRPr sz="1900">
              <a:solidFill>
                <a:srgbClr val="000000"/>
              </a:solidFill>
            </a:endParaRPr>
          </a:p>
          <a:p>
            <a:pPr indent="-313689" lvl="1" marL="547688" rtl="0" algn="l">
              <a:lnSpc>
                <a:spcPct val="115000"/>
              </a:lnSpc>
              <a:spcBef>
                <a:spcPts val="480"/>
              </a:spcBef>
              <a:spcAft>
                <a:spcPts val="0"/>
              </a:spcAft>
              <a:buClr>
                <a:srgbClr val="000000"/>
              </a:buClr>
              <a:buSzPts val="1900"/>
              <a:buChar char="⚪"/>
            </a:pPr>
            <a:r>
              <a:rPr lang="en-US" sz="1900">
                <a:solidFill>
                  <a:srgbClr val="000000"/>
                </a:solidFill>
              </a:rPr>
              <a:t>Examples: chess, checkers, Othello, backgammon </a:t>
            </a:r>
            <a:endParaRPr sz="1900">
              <a:solidFill>
                <a:srgbClr val="000000"/>
              </a:solidFill>
            </a:endParaRPr>
          </a:p>
          <a:p>
            <a:pPr indent="-100329" lvl="0" marL="273050" rtl="0" algn="l">
              <a:spcBef>
                <a:spcPts val="640"/>
              </a:spcBef>
              <a:spcAft>
                <a:spcPts val="0"/>
              </a:spcAft>
              <a:buSzPts val="2720"/>
              <a:buNone/>
            </a:pPr>
            <a:r>
              <a:t/>
            </a:r>
            <a:endParaRPr sz="3200"/>
          </a:p>
        </p:txBody>
      </p:sp>
      <p:sp>
        <p:nvSpPr>
          <p:cNvPr id="225" name="Google Shape;225;p18"/>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6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solidFill>
                  <a:srgbClr val="7B9899"/>
                </a:solidFill>
              </a:rPr>
              <a:t>Final Comments about Alpha-Beta Pruning</a:t>
            </a:r>
            <a:endParaRPr/>
          </a:p>
        </p:txBody>
      </p:sp>
      <p:sp>
        <p:nvSpPr>
          <p:cNvPr id="744" name="Google Shape;744;p63"/>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95"/>
              <a:buChar char="⚫"/>
            </a:pPr>
            <a:r>
              <a:rPr lang="en-US"/>
              <a:t>Pruning does not affect final results</a:t>
            </a:r>
            <a:endParaRPr/>
          </a:p>
          <a:p>
            <a:pPr indent="-127317" lvl="0" marL="273050" rtl="0" algn="l">
              <a:spcBef>
                <a:spcPts val="540"/>
              </a:spcBef>
              <a:spcAft>
                <a:spcPts val="0"/>
              </a:spcAft>
              <a:buSzPts val="2295"/>
              <a:buNone/>
            </a:pPr>
            <a:r>
              <a:t/>
            </a:r>
            <a:endParaRPr/>
          </a:p>
          <a:p>
            <a:pPr indent="-273050" lvl="0" marL="273050" rtl="0" algn="l">
              <a:spcBef>
                <a:spcPts val="540"/>
              </a:spcBef>
              <a:spcAft>
                <a:spcPts val="0"/>
              </a:spcAft>
              <a:buSzPts val="2295"/>
              <a:buChar char="⚫"/>
            </a:pPr>
            <a:r>
              <a:rPr lang="en-US"/>
              <a:t>Entire subtrees can be pruned.</a:t>
            </a:r>
            <a:endParaRPr/>
          </a:p>
          <a:p>
            <a:pPr indent="-127317" lvl="0" marL="273050" rtl="0" algn="l">
              <a:spcBef>
                <a:spcPts val="540"/>
              </a:spcBef>
              <a:spcAft>
                <a:spcPts val="0"/>
              </a:spcAft>
              <a:buSzPts val="2295"/>
              <a:buNone/>
            </a:pPr>
            <a:r>
              <a:t/>
            </a:r>
            <a:endParaRPr/>
          </a:p>
          <a:p>
            <a:pPr indent="-273050" lvl="0" marL="273050" rtl="0" algn="l">
              <a:spcBef>
                <a:spcPts val="540"/>
              </a:spcBef>
              <a:spcAft>
                <a:spcPts val="0"/>
              </a:spcAft>
              <a:buSzPts val="2295"/>
              <a:buChar char="⚫"/>
            </a:pPr>
            <a:r>
              <a:rPr lang="en-US"/>
              <a:t>Good move </a:t>
            </a:r>
            <a:r>
              <a:rPr i="1" lang="en-US"/>
              <a:t>ordering</a:t>
            </a:r>
            <a:r>
              <a:rPr lang="en-US"/>
              <a:t> improves effectiveness of pruning</a:t>
            </a:r>
            <a:endParaRPr/>
          </a:p>
          <a:p>
            <a:pPr indent="-127317" lvl="0" marL="273050" rtl="0" algn="l">
              <a:spcBef>
                <a:spcPts val="540"/>
              </a:spcBef>
              <a:spcAft>
                <a:spcPts val="0"/>
              </a:spcAft>
              <a:buSzPts val="2295"/>
              <a:buNone/>
            </a:pPr>
            <a:r>
              <a:t/>
            </a:r>
            <a:endParaRPr/>
          </a:p>
          <a:p>
            <a:pPr indent="-273050" lvl="0" marL="273050" rtl="0" algn="l">
              <a:spcBef>
                <a:spcPts val="540"/>
              </a:spcBef>
              <a:spcAft>
                <a:spcPts val="0"/>
              </a:spcAft>
              <a:buSzPts val="2295"/>
              <a:buChar char="⚫"/>
            </a:pPr>
            <a:r>
              <a:rPr lang="en-US"/>
              <a:t>Repeated states are again possible.</a:t>
            </a:r>
            <a:endParaRPr/>
          </a:p>
          <a:p>
            <a:pPr indent="-273050" lvl="1" marL="547688" rtl="0" algn="l">
              <a:spcBef>
                <a:spcPts val="440"/>
              </a:spcBef>
              <a:spcAft>
                <a:spcPts val="0"/>
              </a:spcAft>
              <a:buSzPts val="1540"/>
              <a:buChar char="⚪"/>
            </a:pPr>
            <a:r>
              <a:rPr lang="en-US"/>
              <a:t>Store them in memory = transposition table</a:t>
            </a:r>
            <a:endParaRPr/>
          </a:p>
          <a:p>
            <a:pPr indent="-127317" lvl="0" marL="273050" rtl="0" algn="l">
              <a:spcBef>
                <a:spcPts val="540"/>
              </a:spcBef>
              <a:spcAft>
                <a:spcPts val="0"/>
              </a:spcAft>
              <a:buSzPts val="2295"/>
              <a:buNone/>
            </a:pPr>
            <a:r>
              <a:t/>
            </a:r>
            <a:endParaRPr/>
          </a:p>
        </p:txBody>
      </p:sp>
      <p:sp>
        <p:nvSpPr>
          <p:cNvPr id="745" name="Google Shape;745;p6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6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Static (Heuristic) Evaluation Functions</a:t>
            </a:r>
            <a:endParaRPr/>
          </a:p>
        </p:txBody>
      </p:sp>
      <p:sp>
        <p:nvSpPr>
          <p:cNvPr id="752" name="Google Shape;752;p64"/>
          <p:cNvSpPr txBox="1"/>
          <p:nvPr>
            <p:ph idx="1" type="body"/>
          </p:nvPr>
        </p:nvSpPr>
        <p:spPr>
          <a:xfrm>
            <a:off x="301625" y="1527175"/>
            <a:ext cx="8504400" cy="4830900"/>
          </a:xfrm>
          <a:prstGeom prst="rect">
            <a:avLst/>
          </a:prstGeom>
          <a:noFill/>
          <a:ln>
            <a:noFill/>
          </a:ln>
        </p:spPr>
        <p:txBody>
          <a:bodyPr anchorCtr="0" anchor="t" bIns="45700" lIns="91425" spcFirstLastPara="1" rIns="91425" wrap="square" tIns="45700">
            <a:noAutofit/>
          </a:bodyPr>
          <a:lstStyle/>
          <a:p>
            <a:pPr indent="-273050" lvl="0" marL="273050" rtl="0" algn="l">
              <a:lnSpc>
                <a:spcPct val="115000"/>
              </a:lnSpc>
              <a:spcBef>
                <a:spcPts val="0"/>
              </a:spcBef>
              <a:spcAft>
                <a:spcPts val="0"/>
              </a:spcAft>
              <a:buClr>
                <a:srgbClr val="000000"/>
              </a:buClr>
              <a:buSzPts val="1530"/>
              <a:buChar char="⚫"/>
            </a:pPr>
            <a:r>
              <a:rPr lang="en-US" sz="1800">
                <a:solidFill>
                  <a:srgbClr val="000000"/>
                </a:solidFill>
              </a:rPr>
              <a:t>An Evaluation Function:</a:t>
            </a:r>
            <a:endParaRPr>
              <a:solidFill>
                <a:srgbClr val="000000"/>
              </a:solidFill>
            </a:endParaRPr>
          </a:p>
          <a:p>
            <a:pPr indent="-273049" lvl="1" marL="547688" rtl="0" algn="l">
              <a:lnSpc>
                <a:spcPct val="115000"/>
              </a:lnSpc>
              <a:spcBef>
                <a:spcPts val="320"/>
              </a:spcBef>
              <a:spcAft>
                <a:spcPts val="0"/>
              </a:spcAft>
              <a:buClr>
                <a:srgbClr val="000000"/>
              </a:buClr>
              <a:buSzPts val="1120"/>
              <a:buChar char="⚪"/>
            </a:pPr>
            <a:r>
              <a:rPr lang="en-US" sz="1600">
                <a:solidFill>
                  <a:srgbClr val="000000"/>
                </a:solidFill>
              </a:rPr>
              <a:t>estimates how good the current board configuration is for a player.</a:t>
            </a:r>
            <a:endParaRPr>
              <a:solidFill>
                <a:srgbClr val="000000"/>
              </a:solidFill>
            </a:endParaRPr>
          </a:p>
          <a:p>
            <a:pPr indent="-273049" lvl="1" marL="547688" rtl="0" algn="l">
              <a:lnSpc>
                <a:spcPct val="115000"/>
              </a:lnSpc>
              <a:spcBef>
                <a:spcPts val="480"/>
              </a:spcBef>
              <a:spcAft>
                <a:spcPts val="0"/>
              </a:spcAft>
              <a:buClr>
                <a:srgbClr val="000000"/>
              </a:buClr>
              <a:buSzPts val="1120"/>
              <a:buChar char="⚪"/>
            </a:pPr>
            <a:r>
              <a:rPr lang="en-US" sz="1600">
                <a:solidFill>
                  <a:srgbClr val="000000"/>
                </a:solidFill>
              </a:rPr>
              <a:t>Typically, one figures how good it is for the player, and how good it is for the opponent, and subtracts the opponents score from the players</a:t>
            </a:r>
            <a:endParaRPr>
              <a:solidFill>
                <a:srgbClr val="000000"/>
              </a:solidFill>
            </a:endParaRPr>
          </a:p>
          <a:p>
            <a:pPr indent="-273049" lvl="1" marL="547688" rtl="0" algn="l">
              <a:lnSpc>
                <a:spcPct val="115000"/>
              </a:lnSpc>
              <a:spcBef>
                <a:spcPts val="480"/>
              </a:spcBef>
              <a:spcAft>
                <a:spcPts val="0"/>
              </a:spcAft>
              <a:buClr>
                <a:srgbClr val="000000"/>
              </a:buClr>
              <a:buSzPts val="1120"/>
              <a:buChar char="⚪"/>
            </a:pPr>
            <a:r>
              <a:rPr lang="en-US" sz="1600">
                <a:solidFill>
                  <a:srgbClr val="000000"/>
                </a:solidFill>
              </a:rPr>
              <a:t>Othello: Number of white pieces - Number of black pieces</a:t>
            </a:r>
            <a:endParaRPr>
              <a:solidFill>
                <a:srgbClr val="000000"/>
              </a:solidFill>
            </a:endParaRPr>
          </a:p>
          <a:p>
            <a:pPr indent="-273050" lvl="1" marL="547687" rtl="0" algn="l">
              <a:lnSpc>
                <a:spcPct val="115000"/>
              </a:lnSpc>
              <a:spcBef>
                <a:spcPts val="480"/>
              </a:spcBef>
              <a:spcAft>
                <a:spcPts val="0"/>
              </a:spcAft>
              <a:buClr>
                <a:srgbClr val="000000"/>
              </a:buClr>
              <a:buSzPts val="1120"/>
              <a:buChar char="⚪"/>
            </a:pPr>
            <a:r>
              <a:rPr lang="en-US" sz="1600">
                <a:solidFill>
                  <a:srgbClr val="000000"/>
                </a:solidFill>
              </a:rPr>
              <a:t>Chess:  Value of all white pieces - Value of all black pieces</a:t>
            </a:r>
            <a:endParaRPr sz="1600">
              <a:solidFill>
                <a:srgbClr val="000000"/>
              </a:solidFill>
            </a:endParaRPr>
          </a:p>
          <a:p>
            <a:pPr indent="-273050" lvl="0" marL="273050" rtl="0" algn="l">
              <a:lnSpc>
                <a:spcPct val="115000"/>
              </a:lnSpc>
              <a:spcBef>
                <a:spcPts val="540"/>
              </a:spcBef>
              <a:spcAft>
                <a:spcPts val="0"/>
              </a:spcAft>
              <a:buClr>
                <a:srgbClr val="000000"/>
              </a:buClr>
              <a:buSzPts val="1530"/>
              <a:buChar char="⚫"/>
            </a:pPr>
            <a:r>
              <a:rPr lang="en-US" sz="1800">
                <a:solidFill>
                  <a:srgbClr val="000000"/>
                </a:solidFill>
              </a:rPr>
              <a:t>Typical values from -infinity (loss) to +infinity (win) or [-1, +1].</a:t>
            </a:r>
            <a:endParaRPr>
              <a:solidFill>
                <a:srgbClr val="000000"/>
              </a:solidFill>
            </a:endParaRPr>
          </a:p>
          <a:p>
            <a:pPr indent="-273050" lvl="0" marL="273050" rtl="0" algn="l">
              <a:lnSpc>
                <a:spcPct val="115000"/>
              </a:lnSpc>
              <a:spcBef>
                <a:spcPts val="540"/>
              </a:spcBef>
              <a:spcAft>
                <a:spcPts val="0"/>
              </a:spcAft>
              <a:buClr>
                <a:srgbClr val="000000"/>
              </a:buClr>
              <a:buSzPts val="1530"/>
              <a:buChar char="⚫"/>
            </a:pPr>
            <a:r>
              <a:rPr lang="en-US" sz="1800">
                <a:solidFill>
                  <a:srgbClr val="000000"/>
                </a:solidFill>
              </a:rPr>
              <a:t>If the board evaluation  is X for a player, it’s -X for the opponent.</a:t>
            </a:r>
            <a:endParaRPr>
              <a:solidFill>
                <a:srgbClr val="000000"/>
              </a:solidFill>
            </a:endParaRPr>
          </a:p>
          <a:p>
            <a:pPr indent="-273050" lvl="0" marL="273050" rtl="0" algn="l">
              <a:lnSpc>
                <a:spcPct val="115000"/>
              </a:lnSpc>
              <a:spcBef>
                <a:spcPts val="540"/>
              </a:spcBef>
              <a:spcAft>
                <a:spcPts val="0"/>
              </a:spcAft>
              <a:buClr>
                <a:srgbClr val="000000"/>
              </a:buClr>
              <a:buSzPts val="1530"/>
              <a:buChar char="⚫"/>
            </a:pPr>
            <a:r>
              <a:rPr lang="en-US" sz="1800">
                <a:solidFill>
                  <a:srgbClr val="000000"/>
                </a:solidFill>
              </a:rPr>
              <a:t>Many clever ideas about how to use the evaluation function.</a:t>
            </a:r>
            <a:endParaRPr>
              <a:solidFill>
                <a:srgbClr val="000000"/>
              </a:solidFill>
            </a:endParaRPr>
          </a:p>
          <a:p>
            <a:pPr indent="-273049" lvl="1" marL="547688" rtl="0" algn="l">
              <a:lnSpc>
                <a:spcPct val="115000"/>
              </a:lnSpc>
              <a:spcBef>
                <a:spcPts val="390"/>
              </a:spcBef>
              <a:spcAft>
                <a:spcPts val="0"/>
              </a:spcAft>
              <a:buClr>
                <a:srgbClr val="000000"/>
              </a:buClr>
              <a:buSzPts val="910"/>
              <a:buChar char="⚪"/>
            </a:pPr>
            <a:r>
              <a:rPr lang="en-US" sz="1300">
                <a:solidFill>
                  <a:srgbClr val="000000"/>
                </a:solidFill>
              </a:rPr>
              <a:t>e.g. null move heuristic: let opponent move twice.</a:t>
            </a:r>
            <a:endParaRPr sz="1800">
              <a:solidFill>
                <a:srgbClr val="000000"/>
              </a:solidFill>
            </a:endParaRPr>
          </a:p>
          <a:p>
            <a:pPr indent="-273050" lvl="0" marL="273050" rtl="0" algn="l">
              <a:lnSpc>
                <a:spcPct val="115000"/>
              </a:lnSpc>
              <a:spcBef>
                <a:spcPts val="540"/>
              </a:spcBef>
              <a:spcAft>
                <a:spcPts val="0"/>
              </a:spcAft>
              <a:buClr>
                <a:srgbClr val="000000"/>
              </a:buClr>
              <a:buSzPts val="1530"/>
              <a:buChar char="⚫"/>
            </a:pPr>
            <a:r>
              <a:rPr lang="en-US" sz="1800">
                <a:solidFill>
                  <a:srgbClr val="000000"/>
                </a:solidFill>
              </a:rPr>
              <a:t>Example: </a:t>
            </a:r>
            <a:endParaRPr>
              <a:solidFill>
                <a:srgbClr val="000000"/>
              </a:solidFill>
            </a:endParaRPr>
          </a:p>
          <a:p>
            <a:pPr indent="-273049" lvl="1" marL="547688" rtl="0" algn="l">
              <a:lnSpc>
                <a:spcPct val="115000"/>
              </a:lnSpc>
              <a:spcBef>
                <a:spcPts val="320"/>
              </a:spcBef>
              <a:spcAft>
                <a:spcPts val="0"/>
              </a:spcAft>
              <a:buClr>
                <a:srgbClr val="000000"/>
              </a:buClr>
              <a:buSzPts val="1120"/>
              <a:buChar char="⚪"/>
            </a:pPr>
            <a:r>
              <a:rPr lang="en-US" sz="1600">
                <a:solidFill>
                  <a:srgbClr val="000000"/>
                </a:solidFill>
              </a:rPr>
              <a:t>Evaluating chess boards, </a:t>
            </a:r>
            <a:endParaRPr>
              <a:solidFill>
                <a:srgbClr val="000000"/>
              </a:solidFill>
            </a:endParaRPr>
          </a:p>
          <a:p>
            <a:pPr indent="-273049" lvl="1" marL="547688" rtl="0" algn="l">
              <a:lnSpc>
                <a:spcPct val="115000"/>
              </a:lnSpc>
              <a:spcBef>
                <a:spcPts val="320"/>
              </a:spcBef>
              <a:spcAft>
                <a:spcPts val="0"/>
              </a:spcAft>
              <a:buClr>
                <a:srgbClr val="000000"/>
              </a:buClr>
              <a:buSzPts val="1120"/>
              <a:buChar char="⚪"/>
            </a:pPr>
            <a:r>
              <a:rPr lang="en-US" sz="1600">
                <a:solidFill>
                  <a:srgbClr val="000000"/>
                </a:solidFill>
              </a:rPr>
              <a:t>Checkers</a:t>
            </a:r>
            <a:endParaRPr>
              <a:solidFill>
                <a:srgbClr val="000000"/>
              </a:solidFill>
            </a:endParaRPr>
          </a:p>
          <a:p>
            <a:pPr indent="-273049" lvl="1" marL="547688" rtl="0" algn="l">
              <a:lnSpc>
                <a:spcPct val="115000"/>
              </a:lnSpc>
              <a:spcBef>
                <a:spcPts val="320"/>
              </a:spcBef>
              <a:spcAft>
                <a:spcPts val="0"/>
              </a:spcAft>
              <a:buClr>
                <a:srgbClr val="000000"/>
              </a:buClr>
              <a:buSzPts val="1120"/>
              <a:buChar char="⚪"/>
            </a:pPr>
            <a:r>
              <a:rPr lang="en-US" sz="1600">
                <a:solidFill>
                  <a:srgbClr val="000000"/>
                </a:solidFill>
              </a:rPr>
              <a:t>Tic-tac-toe</a:t>
            </a:r>
            <a:endParaRPr>
              <a:solidFill>
                <a:srgbClr val="000000"/>
              </a:solidFill>
            </a:endParaRPr>
          </a:p>
        </p:txBody>
      </p:sp>
      <p:sp>
        <p:nvSpPr>
          <p:cNvPr id="753" name="Google Shape;753;p6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65"/>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Evaluation functions</a:t>
            </a:r>
            <a:endParaRPr/>
          </a:p>
        </p:txBody>
      </p:sp>
      <p:sp>
        <p:nvSpPr>
          <p:cNvPr id="760" name="Google Shape;760;p65"/>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1" name="Google Shape;761;p65"/>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762" name="Google Shape;762;p65"/>
          <p:cNvPicPr preferRelativeResize="0"/>
          <p:nvPr/>
        </p:nvPicPr>
        <p:blipFill>
          <a:blip r:embed="rId3">
            <a:alphaModFix/>
          </a:blip>
          <a:stretch>
            <a:fillRect/>
          </a:stretch>
        </p:blipFill>
        <p:spPr>
          <a:xfrm>
            <a:off x="1066800" y="1527050"/>
            <a:ext cx="7490275" cy="514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Types of Games</a:t>
            </a:r>
            <a:endParaRPr/>
          </a:p>
        </p:txBody>
      </p:sp>
      <p:graphicFrame>
        <p:nvGraphicFramePr>
          <p:cNvPr id="232" name="Google Shape;232;p19"/>
          <p:cNvGraphicFramePr/>
          <p:nvPr/>
        </p:nvGraphicFramePr>
        <p:xfrm>
          <a:off x="225425" y="1676400"/>
          <a:ext cx="3000000" cy="3000000"/>
        </p:xfrm>
        <a:graphic>
          <a:graphicData uri="http://schemas.openxmlformats.org/drawingml/2006/table">
            <a:tbl>
              <a:tblPr>
                <a:noFill/>
                <a:tableStyleId>{188D4EBB-20C2-4782-AF6A-04AC072D1A28}</a:tableStyleId>
              </a:tblPr>
              <a:tblGrid>
                <a:gridCol w="3577275"/>
                <a:gridCol w="2360100"/>
                <a:gridCol w="2538000"/>
              </a:tblGrid>
              <a:tr h="371475">
                <a:tc>
                  <a:txBody>
                    <a:bodyPr/>
                    <a:lstStyle/>
                    <a:p>
                      <a:pPr indent="0" lvl="0" marL="0" marR="0" rtl="0" algn="l">
                        <a:lnSpc>
                          <a:spcPct val="100000"/>
                        </a:lnSpc>
                        <a:spcBef>
                          <a:spcPts val="0"/>
                        </a:spcBef>
                        <a:spcAft>
                          <a:spcPts val="0"/>
                        </a:spcAft>
                        <a:buClr>
                          <a:schemeClr val="dk1"/>
                        </a:buClr>
                        <a:buSzPts val="1800"/>
                        <a:buFont typeface="Georgia"/>
                        <a:buNone/>
                      </a:pPr>
                      <a:r>
                        <a:t/>
                      </a:r>
                      <a:endParaRPr b="1" i="0" sz="2400" u="none" cap="none" strike="noStrike">
                        <a:solidFill>
                          <a:srgbClr val="FFFFFF"/>
                        </a:solidFill>
                        <a:latin typeface="Georgia"/>
                        <a:ea typeface="Georgia"/>
                        <a:cs typeface="Georgia"/>
                        <a:sym typeface="Georgia"/>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Georgia"/>
                        <a:buNone/>
                      </a:pPr>
                      <a:r>
                        <a:rPr b="1" i="0" lang="en-US" sz="2400" u="none" cap="none" strike="noStrike">
                          <a:solidFill>
                            <a:srgbClr val="FFFFFF"/>
                          </a:solidFill>
                          <a:latin typeface="Georgia"/>
                          <a:ea typeface="Georgia"/>
                          <a:cs typeface="Georgia"/>
                          <a:sym typeface="Georgia"/>
                        </a:rPr>
                        <a:t>deterministic</a:t>
                      </a:r>
                      <a:endParaRPr b="1" sz="24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Georgia"/>
                        <a:buNone/>
                      </a:pPr>
                      <a:r>
                        <a:rPr b="1" i="0" lang="en-US" sz="2400" u="none" cap="none" strike="noStrike">
                          <a:solidFill>
                            <a:srgbClr val="FFFFFF"/>
                          </a:solidFill>
                          <a:latin typeface="Georgia"/>
                          <a:ea typeface="Georgia"/>
                          <a:cs typeface="Georgia"/>
                          <a:sym typeface="Georgia"/>
                        </a:rPr>
                        <a:t>Chance moves</a:t>
                      </a:r>
                      <a:endParaRPr b="1" sz="24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lstStyle/>
                    <a:p>
                      <a:pPr indent="0" lvl="0" marL="0" marR="0" rtl="0" algn="l">
                        <a:lnSpc>
                          <a:spcPct val="100000"/>
                        </a:lnSpc>
                        <a:spcBef>
                          <a:spcPts val="0"/>
                        </a:spcBef>
                        <a:spcAft>
                          <a:spcPts val="0"/>
                        </a:spcAft>
                        <a:buClr>
                          <a:srgbClr val="000000"/>
                        </a:buClr>
                        <a:buSzPts val="1800"/>
                        <a:buFont typeface="Georgia"/>
                        <a:buNone/>
                      </a:pPr>
                      <a:r>
                        <a:rPr b="1" i="0" lang="en-US" sz="2200" u="none" cap="none" strike="noStrike">
                          <a:solidFill>
                            <a:srgbClr val="000000"/>
                          </a:solidFill>
                          <a:latin typeface="Georgia"/>
                          <a:ea typeface="Georgia"/>
                          <a:cs typeface="Georgia"/>
                          <a:sym typeface="Georgia"/>
                        </a:rPr>
                        <a:t>Perfect information</a:t>
                      </a:r>
                      <a:endParaRPr b="1"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D3CF"/>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2200" u="none" cap="none" strike="noStrike">
                          <a:solidFill>
                            <a:srgbClr val="000000"/>
                          </a:solidFill>
                          <a:latin typeface="Georgia"/>
                          <a:ea typeface="Georgia"/>
                          <a:cs typeface="Georgia"/>
                          <a:sym typeface="Georgia"/>
                        </a:rPr>
                        <a:t>Chess, checkers, go, othello</a:t>
                      </a:r>
                      <a:endParaRPr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D3CF"/>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2200" u="none" cap="none" strike="noStrike">
                          <a:solidFill>
                            <a:srgbClr val="000000"/>
                          </a:solidFill>
                          <a:latin typeface="Georgia"/>
                          <a:ea typeface="Georgia"/>
                          <a:cs typeface="Georgia"/>
                          <a:sym typeface="Georgia"/>
                        </a:rPr>
                        <a:t>Backgammon, monopoly</a:t>
                      </a:r>
                      <a:endParaRPr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D3CF"/>
                    </a:solidFill>
                  </a:tcPr>
                </a:tc>
              </a:tr>
              <a:tr h="371475">
                <a:tc>
                  <a:txBody>
                    <a:bodyPr/>
                    <a:lstStyle/>
                    <a:p>
                      <a:pPr indent="0" lvl="0" marL="0" marR="0" rtl="0" algn="l">
                        <a:lnSpc>
                          <a:spcPct val="100000"/>
                        </a:lnSpc>
                        <a:spcBef>
                          <a:spcPts val="0"/>
                        </a:spcBef>
                        <a:spcAft>
                          <a:spcPts val="0"/>
                        </a:spcAft>
                        <a:buClr>
                          <a:srgbClr val="000000"/>
                        </a:buClr>
                        <a:buSzPts val="1800"/>
                        <a:buFont typeface="Georgia"/>
                        <a:buNone/>
                      </a:pPr>
                      <a:r>
                        <a:rPr b="1" i="0" lang="en-US" sz="2200" u="none" cap="none" strike="noStrike">
                          <a:solidFill>
                            <a:srgbClr val="000000"/>
                          </a:solidFill>
                          <a:latin typeface="Georgia"/>
                          <a:ea typeface="Georgia"/>
                          <a:cs typeface="Georgia"/>
                          <a:sym typeface="Georgia"/>
                        </a:rPr>
                        <a:t>Imperfect information</a:t>
                      </a:r>
                      <a:br>
                        <a:rPr b="1" i="0" lang="en-US" sz="2200" u="none" cap="none" strike="noStrike">
                          <a:solidFill>
                            <a:srgbClr val="000000"/>
                          </a:solidFill>
                          <a:latin typeface="Georgia"/>
                          <a:ea typeface="Georgia"/>
                          <a:cs typeface="Georgia"/>
                          <a:sym typeface="Georgia"/>
                        </a:rPr>
                      </a:br>
                      <a:r>
                        <a:rPr b="1" i="0" lang="en-US" sz="2200" u="none" cap="none" strike="noStrike">
                          <a:solidFill>
                            <a:srgbClr val="000000"/>
                          </a:solidFill>
                          <a:latin typeface="Georgia"/>
                          <a:ea typeface="Georgia"/>
                          <a:cs typeface="Georgia"/>
                          <a:sym typeface="Georgia"/>
                        </a:rPr>
                        <a:t>(Initial Chance Moves)</a:t>
                      </a:r>
                      <a:endParaRPr b="1"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AE9"/>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2200" u="none" cap="none" strike="noStrike">
                          <a:solidFill>
                            <a:srgbClr val="000000"/>
                          </a:solidFill>
                          <a:latin typeface="Georgia"/>
                          <a:ea typeface="Georgia"/>
                          <a:cs typeface="Georgia"/>
                          <a:sym typeface="Georgia"/>
                        </a:rPr>
                        <a:t>Bridge, Skat, blind tic tac to</a:t>
                      </a:r>
                      <a:endParaRPr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AE9"/>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2200" u="none" cap="none" strike="noStrike">
                          <a:solidFill>
                            <a:srgbClr val="000000"/>
                          </a:solidFill>
                          <a:latin typeface="Georgia"/>
                          <a:ea typeface="Georgia"/>
                          <a:cs typeface="Georgia"/>
                          <a:sym typeface="Georgia"/>
                        </a:rPr>
                        <a:t>Poker, scrabble, blackjack</a:t>
                      </a:r>
                      <a:endParaRPr sz="22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AE9"/>
                    </a:solidFill>
                  </a:tcPr>
                </a:tc>
              </a:tr>
            </a:tbl>
          </a:graphicData>
        </a:graphic>
      </p:graphicFrame>
      <p:sp>
        <p:nvSpPr>
          <p:cNvPr id="233" name="Google Shape;233;p1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4" name="Google Shape;234;p19"/>
          <p:cNvSpPr txBox="1"/>
          <p:nvPr/>
        </p:nvSpPr>
        <p:spPr>
          <a:xfrm>
            <a:off x="273200" y="5099825"/>
            <a:ext cx="8334300" cy="13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chemeClr val="hlink"/>
                </a:solidFill>
                <a:hlinkClick r:id="rId3"/>
              </a:rPr>
              <a:t>https://playtictactoe.org/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u="sng">
                <a:solidFill>
                  <a:schemeClr val="hlink"/>
                </a:solidFill>
                <a:hlinkClick r:id="rId4"/>
              </a:rPr>
              <a:t>https://cardgames.io/backgammon/</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Game Setup</a:t>
            </a:r>
            <a:endParaRPr/>
          </a:p>
        </p:txBody>
      </p:sp>
      <p:sp>
        <p:nvSpPr>
          <p:cNvPr id="241" name="Google Shape;241;p20"/>
          <p:cNvSpPr txBox="1"/>
          <p:nvPr>
            <p:ph idx="1" type="body"/>
          </p:nvPr>
        </p:nvSpPr>
        <p:spPr>
          <a:xfrm>
            <a:off x="301625" y="1527175"/>
            <a:ext cx="8677200" cy="5055900"/>
          </a:xfrm>
          <a:prstGeom prst="rect">
            <a:avLst/>
          </a:prstGeom>
          <a:noFill/>
          <a:ln>
            <a:noFill/>
          </a:ln>
        </p:spPr>
        <p:txBody>
          <a:bodyPr anchorCtr="0" anchor="t" bIns="45700" lIns="91425" spcFirstLastPara="1" rIns="91425" wrap="square" tIns="45700">
            <a:noAutofit/>
          </a:bodyPr>
          <a:lstStyle/>
          <a:p>
            <a:pPr indent="-292100" lvl="0" marL="273050" rtl="0" algn="l">
              <a:lnSpc>
                <a:spcPct val="150000"/>
              </a:lnSpc>
              <a:spcBef>
                <a:spcPts val="0"/>
              </a:spcBef>
              <a:spcAft>
                <a:spcPts val="0"/>
              </a:spcAft>
              <a:buClr>
                <a:srgbClr val="000000"/>
              </a:buClr>
              <a:buSzPts val="2000"/>
              <a:buChar char="⚫"/>
            </a:pPr>
            <a:r>
              <a:rPr lang="en-US" sz="2000">
                <a:solidFill>
                  <a:srgbClr val="000000"/>
                </a:solidFill>
              </a:rPr>
              <a:t>Two players: MAX and MIN</a:t>
            </a:r>
            <a:endParaRPr sz="2000">
              <a:solidFill>
                <a:srgbClr val="000000"/>
              </a:solidFill>
            </a:endParaRPr>
          </a:p>
          <a:p>
            <a:pPr indent="-292100" lvl="0" marL="273050" rtl="0" algn="l">
              <a:lnSpc>
                <a:spcPct val="150000"/>
              </a:lnSpc>
              <a:spcBef>
                <a:spcPts val="400"/>
              </a:spcBef>
              <a:spcAft>
                <a:spcPts val="0"/>
              </a:spcAft>
              <a:buClr>
                <a:srgbClr val="000000"/>
              </a:buClr>
              <a:buSzPts val="2000"/>
              <a:buChar char="⚫"/>
            </a:pPr>
            <a:r>
              <a:rPr lang="en-US" sz="2000">
                <a:solidFill>
                  <a:srgbClr val="000000"/>
                </a:solidFill>
              </a:rPr>
              <a:t>MAX moves first and they take turns until the game is over</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Winner gets award, loser gets penalty.</a:t>
            </a:r>
            <a:endParaRPr sz="2000">
              <a:solidFill>
                <a:srgbClr val="000000"/>
              </a:solidFill>
            </a:endParaRPr>
          </a:p>
          <a:p>
            <a:pPr indent="-292100" lvl="0" marL="273050" rtl="0" algn="l">
              <a:lnSpc>
                <a:spcPct val="150000"/>
              </a:lnSpc>
              <a:spcBef>
                <a:spcPts val="400"/>
              </a:spcBef>
              <a:spcAft>
                <a:spcPts val="0"/>
              </a:spcAft>
              <a:buClr>
                <a:srgbClr val="000000"/>
              </a:buClr>
              <a:buSzPts val="2000"/>
              <a:buChar char="⚫"/>
            </a:pPr>
            <a:r>
              <a:rPr lang="en-US" sz="2000">
                <a:solidFill>
                  <a:srgbClr val="000000"/>
                </a:solidFill>
              </a:rPr>
              <a:t>Games as search:</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Initial state: e.g. board configuration of chess</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Successor function: list of (move,state) pairs specifying legal moves.</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Terminal test: Is the game finished?</a:t>
            </a:r>
            <a:endParaRPr sz="2000">
              <a:solidFill>
                <a:srgbClr val="000000"/>
              </a:solidFill>
            </a:endParaRPr>
          </a:p>
          <a:p>
            <a:pPr indent="-320039" lvl="1" marL="547688" rtl="0" algn="l">
              <a:lnSpc>
                <a:spcPct val="150000"/>
              </a:lnSpc>
              <a:spcBef>
                <a:spcPts val="360"/>
              </a:spcBef>
              <a:spcAft>
                <a:spcPts val="0"/>
              </a:spcAft>
              <a:buClr>
                <a:srgbClr val="000000"/>
              </a:buClr>
              <a:buSzPts val="2000"/>
              <a:buChar char="⚪"/>
            </a:pPr>
            <a:r>
              <a:rPr lang="en-US" sz="2000">
                <a:solidFill>
                  <a:srgbClr val="000000"/>
                </a:solidFill>
              </a:rPr>
              <a:t>Utility function: Gives numerical value of terminal states. E.g. win (+1), lose (-1) and draw (0) in tic-tac-toe  or chess</a:t>
            </a:r>
            <a:endParaRPr sz="2000">
              <a:solidFill>
                <a:srgbClr val="000000"/>
              </a:solidFill>
            </a:endParaRPr>
          </a:p>
        </p:txBody>
      </p:sp>
      <p:sp>
        <p:nvSpPr>
          <p:cNvPr id="242" name="Google Shape;242;p2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Size of search trees</a:t>
            </a:r>
            <a:endParaRPr/>
          </a:p>
        </p:txBody>
      </p:sp>
      <p:sp>
        <p:nvSpPr>
          <p:cNvPr id="249" name="Google Shape;249;p21"/>
          <p:cNvSpPr txBox="1"/>
          <p:nvPr>
            <p:ph idx="1" type="body"/>
          </p:nvPr>
        </p:nvSpPr>
        <p:spPr>
          <a:xfrm>
            <a:off x="301625" y="1527174"/>
            <a:ext cx="8504238" cy="4721225"/>
          </a:xfrm>
          <a:prstGeom prst="rect">
            <a:avLst/>
          </a:prstGeom>
          <a:noFill/>
          <a:ln>
            <a:noFill/>
          </a:ln>
        </p:spPr>
        <p:txBody>
          <a:bodyPr anchorCtr="0" anchor="t" bIns="45700" lIns="91425" spcFirstLastPara="1" rIns="91425" wrap="square" tIns="45700">
            <a:noAutofit/>
          </a:bodyPr>
          <a:lstStyle/>
          <a:p>
            <a:pPr indent="-288607" lvl="0" marL="273050" rtl="0" algn="l">
              <a:lnSpc>
                <a:spcPct val="115000"/>
              </a:lnSpc>
              <a:spcBef>
                <a:spcPts val="0"/>
              </a:spcBef>
              <a:spcAft>
                <a:spcPts val="0"/>
              </a:spcAft>
              <a:buSzPts val="2200"/>
              <a:buChar char="⚫"/>
            </a:pPr>
            <a:r>
              <a:rPr lang="en-US" sz="2200"/>
              <a:t>b = branching factor</a:t>
            </a:r>
            <a:endParaRPr sz="2200"/>
          </a:p>
          <a:p>
            <a:pPr indent="-288607" lvl="0" marL="273050" rtl="0" algn="l">
              <a:lnSpc>
                <a:spcPct val="115000"/>
              </a:lnSpc>
              <a:spcBef>
                <a:spcPts val="460"/>
              </a:spcBef>
              <a:spcAft>
                <a:spcPts val="0"/>
              </a:spcAft>
              <a:buSzPts val="2200"/>
              <a:buChar char="⚫"/>
            </a:pPr>
            <a:r>
              <a:rPr lang="en-US" sz="2200"/>
              <a:t>d = number of moves by both players</a:t>
            </a:r>
            <a:endParaRPr sz="2200"/>
          </a:p>
          <a:p>
            <a:pPr indent="-288607" lvl="0" marL="273050" rtl="0" algn="l">
              <a:lnSpc>
                <a:spcPct val="115000"/>
              </a:lnSpc>
              <a:spcBef>
                <a:spcPts val="460"/>
              </a:spcBef>
              <a:spcAft>
                <a:spcPts val="0"/>
              </a:spcAft>
              <a:buSzPts val="2200"/>
              <a:buChar char="⚫"/>
            </a:pPr>
            <a:r>
              <a:rPr lang="en-US" sz="2200"/>
              <a:t>Search tree is O(b</a:t>
            </a:r>
            <a:r>
              <a:rPr baseline="30000" lang="en-US" sz="2200"/>
              <a:t>d</a:t>
            </a:r>
            <a:r>
              <a:rPr lang="en-US" sz="2200"/>
              <a:t>)</a:t>
            </a:r>
            <a:endParaRPr sz="2200"/>
          </a:p>
          <a:p>
            <a:pPr indent="-288607" lvl="0" marL="273050" rtl="0" algn="l">
              <a:lnSpc>
                <a:spcPct val="115000"/>
              </a:lnSpc>
              <a:spcBef>
                <a:spcPts val="460"/>
              </a:spcBef>
              <a:spcAft>
                <a:spcPts val="0"/>
              </a:spcAft>
              <a:buSzPts val="2200"/>
              <a:buChar char="⚫"/>
            </a:pPr>
            <a:r>
              <a:rPr lang="en-US" sz="2200"/>
              <a:t>Chess</a:t>
            </a:r>
            <a:endParaRPr sz="2200"/>
          </a:p>
          <a:p>
            <a:pPr indent="-328294" lvl="1" marL="547688" rtl="0" algn="l">
              <a:lnSpc>
                <a:spcPct val="115000"/>
              </a:lnSpc>
              <a:spcBef>
                <a:spcPts val="380"/>
              </a:spcBef>
              <a:spcAft>
                <a:spcPts val="0"/>
              </a:spcAft>
              <a:buSzPts val="2200"/>
              <a:buChar char="⚪"/>
            </a:pPr>
            <a:r>
              <a:rPr lang="en-US"/>
              <a:t>b ~ 35</a:t>
            </a:r>
            <a:endParaRPr/>
          </a:p>
          <a:p>
            <a:pPr indent="-328294" lvl="1" marL="547688" rtl="0" algn="l">
              <a:lnSpc>
                <a:spcPct val="115000"/>
              </a:lnSpc>
              <a:spcBef>
                <a:spcPts val="380"/>
              </a:spcBef>
              <a:spcAft>
                <a:spcPts val="0"/>
              </a:spcAft>
              <a:buSzPts val="2200"/>
              <a:buChar char="⚪"/>
            </a:pPr>
            <a:r>
              <a:rPr lang="en-US"/>
              <a:t>d ~100</a:t>
            </a:r>
            <a:endParaRPr/>
          </a:p>
          <a:p>
            <a:pPr indent="-273049" lvl="1" marL="547688" rtl="0" algn="l">
              <a:lnSpc>
                <a:spcPct val="115000"/>
              </a:lnSpc>
              <a:spcBef>
                <a:spcPts val="380"/>
              </a:spcBef>
              <a:spcAft>
                <a:spcPts val="0"/>
              </a:spcAft>
              <a:buSzPts val="1330"/>
              <a:buFont typeface="Georgia"/>
              <a:buNone/>
            </a:pPr>
            <a:r>
              <a:rPr lang="en-US"/>
              <a:t>      -   search tree is ~ 10 </a:t>
            </a:r>
            <a:r>
              <a:rPr baseline="30000" lang="en-US"/>
              <a:t>154</a:t>
            </a:r>
            <a:r>
              <a:rPr lang="en-US"/>
              <a:t>   (!!)</a:t>
            </a:r>
            <a:endParaRPr/>
          </a:p>
          <a:p>
            <a:pPr indent="-273049" lvl="1" marL="547688" rtl="0" algn="l">
              <a:lnSpc>
                <a:spcPct val="115000"/>
              </a:lnSpc>
              <a:spcBef>
                <a:spcPts val="380"/>
              </a:spcBef>
              <a:spcAft>
                <a:spcPts val="0"/>
              </a:spcAft>
              <a:buSzPts val="1330"/>
              <a:buFont typeface="Georgia"/>
              <a:buNone/>
            </a:pPr>
            <a:r>
              <a:rPr lang="en-US"/>
              <a:t>      -   completely impractical to search this</a:t>
            </a:r>
            <a:endParaRPr/>
          </a:p>
          <a:p>
            <a:pPr indent="-326390" lvl="0" marL="273050" rtl="0" algn="l">
              <a:lnSpc>
                <a:spcPct val="115000"/>
              </a:lnSpc>
              <a:spcBef>
                <a:spcPts val="320"/>
              </a:spcBef>
              <a:spcAft>
                <a:spcPts val="0"/>
              </a:spcAft>
              <a:buSzPts val="2200"/>
              <a:buChar char="⚫"/>
            </a:pPr>
            <a:r>
              <a:rPr lang="en-US" sz="2200"/>
              <a:t>Game-playing emphasizes being able to make optimal decisions in a finite amount of time</a:t>
            </a:r>
            <a:endParaRPr sz="2200"/>
          </a:p>
          <a:p>
            <a:pPr indent="0" lvl="0" marL="547687" rtl="0" algn="l">
              <a:lnSpc>
                <a:spcPct val="115000"/>
              </a:lnSpc>
              <a:spcBef>
                <a:spcPts val="320"/>
              </a:spcBef>
              <a:spcAft>
                <a:spcPts val="0"/>
              </a:spcAft>
              <a:buNone/>
            </a:pPr>
            <a:r>
              <a:t/>
            </a:r>
            <a:endParaRPr sz="2000"/>
          </a:p>
        </p:txBody>
      </p:sp>
      <p:sp>
        <p:nvSpPr>
          <p:cNvPr id="250" name="Google Shape;250;p2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600"/>
              <a:t>Partial Game Tree for Tic-Tac-Toe</a:t>
            </a:r>
            <a:endParaRPr sz="3600"/>
          </a:p>
        </p:txBody>
      </p:sp>
      <p:sp>
        <p:nvSpPr>
          <p:cNvPr id="257" name="Google Shape;257;p22"/>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58" name="Google Shape;258;p22"/>
          <p:cNvPicPr preferRelativeResize="0"/>
          <p:nvPr/>
        </p:nvPicPr>
        <p:blipFill>
          <a:blip r:embed="rId3">
            <a:alphaModFix/>
          </a:blip>
          <a:stretch>
            <a:fillRect/>
          </a:stretch>
        </p:blipFill>
        <p:spPr>
          <a:xfrm>
            <a:off x="1066800" y="1477938"/>
            <a:ext cx="7225572" cy="50752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