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2" r:id="rId4"/>
    <p:sldId id="273" r:id="rId5"/>
    <p:sldId id="269" r:id="rId6"/>
    <p:sldId id="270" r:id="rId7"/>
    <p:sldId id="274" r:id="rId8"/>
    <p:sldId id="271" r:id="rId9"/>
    <p:sldId id="275" r:id="rId10"/>
    <p:sldId id="277" r:id="rId11"/>
    <p:sldId id="276" r:id="rId12"/>
    <p:sldId id="258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95564" y="2130425"/>
            <a:ext cx="8562108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Введение в машинное обучение</a:t>
            </a:r>
            <a:endParaRPr lang="en-US" sz="2900" dirty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pPr algn="r" eaLnBrk="1" hangingPunct="1"/>
            <a:r>
              <a:rPr lang="ru-RU" sz="20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Ковалев Даниил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671778-479F-4315-A8B1-E7DD67EB7DCA}"/>
              </a:ext>
            </a:extLst>
          </p:cNvPr>
          <p:cNvSpPr/>
          <p:nvPr/>
        </p:nvSpPr>
        <p:spPr>
          <a:xfrm>
            <a:off x="3200400" y="511525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</a:rPr>
              <a:t>В презентации использованы материалы курса</a:t>
            </a:r>
            <a:r>
              <a:rPr kumimoji="1" lang="en-US" sz="1400" dirty="0">
                <a:solidFill>
                  <a:srgbClr val="000066"/>
                </a:solidFill>
                <a:latin typeface="Myriad Pro"/>
              </a:rPr>
              <a:t> “</a:t>
            </a:r>
            <a:r>
              <a:rPr kumimoji="1" lang="ru-RU" sz="1400" dirty="0">
                <a:solidFill>
                  <a:srgbClr val="000066"/>
                </a:solidFill>
                <a:latin typeface="Myriad Pro"/>
              </a:rPr>
              <a:t>Введение в машинное обучение</a:t>
            </a:r>
            <a:r>
              <a:rPr kumimoji="1" lang="en-US" sz="1400" dirty="0">
                <a:solidFill>
                  <a:srgbClr val="000066"/>
                </a:solidFill>
                <a:latin typeface="Myriad Pro"/>
              </a:rPr>
              <a:t>”</a:t>
            </a:r>
            <a:r>
              <a:rPr kumimoji="1" lang="ru-RU" sz="1400" dirty="0">
                <a:solidFill>
                  <a:srgbClr val="000066"/>
                </a:solidFill>
                <a:latin typeface="Myriad Pro"/>
              </a:rPr>
              <a:t> сайта </a:t>
            </a:r>
            <a:r>
              <a:rPr kumimoji="1" lang="en-US" sz="1400" dirty="0">
                <a:solidFill>
                  <a:srgbClr val="000066"/>
                </a:solidFill>
                <a:latin typeface="Myriad Pro"/>
              </a:rPr>
              <a:t>coursera.org</a:t>
            </a:r>
            <a:endParaRPr kumimoji="1" lang="ru-RU" sz="1400" dirty="0">
              <a:solidFill>
                <a:srgbClr val="000066"/>
              </a:solidFill>
              <a:latin typeface="Myriad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52128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Оценка точности алгоритма</a:t>
            </a:r>
            <a:r>
              <a:rPr lang="en-US" sz="3200" dirty="0">
                <a:solidFill>
                  <a:schemeClr val="bg1"/>
                </a:solidFill>
                <a:latin typeface="Myriad Pro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Myriad Pro"/>
              </a:rPr>
              <a:t>при</a:t>
            </a:r>
          </a:p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помощи </a:t>
            </a:r>
            <a:r>
              <a:rPr lang="en-US" sz="3200" dirty="0">
                <a:solidFill>
                  <a:schemeClr val="bg1"/>
                </a:solidFill>
                <a:latin typeface="Myriad Pro"/>
              </a:rPr>
              <a:t>ROC</a:t>
            </a:r>
            <a:r>
              <a:rPr lang="ru-RU" sz="3200" dirty="0">
                <a:solidFill>
                  <a:schemeClr val="bg1"/>
                </a:solidFill>
                <a:latin typeface="Myriad Pro"/>
              </a:rPr>
              <a:t>-</a:t>
            </a:r>
            <a:r>
              <a:rPr lang="en-US" sz="3200" dirty="0">
                <a:solidFill>
                  <a:schemeClr val="bg1"/>
                </a:solidFill>
                <a:latin typeface="Myriad Pro"/>
              </a:rPr>
              <a:t>AUC </a:t>
            </a:r>
            <a:r>
              <a:rPr lang="ru-RU" sz="3200" dirty="0">
                <a:solidFill>
                  <a:schemeClr val="bg1"/>
                </a:solidFill>
                <a:latin typeface="Myriad Pro"/>
              </a:rPr>
              <a:t>кривой</a:t>
            </a:r>
            <a:endParaRPr lang="en-US" sz="3200" dirty="0">
              <a:solidFill>
                <a:schemeClr val="bg1"/>
              </a:solidFill>
              <a:latin typeface="Myriad Pro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AF86A20-A8F3-4488-959D-B93DBC42D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1545"/>
              </p:ext>
            </p:extLst>
          </p:nvPr>
        </p:nvGraphicFramePr>
        <p:xfrm>
          <a:off x="493857" y="1542501"/>
          <a:ext cx="197225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56">
                  <a:extLst>
                    <a:ext uri="{9D8B030D-6E8A-4147-A177-3AD203B41FA5}">
                      <a16:colId xmlns:a16="http://schemas.microsoft.com/office/drawing/2014/main" val="4082986646"/>
                    </a:ext>
                  </a:extLst>
                </a:gridCol>
                <a:gridCol w="897191">
                  <a:extLst>
                    <a:ext uri="{9D8B030D-6E8A-4147-A177-3AD203B41FA5}">
                      <a16:colId xmlns:a16="http://schemas.microsoft.com/office/drawing/2014/main" val="2780580190"/>
                    </a:ext>
                  </a:extLst>
                </a:gridCol>
                <a:gridCol w="675305">
                  <a:extLst>
                    <a:ext uri="{9D8B030D-6E8A-4147-A177-3AD203B41FA5}">
                      <a16:colId xmlns:a16="http://schemas.microsoft.com/office/drawing/2014/main" val="3374362310"/>
                    </a:ext>
                  </a:extLst>
                </a:gridCol>
              </a:tblGrid>
              <a:tr h="225455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Класс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63013"/>
                  </a:ext>
                </a:extLst>
              </a:tr>
              <a:tr h="225455"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90228"/>
                  </a:ext>
                </a:extLst>
              </a:tr>
              <a:tr h="225455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82807"/>
                  </a:ext>
                </a:extLst>
              </a:tr>
              <a:tr h="225455">
                <a:tc>
                  <a:txBody>
                    <a:bodyPr/>
                    <a:lstStyle/>
                    <a:p>
                      <a:r>
                        <a:rPr lang="ru-R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7388"/>
                  </a:ext>
                </a:extLst>
              </a:tr>
              <a:tr h="225455"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76409"/>
                  </a:ext>
                </a:extLst>
              </a:tr>
              <a:tr h="225455">
                <a:tc>
                  <a:txBody>
                    <a:bodyPr/>
                    <a:lstStyle/>
                    <a:p>
                      <a:r>
                        <a:rPr lang="ru-R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39308"/>
                  </a:ext>
                </a:extLst>
              </a:tr>
              <a:tr h="225455"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08012"/>
                  </a:ext>
                </a:extLst>
              </a:tr>
              <a:tr h="225455"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45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BAB2475-0D05-4F63-8DFE-B2FE892B5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37814"/>
              </p:ext>
            </p:extLst>
          </p:nvPr>
        </p:nvGraphicFramePr>
        <p:xfrm>
          <a:off x="2705028" y="1542529"/>
          <a:ext cx="197225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44">
                  <a:extLst>
                    <a:ext uri="{9D8B030D-6E8A-4147-A177-3AD203B41FA5}">
                      <a16:colId xmlns:a16="http://schemas.microsoft.com/office/drawing/2014/main" val="4082986646"/>
                    </a:ext>
                  </a:extLst>
                </a:gridCol>
                <a:gridCol w="868220">
                  <a:extLst>
                    <a:ext uri="{9D8B030D-6E8A-4147-A177-3AD203B41FA5}">
                      <a16:colId xmlns:a16="http://schemas.microsoft.com/office/drawing/2014/main" val="2780580190"/>
                    </a:ext>
                  </a:extLst>
                </a:gridCol>
                <a:gridCol w="749588">
                  <a:extLst>
                    <a:ext uri="{9D8B030D-6E8A-4147-A177-3AD203B41FA5}">
                      <a16:colId xmlns:a16="http://schemas.microsoft.com/office/drawing/2014/main" val="3374362310"/>
                    </a:ext>
                  </a:extLst>
                </a:gridCol>
              </a:tblGrid>
              <a:tr h="289437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Класс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63013"/>
                  </a:ext>
                </a:extLst>
              </a:tr>
              <a:tr h="289437"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90228"/>
                  </a:ext>
                </a:extLst>
              </a:tr>
              <a:tr h="289437"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82807"/>
                  </a:ext>
                </a:extLst>
              </a:tr>
              <a:tr h="289437"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7388"/>
                  </a:ext>
                </a:extLst>
              </a:tr>
              <a:tr h="289437">
                <a:tc>
                  <a:txBody>
                    <a:bodyPr/>
                    <a:lstStyle/>
                    <a:p>
                      <a:r>
                        <a:rPr lang="ru-R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76409"/>
                  </a:ext>
                </a:extLst>
              </a:tr>
              <a:tr h="289437">
                <a:tc>
                  <a:txBody>
                    <a:bodyPr/>
                    <a:lstStyle/>
                    <a:p>
                      <a:r>
                        <a:rPr lang="ru-R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39308"/>
                  </a:ext>
                </a:extLst>
              </a:tr>
              <a:tr h="289437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08012"/>
                  </a:ext>
                </a:extLst>
              </a:tr>
              <a:tr h="289437"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4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B8CDBA-5F0B-40D3-9021-BBA8B6792907}"/>
              </a:ext>
            </a:extLst>
          </p:cNvPr>
          <p:cNvSpPr txBox="1"/>
          <p:nvPr/>
        </p:nvSpPr>
        <p:spPr>
          <a:xfrm>
            <a:off x="881164" y="4599710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m</a:t>
            </a:r>
            <a:r>
              <a:rPr lang="ru-RU" sz="3600" i="1" dirty="0"/>
              <a:t> </a:t>
            </a:r>
            <a:r>
              <a:rPr lang="en-US" sz="3600" dirty="0"/>
              <a:t>=</a:t>
            </a:r>
            <a:r>
              <a:rPr lang="ru-RU" sz="3600" dirty="0"/>
              <a:t> </a:t>
            </a:r>
            <a:r>
              <a:rPr lang="en-US" sz="3600" dirty="0"/>
              <a:t>3</a:t>
            </a:r>
          </a:p>
          <a:p>
            <a:r>
              <a:rPr lang="en-US" sz="3600" i="1" dirty="0"/>
              <a:t>n</a:t>
            </a:r>
            <a:r>
              <a:rPr lang="ru-RU" sz="3600" i="1" dirty="0"/>
              <a:t> </a:t>
            </a:r>
            <a:r>
              <a:rPr lang="en-US" sz="3600" dirty="0"/>
              <a:t>=</a:t>
            </a:r>
            <a:r>
              <a:rPr lang="ru-RU" sz="3600" dirty="0"/>
              <a:t> </a:t>
            </a:r>
            <a:r>
              <a:rPr lang="en-US" sz="3600" dirty="0"/>
              <a:t>4</a:t>
            </a:r>
            <a:endParaRPr lang="ru-RU" sz="3600" dirty="0"/>
          </a:p>
        </p:txBody>
      </p:sp>
      <p:pic>
        <p:nvPicPr>
          <p:cNvPr id="1028" name="Picture 4" descr="pic1">
            <a:extLst>
              <a:ext uri="{FF2B5EF4-FFF2-40B4-BE49-F238E27FC236}">
                <a16:creationId xmlns:a16="http://schemas.microsoft.com/office/drawing/2014/main" id="{59807BA8-697A-4E11-98E9-D2D095DD9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5" b="8216"/>
          <a:stretch/>
        </p:blipFill>
        <p:spPr bwMode="auto">
          <a:xfrm>
            <a:off x="5861167" y="4088040"/>
            <a:ext cx="1847534" cy="204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ic1">
            <a:extLst>
              <a:ext uri="{FF2B5EF4-FFF2-40B4-BE49-F238E27FC236}">
                <a16:creationId xmlns:a16="http://schemas.microsoft.com/office/drawing/2014/main" id="{43992088-6EAA-4567-AA53-54C748D66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05"/>
          <a:stretch/>
        </p:blipFill>
        <p:spPr bwMode="auto">
          <a:xfrm>
            <a:off x="5820428" y="1998218"/>
            <a:ext cx="2368436" cy="21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06558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52128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Реализация</a:t>
            </a:r>
            <a:endParaRPr lang="en-US" sz="32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60E06-2BB2-42B6-9A36-618D07E106A0}"/>
              </a:ext>
            </a:extLst>
          </p:cNvPr>
          <p:cNvSpPr txBox="1"/>
          <p:nvPr/>
        </p:nvSpPr>
        <p:spPr>
          <a:xfrm>
            <a:off x="1016000" y="2391044"/>
            <a:ext cx="7712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Пакеты: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numpy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scikit</a:t>
            </a:r>
            <a:r>
              <a:rPr lang="en-US" sz="2400" dirty="0"/>
              <a:t>-learn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41C2C-6A8C-4BA8-93A9-588A2136ECAC}"/>
              </a:ext>
            </a:extLst>
          </p:cNvPr>
          <p:cNvSpPr txBox="1"/>
          <p:nvPr/>
        </p:nvSpPr>
        <p:spPr>
          <a:xfrm>
            <a:off x="1016000" y="4098935"/>
            <a:ext cx="7712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Все сразу с удобным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  <a:r>
              <a:rPr lang="ru-RU" sz="2400" dirty="0"/>
              <a:t>есть в </a:t>
            </a:r>
            <a:r>
              <a:rPr lang="en-US" sz="2400" dirty="0"/>
              <a:t>Anaconda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20ED31B-2E34-4D2E-AA53-BBDBF4376220}"/>
              </a:ext>
            </a:extLst>
          </p:cNvPr>
          <p:cNvSpPr/>
          <p:nvPr/>
        </p:nvSpPr>
        <p:spPr>
          <a:xfrm>
            <a:off x="1016000" y="1770301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3292184992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0ADB1E5-0780-47FE-81BA-5B126CDB4C05}"/>
              </a:ext>
            </a:extLst>
          </p:cNvPr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52128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Введение</a:t>
            </a:r>
            <a:endParaRPr lang="en-US" sz="3200" dirty="0">
              <a:solidFill>
                <a:schemeClr val="bg1"/>
              </a:solidFill>
              <a:latin typeface="Myriad Pro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0C987AE-BC7E-4C64-A733-D1E7FBDD0672}"/>
              </a:ext>
            </a:extLst>
          </p:cNvPr>
          <p:cNvGrpSpPr/>
          <p:nvPr/>
        </p:nvGrpSpPr>
        <p:grpSpPr>
          <a:xfrm>
            <a:off x="712641" y="2009093"/>
            <a:ext cx="7718718" cy="3563701"/>
            <a:chOff x="486361" y="2009093"/>
            <a:chExt cx="7718718" cy="35637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02C1CA-7638-46A8-A44B-5F917A6C1C65}"/>
                </a:ext>
              </a:extLst>
            </p:cNvPr>
            <p:cNvSpPr txBox="1"/>
            <p:nvPr/>
          </p:nvSpPr>
          <p:spPr>
            <a:xfrm>
              <a:off x="3112978" y="2009093"/>
              <a:ext cx="38786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000" dirty="0"/>
                <a:t>Машинное обучение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6F8DCD-5C76-4E91-BD18-C703C50233FD}"/>
                </a:ext>
              </a:extLst>
            </p:cNvPr>
            <p:cNvSpPr txBox="1"/>
            <p:nvPr/>
          </p:nvSpPr>
          <p:spPr>
            <a:xfrm>
              <a:off x="1987221" y="3556000"/>
              <a:ext cx="22515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000" dirty="0"/>
                <a:t>С учителем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3BC281-6F86-49E6-A3AA-E1603CB491E4}"/>
                </a:ext>
              </a:extLst>
            </p:cNvPr>
            <p:cNvSpPr txBox="1"/>
            <p:nvPr/>
          </p:nvSpPr>
          <p:spPr>
            <a:xfrm>
              <a:off x="5865849" y="3556000"/>
              <a:ext cx="23392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000" dirty="0"/>
                <a:t>Без учителя</a:t>
              </a:r>
            </a:p>
          </p:txBody>
        </p:sp>
        <p:cxnSp>
          <p:nvCxnSpPr>
            <p:cNvPr id="4" name="Прямая со стрелкой 3">
              <a:extLst>
                <a:ext uri="{FF2B5EF4-FFF2-40B4-BE49-F238E27FC236}">
                  <a16:creationId xmlns:a16="http://schemas.microsoft.com/office/drawing/2014/main" id="{BA2BB5D7-0DCA-433C-AFDC-0B52E09E2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78" y="2650836"/>
              <a:ext cx="960258" cy="90516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A13F6B1-9BE8-4D4C-BF48-2DE6CBBC831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348" y="2650836"/>
              <a:ext cx="960256" cy="90516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8F79BF44-E89E-4A79-80A0-40FA2CFA6C70}"/>
                </a:ext>
              </a:extLst>
            </p:cNvPr>
            <p:cNvCxnSpPr>
              <a:cxnSpLocks/>
            </p:cNvCxnSpPr>
            <p:nvPr/>
          </p:nvCxnSpPr>
          <p:spPr>
            <a:xfrm>
              <a:off x="3495967" y="4096327"/>
              <a:ext cx="1556324" cy="9224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6BC182FE-EC51-4075-82F6-5E57C6C35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991" y="4109998"/>
              <a:ext cx="960258" cy="90516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6B429D-A8C9-422F-9AB6-0877DEB1277F}"/>
                </a:ext>
              </a:extLst>
            </p:cNvPr>
            <p:cNvSpPr txBox="1"/>
            <p:nvPr/>
          </p:nvSpPr>
          <p:spPr>
            <a:xfrm>
              <a:off x="486361" y="5015162"/>
              <a:ext cx="3009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000" dirty="0"/>
                <a:t>Классификация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8F8B64-421E-4C4E-8751-93694D5C30F4}"/>
                </a:ext>
              </a:extLst>
            </p:cNvPr>
            <p:cNvSpPr txBox="1"/>
            <p:nvPr/>
          </p:nvSpPr>
          <p:spPr>
            <a:xfrm>
              <a:off x="4045893" y="5018796"/>
              <a:ext cx="201279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000" dirty="0"/>
                <a:t>Регрессия</a:t>
              </a: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52128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Проблема переобучения</a:t>
            </a:r>
          </a:p>
        </p:txBody>
      </p:sp>
      <p:pic>
        <p:nvPicPr>
          <p:cNvPr id="1026" name="Picture 2" descr="https://upload.wikimedia.org/wikipedia/commons/thumb/1/19/Overfitting.svg/685px-Overfitting.svg.png">
            <a:extLst>
              <a:ext uri="{FF2B5EF4-FFF2-40B4-BE49-F238E27FC236}">
                <a16:creationId xmlns:a16="http://schemas.microsoft.com/office/drawing/2014/main" id="{5C860075-D2BF-4CFC-BEBE-F69F3A44A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5" y="1807007"/>
            <a:ext cx="3990110" cy="39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6/68/Overfitted_Data.png">
            <a:extLst>
              <a:ext uri="{FF2B5EF4-FFF2-40B4-BE49-F238E27FC236}">
                <a16:creationId xmlns:a16="http://schemas.microsoft.com/office/drawing/2014/main" id="{7CB386C8-A9B9-4463-9D65-4C3135F90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2490498"/>
            <a:ext cx="4383241" cy="297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4512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52128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Проблема переобучения</a:t>
            </a:r>
          </a:p>
        </p:txBody>
      </p:sp>
      <p:pic>
        <p:nvPicPr>
          <p:cNvPr id="2050" name="Picture 2" descr="https://1.bp.blogspot.com/-EUb56sAg3Yo/WqY5WFIS7dI/AAAAAAAAEH0/lx1R81rW0fAIedw0UgqiZDFO9KNLWxnSACLcBGAs/s1600/10.PNG">
            <a:extLst>
              <a:ext uri="{FF2B5EF4-FFF2-40B4-BE49-F238E27FC236}">
                <a16:creationId xmlns:a16="http://schemas.microsoft.com/office/drawing/2014/main" id="{A9C7A8EF-35D0-40C3-9F19-9CA182AD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81" y="1393127"/>
            <a:ext cx="5172363" cy="50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728220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52128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Решающие деревья</a:t>
            </a:r>
            <a:endParaRPr lang="en-US" sz="32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9CA0F2-709E-4A2D-8B2A-855ECD0E6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696" t="8655" r="12805" b="13460"/>
          <a:stretch/>
        </p:blipFill>
        <p:spPr>
          <a:xfrm>
            <a:off x="293066" y="1303533"/>
            <a:ext cx="8557868" cy="50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2097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52128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Переобучение на примере решающих</a:t>
            </a:r>
          </a:p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деревьев</a:t>
            </a:r>
            <a:endParaRPr lang="en-US" sz="32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3978F5-C7E2-450A-877C-CE9441C0EA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85" t="8473" r="16667" b="11616"/>
          <a:stretch/>
        </p:blipFill>
        <p:spPr>
          <a:xfrm>
            <a:off x="839426" y="1365312"/>
            <a:ext cx="7119073" cy="49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63351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52128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Решающие деревья и случайный лес</a:t>
            </a:r>
            <a:endParaRPr lang="en-US" sz="32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73177-4B59-45D7-BE2A-5FF58817FB18}"/>
              </a:ext>
            </a:extLst>
          </p:cNvPr>
          <p:cNvSpPr txBox="1"/>
          <p:nvPr/>
        </p:nvSpPr>
        <p:spPr>
          <a:xfrm>
            <a:off x="554182" y="1838036"/>
            <a:ext cx="7712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Главное преимущество – интерпретируемость.</a:t>
            </a:r>
          </a:p>
          <a:p>
            <a:r>
              <a:rPr lang="ru-RU" sz="2400" dirty="0"/>
              <a:t>Главный недостаток – переобучение и неустойчивость к шуму и выбросам.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CCAC3-EB7B-4D1C-A10C-DDD0716DD248}"/>
              </a:ext>
            </a:extLst>
          </p:cNvPr>
          <p:cNvSpPr txBox="1"/>
          <p:nvPr/>
        </p:nvSpPr>
        <p:spPr>
          <a:xfrm>
            <a:off x="542781" y="3526397"/>
            <a:ext cx="7712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Проблема решается при помощи композиции решающих деревьев – случайного леса.</a:t>
            </a:r>
          </a:p>
        </p:txBody>
      </p:sp>
    </p:spTree>
    <p:extLst>
      <p:ext uri="{BB962C8B-B14F-4D97-AF65-F5344CB8AC3E}">
        <p14:creationId xmlns:p14="http://schemas.microsoft.com/office/powerpoint/2010/main" val="3512169034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52128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Логистическая регрессия</a:t>
            </a:r>
            <a:endParaRPr lang="en-US" sz="32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BEF485A7-3330-4C2A-8AC9-F7B6643F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42" y="1647825"/>
            <a:ext cx="4668116" cy="44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10823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52128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>
                <a:solidFill>
                  <a:schemeClr val="bg1"/>
                </a:solidFill>
                <a:latin typeface="Myriad Pro"/>
              </a:rPr>
              <a:t>Метод </a:t>
            </a:r>
            <a:r>
              <a:rPr lang="en-US" sz="3200" dirty="0">
                <a:solidFill>
                  <a:schemeClr val="bg1"/>
                </a:solidFill>
                <a:latin typeface="Myriad Pro"/>
              </a:rPr>
              <a:t>k </a:t>
            </a:r>
            <a:r>
              <a:rPr lang="ru-RU" sz="3200" dirty="0">
                <a:solidFill>
                  <a:schemeClr val="bg1"/>
                </a:solidFill>
                <a:latin typeface="Myriad Pro"/>
              </a:rPr>
              <a:t>ближайших соседей</a:t>
            </a:r>
            <a:endParaRPr lang="en-US" sz="32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4098" name="Picture 2" descr="http://habrastorage.org/storage2/f6e/91d/bec/f6e91dbecf6e9b0e4a2f451941ca95ec.png">
            <a:extLst>
              <a:ext uri="{FF2B5EF4-FFF2-40B4-BE49-F238E27FC236}">
                <a16:creationId xmlns:a16="http://schemas.microsoft.com/office/drawing/2014/main" id="{36A3F30A-02A4-415E-8AFD-C1360DE86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2" t="8578" r="15380" b="12760"/>
          <a:stretch/>
        </p:blipFill>
        <p:spPr bwMode="auto">
          <a:xfrm>
            <a:off x="2189018" y="1781677"/>
            <a:ext cx="4765963" cy="40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68895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253</Words>
  <Application>Microsoft Office PowerPoint</Application>
  <PresentationFormat>Экран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Myriad Pro</vt:lpstr>
      <vt:lpstr>Myriad Pro Semibold</vt:lpstr>
      <vt:lpstr>Office Theme</vt:lpstr>
      <vt:lpstr>Введение в машинное обучение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Ковалев Даниил Юрьевич</cp:lastModifiedBy>
  <cp:revision>45</cp:revision>
  <dcterms:created xsi:type="dcterms:W3CDTF">2010-09-30T06:45:29Z</dcterms:created>
  <dcterms:modified xsi:type="dcterms:W3CDTF">2018-10-18T06:59:00Z</dcterms:modified>
</cp:coreProperties>
</file>