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75" r:id="rId3"/>
  </p:sldMasterIdLst>
  <p:notesMasterIdLst>
    <p:notesMasterId r:id="rId130"/>
  </p:notesMasterIdLst>
  <p:sldIdLst>
    <p:sldId id="258" r:id="rId4"/>
    <p:sldId id="329" r:id="rId5"/>
    <p:sldId id="847" r:id="rId6"/>
    <p:sldId id="259" r:id="rId7"/>
    <p:sldId id="261" r:id="rId8"/>
    <p:sldId id="712" r:id="rId9"/>
    <p:sldId id="713" r:id="rId10"/>
    <p:sldId id="836" r:id="rId11"/>
    <p:sldId id="837" r:id="rId12"/>
    <p:sldId id="838" r:id="rId13"/>
    <p:sldId id="839" r:id="rId14"/>
    <p:sldId id="714" r:id="rId15"/>
    <p:sldId id="848" r:id="rId16"/>
    <p:sldId id="267" r:id="rId17"/>
    <p:sldId id="841" r:id="rId18"/>
    <p:sldId id="269" r:id="rId19"/>
    <p:sldId id="842" r:id="rId20"/>
    <p:sldId id="843" r:id="rId21"/>
    <p:sldId id="844" r:id="rId22"/>
    <p:sldId id="831" r:id="rId23"/>
    <p:sldId id="820" r:id="rId24"/>
    <p:sldId id="821" r:id="rId25"/>
    <p:sldId id="823" r:id="rId26"/>
    <p:sldId id="849" r:id="rId27"/>
    <p:sldId id="815" r:id="rId28"/>
    <p:sldId id="816" r:id="rId29"/>
    <p:sldId id="286" r:id="rId30"/>
    <p:sldId id="817" r:id="rId31"/>
    <p:sldId id="818" r:id="rId32"/>
    <p:sldId id="822" r:id="rId33"/>
    <p:sldId id="824" r:id="rId34"/>
    <p:sldId id="825" r:id="rId35"/>
    <p:sldId id="289" r:id="rId36"/>
    <p:sldId id="826" r:id="rId37"/>
    <p:sldId id="828" r:id="rId38"/>
    <p:sldId id="829" r:id="rId39"/>
    <p:sldId id="830" r:id="rId40"/>
    <p:sldId id="850" r:id="rId41"/>
    <p:sldId id="264" r:id="rId42"/>
    <p:sldId id="819" r:id="rId43"/>
    <p:sldId id="265" r:id="rId44"/>
    <p:sldId id="266" r:id="rId45"/>
    <p:sldId id="268" r:id="rId46"/>
    <p:sldId id="270" r:id="rId47"/>
    <p:sldId id="271" r:id="rId48"/>
    <p:sldId id="272" r:id="rId49"/>
    <p:sldId id="273" r:id="rId50"/>
    <p:sldId id="274" r:id="rId51"/>
    <p:sldId id="275" r:id="rId52"/>
    <p:sldId id="276" r:id="rId53"/>
    <p:sldId id="695" r:id="rId54"/>
    <p:sldId id="283" r:id="rId55"/>
    <p:sldId id="284" r:id="rId56"/>
    <p:sldId id="285" r:id="rId57"/>
    <p:sldId id="287" r:id="rId58"/>
    <p:sldId id="379" r:id="rId59"/>
    <p:sldId id="672" r:id="rId60"/>
    <p:sldId id="673" r:id="rId61"/>
    <p:sldId id="674" r:id="rId62"/>
    <p:sldId id="675" r:id="rId63"/>
    <p:sldId id="677" r:id="rId64"/>
    <p:sldId id="851" r:id="rId65"/>
    <p:sldId id="300" r:id="rId66"/>
    <p:sldId id="305" r:id="rId67"/>
    <p:sldId id="306" r:id="rId68"/>
    <p:sldId id="307" r:id="rId69"/>
    <p:sldId id="308" r:id="rId70"/>
    <p:sldId id="698" r:id="rId71"/>
    <p:sldId id="301" r:id="rId72"/>
    <p:sldId id="700" r:id="rId73"/>
    <p:sldId id="701" r:id="rId74"/>
    <p:sldId id="303" r:id="rId75"/>
    <p:sldId id="702" r:id="rId76"/>
    <p:sldId id="703" r:id="rId77"/>
    <p:sldId id="260" r:id="rId78"/>
    <p:sldId id="321" r:id="rId79"/>
    <p:sldId id="318" r:id="rId80"/>
    <p:sldId id="319" r:id="rId81"/>
    <p:sldId id="704" r:id="rId82"/>
    <p:sldId id="710" r:id="rId83"/>
    <p:sldId id="380" r:id="rId84"/>
    <p:sldId id="852" r:id="rId85"/>
    <p:sldId id="716" r:id="rId86"/>
    <p:sldId id="320" r:id="rId87"/>
    <p:sldId id="717" r:id="rId88"/>
    <p:sldId id="322" r:id="rId89"/>
    <p:sldId id="323" r:id="rId90"/>
    <p:sldId id="324" r:id="rId91"/>
    <p:sldId id="325" r:id="rId92"/>
    <p:sldId id="326" r:id="rId93"/>
    <p:sldId id="800" r:id="rId94"/>
    <p:sldId id="327" r:id="rId95"/>
    <p:sldId id="799" r:id="rId96"/>
    <p:sldId id="801" r:id="rId97"/>
    <p:sldId id="333" r:id="rId98"/>
    <p:sldId id="335" r:id="rId99"/>
    <p:sldId id="334" r:id="rId100"/>
    <p:sldId id="694" r:id="rId101"/>
    <p:sldId id="803" r:id="rId102"/>
    <p:sldId id="853" r:id="rId103"/>
    <p:sldId id="806" r:id="rId104"/>
    <p:sldId id="805" r:id="rId105"/>
    <p:sldId id="807" r:id="rId106"/>
    <p:sldId id="808" r:id="rId107"/>
    <p:sldId id="809" r:id="rId108"/>
    <p:sldId id="810" r:id="rId109"/>
    <p:sldId id="626" r:id="rId110"/>
    <p:sldId id="812" r:id="rId111"/>
    <p:sldId id="813" r:id="rId112"/>
    <p:sldId id="628" r:id="rId113"/>
    <p:sldId id="629" r:id="rId114"/>
    <p:sldId id="630" r:id="rId115"/>
    <p:sldId id="632" r:id="rId116"/>
    <p:sldId id="633" r:id="rId117"/>
    <p:sldId id="634" r:id="rId118"/>
    <p:sldId id="635" r:id="rId119"/>
    <p:sldId id="636" r:id="rId120"/>
    <p:sldId id="637" r:id="rId121"/>
    <p:sldId id="661" r:id="rId122"/>
    <p:sldId id="660" r:id="rId123"/>
    <p:sldId id="662" r:id="rId124"/>
    <p:sldId id="663" r:id="rId125"/>
    <p:sldId id="664" r:id="rId126"/>
    <p:sldId id="854" r:id="rId127"/>
    <p:sldId id="856" r:id="rId128"/>
    <p:sldId id="328" r:id="rId1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theme" Target="theme/theme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134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Sheet1!$B$2:$B$6</c:f>
              <c:numCache>
                <c:formatCode>General</c:formatCode>
                <c:ptCount val="5"/>
                <c:pt idx="0">
                  <c:v>0.2</c:v>
                </c:pt>
                <c:pt idx="1">
                  <c:v>0.5</c:v>
                </c:pt>
                <c:pt idx="2">
                  <c:v>0.7</c:v>
                </c:pt>
                <c:pt idx="3">
                  <c:v>0.75</c:v>
                </c:pt>
                <c:pt idx="4">
                  <c:v>0.8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4E8-4F58-8EA6-5C2EDA2ECC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Sheet1!$C$2:$C$6</c:f>
              <c:numCache>
                <c:formatCode>General</c:formatCode>
                <c:ptCount val="5"/>
                <c:pt idx="0">
                  <c:v>0.1</c:v>
                </c:pt>
                <c:pt idx="1">
                  <c:v>0.6</c:v>
                </c:pt>
                <c:pt idx="2">
                  <c:v>0.6</c:v>
                </c:pt>
                <c:pt idx="3">
                  <c:v>0.4</c:v>
                </c:pt>
                <c:pt idx="4">
                  <c:v>0.5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4E8-4F58-8EA6-5C2EDA2ECC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Sheet1!$D$2:$D$6</c:f>
              <c:numCache>
                <c:formatCode>General</c:formatCode>
                <c:ptCount val="5"/>
                <c:pt idx="0">
                  <c:v>0.3</c:v>
                </c:pt>
                <c:pt idx="1">
                  <c:v>0.6</c:v>
                </c:pt>
                <c:pt idx="2">
                  <c:v>0.8</c:v>
                </c:pt>
                <c:pt idx="3">
                  <c:v>0.8</c:v>
                </c:pt>
                <c:pt idx="4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4E8-4F58-8EA6-5C2EDA2ECC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05359784"/>
        <c:axId val="805357488"/>
      </c:lineChart>
      <c:catAx>
        <c:axId val="8053597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System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57488"/>
        <c:crosses val="autoZero"/>
        <c:auto val="1"/>
        <c:lblAlgn val="ctr"/>
        <c:lblOffset val="100"/>
        <c:noMultiLvlLbl val="0"/>
      </c:catAx>
      <c:valAx>
        <c:axId val="805357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Score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53597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99E15-9767-4B51-8E5D-1E6C7BC08912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71E006-463E-4535-BFA1-DD768A5EA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41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org/details/universalsoflang00unse" TargetMode="External"/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325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Shape 2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Shape 26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02909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1691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315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 txBox="1">
            <a:spLocks noGrp="1"/>
          </p:cNvSpPr>
          <p:nvPr>
            <p:ph type="body" idx="1"/>
          </p:nvPr>
        </p:nvSpPr>
        <p:spPr>
          <a:xfrm>
            <a:off x="685786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81475" tIns="81475" rIns="81475" bIns="81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0" name="Shape 4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>
            <a:spLocks noGrp="1"/>
          </p:cNvSpPr>
          <p:nvPr>
            <p:ph type="body" idx="1"/>
          </p:nvPr>
        </p:nvSpPr>
        <p:spPr>
          <a:xfrm>
            <a:off x="685786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81475" tIns="81475" rIns="81475" bIns="81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08" name="Shape 4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Shape 427"/>
          <p:cNvSpPr txBox="1">
            <a:spLocks noGrp="1"/>
          </p:cNvSpPr>
          <p:nvPr>
            <p:ph type="body" idx="1"/>
          </p:nvPr>
        </p:nvSpPr>
        <p:spPr>
          <a:xfrm>
            <a:off x="685786" y="434338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81475" tIns="81475" rIns="81475" bIns="814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200"/>
          </a:p>
        </p:txBody>
      </p:sp>
      <p:sp>
        <p:nvSpPr>
          <p:cNvPr id="428" name="Shape 4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dirty="0"/>
              <a:t>P(\</a:t>
            </a:r>
            <a:r>
              <a:rPr lang="en-US" dirty="0" err="1"/>
              <a:t>mathbf</a:t>
            </a:r>
            <a:r>
              <a:rPr lang="en-US" dirty="0"/>
              <a:t>{</a:t>
            </a:r>
            <a:r>
              <a:rPr lang="en-US" dirty="0" err="1"/>
              <a:t>e|f</a:t>
            </a:r>
            <a:r>
              <a:rPr lang="en-US" dirty="0"/>
              <a:t>})=\exp\left( \</a:t>
            </a:r>
            <a:r>
              <a:rPr lang="en-US" dirty="0" err="1"/>
              <a:t>sum_i</a:t>
            </a:r>
            <a:r>
              <a:rPr lang="en-US" dirty="0"/>
              <a:t> \</a:t>
            </a:r>
            <a:r>
              <a:rPr lang="en-US" dirty="0" err="1"/>
              <a:t>lambda_i</a:t>
            </a:r>
            <a:r>
              <a:rPr lang="en-US" dirty="0"/>
              <a:t> </a:t>
            </a:r>
            <a:r>
              <a:rPr lang="en-US" dirty="0" err="1"/>
              <a:t>h_i</a:t>
            </a:r>
            <a:r>
              <a:rPr lang="en-US" dirty="0"/>
              <a:t>(f_1^I,e_1^J)\right)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89744-E556-4BD7-AA16-E12956233549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SMT Tutorial - ICON 2013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h_1=\prod_{</a:t>
            </a:r>
            <a:r>
              <a:rPr lang="en-US" dirty="0" err="1"/>
              <a:t>i</a:t>
            </a:r>
            <a:r>
              <a:rPr lang="en-US" dirty="0"/>
              <a:t>=1}^{I}\phi(\bar{</a:t>
            </a:r>
            <a:r>
              <a:rPr lang="en-US" dirty="0" err="1"/>
              <a:t>f_i</a:t>
            </a:r>
            <a:r>
              <a:rPr lang="en-US" dirty="0"/>
              <a:t>},\bar{</a:t>
            </a:r>
            <a:r>
              <a:rPr lang="en-US" dirty="0" err="1"/>
              <a:t>e_i</a:t>
            </a:r>
            <a:r>
              <a:rPr lang="en-US" dirty="0"/>
              <a:t>}) \;\;\; , \;\;\; \lambda_1=1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89744-E556-4BD7-AA16-E12956233549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SMT Tutorial - ICON 2013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B9375-CC3C-4AED-BE0D-731D4A15B517}" type="slidenum">
              <a:rPr lang="en-IN" smtClean="0"/>
              <a:pPr/>
              <a:t>59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SMT Tutorial - ICON 2013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0B9375-CC3C-4AED-BE0D-731D4A15B517}" type="slidenum">
              <a:rPr lang="en-IN" smtClean="0"/>
              <a:pPr/>
              <a:t>61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SMT Tutorial - ICON 2013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Shape 5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880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00793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Shape 5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14552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Shape 57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7865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1955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Shape 4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Shape 4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308040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Shape 4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605604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Shape 5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Shape 5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Shape 18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0" marR="127000" lvl="0" indent="-295275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050"/>
              <a:buChar char="●"/>
            </a:pP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Greenberg, Joseph H. (ed.) (1963) </a:t>
            </a:r>
            <a:r>
              <a:rPr lang="en" sz="1050" i="1">
                <a:solidFill>
                  <a:srgbClr val="663366"/>
                </a:solidFill>
                <a:highlight>
                  <a:srgbClr val="FFFFFF"/>
                </a:highlight>
                <a:uFill>
                  <a:noFill/>
                </a:uFill>
                <a:hlinkClick r:id="rId3"/>
              </a:rPr>
              <a:t>Universals of Language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</a:rPr>
              <a:t>. Cambridge, Mass.: MIT Press.</a:t>
            </a:r>
            <a:endParaRPr sz="105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rtl="0">
              <a:spcBef>
                <a:spcPts val="10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752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the highlighted areas in square for better alignment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092526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Shape 66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Trubetzkoy, 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Emenau, 1956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Shape 6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01888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46913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Shape 41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02689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दृ ष्टि को ण </a:t>
            </a:r>
            <a:endParaRPr lang="en-US"/>
          </a:p>
          <a:p>
            <a:r>
              <a:rPr lang="en-US" dirty="0"/>
              <a:t>द ् ृ ष ् ट ी क ो ण </a:t>
            </a:r>
          </a:p>
          <a:p>
            <a:r>
              <a:rPr lang="en-US" dirty="0"/>
              <a:t>द ृ ष ् ट ी क ो ण </a:t>
            </a:r>
          </a:p>
          <a:p>
            <a:pPr algn="ctr"/>
            <a:r>
              <a:rPr lang="en-US" dirty="0"/>
              <a:t>दृष्टिकोण 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A569C0-ECF7-48D0-8E68-0983ACD3A107}" type="slidenum">
              <a:rPr lang="en-US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5759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[S  [NP [PRP I]]  [VP [VBD bought]  [NP [DT a] [NN pen]]  [PP [IN from] [NP [DT the] [NN market]]]]]</a:t>
            </a:r>
          </a:p>
          <a:p>
            <a:r>
              <a:rPr lang="en-US" dirty="0"/>
              <a:t>[S [NP [PRP </a:t>
            </a:r>
            <a:r>
              <a:rPr lang="hi-IN" dirty="0"/>
              <a:t>मैंने]] [</a:t>
            </a:r>
            <a:r>
              <a:rPr lang="en-US" dirty="0"/>
              <a:t>VP [PP [NP [NN </a:t>
            </a:r>
            <a:r>
              <a:rPr lang="hi-IN" dirty="0"/>
              <a:t>बाजार ]] [</a:t>
            </a:r>
            <a:r>
              <a:rPr lang="en-US" dirty="0"/>
              <a:t>IN </a:t>
            </a:r>
            <a:r>
              <a:rPr lang="hi-IN" dirty="0"/>
              <a:t>से ] ] [</a:t>
            </a:r>
            <a:r>
              <a:rPr lang="en-US" dirty="0"/>
              <a:t>NP [NN </a:t>
            </a:r>
            <a:r>
              <a:rPr lang="hi-IN" dirty="0"/>
              <a:t>कलम]]  [</a:t>
            </a:r>
            <a:r>
              <a:rPr lang="en-US" dirty="0"/>
              <a:t>V </a:t>
            </a:r>
            <a:r>
              <a:rPr lang="hi-IN" dirty="0"/>
              <a:t>खरीदी ] 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8CD6A-51AD-4F1D-B734-7BDA912C71C7}" type="slidenum">
              <a:rPr lang="en-US" smtClean="0"/>
              <a:pPr/>
              <a:t>86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SMT Tutorial - ICON 2013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[S  [NP [PRP I]]  [VP [VBD bought]  [NP [DT a] [NN pen]]  [PP [IN from] [NP [DT the] [NN market]]]]]</a:t>
            </a:r>
          </a:p>
          <a:p>
            <a:r>
              <a:rPr lang="en-US" dirty="0"/>
              <a:t>[S [NP [PRP </a:t>
            </a:r>
            <a:r>
              <a:rPr lang="hi-IN" dirty="0"/>
              <a:t>मैंने]] [</a:t>
            </a:r>
            <a:r>
              <a:rPr lang="en-US" dirty="0"/>
              <a:t>VP [PP [NP [NN </a:t>
            </a:r>
            <a:r>
              <a:rPr lang="hi-IN" dirty="0"/>
              <a:t>बाजार ]] [</a:t>
            </a:r>
            <a:r>
              <a:rPr lang="en-US" dirty="0"/>
              <a:t>IN </a:t>
            </a:r>
            <a:r>
              <a:rPr lang="hi-IN" dirty="0"/>
              <a:t>से ] ] [</a:t>
            </a:r>
            <a:r>
              <a:rPr lang="en-US" dirty="0"/>
              <a:t>NP [NN </a:t>
            </a:r>
            <a:r>
              <a:rPr lang="hi-IN" dirty="0"/>
              <a:t>कलम]]  [</a:t>
            </a:r>
            <a:r>
              <a:rPr lang="en-US" dirty="0"/>
              <a:t>V </a:t>
            </a:r>
            <a:r>
              <a:rPr lang="hi-IN" dirty="0"/>
              <a:t>खरीदी ]  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8CD6A-51AD-4F1D-B734-7BDA912C71C7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SMT Tutorial - ICON 2013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/>
            <a:r>
              <a:rPr lang="en-US" dirty="0"/>
              <a:t>[S [NP [PRP</a:t>
            </a:r>
            <a:r>
              <a:rPr lang="hi-IN" dirty="0"/>
              <a:t>]] [</a:t>
            </a:r>
            <a:r>
              <a:rPr lang="en-US" dirty="0"/>
              <a:t>VP [PP [NP [NN</a:t>
            </a:r>
            <a:r>
              <a:rPr lang="hi-IN" dirty="0"/>
              <a:t>]] [</a:t>
            </a:r>
            <a:r>
              <a:rPr lang="en-US" dirty="0"/>
              <a:t>IN</a:t>
            </a:r>
            <a:r>
              <a:rPr lang="hi-IN" dirty="0"/>
              <a:t>] ] [</a:t>
            </a:r>
            <a:r>
              <a:rPr lang="en-US" dirty="0"/>
              <a:t>NP [NN</a:t>
            </a:r>
            <a:r>
              <a:rPr lang="hi-IN" dirty="0"/>
              <a:t>]]  [</a:t>
            </a:r>
            <a:r>
              <a:rPr lang="en-US" dirty="0"/>
              <a:t>V</a:t>
            </a:r>
            <a:r>
              <a:rPr lang="hi-IN" dirty="0"/>
              <a:t>]  ]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98CD6A-51AD-4F1D-B734-7BDA912C71C7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SMT Tutorial - ICON 2013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1DF88B-43ED-42F1-9DAB-7874BE0D7402}" type="slidenum">
              <a:rPr lang="en-US" smtClean="0"/>
              <a:pPr>
                <a:defRPr/>
              </a:pPr>
              <a:t>115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SMT Tutorial - ICON 2013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Satanjeev Banerjee and Alon Lavie, </a:t>
            </a:r>
            <a:r>
              <a:rPr lang="en-US" b="1"/>
              <a:t>"METEOR: An Automatic Metric for MT Evaluation with Improved Correlation with Human Judgments"</a:t>
            </a:r>
            <a:r>
              <a:rPr lang="en-US"/>
              <a:t>, </a:t>
            </a:r>
            <a:r>
              <a:rPr lang="en-US" i="1"/>
              <a:t>Proceedings of the ACL 2005 Workshop on Intrinsic and Extrinsic Evaluation Measures for MT and/or Summarization, 2005</a:t>
            </a: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98EE369-72B4-4C7E-930A-0E4CD7FEFF5F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120</a:t>
            </a:fld>
            <a:endParaRPr lang="en-US">
              <a:cs typeface="Arial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SMT Tutorial - ICON 2013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Bilingual Mappings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57F50E-2F3F-4AC0-AA25-9B1F6870B9A1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42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383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059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12934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00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922B-3C82-40B0-A944-BBA548E07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5F785-2DBA-4B72-98EB-6C1D47469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3BA74-8360-49F2-851C-0AB670CD0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DAD2-6A27-49CA-9D2D-0EA80FFA1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D0CD1-7646-448C-94B7-32B40B54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57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DCB7-1F21-4E9D-9239-5ED480AC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F1F86-877F-419F-A265-24D39154D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8A61-66F7-4F49-B5A1-57F1BE5C9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0312A-781C-41F7-9A40-4B1F3562D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53882-3043-4E66-AED5-B2B7D684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7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7060D2-3C6D-431F-B083-E97B8D051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B019C-A345-455A-9625-EF2CDE1C7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E595F-7159-484A-93FD-6AA02D3A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B3E96-BC1B-413C-9AA8-F0843114E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5A3FF-874A-46D2-ABA8-0F8E0B64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28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658406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, Content over Conte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00" cy="1144800"/>
          </a:xfrm>
          <a:prstGeom prst="rect">
            <a:avLst/>
          </a:prstGeom>
          <a:noFill/>
          <a:ln>
            <a:noFill/>
          </a:ln>
        </p:spPr>
        <p:txBody>
          <a:bodyPr lIns="76025" tIns="76025" rIns="76025" bIns="76025" anchor="ctr" anchorCtr="0"/>
          <a:lstStyle>
            <a:lvl1pPr marL="0" marR="0" lvl="0" indent="0" algn="l" rtl="0">
              <a:spcBef>
                <a:spcPts val="0"/>
              </a:spcBef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20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20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20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20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20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20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20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09561" y="1604841"/>
            <a:ext cx="10971600" cy="1897199"/>
          </a:xfrm>
          <a:prstGeom prst="rect">
            <a:avLst/>
          </a:prstGeom>
          <a:noFill/>
          <a:ln>
            <a:noFill/>
          </a:ln>
        </p:spPr>
        <p:txBody>
          <a:bodyPr lIns="76025" tIns="76025" rIns="76025" bIns="76025" anchor="t" anchorCtr="0"/>
          <a:lstStyle>
            <a:lvl1pPr marL="0" marR="0" lvl="0" indent="0" algn="l" rtl="0">
              <a:spcBef>
                <a:spcPts val="0"/>
              </a:spcBef>
              <a:buNone/>
              <a:defRPr sz="2000" b="0" i="0" u="none" strike="noStrike" cap="none"/>
            </a:lvl1pPr>
            <a:lvl2pPr marL="507987" marR="0" lvl="1" indent="0" algn="l" rtl="0">
              <a:spcBef>
                <a:spcPts val="0"/>
              </a:spcBef>
              <a:buNone/>
              <a:defRPr sz="2000" b="0" i="0" u="none" strike="noStrike" cap="none"/>
            </a:lvl2pPr>
            <a:lvl3pPr marL="1015975" marR="0" lvl="2" indent="0" algn="l" rtl="0">
              <a:spcBef>
                <a:spcPts val="0"/>
              </a:spcBef>
              <a:buNone/>
              <a:defRPr sz="2000" b="0" i="0" u="none" strike="noStrike" cap="none"/>
            </a:lvl3pPr>
            <a:lvl4pPr marL="1523962" marR="0" lvl="3" indent="0" algn="l" rtl="0">
              <a:spcBef>
                <a:spcPts val="0"/>
              </a:spcBef>
              <a:buNone/>
              <a:defRPr sz="2000" b="0" i="0" u="none" strike="noStrike" cap="none"/>
            </a:lvl4pPr>
            <a:lvl5pPr marL="2031949" marR="0" lvl="4" indent="0" algn="l" rtl="0">
              <a:spcBef>
                <a:spcPts val="0"/>
              </a:spcBef>
              <a:buNone/>
              <a:defRPr sz="2000" b="0" i="0" u="none" strike="noStrike" cap="none"/>
            </a:lvl5pPr>
            <a:lvl6pPr marL="2539937" marR="0" lvl="5" indent="0" algn="l" rtl="0">
              <a:spcBef>
                <a:spcPts val="0"/>
              </a:spcBef>
              <a:buNone/>
              <a:defRPr sz="2000" b="0" i="0" u="none" strike="noStrike" cap="none"/>
            </a:lvl6pPr>
            <a:lvl7pPr marL="3047924" marR="0" lvl="6" indent="0" algn="l" rtl="0">
              <a:spcBef>
                <a:spcPts val="0"/>
              </a:spcBef>
              <a:buNone/>
              <a:defRPr sz="2000" b="0" i="0" u="none" strike="noStrike" cap="none"/>
            </a:lvl7pPr>
            <a:lvl8pPr marL="3555911" marR="0" lvl="7" indent="0" algn="l" rtl="0">
              <a:spcBef>
                <a:spcPts val="0"/>
              </a:spcBef>
              <a:buNone/>
              <a:defRPr sz="2000" b="0" i="0" u="none" strike="noStrike" cap="none"/>
            </a:lvl8pPr>
            <a:lvl9pPr marL="4046965" marR="0" lvl="8" indent="0" algn="l" rtl="0">
              <a:spcBef>
                <a:spcPts val="0"/>
              </a:spcBef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2"/>
          </p:nvPr>
        </p:nvSpPr>
        <p:spPr>
          <a:xfrm>
            <a:off x="609561" y="3682577"/>
            <a:ext cx="10971600" cy="1897200"/>
          </a:xfrm>
          <a:prstGeom prst="rect">
            <a:avLst/>
          </a:prstGeom>
          <a:noFill/>
          <a:ln>
            <a:noFill/>
          </a:ln>
        </p:spPr>
        <p:txBody>
          <a:bodyPr lIns="76025" tIns="76025" rIns="76025" bIns="76025" anchor="t" anchorCtr="0"/>
          <a:lstStyle>
            <a:lvl1pPr marL="0" marR="0" lvl="0" indent="0" algn="l" rtl="0">
              <a:spcBef>
                <a:spcPts val="0"/>
              </a:spcBef>
              <a:buNone/>
              <a:defRPr sz="2000" b="0" i="0" u="none" strike="noStrike" cap="none"/>
            </a:lvl1pPr>
            <a:lvl2pPr marL="507987" marR="0" lvl="1" indent="0" algn="l" rtl="0">
              <a:spcBef>
                <a:spcPts val="0"/>
              </a:spcBef>
              <a:buNone/>
              <a:defRPr sz="2000" b="0" i="0" u="none" strike="noStrike" cap="none"/>
            </a:lvl2pPr>
            <a:lvl3pPr marL="1015975" marR="0" lvl="2" indent="0" algn="l" rtl="0">
              <a:spcBef>
                <a:spcPts val="0"/>
              </a:spcBef>
              <a:buNone/>
              <a:defRPr sz="2000" b="0" i="0" u="none" strike="noStrike" cap="none"/>
            </a:lvl3pPr>
            <a:lvl4pPr marL="1523962" marR="0" lvl="3" indent="0" algn="l" rtl="0">
              <a:spcBef>
                <a:spcPts val="0"/>
              </a:spcBef>
              <a:buNone/>
              <a:defRPr sz="2000" b="0" i="0" u="none" strike="noStrike" cap="none"/>
            </a:lvl4pPr>
            <a:lvl5pPr marL="2031949" marR="0" lvl="4" indent="0" algn="l" rtl="0">
              <a:spcBef>
                <a:spcPts val="0"/>
              </a:spcBef>
              <a:buNone/>
              <a:defRPr sz="2000" b="0" i="0" u="none" strike="noStrike" cap="none"/>
            </a:lvl5pPr>
            <a:lvl6pPr marL="2539937" marR="0" lvl="5" indent="0" algn="l" rtl="0">
              <a:spcBef>
                <a:spcPts val="0"/>
              </a:spcBef>
              <a:buNone/>
              <a:defRPr sz="2000" b="0" i="0" u="none" strike="noStrike" cap="none"/>
            </a:lvl6pPr>
            <a:lvl7pPr marL="3047924" marR="0" lvl="6" indent="0" algn="l" rtl="0">
              <a:spcBef>
                <a:spcPts val="0"/>
              </a:spcBef>
              <a:buNone/>
              <a:defRPr sz="2000" b="0" i="0" u="none" strike="noStrike" cap="none"/>
            </a:lvl7pPr>
            <a:lvl8pPr marL="3555911" marR="0" lvl="7" indent="0" algn="l" rtl="0">
              <a:spcBef>
                <a:spcPts val="0"/>
              </a:spcBef>
              <a:buNone/>
              <a:defRPr sz="2000" b="0" i="0" u="none" strike="noStrike" cap="none"/>
            </a:lvl8pPr>
            <a:lvl9pPr marL="4046965" marR="0" lvl="8" indent="0" algn="l" rtl="0">
              <a:spcBef>
                <a:spcPts val="0"/>
              </a:spcBef>
              <a:buNone/>
              <a:defRPr sz="20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5821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6933"/>
            </a:lvl1pPr>
            <a:lvl2pPr lvl="1" algn="ctr">
              <a:spcBef>
                <a:spcPts val="0"/>
              </a:spcBef>
              <a:buSzPct val="100000"/>
              <a:defRPr sz="6933"/>
            </a:lvl2pPr>
            <a:lvl3pPr lvl="2" algn="ctr">
              <a:spcBef>
                <a:spcPts val="0"/>
              </a:spcBef>
              <a:buSzPct val="100000"/>
              <a:defRPr sz="6933"/>
            </a:lvl3pPr>
            <a:lvl4pPr lvl="3" algn="ctr">
              <a:spcBef>
                <a:spcPts val="0"/>
              </a:spcBef>
              <a:buSzPct val="100000"/>
              <a:defRPr sz="6933"/>
            </a:lvl4pPr>
            <a:lvl5pPr lvl="4" algn="ctr">
              <a:spcBef>
                <a:spcPts val="0"/>
              </a:spcBef>
              <a:buSzPct val="100000"/>
              <a:defRPr sz="6933"/>
            </a:lvl5pPr>
            <a:lvl6pPr lvl="5" algn="ctr">
              <a:spcBef>
                <a:spcPts val="0"/>
              </a:spcBef>
              <a:buSzPct val="100000"/>
              <a:defRPr sz="6933"/>
            </a:lvl6pPr>
            <a:lvl7pPr lvl="6" algn="ctr">
              <a:spcBef>
                <a:spcPts val="0"/>
              </a:spcBef>
              <a:buSzPct val="100000"/>
              <a:defRPr sz="6933"/>
            </a:lvl7pPr>
            <a:lvl8pPr lvl="7" algn="ctr">
              <a:spcBef>
                <a:spcPts val="0"/>
              </a:spcBef>
              <a:buSzPct val="100000"/>
              <a:defRPr sz="6933"/>
            </a:lvl8pPr>
            <a:lvl9pPr lvl="8" algn="ctr">
              <a:spcBef>
                <a:spcPts val="0"/>
              </a:spcBef>
              <a:buSzPct val="100000"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4700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12052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867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10073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44894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200"/>
            </a:lvl1pPr>
            <a:lvl2pPr lvl="1">
              <a:spcBef>
                <a:spcPts val="0"/>
              </a:spcBef>
              <a:buSzPct val="100000"/>
              <a:defRPr sz="3200"/>
            </a:lvl2pPr>
            <a:lvl3pPr lvl="2">
              <a:spcBef>
                <a:spcPts val="0"/>
              </a:spcBef>
              <a:buSzPct val="100000"/>
              <a:defRPr sz="3200"/>
            </a:lvl3pPr>
            <a:lvl4pPr lvl="3">
              <a:spcBef>
                <a:spcPts val="0"/>
              </a:spcBef>
              <a:buSzPct val="100000"/>
              <a:defRPr sz="3200"/>
            </a:lvl4pPr>
            <a:lvl5pPr lvl="4">
              <a:spcBef>
                <a:spcPts val="0"/>
              </a:spcBef>
              <a:buSzPct val="100000"/>
              <a:defRPr sz="3200"/>
            </a:lvl5pPr>
            <a:lvl6pPr lvl="5">
              <a:spcBef>
                <a:spcPts val="0"/>
              </a:spcBef>
              <a:buSzPct val="100000"/>
              <a:defRPr sz="3200"/>
            </a:lvl6pPr>
            <a:lvl7pPr lvl="6">
              <a:spcBef>
                <a:spcPts val="0"/>
              </a:spcBef>
              <a:buSzPct val="100000"/>
              <a:defRPr sz="3200"/>
            </a:lvl7pPr>
            <a:lvl8pPr lvl="7">
              <a:spcBef>
                <a:spcPts val="0"/>
              </a:spcBef>
              <a:buSzPct val="100000"/>
              <a:defRPr sz="3200"/>
            </a:lvl8pPr>
            <a:lvl9pPr lvl="8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600"/>
            </a:lvl1pPr>
            <a:lvl2pPr lvl="1">
              <a:spcBef>
                <a:spcPts val="0"/>
              </a:spcBef>
              <a:buSzPct val="100000"/>
              <a:defRPr sz="1600"/>
            </a:lvl2pPr>
            <a:lvl3pPr lvl="2">
              <a:spcBef>
                <a:spcPts val="0"/>
              </a:spcBef>
              <a:buSzPct val="100000"/>
              <a:defRPr sz="1600"/>
            </a:lvl3pPr>
            <a:lvl4pPr lvl="3">
              <a:spcBef>
                <a:spcPts val="0"/>
              </a:spcBef>
              <a:buSzPct val="100000"/>
              <a:defRPr sz="1600"/>
            </a:lvl4pPr>
            <a:lvl5pPr lvl="4">
              <a:spcBef>
                <a:spcPts val="0"/>
              </a:spcBef>
              <a:buSzPct val="100000"/>
              <a:defRPr sz="1600"/>
            </a:lvl5pPr>
            <a:lvl6pPr lvl="5">
              <a:spcBef>
                <a:spcPts val="0"/>
              </a:spcBef>
              <a:buSzPct val="100000"/>
              <a:defRPr sz="1600"/>
            </a:lvl6pPr>
            <a:lvl7pPr lvl="6">
              <a:spcBef>
                <a:spcPts val="0"/>
              </a:spcBef>
              <a:buSzPct val="100000"/>
              <a:defRPr sz="1600"/>
            </a:lvl7pPr>
            <a:lvl8pPr lvl="7">
              <a:spcBef>
                <a:spcPts val="0"/>
              </a:spcBef>
              <a:buSzPct val="100000"/>
              <a:defRPr sz="1600"/>
            </a:lvl8pPr>
            <a:lvl9pPr lvl="8">
              <a:spcBef>
                <a:spcPts val="0"/>
              </a:spcBef>
              <a:buSzPct val="100000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5774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6400"/>
            </a:lvl1pPr>
            <a:lvl2pPr lvl="1">
              <a:spcBef>
                <a:spcPts val="0"/>
              </a:spcBef>
              <a:buSzPct val="100000"/>
              <a:defRPr sz="6400"/>
            </a:lvl2pPr>
            <a:lvl3pPr lvl="2">
              <a:spcBef>
                <a:spcPts val="0"/>
              </a:spcBef>
              <a:buSzPct val="100000"/>
              <a:defRPr sz="6400"/>
            </a:lvl3pPr>
            <a:lvl4pPr lvl="3">
              <a:spcBef>
                <a:spcPts val="0"/>
              </a:spcBef>
              <a:buSzPct val="100000"/>
              <a:defRPr sz="6400"/>
            </a:lvl4pPr>
            <a:lvl5pPr lvl="4">
              <a:spcBef>
                <a:spcPts val="0"/>
              </a:spcBef>
              <a:buSzPct val="100000"/>
              <a:defRPr sz="6400"/>
            </a:lvl5pPr>
            <a:lvl6pPr lvl="5">
              <a:spcBef>
                <a:spcPts val="0"/>
              </a:spcBef>
              <a:buSzPct val="100000"/>
              <a:defRPr sz="6400"/>
            </a:lvl6pPr>
            <a:lvl7pPr lvl="6">
              <a:spcBef>
                <a:spcPts val="0"/>
              </a:spcBef>
              <a:buSzPct val="100000"/>
              <a:defRPr sz="6400"/>
            </a:lvl7pPr>
            <a:lvl8pPr lvl="7">
              <a:spcBef>
                <a:spcPts val="0"/>
              </a:spcBef>
              <a:buSzPct val="100000"/>
              <a:defRPr sz="6400"/>
            </a:lvl8pPr>
            <a:lvl9pPr lvl="8">
              <a:spcBef>
                <a:spcPts val="0"/>
              </a:spcBef>
              <a:buSzPct val="100000"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1105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082E-9893-4F94-B91F-C7B8970B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7E015-3FFC-4BDC-8633-85197BBD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4B255-F677-44BA-972C-6AA0B9E2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9DE6A-BC6C-463E-A5C0-CA99F96A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D8128-CAAE-43DF-8F26-0DE921B1B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872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600"/>
            </a:lvl1pPr>
            <a:lvl2pPr lvl="1" algn="ctr">
              <a:spcBef>
                <a:spcPts val="0"/>
              </a:spcBef>
              <a:buSzPct val="100000"/>
              <a:defRPr sz="5600"/>
            </a:lvl2pPr>
            <a:lvl3pPr lvl="2" algn="ctr">
              <a:spcBef>
                <a:spcPts val="0"/>
              </a:spcBef>
              <a:buSzPct val="100000"/>
              <a:defRPr sz="5600"/>
            </a:lvl3pPr>
            <a:lvl4pPr lvl="3" algn="ctr">
              <a:spcBef>
                <a:spcPts val="0"/>
              </a:spcBef>
              <a:buSzPct val="100000"/>
              <a:defRPr sz="5600"/>
            </a:lvl4pPr>
            <a:lvl5pPr lvl="4" algn="ctr">
              <a:spcBef>
                <a:spcPts val="0"/>
              </a:spcBef>
              <a:buSzPct val="100000"/>
              <a:defRPr sz="5600"/>
            </a:lvl5pPr>
            <a:lvl6pPr lvl="5" algn="ctr">
              <a:spcBef>
                <a:spcPts val="0"/>
              </a:spcBef>
              <a:buSzPct val="100000"/>
              <a:defRPr sz="5600"/>
            </a:lvl6pPr>
            <a:lvl7pPr lvl="6" algn="ctr">
              <a:spcBef>
                <a:spcPts val="0"/>
              </a:spcBef>
              <a:buSzPct val="100000"/>
              <a:defRPr sz="5600"/>
            </a:lvl7pPr>
            <a:lvl8pPr lvl="7" algn="ctr">
              <a:spcBef>
                <a:spcPts val="0"/>
              </a:spcBef>
              <a:buSzPct val="100000"/>
              <a:defRPr sz="5600"/>
            </a:lvl8pPr>
            <a:lvl9pPr lvl="8" algn="ctr">
              <a:spcBef>
                <a:spcPts val="0"/>
              </a:spcBef>
              <a:buSzPct val="100000"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2120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40423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6000"/>
            </a:lvl1pPr>
            <a:lvl2pPr lvl="1" algn="ctr">
              <a:spcBef>
                <a:spcPts val="0"/>
              </a:spcBef>
              <a:buSzPct val="100000"/>
              <a:defRPr sz="16000"/>
            </a:lvl2pPr>
            <a:lvl3pPr lvl="2" algn="ctr">
              <a:spcBef>
                <a:spcPts val="0"/>
              </a:spcBef>
              <a:buSzPct val="100000"/>
              <a:defRPr sz="16000"/>
            </a:lvl3pPr>
            <a:lvl4pPr lvl="3" algn="ctr">
              <a:spcBef>
                <a:spcPts val="0"/>
              </a:spcBef>
              <a:buSzPct val="100000"/>
              <a:defRPr sz="16000"/>
            </a:lvl4pPr>
            <a:lvl5pPr lvl="4" algn="ctr">
              <a:spcBef>
                <a:spcPts val="0"/>
              </a:spcBef>
              <a:buSzPct val="100000"/>
              <a:defRPr sz="16000"/>
            </a:lvl5pPr>
            <a:lvl6pPr lvl="5" algn="ctr">
              <a:spcBef>
                <a:spcPts val="0"/>
              </a:spcBef>
              <a:buSzPct val="100000"/>
              <a:defRPr sz="16000"/>
            </a:lvl6pPr>
            <a:lvl7pPr lvl="6" algn="ctr">
              <a:spcBef>
                <a:spcPts val="0"/>
              </a:spcBef>
              <a:buSzPct val="100000"/>
              <a:defRPr sz="16000"/>
            </a:lvl7pPr>
            <a:lvl8pPr lvl="7" algn="ctr">
              <a:spcBef>
                <a:spcPts val="0"/>
              </a:spcBef>
              <a:buSzPct val="100000"/>
              <a:defRPr sz="16000"/>
            </a:lvl8pPr>
            <a:lvl9pPr lvl="8" algn="ctr">
              <a:spcBef>
                <a:spcPts val="0"/>
              </a:spcBef>
              <a:buSzPct val="100000"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123534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40545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609561" y="273352"/>
            <a:ext cx="10971600" cy="1144800"/>
          </a:xfrm>
          <a:prstGeom prst="rect">
            <a:avLst/>
          </a:prstGeom>
          <a:noFill/>
          <a:ln>
            <a:noFill/>
          </a:ln>
        </p:spPr>
        <p:txBody>
          <a:bodyPr lIns="76025" tIns="76025" rIns="76025" bIns="76025" anchor="ctr" anchorCtr="0"/>
          <a:lstStyle>
            <a:lvl1pPr marL="0" marR="0" lvl="0" indent="0" algn="l" rtl="0">
              <a:spcBef>
                <a:spcPts val="0"/>
              </a:spcBef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buNone/>
              <a:defRPr sz="2000" b="0" i="0" u="none" strike="noStrike" cap="none"/>
            </a:lvl2pPr>
            <a:lvl3pPr marL="0" marR="0" lvl="2" indent="0" algn="l" rtl="0">
              <a:spcBef>
                <a:spcPts val="0"/>
              </a:spcBef>
              <a:buNone/>
              <a:defRPr sz="2000" b="0" i="0" u="none" strike="noStrike" cap="none"/>
            </a:lvl3pPr>
            <a:lvl4pPr marL="0" marR="0" lvl="3" indent="0" algn="l" rtl="0">
              <a:spcBef>
                <a:spcPts val="0"/>
              </a:spcBef>
              <a:buNone/>
              <a:defRPr sz="2000" b="0" i="0" u="none" strike="noStrike" cap="none"/>
            </a:lvl4pPr>
            <a:lvl5pPr marL="0" marR="0" lvl="4" indent="0" algn="l" rtl="0">
              <a:spcBef>
                <a:spcPts val="0"/>
              </a:spcBef>
              <a:buNone/>
              <a:defRPr sz="2000" b="0" i="0" u="none" strike="noStrike" cap="none"/>
            </a:lvl5pPr>
            <a:lvl6pPr marL="0" marR="0" lvl="5" indent="0" algn="l" rtl="0">
              <a:spcBef>
                <a:spcPts val="0"/>
              </a:spcBef>
              <a:buNone/>
              <a:defRPr sz="2000" b="0" i="0" u="none" strike="noStrike" cap="none"/>
            </a:lvl6pPr>
            <a:lvl7pPr marL="0" marR="0" lvl="6" indent="0" algn="l" rtl="0">
              <a:spcBef>
                <a:spcPts val="0"/>
              </a:spcBef>
              <a:buNone/>
              <a:defRPr sz="2000" b="0" i="0" u="none" strike="noStrike" cap="none"/>
            </a:lvl7pPr>
            <a:lvl8pPr marL="0" marR="0" lvl="7" indent="0" algn="l" rtl="0">
              <a:spcBef>
                <a:spcPts val="0"/>
              </a:spcBef>
              <a:buNone/>
              <a:defRPr sz="2000" b="0" i="0" u="none" strike="noStrike" cap="none"/>
            </a:lvl8pPr>
            <a:lvl9pPr marL="0" marR="0" lvl="8" indent="0" algn="l" rtl="0">
              <a:spcBef>
                <a:spcPts val="0"/>
              </a:spcBef>
              <a:buNone/>
              <a:defRPr sz="2000" b="0" i="0" u="none" strike="noStrike" cap="none"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609561" y="1604840"/>
            <a:ext cx="10971600" cy="3977600"/>
          </a:xfrm>
          <a:prstGeom prst="rect">
            <a:avLst/>
          </a:prstGeom>
          <a:noFill/>
          <a:ln>
            <a:noFill/>
          </a:ln>
        </p:spPr>
        <p:txBody>
          <a:bodyPr lIns="76025" tIns="76025" rIns="76025" bIns="76025" anchor="t" anchorCtr="0"/>
          <a:lstStyle>
            <a:lvl1pPr marL="0" marR="0" lvl="0" indent="0" algn="l" rtl="0">
              <a:spcBef>
                <a:spcPts val="0"/>
              </a:spcBef>
              <a:buNone/>
              <a:defRPr sz="2000" b="0" i="0" u="none" strike="noStrike" cap="none"/>
            </a:lvl1pPr>
            <a:lvl2pPr marL="507987" marR="0" lvl="1" indent="0" algn="l" rtl="0">
              <a:spcBef>
                <a:spcPts val="0"/>
              </a:spcBef>
              <a:buNone/>
              <a:defRPr sz="2000" b="0" i="0" u="none" strike="noStrike" cap="none"/>
            </a:lvl2pPr>
            <a:lvl3pPr marL="1015975" marR="0" lvl="2" indent="0" algn="l" rtl="0">
              <a:spcBef>
                <a:spcPts val="0"/>
              </a:spcBef>
              <a:buNone/>
              <a:defRPr sz="2000" b="0" i="0" u="none" strike="noStrike" cap="none"/>
            </a:lvl3pPr>
            <a:lvl4pPr marL="1523962" marR="0" lvl="3" indent="0" algn="l" rtl="0">
              <a:spcBef>
                <a:spcPts val="0"/>
              </a:spcBef>
              <a:buNone/>
              <a:defRPr sz="2000" b="0" i="0" u="none" strike="noStrike" cap="none"/>
            </a:lvl4pPr>
            <a:lvl5pPr marL="2031949" marR="0" lvl="4" indent="0" algn="l" rtl="0">
              <a:spcBef>
                <a:spcPts val="0"/>
              </a:spcBef>
              <a:buNone/>
              <a:defRPr sz="2000" b="0" i="0" u="none" strike="noStrike" cap="none"/>
            </a:lvl5pPr>
            <a:lvl6pPr marL="2539937" marR="0" lvl="5" indent="0" algn="l" rtl="0">
              <a:spcBef>
                <a:spcPts val="0"/>
              </a:spcBef>
              <a:buNone/>
              <a:defRPr sz="2000" b="0" i="0" u="none" strike="noStrike" cap="none"/>
            </a:lvl6pPr>
            <a:lvl7pPr marL="3047924" marR="0" lvl="6" indent="0" algn="l" rtl="0">
              <a:spcBef>
                <a:spcPts val="0"/>
              </a:spcBef>
              <a:buNone/>
              <a:defRPr sz="2000" b="0" i="0" u="none" strike="noStrike" cap="none"/>
            </a:lvl7pPr>
            <a:lvl8pPr marL="3555911" marR="0" lvl="7" indent="0" algn="l" rtl="0">
              <a:spcBef>
                <a:spcPts val="0"/>
              </a:spcBef>
              <a:buNone/>
              <a:defRPr sz="2000" b="0" i="0" u="none" strike="noStrike" cap="none"/>
            </a:lvl8pPr>
            <a:lvl9pPr marL="4046965" marR="0" lvl="8" indent="0" algn="l" rtl="0">
              <a:spcBef>
                <a:spcPts val="0"/>
              </a:spcBef>
              <a:buNone/>
              <a:defRPr sz="20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517837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61534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9189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824983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85562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01190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778B5-D89F-4B2B-8D1D-72BBAE58F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5E533-4902-485E-8B62-7DEAFFBF5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CB24-0F7B-432B-ADFC-740859A98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D487-C66C-48B4-B78F-957277079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44826-4453-467E-A564-DFA68E57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77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375865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6414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392360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434121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38482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51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144B-306A-49AF-91AB-D76058D07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26AB-F71E-4420-80BB-F45ABB315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38068-5EF3-41FD-B587-706522D8FC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10A06-998D-4DCA-8FC5-39A4892F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DAC94-AB07-4266-A15A-7833E165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DFB7-237A-4197-8C21-1F3D34A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59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3C97-74EA-4573-91D1-E2555EE46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1E109-624D-4355-BE86-8A3249BBE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8D08A1-2FF1-4A31-88F5-9CDFF2724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96C8D-AEFE-49CC-9416-6763501CD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C7EBC-6643-4CDE-A075-3788D0BADF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DFC9-DC28-475B-9D95-6865A8A1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330FE-7BAA-4805-AD10-7C6AFD80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5BC3A1-0D40-4BAF-A43C-90A4B80A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8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345F-C9F5-4CCF-B499-61EF7C1D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98D4C-E272-49D7-B375-CDAED66E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0D053-354D-4AFD-B739-CABA2D865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48C23-B9B5-440D-A739-F7B7A68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384664-59E3-4835-99D2-B22927EA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63730-2954-41AB-AA53-1C24F024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B5398-CCC9-46B0-B0CC-EC6C5F9AB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01BE3-F2C1-436A-85E4-3B27B4D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15CC-6C45-4897-9B07-96632F17D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62AF6-B630-4D31-87C2-E81AD9BC6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778DE-8BB0-4DA7-A78C-DEC464D1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70AFE-ABF7-47E0-9773-95B109CB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0C94B-AA18-46EE-B81D-8CC05FAF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3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D3EA6-8845-4B20-846E-D35E240E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1D229A-7AC1-45A4-A984-24C300DA37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08570-ECBF-4D35-95B9-B45B23E0F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EE579-88EC-4B8F-9B70-87AFF1CA5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81CDC-D8D9-4CBF-B723-D1066EA5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80309-3A2F-4C2A-9DC7-06EE8C20C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4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5F203-4569-4A38-93B2-288D19D1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A2048-2E11-4960-BFBB-E22F7C7DA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E9552-1640-4384-AB67-7A20D52015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BF7D8-0C37-4A3C-B1D0-2C1AF0EE0A60}" type="datetimeFigureOut">
              <a:rPr lang="en-US" smtClean="0"/>
              <a:t>27-Jun-18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C88D8-FB66-4CE6-A280-C96596093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6938B-9403-4EBE-B95E-B815382648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AF261-8A41-40E3-9D20-CCC047C8A8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09" y="621762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z="1333" smtClean="0">
                <a:solidFill>
                  <a:schemeClr val="dk2"/>
                </a:solidFill>
              </a:rPr>
              <a:pPr algn="r"/>
              <a:t>‹#›</a:t>
            </a:fld>
            <a:endParaRPr lang="en" sz="1333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4714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93216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b.ac.in/~anoopk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e.iitb.ac.in/~anoopk/publications/presentations/icon_2013_smt_tutorial_slide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k.cs.cmu.edu/LS2/images/0/0d/Lecture.25-10-2007.pdf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FF9A-2D6C-4AA1-A9A6-5166A296FE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1087" y="868362"/>
            <a:ext cx="11437256" cy="1366838"/>
          </a:xfrm>
        </p:spPr>
        <p:txBody>
          <a:bodyPr>
            <a:normAutofit/>
          </a:bodyPr>
          <a:lstStyle/>
          <a:p>
            <a:r>
              <a:rPr lang="en-US" sz="5000" b="1" i="1" dirty="0"/>
              <a:t>An Introduction to Machine Translation</a:t>
            </a:r>
            <a:r>
              <a:rPr lang="en-US" sz="5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7AC17-BC00-4AE5-9702-A69A495CD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4800" y="2665866"/>
            <a:ext cx="9144000" cy="224141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Anoop Kunchukuttan</a:t>
            </a:r>
          </a:p>
          <a:p>
            <a:endParaRPr lang="en-US" sz="2800" dirty="0"/>
          </a:p>
          <a:p>
            <a:r>
              <a:rPr lang="en-US" sz="2800" i="1" dirty="0"/>
              <a:t>Microsoft AI and Research</a:t>
            </a:r>
          </a:p>
          <a:p>
            <a:endParaRPr lang="en-US" sz="2800" i="1" dirty="0"/>
          </a:p>
          <a:p>
            <a:r>
              <a:rPr lang="en-US" sz="2800" i="1" dirty="0"/>
              <a:t>Center for Indian Language Technology </a:t>
            </a:r>
          </a:p>
          <a:p>
            <a:r>
              <a:rPr lang="en-US" sz="2800" i="1" dirty="0"/>
              <a:t>Indian Institute of Technology Bombay</a:t>
            </a:r>
          </a:p>
        </p:txBody>
      </p:sp>
      <p:pic>
        <p:nvPicPr>
          <p:cNvPr id="1026" name="Picture 2" descr="iitb_logo.jpg">
            <a:extLst>
              <a:ext uri="{FF2B5EF4-FFF2-40B4-BE49-F238E27FC236}">
                <a16:creationId xmlns:a16="http://schemas.microsoft.com/office/drawing/2014/main" id="{5F45455B-B778-466B-AB37-922EE7DDE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28" y="4263187"/>
            <a:ext cx="1810471" cy="1810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g-prod-cms-rt-microsoft-com.akamaized.net/cms/api/am/imageFileData/RE1Mu3b?ver=5c31">
            <a:extLst>
              <a:ext uri="{FF2B5EF4-FFF2-40B4-BE49-F238E27FC236}">
                <a16:creationId xmlns:a16="http://schemas.microsoft.com/office/drawing/2014/main" id="{E69EA3FC-5B97-4EDE-BF2A-ACE613FE6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346" y="4801006"/>
            <a:ext cx="2521279" cy="53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0730C-7FA5-4AF5-85AA-67BB6725F16E}"/>
              </a:ext>
            </a:extLst>
          </p:cNvPr>
          <p:cNvSpPr txBox="1"/>
          <p:nvPr/>
        </p:nvSpPr>
        <p:spPr>
          <a:xfrm>
            <a:off x="3276517" y="5989638"/>
            <a:ext cx="6113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 Ninth IIIT-H Advanced Summer School on NLP, 27</a:t>
            </a:r>
            <a:r>
              <a:rPr lang="en-US" i="1" baseline="30000" dirty="0"/>
              <a:t>th</a:t>
            </a:r>
            <a:r>
              <a:rPr lang="en-US" i="1" dirty="0"/>
              <a:t> June 2018</a:t>
            </a:r>
          </a:p>
        </p:txBody>
      </p:sp>
    </p:spTree>
    <p:extLst>
      <p:ext uri="{BB962C8B-B14F-4D97-AF65-F5344CB8AC3E}">
        <p14:creationId xmlns:p14="http://schemas.microsoft.com/office/powerpoint/2010/main" val="4144455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514367" y="638166"/>
            <a:ext cx="11220400" cy="84981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en-US"/>
            </a:defPPr>
            <a:lvl1pPr>
              <a:defRPr sz="4400" b="1" i="1">
                <a:latin typeface="+mj-lt"/>
              </a:defRPr>
            </a:lvl1pPr>
          </a:lstStyle>
          <a:p>
            <a:r>
              <a:rPr lang="en-US" dirty="0"/>
              <a:t>Language Divergence</a:t>
            </a:r>
            <a:endParaRPr lang="en" dirty="0"/>
          </a:p>
        </p:txBody>
      </p:sp>
      <p:sp>
        <p:nvSpPr>
          <p:cNvPr id="224" name="Shape 224"/>
          <p:cNvSpPr txBox="1"/>
          <p:nvPr/>
        </p:nvSpPr>
        <p:spPr>
          <a:xfrm>
            <a:off x="414614" y="1343033"/>
            <a:ext cx="10772800" cy="487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 dirty="0"/>
          </a:p>
          <a:p>
            <a:pPr marL="304793">
              <a:spcAft>
                <a:spcPts val="1333"/>
              </a:spcAft>
            </a:pPr>
            <a:endParaRPr lang="en" sz="2400" b="1" u="sng" dirty="0"/>
          </a:p>
          <a:p>
            <a:pPr marL="304793">
              <a:spcAft>
                <a:spcPts val="1333"/>
              </a:spcAft>
            </a:pPr>
            <a:r>
              <a:rPr lang="en" sz="2400" b="1" u="sng" dirty="0"/>
              <a:t>Different ways of expressing same concept</a:t>
            </a:r>
          </a:p>
          <a:p>
            <a:pPr marL="304793">
              <a:spcAft>
                <a:spcPts val="1333"/>
              </a:spcAft>
            </a:pPr>
            <a:r>
              <a:rPr lang="en" sz="2400" dirty="0"/>
              <a:t>	water </a:t>
            </a:r>
            <a:r>
              <a:rPr lang="en" sz="2400" dirty="0">
                <a:sym typeface="Wingdings" panose="05000000000000000000" pitchFamily="2" charset="2"/>
              </a:rPr>
              <a:t> </a:t>
            </a:r>
            <a:r>
              <a:rPr lang="hi-IN" sz="2400" dirty="0">
                <a:sym typeface="Wingdings" panose="05000000000000000000" pitchFamily="2" charset="2"/>
              </a:rPr>
              <a:t>पानी, जल, नीर </a:t>
            </a:r>
            <a:endParaRPr lang="en-US" sz="2400" dirty="0">
              <a:sym typeface="Wingdings" panose="05000000000000000000" pitchFamily="2" charset="2"/>
            </a:endParaRPr>
          </a:p>
          <a:p>
            <a:pPr marL="304793">
              <a:spcAft>
                <a:spcPts val="1333"/>
              </a:spcAft>
            </a:pPr>
            <a:endParaRPr lang="en" sz="2400" dirty="0"/>
          </a:p>
          <a:p>
            <a:pPr marL="304793">
              <a:spcAft>
                <a:spcPts val="1333"/>
              </a:spcAft>
            </a:pPr>
            <a:r>
              <a:rPr lang="en" sz="2400" b="1" u="sng" dirty="0"/>
              <a:t>Language registers</a:t>
            </a:r>
            <a:endParaRPr lang="hi-IN" sz="2400" b="1" u="sng" dirty="0"/>
          </a:p>
          <a:p>
            <a:pPr marL="761993" lvl="1">
              <a:spcAft>
                <a:spcPts val="1333"/>
              </a:spcAft>
            </a:pPr>
            <a:r>
              <a:rPr lang="hi-IN" sz="2400" dirty="0"/>
              <a:t>	</a:t>
            </a:r>
            <a:r>
              <a:rPr lang="en-US" sz="2400" dirty="0"/>
              <a:t>Formal: </a:t>
            </a:r>
            <a:r>
              <a:rPr lang="hi-IN" sz="2400" dirty="0"/>
              <a:t>आप बैठिये 		</a:t>
            </a:r>
            <a:r>
              <a:rPr lang="en-US" sz="2400" dirty="0"/>
              <a:t>  Informal</a:t>
            </a:r>
            <a:r>
              <a:rPr lang="hi-IN" sz="2400" dirty="0"/>
              <a:t>: तू बैठ </a:t>
            </a:r>
            <a:endParaRPr lang="en-US" sz="2400" dirty="0"/>
          </a:p>
          <a:p>
            <a:pPr marL="761993" lvl="1">
              <a:spcAft>
                <a:spcPts val="1333"/>
              </a:spcAft>
            </a:pPr>
            <a:r>
              <a:rPr lang="en-US" sz="2400" dirty="0"/>
              <a:t>  Standard : </a:t>
            </a:r>
            <a:r>
              <a:rPr lang="hi-IN" sz="2400" dirty="0"/>
              <a:t>मुझे डोसा चाहिए 	 </a:t>
            </a:r>
            <a:r>
              <a:rPr lang="en-US" sz="2400" dirty="0" err="1"/>
              <a:t>Dakhini</a:t>
            </a:r>
            <a:r>
              <a:rPr lang="en-US" sz="2400" dirty="0"/>
              <a:t>: </a:t>
            </a:r>
            <a:r>
              <a:rPr lang="hi-IN" sz="2400" dirty="0"/>
              <a:t>मेरे को डोसा होना </a:t>
            </a:r>
            <a:endParaRPr lang="en" sz="2400" dirty="0"/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0937469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68F4-FC1C-45E7-AEDD-3045AC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A6D-FCB6-4399-81CC-27E9E6B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25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Machine Translation &amp; why is it interesting?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Paradigms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Alignment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Phrase-based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Extensions to Phrase-based SMT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Word-order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Morphological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Named Entities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Syntax-based SMT </a:t>
            </a:r>
          </a:p>
          <a:p>
            <a:pPr>
              <a:lnSpc>
                <a:spcPct val="120000"/>
              </a:lnSpc>
            </a:pPr>
            <a:r>
              <a:rPr 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Evaluation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23712787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B9A04B-79BD-47BC-9074-B2BF067DA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D2F617-AC0B-4A9F-8D1C-27E707D2D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judge a good translation?</a:t>
            </a:r>
          </a:p>
          <a:p>
            <a:r>
              <a:rPr lang="en-US" dirty="0"/>
              <a:t>Can a machine do this?</a:t>
            </a:r>
          </a:p>
          <a:p>
            <a:r>
              <a:rPr lang="en-US" dirty="0"/>
              <a:t>Why should a machine do this?</a:t>
            </a:r>
          </a:p>
          <a:p>
            <a:pPr lvl="1"/>
            <a:r>
              <a:rPr lang="en-US" dirty="0"/>
              <a:t>Because human evaluation is time-consuming and expensive!</a:t>
            </a:r>
          </a:p>
          <a:p>
            <a:pPr lvl="1"/>
            <a:r>
              <a:rPr lang="en-US" dirty="0"/>
              <a:t>Not suitable for rapid iteration of feature improvements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6655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719CD-2154-4526-BE42-DD14B717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good translation?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765D60-F354-4B61-9152-8283B317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7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Evaluate the quality with respect to: </a:t>
            </a:r>
          </a:p>
          <a:p>
            <a:r>
              <a:rPr lang="en-US" b="1" dirty="0"/>
              <a:t>Adequacy</a:t>
            </a:r>
            <a:r>
              <a:rPr lang="en-US" dirty="0"/>
              <a:t>: How good the output is in terms of preserving content of the source text</a:t>
            </a:r>
          </a:p>
          <a:p>
            <a:r>
              <a:rPr lang="en-US" b="1" dirty="0"/>
              <a:t>Fluency</a:t>
            </a:r>
            <a:r>
              <a:rPr lang="en-US" dirty="0"/>
              <a:t>: How good the output is as a well-formed target language entity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3F700-C9AE-49CA-A996-82BDCF732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3967" y="3904211"/>
            <a:ext cx="7162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alibri" pitchFamily="34" charset="0"/>
              </a:rPr>
              <a:t>For example, </a:t>
            </a:r>
            <a:r>
              <a:rPr lang="en-US" sz="2400" dirty="0">
                <a:latin typeface="Calibri" pitchFamily="34" charset="0"/>
              </a:rPr>
              <a:t>I am attending a lecture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CEE578-1681-47F6-B3E0-799747E44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095" y="4850476"/>
            <a:ext cx="6096000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hi-IN" dirty="0">
                <a:latin typeface="Calibri" pitchFamily="34" charset="0"/>
              </a:rPr>
              <a:t>मैं एक व्याख्यान बैठा हूँ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r>
              <a:rPr lang="en-US" sz="1600" i="1" dirty="0">
                <a:latin typeface="Calibri" pitchFamily="34" charset="0"/>
              </a:rPr>
              <a:t>Main </a:t>
            </a:r>
            <a:r>
              <a:rPr lang="en-US" sz="1600" i="1" dirty="0" err="1">
                <a:latin typeface="Calibri" pitchFamily="34" charset="0"/>
              </a:rPr>
              <a:t>ek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vyaakhyan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baitha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hoon</a:t>
            </a:r>
            <a:endParaRPr lang="en-US" sz="1600" i="1" dirty="0">
              <a:latin typeface="Calibri" pitchFamily="34" charset="0"/>
            </a:endParaRPr>
          </a:p>
          <a:p>
            <a:r>
              <a:rPr lang="en-US" sz="1600" i="1" dirty="0">
                <a:latin typeface="Calibri" pitchFamily="34" charset="0"/>
              </a:rPr>
              <a:t>I a lecture sit (Present-first person)</a:t>
            </a:r>
          </a:p>
          <a:p>
            <a:r>
              <a:rPr lang="en-US" sz="1600" i="1" dirty="0">
                <a:latin typeface="Calibri" pitchFamily="34" charset="0"/>
              </a:rPr>
              <a:t>I sit a lecture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dirty="0">
                <a:latin typeface="Calibri" pitchFamily="34" charset="0"/>
              </a:rPr>
              <a:t>: Adequate but not fluent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8AE73-561E-48D7-BDC6-9F1349315CA4}"/>
              </a:ext>
            </a:extLst>
          </p:cNvPr>
          <p:cNvSpPr/>
          <p:nvPr/>
        </p:nvSpPr>
        <p:spPr>
          <a:xfrm>
            <a:off x="5874327" y="4754916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hi-IN" dirty="0">
                <a:latin typeface="Calibri" pitchFamily="34" charset="0"/>
              </a:rPr>
              <a:t>मैं व्याख्यान हूँ</a:t>
            </a:r>
            <a:r>
              <a:rPr lang="en-US" dirty="0">
                <a:latin typeface="Calibri" pitchFamily="34" charset="0"/>
              </a:rPr>
              <a:t> </a:t>
            </a:r>
          </a:p>
          <a:p>
            <a:r>
              <a:rPr lang="en-US" sz="1600" i="1" dirty="0">
                <a:latin typeface="Calibri" pitchFamily="34" charset="0"/>
              </a:rPr>
              <a:t>Main </a:t>
            </a:r>
            <a:r>
              <a:rPr lang="en-US" sz="1600" i="1" dirty="0" err="1">
                <a:latin typeface="Calibri" pitchFamily="34" charset="0"/>
              </a:rPr>
              <a:t>vyakhyan</a:t>
            </a:r>
            <a:r>
              <a:rPr lang="en-US" sz="1600" i="1" dirty="0">
                <a:latin typeface="Calibri" pitchFamily="34" charset="0"/>
              </a:rPr>
              <a:t> </a:t>
            </a:r>
            <a:r>
              <a:rPr lang="en-US" sz="1600" i="1" dirty="0" err="1">
                <a:latin typeface="Calibri" pitchFamily="34" charset="0"/>
              </a:rPr>
              <a:t>hoon</a:t>
            </a:r>
            <a:endParaRPr lang="en-US" sz="1600" i="1" dirty="0">
              <a:latin typeface="Calibri" pitchFamily="34" charset="0"/>
            </a:endParaRPr>
          </a:p>
          <a:p>
            <a:r>
              <a:rPr lang="en-US" sz="1600" i="1" dirty="0">
                <a:latin typeface="Calibri" pitchFamily="34" charset="0"/>
              </a:rPr>
              <a:t>I lecture am</a:t>
            </a:r>
          </a:p>
          <a:p>
            <a:r>
              <a:rPr lang="en-US" sz="1600" i="1" dirty="0">
                <a:latin typeface="Calibri" pitchFamily="34" charset="0"/>
              </a:rPr>
              <a:t>I am lecture</a:t>
            </a:r>
            <a:r>
              <a:rPr lang="en-US" dirty="0">
                <a:latin typeface="Calibri" pitchFamily="34" charset="0"/>
              </a:rPr>
              <a:t>: Fluent but not adequate.</a:t>
            </a:r>
          </a:p>
        </p:txBody>
      </p:sp>
    </p:spTree>
    <p:extLst>
      <p:ext uri="{BB962C8B-B14F-4D97-AF65-F5344CB8AC3E}">
        <p14:creationId xmlns:p14="http://schemas.microsoft.com/office/powerpoint/2010/main" val="224842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89789-78D1-4194-96D0-32C2DA3E1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391E0-0E3B-41E2-88EF-D4EC5F06A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8462"/>
            <a:ext cx="10515600" cy="1848600"/>
          </a:xfrm>
        </p:spPr>
        <p:txBody>
          <a:bodyPr/>
          <a:lstStyle/>
          <a:p>
            <a:pPr>
              <a:buNone/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techniques:</a:t>
            </a: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Assigning fluency and adequacy scores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(Direct Assessment)</a:t>
            </a:r>
            <a:endParaRPr lang="en-US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14350" indent="-514350" fontAlgn="auto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Ranking translated sentences relative to each other  </a:t>
            </a:r>
            <a:r>
              <a:rPr lang="en-US" sz="24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(Relative Ranking)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156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ABF43-8926-4BA5-8EA4-8192AAFC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26" y="140751"/>
            <a:ext cx="10515600" cy="1325563"/>
          </a:xfrm>
        </p:spPr>
        <p:txBody>
          <a:bodyPr/>
          <a:lstStyle/>
          <a:p>
            <a:r>
              <a:rPr lang="en-US" dirty="0"/>
              <a:t>Direct Assessment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17450-0C2C-495B-A955-E587AFE47B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973" y="3576498"/>
            <a:ext cx="42672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Adequacy: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itchFamily="34" charset="0"/>
              </a:rPr>
              <a:t>is the  meaning translated correctly?</a:t>
            </a:r>
          </a:p>
          <a:p>
            <a:r>
              <a:rPr lang="en-US" sz="2000" dirty="0">
                <a:latin typeface="Calibri" pitchFamily="34" charset="0"/>
              </a:rPr>
              <a:t>5 = All</a:t>
            </a:r>
          </a:p>
          <a:p>
            <a:r>
              <a:rPr lang="en-US" sz="2000" dirty="0">
                <a:latin typeface="Calibri" pitchFamily="34" charset="0"/>
              </a:rPr>
              <a:t>4 = Most</a:t>
            </a:r>
          </a:p>
          <a:p>
            <a:r>
              <a:rPr lang="en-US" sz="2000" dirty="0">
                <a:latin typeface="Calibri" pitchFamily="34" charset="0"/>
              </a:rPr>
              <a:t>3 = Much</a:t>
            </a:r>
          </a:p>
          <a:p>
            <a:r>
              <a:rPr lang="en-US" sz="2000" dirty="0">
                <a:latin typeface="Calibri" pitchFamily="34" charset="0"/>
              </a:rPr>
              <a:t>2 = Little</a:t>
            </a:r>
          </a:p>
          <a:p>
            <a:r>
              <a:rPr lang="en-US" sz="2000" dirty="0">
                <a:latin typeface="Calibri" pitchFamily="34" charset="0"/>
              </a:rPr>
              <a:t>1 = None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0245A8-65A1-4600-B7FC-7872CB99A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133" y="3576498"/>
            <a:ext cx="4572000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Calibri" pitchFamily="34" charset="0"/>
              </a:rPr>
              <a:t>Fluency: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libri" pitchFamily="34" charset="0"/>
              </a:rPr>
              <a:t>Is the sentence grammatically valid?</a:t>
            </a:r>
          </a:p>
          <a:p>
            <a:r>
              <a:rPr lang="en-US" sz="2000" dirty="0">
                <a:latin typeface="Calibri" pitchFamily="34" charset="0"/>
              </a:rPr>
              <a:t>5 = Flawless</a:t>
            </a:r>
          </a:p>
          <a:p>
            <a:r>
              <a:rPr lang="en-US" sz="2000" dirty="0">
                <a:latin typeface="Calibri" pitchFamily="34" charset="0"/>
              </a:rPr>
              <a:t>4 = Good</a:t>
            </a:r>
          </a:p>
          <a:p>
            <a:r>
              <a:rPr lang="en-US" sz="2000" dirty="0">
                <a:latin typeface="Calibri" pitchFamily="34" charset="0"/>
              </a:rPr>
              <a:t>3 = Non-native</a:t>
            </a:r>
          </a:p>
          <a:p>
            <a:r>
              <a:rPr lang="en-US" sz="2000" dirty="0">
                <a:latin typeface="Calibri" pitchFamily="34" charset="0"/>
              </a:rPr>
              <a:t>2 = Disfluent</a:t>
            </a:r>
          </a:p>
          <a:p>
            <a:r>
              <a:rPr lang="en-US" sz="2000" dirty="0">
                <a:latin typeface="Calibri" pitchFamily="34" charset="0"/>
              </a:rPr>
              <a:t>1 = Incomprehensible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ED0126-E53C-4A8F-B77D-B9D29D6BEA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227"/>
          <a:stretch/>
        </p:blipFill>
        <p:spPr>
          <a:xfrm>
            <a:off x="1052945" y="1244848"/>
            <a:ext cx="5580611" cy="2331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EDD6F8-C1FA-4583-9D5F-FD1AE28F5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275" y="1466314"/>
            <a:ext cx="6012258" cy="1490970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Tx/>
              <a:buNone/>
              <a:defRPr/>
            </a:pPr>
            <a:endParaRPr lang="en-US" sz="20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Average score over the entire test set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Gives a sense of the absolute translation quality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Evaluators use their own perception to rate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dirty="0"/>
              <a:t>Often adequacy/fluency scores correlate: undesirable</a:t>
            </a:r>
          </a:p>
        </p:txBody>
      </p:sp>
    </p:spTree>
    <p:extLst>
      <p:ext uri="{BB962C8B-B14F-4D97-AF65-F5344CB8AC3E}">
        <p14:creationId xmlns:p14="http://schemas.microsoft.com/office/powerpoint/2010/main" val="706337362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8216-EB51-4C20-9805-2855D5CFC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Ranking Translations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62F68-CD0F-415E-890D-1934A279F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46" y="1690688"/>
            <a:ext cx="5895975" cy="4371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5310AA-71CD-41DB-8849-803A9E521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577" y="976313"/>
            <a:ext cx="2705100" cy="196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1C7F6-3614-4C02-AD25-834055824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2627" y="4186238"/>
            <a:ext cx="34290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3876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8DBF6F-4E8C-4A17-A224-E77975487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264" y="1904915"/>
            <a:ext cx="6734175" cy="1285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2396FF-1DE6-4918-AA31-8813E45C78A4}"/>
              </a:ext>
            </a:extLst>
          </p:cNvPr>
          <p:cNvSpPr txBox="1"/>
          <p:nvPr/>
        </p:nvSpPr>
        <p:spPr>
          <a:xfrm>
            <a:off x="1892528" y="1137127"/>
            <a:ext cx="810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Wins(S</a:t>
            </a:r>
            <a:r>
              <a:rPr lang="en-US" sz="2000" baseline="-25000" dirty="0"/>
              <a:t>i</a:t>
            </a:r>
            <a:r>
              <a:rPr lang="en-US" sz="2000" dirty="0"/>
              <a:t>,S</a:t>
            </a:r>
            <a:r>
              <a:rPr lang="en-US" sz="2000" baseline="-25000" dirty="0"/>
              <a:t>j</a:t>
            </a:r>
            <a:r>
              <a:rPr lang="en-US" sz="2000" dirty="0"/>
              <a:t>) = number of times system S</a:t>
            </a:r>
            <a:r>
              <a:rPr lang="en-US" sz="2000" baseline="-25000" dirty="0"/>
              <a:t>i</a:t>
            </a:r>
            <a:r>
              <a:rPr lang="en-US" sz="2000" dirty="0"/>
              <a:t> is ranked better than system </a:t>
            </a:r>
            <a:r>
              <a:rPr lang="en-US" sz="2000" dirty="0" err="1"/>
              <a:t>S</a:t>
            </a:r>
            <a:r>
              <a:rPr lang="en-US" sz="2000" baseline="-25000" dirty="0" err="1"/>
              <a:t>j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266066-519A-49A6-B5E4-0087EDFECB48}"/>
              </a:ext>
            </a:extLst>
          </p:cNvPr>
          <p:cNvSpPr txBox="1"/>
          <p:nvPr/>
        </p:nvSpPr>
        <p:spPr>
          <a:xfrm>
            <a:off x="1914264" y="3758523"/>
            <a:ext cx="715725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provide only relative quality judgments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Faster to collect data than judgments than Direct Assessment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Correlates well with direct assessment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Another popular adaptive algorithm: </a:t>
            </a:r>
            <a:r>
              <a:rPr lang="en-US" dirty="0" err="1"/>
              <a:t>Trueskill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376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0258" y="1240183"/>
                <a:ext cx="10209415" cy="4525963"/>
              </a:xfrm>
            </p:spPr>
            <p:txBody>
              <a:bodyPr rtlCol="0">
                <a:normAutofit lnSpcReduction="10000"/>
              </a:bodyPr>
              <a:lstStyle/>
              <a:p>
                <a:pPr>
                  <a:buNone/>
                  <a:defRPr/>
                </a:pPr>
                <a:r>
                  <a:rPr lang="en-US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	The closer a machine translation is to a professional human translation, the better it is.</a:t>
                </a:r>
              </a:p>
              <a:p>
                <a:pPr>
                  <a:buNone/>
                  <a:defRPr/>
                </a:pPr>
                <a:endParaRPr lang="en-US" i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>
                  <a:defRPr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Given: A corpus of good quality human reference translations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Output: A numerical “translation closeness” metric</a:t>
                </a:r>
              </a:p>
              <a:p>
                <a:pPr>
                  <a:defRPr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Given 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ref,sys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pair, score = f(</a:t>
                </a:r>
                <a:r>
                  <a:rPr lang="en-US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ref,sys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) 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i="0" dirty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where,</a:t>
                </a: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sys (candidate Translation): Translation returned by an MT system</a:t>
                </a: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ref (reference Translation): ‘Perfect’ translation by humans </a:t>
                </a:r>
              </a:p>
              <a:p>
                <a:pPr marL="0" indent="0">
                  <a:buNone/>
                  <a:defRPr/>
                </a:pP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Multiple references are better</a:t>
                </a:r>
              </a:p>
              <a:p>
                <a:pPr marL="0" indent="0">
                  <a:buNone/>
                  <a:defRPr/>
                </a:pPr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258" y="1240183"/>
                <a:ext cx="10209415" cy="4525963"/>
              </a:xfrm>
              <a:blipFill>
                <a:blip r:embed="rId2"/>
                <a:stretch>
                  <a:fillRect l="-1254" t="-2961" b="-3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462B67DE-889B-4BBE-9BF4-DD924EA5D30D}"/>
              </a:ext>
            </a:extLst>
          </p:cNvPr>
          <p:cNvSpPr txBox="1">
            <a:spLocks/>
          </p:cNvSpPr>
          <p:nvPr/>
        </p:nvSpPr>
        <p:spPr>
          <a:xfrm>
            <a:off x="766157" y="13969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Automatic Evaluation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CE10-B8EE-4FDC-967C-A7096DA43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automatic 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F3A4B-7FFD-4115-BFCC-22B86231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0411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BLEU (Bilingual Evaluation Understudy)</a:t>
            </a:r>
          </a:p>
          <a:p>
            <a:pPr>
              <a:lnSpc>
                <a:spcPct val="100000"/>
              </a:lnSpc>
            </a:pPr>
            <a:r>
              <a:rPr lang="en-US" dirty="0"/>
              <a:t>TER (Translation Edit Rate)</a:t>
            </a:r>
          </a:p>
          <a:p>
            <a:pPr>
              <a:lnSpc>
                <a:spcPct val="100000"/>
              </a:lnSpc>
            </a:pPr>
            <a:r>
              <a:rPr lang="en-US" dirty="0"/>
              <a:t>METEOR (Metric for Evaluation of Translation with Explicit Ordering)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3F7E6-D905-48CB-AB63-A11E49E6C6BE}"/>
              </a:ext>
            </a:extLst>
          </p:cNvPr>
          <p:cNvSpPr/>
          <p:nvPr/>
        </p:nvSpPr>
        <p:spPr>
          <a:xfrm>
            <a:off x="1039090" y="3955645"/>
            <a:ext cx="50569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good is an automatic metric?</a:t>
            </a:r>
          </a:p>
          <a:p>
            <a:pPr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>
              <a:buNone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How well does it correlate with human judgment?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8FEFB82-48D7-471D-BB34-87325055D2F8}"/>
              </a:ext>
            </a:extLst>
          </p:cNvPr>
          <p:cNvSpPr/>
          <p:nvPr/>
        </p:nvSpPr>
        <p:spPr>
          <a:xfrm>
            <a:off x="3201785" y="4447818"/>
            <a:ext cx="365760" cy="6567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09229E1-213E-4A84-AEBF-47556E6856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9648533"/>
              </p:ext>
            </p:extLst>
          </p:nvPr>
        </p:nvGraphicFramePr>
        <p:xfrm>
          <a:off x="6580910" y="36160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743422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E439-BD8F-419F-8DFD-35212CDF5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D179-4017-4415-B94A-CDDB0A782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Most popular MT evaluation metric</a:t>
            </a:r>
          </a:p>
          <a:p>
            <a:r>
              <a:rPr lang="en-US" dirty="0"/>
              <a:t>Requires only reference translations</a:t>
            </a:r>
          </a:p>
          <a:p>
            <a:pPr lvl="1"/>
            <a:r>
              <a:rPr lang="en-US" dirty="0"/>
              <a:t>No additional resources required</a:t>
            </a:r>
          </a:p>
          <a:p>
            <a:r>
              <a:rPr lang="en-US" dirty="0"/>
              <a:t>Precision-oriented measure</a:t>
            </a:r>
          </a:p>
          <a:p>
            <a:r>
              <a:rPr lang="en-US" dirty="0"/>
              <a:t>Difficult to interpret absolute values </a:t>
            </a:r>
          </a:p>
          <a:p>
            <a:r>
              <a:rPr lang="en-US" dirty="0"/>
              <a:t>Useful to compare two systems</a:t>
            </a:r>
          </a:p>
        </p:txBody>
      </p:sp>
    </p:spTree>
    <p:extLst>
      <p:ext uri="{BB962C8B-B14F-4D97-AF65-F5344CB8AC3E}">
        <p14:creationId xmlns:p14="http://schemas.microsoft.com/office/powerpoint/2010/main" val="770404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514367" y="638166"/>
            <a:ext cx="11220400" cy="78330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en-US"/>
            </a:defPPr>
            <a:lvl1pPr>
              <a:defRPr sz="4400" b="1" i="1">
                <a:latin typeface="+mj-lt"/>
              </a:defRPr>
            </a:lvl1pPr>
          </a:lstStyle>
          <a:p>
            <a:r>
              <a:rPr lang="en-US" dirty="0"/>
              <a:t>Language Divergence</a:t>
            </a:r>
            <a:endParaRPr lang="en" dirty="0"/>
          </a:p>
        </p:txBody>
      </p:sp>
      <p:sp>
        <p:nvSpPr>
          <p:cNvPr id="224" name="Shape 224"/>
          <p:cNvSpPr txBox="1"/>
          <p:nvPr/>
        </p:nvSpPr>
        <p:spPr>
          <a:xfrm>
            <a:off x="414614" y="1343033"/>
            <a:ext cx="10772800" cy="487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buClr>
                <a:schemeClr val="dk1"/>
              </a:buClr>
            </a:pPr>
            <a:endParaRPr sz="2400" dirty="0"/>
          </a:p>
          <a:p>
            <a:pPr marL="609585" indent="-304792">
              <a:spcAft>
                <a:spcPts val="1333"/>
              </a:spcAft>
              <a:buChar char="●"/>
            </a:pPr>
            <a:r>
              <a:rPr lang="en" sz="2400" dirty="0"/>
              <a:t>Case marking systems</a:t>
            </a:r>
            <a:endParaRPr lang="hi-IN" sz="2400" dirty="0"/>
          </a:p>
          <a:p>
            <a:pPr marL="609585" indent="-304792">
              <a:spcAft>
                <a:spcPts val="1333"/>
              </a:spcAft>
              <a:buChar char="●"/>
            </a:pPr>
            <a:r>
              <a:rPr lang="en-US" sz="2400" dirty="0"/>
              <a:t>Categorical divergence</a:t>
            </a:r>
          </a:p>
          <a:p>
            <a:pPr marL="609585" indent="-304792">
              <a:spcAft>
                <a:spcPts val="1333"/>
              </a:spcAft>
              <a:buChar char="●"/>
            </a:pPr>
            <a:r>
              <a:rPr lang="en-US" sz="2400" dirty="0"/>
              <a:t>Null Subject Divergence</a:t>
            </a:r>
          </a:p>
          <a:p>
            <a:pPr marL="609585" indent="-304792">
              <a:spcAft>
                <a:spcPts val="1333"/>
              </a:spcAft>
              <a:buChar char="●"/>
            </a:pPr>
            <a:r>
              <a:rPr lang="en-US" sz="2400" dirty="0"/>
              <a:t>Pleonastic Divergence</a:t>
            </a:r>
            <a:endParaRPr lang="en" sz="2400" dirty="0"/>
          </a:p>
          <a:p>
            <a:pPr indent="609585">
              <a:spcAft>
                <a:spcPts val="1333"/>
              </a:spcAft>
            </a:pPr>
            <a:endParaRPr sz="2400" dirty="0"/>
          </a:p>
          <a:p>
            <a:pPr indent="609585"/>
            <a:r>
              <a:rPr lang="en" sz="2400" dirty="0"/>
              <a:t>… and much more 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9760189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183356"/>
            <a:ext cx="10515600" cy="13255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Formulating BLEU (Step 1): Precision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351713" y="1249204"/>
            <a:ext cx="2743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 had lunch now.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81200" y="2514600"/>
            <a:ext cx="8458200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hi-IN" sz="2400" dirty="0">
              <a:latin typeface="Calibri" pitchFamily="34" charset="0"/>
            </a:endParaRPr>
          </a:p>
          <a:p>
            <a:r>
              <a:rPr lang="en-US" sz="1400" dirty="0">
                <a:latin typeface="Calibri" pitchFamily="34" charset="0"/>
              </a:rPr>
              <a:t>Candidate 1: </a:t>
            </a:r>
            <a:r>
              <a:rPr lang="hi-IN" sz="1400" b="1" dirty="0">
                <a:latin typeface="Calibri" pitchFamily="34" charset="0"/>
              </a:rPr>
              <a:t>मैने</a:t>
            </a:r>
            <a:r>
              <a:rPr lang="hi-IN" sz="1400" dirty="0">
                <a:latin typeface="Calibri" pitchFamily="34" charset="0"/>
              </a:rPr>
              <a:t> अब </a:t>
            </a:r>
            <a:r>
              <a:rPr lang="hi-IN" sz="1400" b="1" dirty="0">
                <a:latin typeface="Calibri" pitchFamily="34" charset="0"/>
              </a:rPr>
              <a:t>खाना</a:t>
            </a:r>
            <a:r>
              <a:rPr lang="hi-IN" sz="1400" dirty="0">
                <a:latin typeface="Calibri" pitchFamily="34" charset="0"/>
              </a:rPr>
              <a:t> </a:t>
            </a:r>
            <a:r>
              <a:rPr lang="hi-IN" sz="1400" b="1" dirty="0">
                <a:latin typeface="Calibri" pitchFamily="34" charset="0"/>
              </a:rPr>
              <a:t>खाया</a:t>
            </a:r>
            <a:r>
              <a:rPr lang="en-US" sz="1400" b="1" dirty="0">
                <a:latin typeface="Calibri" pitchFamily="34" charset="0"/>
              </a:rPr>
              <a:t> </a:t>
            </a:r>
          </a:p>
          <a:p>
            <a:r>
              <a:rPr lang="en-US" sz="1400" b="1" i="1" dirty="0">
                <a:latin typeface="Calibri" pitchFamily="34" charset="0"/>
              </a:rPr>
              <a:t>	 </a:t>
            </a:r>
            <a:r>
              <a:rPr lang="en-US" sz="1400" i="1" dirty="0" err="1">
                <a:latin typeface="Calibri" pitchFamily="34" charset="0"/>
              </a:rPr>
              <a:t>maine</a:t>
            </a:r>
            <a:r>
              <a:rPr lang="en-US" sz="1400" i="1" dirty="0">
                <a:latin typeface="Calibri" pitchFamily="34" charset="0"/>
              </a:rPr>
              <a:t> ab </a:t>
            </a:r>
            <a:r>
              <a:rPr lang="en-US" sz="1400" i="1" dirty="0" err="1">
                <a:latin typeface="Calibri" pitchFamily="34" charset="0"/>
              </a:rPr>
              <a:t>khana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khaya</a:t>
            </a:r>
            <a:r>
              <a:rPr lang="en-US" sz="1400" i="1" dirty="0">
                <a:latin typeface="Calibri" pitchFamily="34" charset="0"/>
              </a:rPr>
              <a:t>   </a:t>
            </a:r>
            <a:r>
              <a:rPr lang="en-US" sz="1400" b="1" i="1" dirty="0">
                <a:latin typeface="Calibri" pitchFamily="34" charset="0"/>
              </a:rPr>
              <a:t>		</a:t>
            </a:r>
            <a:r>
              <a:rPr lang="en-US" sz="1400" dirty="0">
                <a:latin typeface="Calibri" pitchFamily="34" charset="0"/>
              </a:rPr>
              <a:t>matching unigrams: 3,				      </a:t>
            </a:r>
            <a:br>
              <a:rPr lang="en-US" sz="1400" dirty="0">
                <a:latin typeface="Calibri" pitchFamily="34" charset="0"/>
              </a:rPr>
            </a:br>
            <a:r>
              <a:rPr lang="en-US" sz="1400" dirty="0">
                <a:latin typeface="Calibri" pitchFamily="34" charset="0"/>
              </a:rPr>
              <a:t>                        I</a:t>
            </a:r>
            <a:r>
              <a:rPr lang="en-US" sz="1400" i="1" dirty="0">
                <a:latin typeface="Calibri" pitchFamily="34" charset="0"/>
              </a:rPr>
              <a:t> now food ate</a:t>
            </a:r>
            <a:r>
              <a:rPr lang="en-US" sz="1400" dirty="0">
                <a:latin typeface="Calibri" pitchFamily="34" charset="0"/>
              </a:rPr>
              <a:t>		matching bigrams: 1			</a:t>
            </a:r>
          </a:p>
          <a:p>
            <a:r>
              <a:rPr lang="en-US" sz="1400" i="1" dirty="0">
                <a:latin typeface="Calibri" pitchFamily="34" charset="0"/>
              </a:rPr>
              <a:t>                        I ate food now</a:t>
            </a:r>
            <a:endParaRPr lang="hi-IN" sz="1400" i="1" dirty="0">
              <a:latin typeface="Calibri" pitchFamily="34" charset="0"/>
            </a:endParaRPr>
          </a:p>
          <a:p>
            <a:endParaRPr lang="en-US" sz="1400" dirty="0">
              <a:latin typeface="Calibri" pitchFamily="34" charset="0"/>
            </a:endParaRPr>
          </a:p>
          <a:p>
            <a:r>
              <a:rPr lang="en-US" sz="1400" dirty="0">
                <a:latin typeface="Calibri" pitchFamily="34" charset="0"/>
              </a:rPr>
              <a:t>Candidate 2: </a:t>
            </a:r>
            <a:r>
              <a:rPr lang="hi-IN" sz="1400" b="1" dirty="0">
                <a:latin typeface="Calibri" pitchFamily="34" charset="0"/>
              </a:rPr>
              <a:t>मैने</a:t>
            </a:r>
            <a:r>
              <a:rPr lang="hi-IN" sz="1400" dirty="0">
                <a:latin typeface="Calibri" pitchFamily="34" charset="0"/>
              </a:rPr>
              <a:t> </a:t>
            </a:r>
            <a:r>
              <a:rPr lang="hi-IN" sz="1400" b="1" dirty="0">
                <a:latin typeface="Calibri" pitchFamily="34" charset="0"/>
              </a:rPr>
              <a:t>अभी</a:t>
            </a:r>
            <a:r>
              <a:rPr lang="hi-IN" sz="1400" dirty="0">
                <a:latin typeface="Calibri" pitchFamily="34" charset="0"/>
              </a:rPr>
              <a:t> लंच एट</a:t>
            </a:r>
            <a:endParaRPr lang="en-US" sz="1400" dirty="0">
              <a:latin typeface="Calibri" pitchFamily="34" charset="0"/>
            </a:endParaRP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i="1" dirty="0" err="1">
                <a:latin typeface="Calibri" pitchFamily="34" charset="0"/>
              </a:rPr>
              <a:t>maine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abhi</a:t>
            </a:r>
            <a:r>
              <a:rPr lang="en-US" sz="1400" i="1" dirty="0">
                <a:latin typeface="Calibri" pitchFamily="34" charset="0"/>
              </a:rPr>
              <a:t> lunch ate.</a:t>
            </a:r>
            <a:r>
              <a:rPr lang="en-US" sz="1400" dirty="0">
                <a:latin typeface="Calibri" pitchFamily="34" charset="0"/>
              </a:rPr>
              <a:t>	                         matching unigrams:  2,</a:t>
            </a: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i="1" dirty="0">
                <a:latin typeface="Calibri" pitchFamily="34" charset="0"/>
              </a:rPr>
              <a:t>I now lunch ate</a:t>
            </a: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i="1" dirty="0">
                <a:latin typeface="Calibri" pitchFamily="34" charset="0"/>
              </a:rPr>
              <a:t>I ate lunch(OOV) now(OOV)</a:t>
            </a:r>
            <a:r>
              <a:rPr lang="en-US" sz="1400" dirty="0">
                <a:latin typeface="Calibri" pitchFamily="34" charset="0"/>
              </a:rPr>
              <a:t>	  matching bigrams: 1</a:t>
            </a:r>
          </a:p>
          <a:p>
            <a:endParaRPr lang="en-US" sz="1400" dirty="0">
              <a:latin typeface="Calibri" pitchFamily="34" charset="0"/>
            </a:endParaRPr>
          </a:p>
          <a:p>
            <a:r>
              <a:rPr lang="en-US" sz="2000" dirty="0">
                <a:latin typeface="Calibri" pitchFamily="34" charset="0"/>
              </a:rPr>
              <a:t>Unigram precision:  Candidate 1: 3/4 =0.75, Candidate 2: 2/4 = 0.5</a:t>
            </a:r>
          </a:p>
          <a:p>
            <a:r>
              <a:rPr lang="en-US" sz="2000" dirty="0">
                <a:latin typeface="Calibri" pitchFamily="34" charset="0"/>
              </a:rPr>
              <a:t>Bigram precision:     Candidate 1: 0.33, Candidate 2  = 0.33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057400" y="1828800"/>
            <a:ext cx="313900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Reference 1: </a:t>
            </a:r>
            <a:r>
              <a:rPr lang="hi-IN" sz="1400" dirty="0">
                <a:latin typeface="Calibri" pitchFamily="34" charset="0"/>
              </a:rPr>
              <a:t>मैने अभी खाना खाया</a:t>
            </a:r>
            <a:endParaRPr lang="en-US" sz="1400" dirty="0">
              <a:latin typeface="Calibri" pitchFamily="34" charset="0"/>
            </a:endParaRPr>
          </a:p>
          <a:p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i="1" dirty="0">
                <a:latin typeface="Calibri" pitchFamily="34" charset="0"/>
              </a:rPr>
              <a:t>      </a:t>
            </a:r>
            <a:r>
              <a:rPr lang="en-US" sz="1400" i="1" dirty="0" err="1">
                <a:latin typeface="Calibri" pitchFamily="34" charset="0"/>
              </a:rPr>
              <a:t>maine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abhi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khana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khaya</a:t>
            </a:r>
            <a:endParaRPr lang="en-US" sz="1400" i="1" dirty="0">
              <a:latin typeface="Calibri" pitchFamily="34" charset="0"/>
            </a:endParaRPr>
          </a:p>
          <a:p>
            <a:r>
              <a:rPr lang="en-US" sz="1400" i="1" dirty="0">
                <a:latin typeface="Calibri" pitchFamily="34" charset="0"/>
              </a:rPr>
              <a:t>	      I now food ate</a:t>
            </a:r>
          </a:p>
          <a:p>
            <a:r>
              <a:rPr lang="en-US" sz="1400" i="1" dirty="0">
                <a:latin typeface="Calibri" pitchFamily="34" charset="0"/>
              </a:rPr>
              <a:t>	      I ate food now. </a:t>
            </a:r>
            <a:endParaRPr lang="hi-IN" sz="1400" i="1" dirty="0">
              <a:latin typeface="Calibri" pitchFamily="34" charset="0"/>
            </a:endParaRP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7275336" y="1828801"/>
            <a:ext cx="294022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Reference 2 : </a:t>
            </a:r>
            <a:r>
              <a:rPr lang="hi-IN" sz="1400" dirty="0">
                <a:latin typeface="Calibri" pitchFamily="34" charset="0"/>
              </a:rPr>
              <a:t>मैने अभी भोजन किया</a:t>
            </a:r>
            <a:endParaRPr lang="en-US" sz="1400" dirty="0">
              <a:latin typeface="Calibri" pitchFamily="34" charset="0"/>
            </a:endParaRPr>
          </a:p>
          <a:p>
            <a:pPr algn="r"/>
            <a:r>
              <a:rPr lang="en-US" sz="1400" dirty="0">
                <a:latin typeface="Calibri" pitchFamily="34" charset="0"/>
              </a:rPr>
              <a:t>	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maine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abhi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bhojan</a:t>
            </a:r>
            <a:r>
              <a:rPr lang="en-US" sz="1400" i="1" dirty="0">
                <a:latin typeface="Calibri" pitchFamily="34" charset="0"/>
              </a:rPr>
              <a:t> </a:t>
            </a:r>
            <a:r>
              <a:rPr lang="en-US" sz="1400" i="1" dirty="0" err="1">
                <a:latin typeface="Calibri" pitchFamily="34" charset="0"/>
              </a:rPr>
              <a:t>kiyaa</a:t>
            </a:r>
            <a:endParaRPr lang="en-US" sz="1400" i="1" dirty="0">
              <a:latin typeface="Calibri" pitchFamily="34" charset="0"/>
            </a:endParaRPr>
          </a:p>
          <a:p>
            <a:pPr algn="r"/>
            <a:r>
              <a:rPr lang="en-US" sz="1400" i="1" dirty="0">
                <a:latin typeface="Calibri" pitchFamily="34" charset="0"/>
              </a:rPr>
              <a:t>	I now meal did</a:t>
            </a:r>
          </a:p>
          <a:p>
            <a:pPr algn="r"/>
            <a:r>
              <a:rPr lang="en-US" sz="1400" i="1" dirty="0">
                <a:latin typeface="Calibri" pitchFamily="34" charset="0"/>
              </a:rPr>
              <a:t>	I did meal now</a:t>
            </a:r>
            <a:endParaRPr lang="hi-IN" sz="1400" i="1" dirty="0">
              <a:latin typeface="Calibri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SMT Tutorial, ICON-2013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Precision: Not good enough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963738" y="1295401"/>
            <a:ext cx="8458200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Reference: </a:t>
            </a:r>
            <a:r>
              <a:rPr lang="hi-IN" sz="2400" dirty="0">
                <a:latin typeface="Calibri" pitchFamily="34" charset="0"/>
              </a:rPr>
              <a:t>मुझ</a:t>
            </a:r>
            <a:r>
              <a:rPr lang="en-US" sz="2400" dirty="0">
                <a:latin typeface="Calibri" pitchFamily="34" charset="0"/>
              </a:rPr>
              <a:t> </a:t>
            </a:r>
            <a:r>
              <a:rPr lang="hi-IN" sz="2400" dirty="0">
                <a:latin typeface="Calibri" pitchFamily="34" charset="0"/>
              </a:rPr>
              <a:t>पर तेरा सुरूर छाया</a:t>
            </a:r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	        </a:t>
            </a:r>
            <a:r>
              <a:rPr lang="en-US" i="1" dirty="0" err="1">
                <a:latin typeface="Calibri" pitchFamily="34" charset="0"/>
              </a:rPr>
              <a:t>mujh</a:t>
            </a:r>
            <a:r>
              <a:rPr lang="en-US" i="1" dirty="0">
                <a:latin typeface="Calibri" pitchFamily="34" charset="0"/>
              </a:rPr>
              <a:t>-par tera </a:t>
            </a:r>
            <a:r>
              <a:rPr lang="en-US" i="1" dirty="0" err="1">
                <a:latin typeface="Calibri" pitchFamily="34" charset="0"/>
              </a:rPr>
              <a:t>suroor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chhaaya</a:t>
            </a:r>
            <a:endParaRPr lang="en-US" i="1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	          me-on your spell cast</a:t>
            </a:r>
          </a:p>
          <a:p>
            <a:r>
              <a:rPr lang="en-US" i="1" dirty="0">
                <a:latin typeface="Calibri" pitchFamily="34" charset="0"/>
              </a:rPr>
              <a:t>	          Your spell was cast on me</a:t>
            </a:r>
            <a:endParaRPr lang="hi-IN" sz="2400" i="1" dirty="0">
              <a:latin typeface="Calibri" pitchFamily="34" charset="0"/>
            </a:endParaRPr>
          </a:p>
          <a:p>
            <a:endParaRPr lang="hi-IN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Candidate 1: </a:t>
            </a:r>
            <a:r>
              <a:rPr lang="hi-IN" sz="2400" dirty="0">
                <a:latin typeface="Calibri" pitchFamily="34" charset="0"/>
              </a:rPr>
              <a:t>मेरे </a:t>
            </a:r>
            <a:r>
              <a:rPr lang="hi-IN" sz="2400" b="1" dirty="0">
                <a:latin typeface="Calibri" pitchFamily="34" charset="0"/>
              </a:rPr>
              <a:t>तेरा सुरूर छाया</a:t>
            </a:r>
            <a:r>
              <a:rPr lang="en-US" sz="2400" b="1" dirty="0">
                <a:latin typeface="Calibri" pitchFamily="34" charset="0"/>
              </a:rPr>
              <a:t>	</a:t>
            </a:r>
            <a:r>
              <a:rPr lang="en-US" sz="2400" dirty="0">
                <a:latin typeface="Calibri" pitchFamily="34" charset="0"/>
              </a:rPr>
              <a:t>matching unigram: 3</a:t>
            </a:r>
          </a:p>
          <a:p>
            <a:r>
              <a:rPr lang="en-US" sz="2400" dirty="0">
                <a:latin typeface="Calibri" pitchFamily="34" charset="0"/>
              </a:rPr>
              <a:t>	   </a:t>
            </a:r>
            <a:r>
              <a:rPr lang="en-US" i="1" dirty="0">
                <a:latin typeface="Calibri" pitchFamily="34" charset="0"/>
              </a:rPr>
              <a:t>     mere tera </a:t>
            </a:r>
            <a:r>
              <a:rPr lang="en-US" i="1" dirty="0" err="1">
                <a:latin typeface="Calibri" pitchFamily="34" charset="0"/>
              </a:rPr>
              <a:t>suroor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chhaaya</a:t>
            </a:r>
            <a:endParaRPr lang="en-US" i="1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	         my your spell cast</a:t>
            </a:r>
          </a:p>
          <a:p>
            <a:r>
              <a:rPr lang="en-US" i="1" dirty="0">
                <a:latin typeface="Calibri" pitchFamily="34" charset="0"/>
              </a:rPr>
              <a:t>	         Your spell cast my</a:t>
            </a:r>
            <a:endParaRPr lang="hi-IN" sz="2400" i="1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Candidate 2: </a:t>
            </a:r>
            <a:r>
              <a:rPr lang="hi-IN" sz="2400" b="1" dirty="0">
                <a:latin typeface="Calibri" pitchFamily="34" charset="0"/>
              </a:rPr>
              <a:t>तेरा तेरा तेरा सुरूर</a:t>
            </a:r>
            <a:r>
              <a:rPr lang="en-US" sz="2400" dirty="0">
                <a:latin typeface="Calibri" pitchFamily="34" charset="0"/>
              </a:rPr>
              <a:t>	matching unigrams: 4</a:t>
            </a:r>
          </a:p>
          <a:p>
            <a:r>
              <a:rPr lang="en-US" i="1" dirty="0">
                <a:latin typeface="Calibri" pitchFamily="34" charset="0"/>
              </a:rPr>
              <a:t>		tera </a:t>
            </a:r>
            <a:r>
              <a:rPr lang="en-US" i="1" dirty="0" err="1">
                <a:latin typeface="Calibri" pitchFamily="34" charset="0"/>
              </a:rPr>
              <a:t>tera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tera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suroor</a:t>
            </a:r>
            <a:endParaRPr lang="en-US" i="1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		your </a:t>
            </a:r>
            <a:r>
              <a:rPr lang="en-US" i="1" dirty="0" err="1">
                <a:latin typeface="Calibri" pitchFamily="34" charset="0"/>
              </a:rPr>
              <a:t>your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your</a:t>
            </a:r>
            <a:r>
              <a:rPr lang="en-US" i="1" dirty="0">
                <a:latin typeface="Calibri" pitchFamily="34" charset="0"/>
              </a:rPr>
              <a:t> spell</a:t>
            </a:r>
            <a:endParaRPr lang="hi-IN" sz="2400" i="1" dirty="0">
              <a:latin typeface="Calibri" pitchFamily="34" charset="0"/>
            </a:endParaRP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Unigram precision:  Candidate 1: 3/4 = 0.75, Candidate 2: 4/4 = 1</a:t>
            </a:r>
          </a:p>
          <a:p>
            <a:r>
              <a:rPr lang="en-US" sz="2400" dirty="0">
                <a:latin typeface="Calibri" pitchFamily="34" charset="0"/>
              </a:rPr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SMT Tutorial, ICON-2013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Formulating BLEU (Step 2): Modified Precision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3535" y="1600200"/>
            <a:ext cx="10191403" cy="5029200"/>
          </a:xfrm>
        </p:spPr>
        <p:txBody>
          <a:bodyPr rtlCol="0">
            <a:normAutofit fontScale="77500" lnSpcReduction="2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Clip the total count of each candidate word with its maximum reference count</a:t>
            </a: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</a:t>
            </a:r>
            <a:r>
              <a:rPr lang="en-US" baseline="-25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clip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(n-gram) = min (count,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max_ref_count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Reference: </a:t>
            </a:r>
            <a:r>
              <a:rPr lang="hi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मुझ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hi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पर तेरा सुरूर छाया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>
              <a:buNone/>
              <a:defRPr/>
            </a:pP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mujh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-par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tera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suroor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chhaaya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	        </a:t>
            </a:r>
          </a:p>
          <a:p>
            <a:pPr>
              <a:buNone/>
              <a:defRPr/>
            </a:pP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me-on your spell cast</a:t>
            </a:r>
          </a:p>
          <a:p>
            <a:pPr>
              <a:buNone/>
              <a:defRPr/>
            </a:pP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Your spell was cast on me</a:t>
            </a:r>
            <a:endParaRPr lang="hi-IN" sz="2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2: </a:t>
            </a:r>
            <a:r>
              <a:rPr lang="hi-IN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तेरा तेरा तेरा सुरूर</a:t>
            </a:r>
            <a:endParaRPr lang="en-US" sz="2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None/>
              <a:defRPr/>
            </a:pP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tera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tera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tera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suroor</a:t>
            </a:r>
            <a:endParaRPr lang="en-US" sz="26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None/>
              <a:defRPr/>
            </a:pP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your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your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6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your</a:t>
            </a:r>
            <a:r>
              <a:rPr lang="en-US" sz="2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spell</a:t>
            </a:r>
          </a:p>
          <a:p>
            <a:pPr>
              <a:defRPr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matching unigrams: </a:t>
            </a:r>
          </a:p>
          <a:p>
            <a:pPr lvl="1"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</a:t>
            </a:r>
            <a:r>
              <a:rPr lang="hi-IN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तेरा </a:t>
            </a:r>
            <a:r>
              <a:rPr lang="en-US" sz="2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min(3, 1) = 1 ) (</a:t>
            </a:r>
            <a:r>
              <a:rPr lang="hi-I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सुरूर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: min (1, 1) = 1)</a:t>
            </a:r>
            <a:endParaRPr lang="en-US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Modified unigram precision: 2/4 = 0.5</a:t>
            </a:r>
            <a:endParaRPr lang="hi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Recall for MT (1/2)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05800" cy="4525963"/>
          </a:xfrm>
        </p:spPr>
        <p:txBody>
          <a:bodyPr rtlCol="0">
            <a:normAutofit fontScale="85000" lnSpcReduction="20000"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Candidates shorter than references</a:t>
            </a:r>
          </a:p>
          <a:p>
            <a:pPr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Reference: </a:t>
            </a:r>
            <a:r>
              <a:rPr lang="hi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क्या ब्लू लंबे वाक्य की गुणवत्ता को समझ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</a:t>
            </a:r>
            <a:r>
              <a:rPr lang="hi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पाएगा?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      </a:t>
            </a:r>
            <a:r>
              <a:rPr lang="en-US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kya</a:t>
            </a: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blue </a:t>
            </a:r>
            <a:r>
              <a:rPr lang="en-US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lambe</a:t>
            </a: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vaakya</a:t>
            </a: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</a:t>
            </a: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guNvatta</a:t>
            </a: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</a:t>
            </a: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samajh</a:t>
            </a: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1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paaega</a:t>
            </a: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>
              <a:buNone/>
              <a:defRPr/>
            </a:pP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                         Will blue long sentence-of quality (case-marker)    		   understandable(III-person-male-singular)?</a:t>
            </a:r>
          </a:p>
          <a:p>
            <a:pPr>
              <a:buNone/>
              <a:defRPr/>
            </a:pPr>
            <a:r>
              <a:rPr lang="en-US" sz="21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	                         Will blue be able to understand quality of long sentence?</a:t>
            </a:r>
          </a:p>
          <a:p>
            <a:pPr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endParaRPr lang="hi-IN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Candidate: </a:t>
            </a:r>
            <a:r>
              <a:rPr lang="hi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लंबे वाक्य </a:t>
            </a:r>
            <a:endParaRPr lang="en-US" sz="1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    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lambe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vaakya</a:t>
            </a:r>
            <a:endParaRPr lang="en-US" sz="1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     long sentence</a:t>
            </a:r>
          </a:p>
          <a:p>
            <a:pPr>
              <a:buNone/>
              <a:defRPr/>
            </a:pP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     long sentence</a:t>
            </a:r>
          </a:p>
          <a:p>
            <a:pPr lvl="1"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modified unigram precision: 2/2 = 1</a:t>
            </a:r>
          </a:p>
          <a:p>
            <a:pPr lvl="1">
              <a:buNone/>
              <a:defRPr/>
            </a:pP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modified bigram precision: 1/1 = 1</a:t>
            </a:r>
          </a:p>
          <a:p>
            <a:pPr>
              <a:buNone/>
              <a:defRPr/>
            </a:pPr>
            <a:endParaRPr lang="hi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SMT Tutorial, ICON-2013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18-Dec-2013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Recall for MT (2/2)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305800" cy="4525963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Candidates longer than references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Reference 1: </a:t>
            </a:r>
            <a:r>
              <a:rPr lang="hi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मैने भोजन किया</a:t>
            </a:r>
            <a:endParaRPr lang="en-US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  <a:r>
              <a:rPr lang="en-US" sz="16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maine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bhojan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kiyaa</a:t>
            </a:r>
            <a:endParaRPr lang="en-US" sz="1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 I meal did</a:t>
            </a:r>
          </a:p>
          <a:p>
            <a:pPr>
              <a:buNone/>
              <a:defRPr/>
            </a:pP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 I had meal</a:t>
            </a:r>
            <a:endParaRPr lang="hi-IN" sz="1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hi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1: </a:t>
            </a:r>
            <a:r>
              <a:rPr lang="hi-IN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मैने खाना भोजन किया</a:t>
            </a:r>
            <a:r>
              <a:rPr lang="hi-IN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en-US" sz="1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maine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khaana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bhojan</a:t>
            </a: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i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kiya</a:t>
            </a:r>
            <a:endParaRPr lang="en-US" sz="1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I food meal did</a:t>
            </a:r>
          </a:p>
          <a:p>
            <a:pPr>
              <a:buNone/>
              <a:defRPr/>
            </a:pPr>
            <a:r>
              <a:rPr lang="en-US" sz="18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      I had food meal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</a:t>
            </a:r>
          </a:p>
          <a:p>
            <a:pPr lvl="1">
              <a:buNone/>
              <a:defRPr/>
            </a:pP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Modified unigram precision: 1</a:t>
            </a:r>
            <a:endParaRPr lang="hi-IN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endParaRPr lang="hi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6096000" y="1981200"/>
            <a:ext cx="4572000" cy="397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Calibri" pitchFamily="34" charset="0"/>
              </a:rPr>
              <a:t>Reference 2: </a:t>
            </a:r>
            <a:r>
              <a:rPr lang="hi-IN" dirty="0">
                <a:latin typeface="Calibri" pitchFamily="34" charset="0"/>
              </a:rPr>
              <a:t>मैने खाना खाया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	      </a:t>
            </a:r>
            <a:r>
              <a:rPr lang="en-US" i="1" dirty="0" err="1">
                <a:latin typeface="Calibri" pitchFamily="34" charset="0"/>
              </a:rPr>
              <a:t>maine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khaana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khaaya</a:t>
            </a:r>
            <a:endParaRPr lang="en-US" i="1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	       I food ate</a:t>
            </a:r>
          </a:p>
          <a:p>
            <a:r>
              <a:rPr lang="en-US" i="1" dirty="0">
                <a:latin typeface="Calibri" pitchFamily="34" charset="0"/>
              </a:rPr>
              <a:t>	       I ate food</a:t>
            </a:r>
          </a:p>
          <a:p>
            <a:endParaRPr lang="en-US" i="1" dirty="0">
              <a:latin typeface="Calibri" pitchFamily="34" charset="0"/>
            </a:endParaRPr>
          </a:p>
          <a:p>
            <a:endParaRPr lang="en-US" i="1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Candidate 2: </a:t>
            </a:r>
            <a:r>
              <a:rPr lang="hi-IN" dirty="0">
                <a:latin typeface="Calibri" pitchFamily="34" charset="0"/>
              </a:rPr>
              <a:t>मैने खाना खाया</a:t>
            </a:r>
            <a:endParaRPr lang="en-US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	      </a:t>
            </a:r>
            <a:r>
              <a:rPr lang="en-US" i="1" dirty="0" err="1">
                <a:latin typeface="Calibri" pitchFamily="34" charset="0"/>
              </a:rPr>
              <a:t>maine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khaana</a:t>
            </a:r>
            <a:r>
              <a:rPr lang="en-US" i="1" dirty="0">
                <a:latin typeface="Calibri" pitchFamily="34" charset="0"/>
              </a:rPr>
              <a:t> </a:t>
            </a:r>
            <a:r>
              <a:rPr lang="en-US" i="1" dirty="0" err="1">
                <a:latin typeface="Calibri" pitchFamily="34" charset="0"/>
              </a:rPr>
              <a:t>khaaya</a:t>
            </a:r>
            <a:endParaRPr lang="en-US" i="1" dirty="0">
              <a:latin typeface="Calibri" pitchFamily="34" charset="0"/>
            </a:endParaRPr>
          </a:p>
          <a:p>
            <a:r>
              <a:rPr lang="en-US" i="1" dirty="0">
                <a:latin typeface="Calibri" pitchFamily="34" charset="0"/>
              </a:rPr>
              <a:t>	      I food ate</a:t>
            </a:r>
          </a:p>
          <a:p>
            <a:r>
              <a:rPr lang="en-US" i="1" dirty="0">
                <a:latin typeface="Calibri" pitchFamily="34" charset="0"/>
              </a:rPr>
              <a:t>	      I ate food</a:t>
            </a:r>
          </a:p>
          <a:p>
            <a:endParaRPr lang="en-US" i="1" dirty="0">
              <a:latin typeface="Calibri" pitchFamily="34" charset="0"/>
            </a:endParaRPr>
          </a:p>
          <a:p>
            <a:pPr lvl="1"/>
            <a:endParaRPr lang="en-US" i="1" dirty="0">
              <a:latin typeface="Calibri" pitchFamily="34" charset="0"/>
            </a:endParaRPr>
          </a:p>
          <a:p>
            <a:pPr lvl="1"/>
            <a:r>
              <a:rPr lang="en-US" i="1" dirty="0">
                <a:latin typeface="Calibri" pitchFamily="34" charset="0"/>
              </a:rPr>
              <a:t>Modified unigram precision: 1</a:t>
            </a:r>
            <a:endParaRPr lang="hi-IN" i="1" dirty="0">
              <a:latin typeface="Calibri" pitchFamily="34" charset="0"/>
            </a:endParaRPr>
          </a:p>
          <a:p>
            <a:endParaRPr lang="en-US" i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Formulating BLEU (Step 3): Incorporating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Sentence length indicates ‘best match’</a:t>
            </a:r>
          </a:p>
          <a:p>
            <a:pPr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Brevity penalty (BP):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Multiplicative factor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translations that match reference translations in length must be ranked higher</a:t>
            </a:r>
          </a:p>
          <a:p>
            <a:pPr lvl="1">
              <a:buFont typeface="Arial" pitchFamily="34" charset="0"/>
              <a:buChar char="–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1: </a:t>
            </a:r>
            <a:r>
              <a:rPr lang="hi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लंबे वाक्य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		</a:t>
            </a:r>
          </a:p>
          <a:p>
            <a:pPr>
              <a:buNone/>
              <a:defRPr/>
            </a:pP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Candidate 2: </a:t>
            </a:r>
            <a:r>
              <a:rPr lang="hi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क्या ब्लू लंबे वाक्य की गुणवत्ता</a:t>
            </a:r>
            <a:r>
              <a:rPr lang="en-US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i-IN" sz="2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समझ पाएगा?</a:t>
            </a:r>
            <a:endParaRPr lang="en-US" sz="2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buFont typeface="Arial" pitchFamily="34" charset="0"/>
              <a:buChar char="–"/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/>
              <a:t>Formulating BLEU (Step 3): Brevity Penalty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946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9000" y="1600200"/>
            <a:ext cx="2997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1" y="2514601"/>
            <a:ext cx="6448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971800" y="36576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e^(1-x)</a:t>
            </a:r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6705600" y="64770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Graph drawn using www.fooplot.com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2514601"/>
            <a:ext cx="6400800" cy="399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276600" y="3581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BP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029200" y="4114801"/>
            <a:ext cx="2438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BP = 1 for c &gt; r. </a:t>
            </a:r>
          </a:p>
          <a:p>
            <a:endParaRPr lang="en-US">
              <a:latin typeface="Calibri" pitchFamily="34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876800" y="60960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x = ( r / c )</a:t>
            </a:r>
          </a:p>
        </p:txBody>
      </p:sp>
      <p:sp>
        <p:nvSpPr>
          <p:cNvPr id="19468" name="TextBox 12"/>
          <p:cNvSpPr txBox="1">
            <a:spLocks noChangeArrowheads="1"/>
          </p:cNvSpPr>
          <p:nvPr/>
        </p:nvSpPr>
        <p:spPr bwMode="auto">
          <a:xfrm>
            <a:off x="6858000" y="62484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latin typeface="Calibri" pitchFamily="34" charset="0"/>
              </a:rPr>
              <a:t>Formula from [2]</a:t>
            </a:r>
          </a:p>
        </p:txBody>
      </p:sp>
      <p:sp>
        <p:nvSpPr>
          <p:cNvPr id="19469" name="TextBox 13"/>
          <p:cNvSpPr txBox="1">
            <a:spLocks noChangeArrowheads="1"/>
          </p:cNvSpPr>
          <p:nvPr/>
        </p:nvSpPr>
        <p:spPr bwMode="auto">
          <a:xfrm>
            <a:off x="7391400" y="2514601"/>
            <a:ext cx="2895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r: Reference sentence length</a:t>
            </a:r>
          </a:p>
          <a:p>
            <a:r>
              <a:rPr lang="en-US">
                <a:latin typeface="Calibri" pitchFamily="34" charset="0"/>
              </a:rPr>
              <a:t>c: Candidate sentence length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2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BP leaves out longer translations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b="1"/>
              <a:t>Why?</a:t>
            </a:r>
          </a:p>
          <a:p>
            <a:pPr>
              <a:buFontTx/>
              <a:buNone/>
            </a:pPr>
            <a:r>
              <a:rPr lang="en-US"/>
              <a:t>Translations longer than reference are already penalized by modified precision</a:t>
            </a:r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4419601"/>
            <a:ext cx="447833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TextBox 5"/>
          <p:cNvSpPr txBox="1">
            <a:spLocks noChangeArrowheads="1"/>
          </p:cNvSpPr>
          <p:nvPr/>
        </p:nvSpPr>
        <p:spPr bwMode="auto">
          <a:xfrm>
            <a:off x="6858000" y="63246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latin typeface="Calibri" pitchFamily="34" charset="0"/>
              </a:rPr>
              <a:t>Formula from 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562600" y="1524000"/>
            <a:ext cx="4953000" cy="243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52613" y="1600200"/>
            <a:ext cx="3276600" cy="1981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BLEU score</a:t>
            </a:r>
          </a:p>
        </p:txBody>
      </p:sp>
      <p:sp>
        <p:nvSpPr>
          <p:cNvPr id="21509" name="Content Placeholder 2"/>
          <p:cNvSpPr>
            <a:spLocks noGrp="1"/>
          </p:cNvSpPr>
          <p:nvPr>
            <p:ph idx="1"/>
          </p:nvPr>
        </p:nvSpPr>
        <p:spPr>
          <a:xfrm>
            <a:off x="6010275" y="1600201"/>
            <a:ext cx="3733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Precision -&gt; Modified n-gram precision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4648200"/>
            <a:ext cx="276225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590800"/>
            <a:ext cx="24765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525" y="2640014"/>
            <a:ext cx="4478338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1955801" y="1676401"/>
            <a:ext cx="31734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itchFamily="34" charset="0"/>
              </a:rPr>
              <a:t>Recall -&gt; Brevity Penalty</a:t>
            </a:r>
          </a:p>
        </p:txBody>
      </p:sp>
      <p:sp>
        <p:nvSpPr>
          <p:cNvPr id="9" name="Right Arrow 8"/>
          <p:cNvSpPr/>
          <p:nvPr/>
        </p:nvSpPr>
        <p:spPr>
          <a:xfrm rot="3628213">
            <a:off x="4466432" y="4087019"/>
            <a:ext cx="595312" cy="609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ight Arrow 9"/>
          <p:cNvSpPr/>
          <p:nvPr/>
        </p:nvSpPr>
        <p:spPr>
          <a:xfrm rot="7464672">
            <a:off x="6827838" y="4075113"/>
            <a:ext cx="593725" cy="60960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516" name="TextBox 14"/>
          <p:cNvSpPr txBox="1">
            <a:spLocks noChangeArrowheads="1"/>
          </p:cNvSpPr>
          <p:nvPr/>
        </p:nvSpPr>
        <p:spPr bwMode="auto">
          <a:xfrm>
            <a:off x="6858000" y="6324600"/>
            <a:ext cx="3810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>
                <a:latin typeface="Calibri" pitchFamily="34" charset="0"/>
              </a:rPr>
              <a:t>Formula from [2]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METEOR: Criticisms of BLEU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Brevity penalty is not a good measure of recall</a:t>
            </a:r>
          </a:p>
          <a:p>
            <a:r>
              <a:rPr lang="en-US" dirty="0"/>
              <a:t>Higher order n-grams may not indicate grammatical correctness of a sentence</a:t>
            </a:r>
          </a:p>
          <a:p>
            <a:r>
              <a:rPr lang="en-US" dirty="0"/>
              <a:t>BLEU is often zero. Should a score be zero?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/>
        </p:nvSpPr>
        <p:spPr>
          <a:xfrm>
            <a:off x="514367" y="638166"/>
            <a:ext cx="11220400" cy="91631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en-US"/>
            </a:defPPr>
            <a:lvl1pPr>
              <a:defRPr sz="4400" b="1" i="1">
                <a:latin typeface="+mj-lt"/>
              </a:defRPr>
            </a:lvl1pPr>
          </a:lstStyle>
          <a:p>
            <a:r>
              <a:rPr lang="en" dirty="0"/>
              <a:t>Why is Machine Translation difficult?</a:t>
            </a:r>
          </a:p>
        </p:txBody>
      </p:sp>
      <p:sp>
        <p:nvSpPr>
          <p:cNvPr id="230" name="Shape 230"/>
          <p:cNvSpPr txBox="1"/>
          <p:nvPr/>
        </p:nvSpPr>
        <p:spPr>
          <a:xfrm>
            <a:off x="514367" y="1981200"/>
            <a:ext cx="10772800" cy="4353098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304792">
              <a:lnSpc>
                <a:spcPct val="115000"/>
              </a:lnSpc>
              <a:buChar char="●"/>
            </a:pPr>
            <a:r>
              <a:rPr lang="en" sz="2400" b="1" dirty="0"/>
              <a:t>Ambiguity</a:t>
            </a:r>
          </a:p>
          <a:p>
            <a:pPr marL="1219170" lvl="1" indent="-304792">
              <a:lnSpc>
                <a:spcPct val="115000"/>
              </a:lnSpc>
              <a:buChar char="○"/>
            </a:pPr>
            <a:r>
              <a:rPr lang="en" sz="2400" dirty="0"/>
              <a:t>Same word, multiple meanings: </a:t>
            </a:r>
            <a:r>
              <a:rPr lang="hi-IN" sz="2400" dirty="0"/>
              <a:t>मंत्री </a:t>
            </a:r>
            <a:r>
              <a:rPr lang="en-US" sz="2400" dirty="0"/>
              <a:t>(minister or chess piece)</a:t>
            </a:r>
            <a:endParaRPr lang="en" sz="2400" dirty="0"/>
          </a:p>
          <a:p>
            <a:pPr marL="1219170" lvl="1" indent="-304792">
              <a:spcAft>
                <a:spcPts val="1333"/>
              </a:spcAft>
              <a:buChar char="○"/>
            </a:pPr>
            <a:r>
              <a:rPr lang="en" sz="2400" dirty="0"/>
              <a:t>Same meaning, multiple words: जल, पानी, नीर (water)</a:t>
            </a:r>
          </a:p>
          <a:p>
            <a:pPr marL="609585" indent="-304792">
              <a:lnSpc>
                <a:spcPct val="115000"/>
              </a:lnSpc>
              <a:buChar char="●"/>
            </a:pPr>
            <a:r>
              <a:rPr lang="en" sz="2400" b="1" dirty="0"/>
              <a:t>Word Order</a:t>
            </a:r>
          </a:p>
          <a:p>
            <a:pPr marL="1219170" lvl="1" indent="-304792">
              <a:lnSpc>
                <a:spcPct val="115000"/>
              </a:lnSpc>
              <a:buChar char="○"/>
            </a:pPr>
            <a:r>
              <a:rPr lang="en" sz="2400" dirty="0"/>
              <a:t>Underlying deeper syntactic structure</a:t>
            </a:r>
          </a:p>
          <a:p>
            <a:pPr marL="1219170" lvl="1" indent="-304792">
              <a:lnSpc>
                <a:spcPct val="115000"/>
              </a:lnSpc>
              <a:buChar char="○"/>
            </a:pPr>
            <a:r>
              <a:rPr lang="en" sz="2400" dirty="0"/>
              <a:t>Phrase structure grammar?</a:t>
            </a:r>
          </a:p>
          <a:p>
            <a:pPr marL="1219170" lvl="1" indent="-304792">
              <a:spcAft>
                <a:spcPts val="1333"/>
              </a:spcAft>
              <a:buChar char="○"/>
            </a:pPr>
            <a:r>
              <a:rPr lang="en" sz="2400" dirty="0"/>
              <a:t>Computationally intensive</a:t>
            </a:r>
          </a:p>
          <a:p>
            <a:pPr marL="609585" indent="-304792">
              <a:lnSpc>
                <a:spcPct val="115000"/>
              </a:lnSpc>
              <a:buChar char="●"/>
            </a:pPr>
            <a:r>
              <a:rPr lang="en" sz="2400" b="1" dirty="0"/>
              <a:t>Morphological Richness</a:t>
            </a:r>
          </a:p>
          <a:p>
            <a:pPr marL="1219170" lvl="1" indent="-304792">
              <a:buChar char="○"/>
            </a:pPr>
            <a:r>
              <a:rPr lang="en" sz="2400" dirty="0"/>
              <a:t>Identifying basic units of words</a:t>
            </a:r>
          </a:p>
          <a:p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METEOR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Aims to do better than BLEU</a:t>
            </a:r>
          </a:p>
          <a:p>
            <a:pPr>
              <a:buFontTx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b="1" dirty="0"/>
              <a:t>Central idea</a:t>
            </a:r>
            <a:r>
              <a:rPr lang="en-US" dirty="0"/>
              <a:t>: Have a good unigram matching strategy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0" y="2133600"/>
            <a:ext cx="2971800" cy="1752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Find alignment between words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57400" y="19050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Phase I</a:t>
            </a:r>
          </a:p>
        </p:txBody>
      </p:sp>
      <p:sp>
        <p:nvSpPr>
          <p:cNvPr id="7" name="Rectangle 6"/>
          <p:cNvSpPr/>
          <p:nvPr/>
        </p:nvSpPr>
        <p:spPr>
          <a:xfrm>
            <a:off x="2286000" y="2895600"/>
            <a:ext cx="2971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List all possible mappings based on matches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62200" y="4495800"/>
            <a:ext cx="2971800" cy="17526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Select best possible alignment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3600" y="4267200"/>
            <a:ext cx="12192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solidFill>
                  <a:schemeClr val="tx1"/>
                </a:solidFill>
              </a:rPr>
              <a:t>Phase II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2200" y="5257800"/>
            <a:ext cx="2971800" cy="990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Select alignment with least number of ‘alignment crosses/overlaps’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3657600" y="3962400"/>
            <a:ext cx="533400" cy="457200"/>
          </a:xfrm>
          <a:prstGeom prst="downArrow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Curved Left Arrow 11"/>
          <p:cNvSpPr/>
          <p:nvPr/>
        </p:nvSpPr>
        <p:spPr>
          <a:xfrm rot="10800000">
            <a:off x="1752600" y="990600"/>
            <a:ext cx="457200" cy="4648200"/>
          </a:xfrm>
          <a:prstGeom prst="curvedLeftArrow">
            <a:avLst>
              <a:gd name="adj1" fmla="val 9872"/>
              <a:gd name="adj2" fmla="val 43375"/>
              <a:gd name="adj3" fmla="val 16549"/>
            </a:avLst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0" y="685800"/>
            <a:ext cx="3048000" cy="1219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solidFill>
                  <a:schemeClr val="tx1"/>
                </a:solidFill>
              </a:rPr>
              <a:t>Repeat with different matching strategies:</a:t>
            </a:r>
          </a:p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Incorporate stemmers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Consider synonyms, etc.</a:t>
            </a:r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rot="16200000" flipH="1">
            <a:off x="3619500" y="2095500"/>
            <a:ext cx="1295400" cy="914400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019800" y="1676400"/>
            <a:ext cx="434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Reference: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The intelligent and excited boy jumped</a:t>
            </a:r>
          </a:p>
          <a:p>
            <a:pPr algn="ctr">
              <a:defRPr/>
            </a:pPr>
            <a:endParaRPr lang="en-US" dirty="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The excited and intelligent guy pounced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9800" y="685800"/>
            <a:ext cx="43434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Candidate:</a:t>
            </a:r>
          </a:p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The  intelligent and excited dude jumped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rot="5400000">
            <a:off x="6172994" y="1751806"/>
            <a:ext cx="762000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8763794" y="1751806"/>
            <a:ext cx="762000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677694" y="2018506"/>
            <a:ext cx="1295400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8192294" y="1713706"/>
            <a:ext cx="685800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/>
          <p:cNvSpPr txBox="1">
            <a:spLocks/>
          </p:cNvSpPr>
          <p:nvPr/>
        </p:nvSpPr>
        <p:spPr>
          <a:xfrm>
            <a:off x="2133600" y="5410200"/>
            <a:ext cx="822960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algn="r">
              <a:defRPr/>
            </a:pPr>
            <a:r>
              <a:rPr lang="en-US" sz="4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METEOR: Process</a:t>
            </a:r>
            <a:endParaRPr lang="en-US" sz="4400" b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7087394" y="1372394"/>
            <a:ext cx="1219200" cy="121761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7086600" y="1371600"/>
            <a:ext cx="1219200" cy="121920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>
            <a:off x="6782594" y="1751806"/>
            <a:ext cx="609600" cy="1588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METEOR: The score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unigram mappings, precision and recall are calculated. Then, </a:t>
            </a:r>
          </a:p>
          <a:p>
            <a:pPr>
              <a:buFontTx/>
              <a:buNone/>
            </a:pPr>
            <a:r>
              <a:rPr lang="en-US"/>
              <a:t>harmonic mean: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3429000"/>
            <a:ext cx="1619250" cy="59055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1" y="4876801"/>
            <a:ext cx="2809875" cy="4857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400" y="5562601"/>
            <a:ext cx="3030538" cy="538163"/>
          </a:xfrm>
          <a:prstGeom prst="rect">
            <a:avLst/>
          </a:prstGeom>
          <a:noFill/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5410200" y="297180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Penalty:</a:t>
            </a:r>
            <a:r>
              <a:rPr lang="en-US">
                <a:latin typeface="Calibri" pitchFamily="34" charset="0"/>
              </a:rPr>
              <a:t> Find ‘as many chunks’ that match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5638800" y="3276600"/>
            <a:ext cx="50292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Calibri" pitchFamily="34" charset="0"/>
              </a:rPr>
              <a:t>The bright boy sits on the black bench</a:t>
            </a: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endParaRPr lang="en-US">
              <a:latin typeface="Calibri" pitchFamily="34" charset="0"/>
            </a:endParaRPr>
          </a:p>
          <a:p>
            <a:r>
              <a:rPr lang="en-US">
                <a:latin typeface="Calibri" pitchFamily="34" charset="0"/>
              </a:rPr>
              <a:t>The intelligent guy sat on the dark bench</a:t>
            </a:r>
          </a:p>
        </p:txBody>
      </p:sp>
      <p:sp>
        <p:nvSpPr>
          <p:cNvPr id="14" name="Down Arrow Callout 13"/>
          <p:cNvSpPr/>
          <p:nvPr/>
        </p:nvSpPr>
        <p:spPr>
          <a:xfrm>
            <a:off x="5791200" y="3581400"/>
            <a:ext cx="1219200" cy="1295400"/>
          </a:xfrm>
          <a:prstGeom prst="downArrowCallout">
            <a:avLst>
              <a:gd name="adj1" fmla="val 16177"/>
              <a:gd name="adj2" fmla="val 25000"/>
              <a:gd name="adj3" fmla="val 15074"/>
              <a:gd name="adj4" fmla="val 1307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Down Arrow Callout 14"/>
          <p:cNvSpPr/>
          <p:nvPr/>
        </p:nvSpPr>
        <p:spPr>
          <a:xfrm>
            <a:off x="7543800" y="3581400"/>
            <a:ext cx="1752600" cy="1371600"/>
          </a:xfrm>
          <a:prstGeom prst="downArrowCallout">
            <a:avLst>
              <a:gd name="adj1" fmla="val 16177"/>
              <a:gd name="adj2" fmla="val 25000"/>
              <a:gd name="adj3" fmla="val 15074"/>
              <a:gd name="adj4" fmla="val 13074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15000" y="4876800"/>
            <a:ext cx="1752600" cy="3810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72400" y="4953000"/>
            <a:ext cx="1752600" cy="30480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5638800" y="5638801"/>
            <a:ext cx="44958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latin typeface="Calibri" pitchFamily="34" charset="0"/>
              </a:rPr>
              <a:t>More accurate -&gt; Less #chunks, Less penalty</a:t>
            </a:r>
          </a:p>
          <a:p>
            <a:r>
              <a:rPr lang="en-US" b="1">
                <a:latin typeface="Calibri" pitchFamily="34" charset="0"/>
              </a:rPr>
              <a:t>Less accurate -&gt; More #chunks, more penalty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METEOR v/s BLEU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981200" y="1600200"/>
          <a:ext cx="8229600" cy="338775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49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METEOR</a:t>
                      </a:r>
                    </a:p>
                  </a:txBody>
                  <a:tcPr marT="45676" marB="456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BLEU</a:t>
                      </a:r>
                    </a:p>
                  </a:txBody>
                  <a:tcPr marT="45676" marB="456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620">
                <a:tc>
                  <a:txBody>
                    <a:bodyPr/>
                    <a:lstStyle/>
                    <a:p>
                      <a:r>
                        <a:rPr lang="en-US" sz="1800" dirty="0"/>
                        <a:t>Handlin</a:t>
                      </a:r>
                      <a:r>
                        <a:rPr lang="en-US" sz="1800" baseline="0" dirty="0"/>
                        <a:t>g incorrect words</a:t>
                      </a:r>
                      <a:endParaRPr lang="en-US" sz="1800" dirty="0"/>
                    </a:p>
                  </a:txBody>
                  <a:tcPr marT="45676" marB="4567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Alignment chunks. Matching</a:t>
                      </a:r>
                      <a:r>
                        <a:rPr lang="en-US" sz="1800" baseline="0" dirty="0"/>
                        <a:t> can be done using different techniques: Adaptable</a:t>
                      </a:r>
                      <a:endParaRPr lang="en-US" sz="1800" dirty="0"/>
                    </a:p>
                  </a:txBody>
                  <a:tcPr marT="45676" marB="4567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N-gram</a:t>
                      </a:r>
                      <a:r>
                        <a:rPr lang="en-US" sz="1800" baseline="0" dirty="0"/>
                        <a:t> mismatch</a:t>
                      </a:r>
                      <a:endParaRPr lang="en-US" sz="1800" dirty="0"/>
                    </a:p>
                  </a:txBody>
                  <a:tcPr marT="45676" marB="456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303">
                <a:tc>
                  <a:txBody>
                    <a:bodyPr/>
                    <a:lstStyle/>
                    <a:p>
                      <a:r>
                        <a:rPr lang="en-US" sz="1800" dirty="0"/>
                        <a:t>Handling incorrect </a:t>
                      </a:r>
                      <a:r>
                        <a:rPr lang="en-US" sz="1800" baseline="0" dirty="0"/>
                        <a:t>word order</a:t>
                      </a:r>
                      <a:endParaRPr lang="en-US" sz="1800" dirty="0"/>
                    </a:p>
                  </a:txBody>
                  <a:tcPr marT="45676" marB="4567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Chunks may be ordered in any manner.</a:t>
                      </a:r>
                      <a:r>
                        <a:rPr lang="en-US" sz="1800" baseline="0" dirty="0"/>
                        <a:t> METEOR does not capture this.</a:t>
                      </a:r>
                      <a:endParaRPr lang="en-US" sz="1800" dirty="0"/>
                    </a:p>
                  </a:txBody>
                  <a:tcPr marT="45676" marB="4567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N-gram mismatch</a:t>
                      </a:r>
                    </a:p>
                  </a:txBody>
                  <a:tcPr marT="45676" marB="456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03">
                <a:tc>
                  <a:txBody>
                    <a:bodyPr/>
                    <a:lstStyle/>
                    <a:p>
                      <a:r>
                        <a:rPr lang="en-US" sz="1800" dirty="0"/>
                        <a:t>Handling</a:t>
                      </a:r>
                      <a:r>
                        <a:rPr lang="en-US" sz="1800" baseline="0" dirty="0"/>
                        <a:t> recall</a:t>
                      </a:r>
                      <a:endParaRPr lang="en-US" sz="1800" dirty="0"/>
                    </a:p>
                  </a:txBody>
                  <a:tcPr marT="45676" marB="4567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Idea of alignment incorporates</a:t>
                      </a:r>
                      <a:r>
                        <a:rPr lang="en-US" sz="1800" baseline="0" dirty="0"/>
                        <a:t> missing word handling</a:t>
                      </a:r>
                      <a:endParaRPr lang="en-US" sz="1800" dirty="0"/>
                    </a:p>
                  </a:txBody>
                  <a:tcPr marT="45676" marB="4567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Precision cannot detect ‘missing’ words. Hence, brevity</a:t>
                      </a:r>
                      <a:r>
                        <a:rPr lang="en-US" sz="1800" baseline="0" dirty="0"/>
                        <a:t> penalty!</a:t>
                      </a:r>
                    </a:p>
                  </a:txBody>
                  <a:tcPr marT="45676" marB="456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7516" y="5234002"/>
            <a:ext cx="3259138" cy="876300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91062" y="5504664"/>
            <a:ext cx="2809875" cy="485775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68F4-FC1C-45E7-AEDD-3045AC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A6D-FCB6-4399-81CC-27E9E6B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25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Machine Translation &amp; why is it interesting?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Paradigms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Alignment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Phrase-based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Extensions to Phrase-based SMT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Word-order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Morphological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Named Entities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Evaluation</a:t>
            </a:r>
          </a:p>
          <a:p>
            <a:pPr>
              <a:lnSpc>
                <a:spcPct val="120000"/>
              </a:lnSpc>
            </a:pPr>
            <a:r>
              <a:rPr 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1986207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A88F9-6100-4B1F-ACB0-9FF97770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FB29BE-D341-45C3-99C6-E85ABC81E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Machine Translation is a challenging and exciting NLP problem</a:t>
            </a:r>
          </a:p>
          <a:p>
            <a:r>
              <a:rPr lang="en-US" dirty="0"/>
              <a:t>Machine Translation is important to build multilingual NLP systems</a:t>
            </a:r>
          </a:p>
          <a:p>
            <a:r>
              <a:rPr lang="en-US" dirty="0"/>
              <a:t>Rule-based systems provide principled linguistic approaches to build translation systems</a:t>
            </a:r>
          </a:p>
          <a:p>
            <a:r>
              <a:rPr lang="en-US" dirty="0"/>
              <a:t>Statistical MT systems provide ways to handling </a:t>
            </a:r>
            <a:r>
              <a:rPr lang="en-US" dirty="0" err="1"/>
              <a:t>uncertaintly</a:t>
            </a:r>
            <a:endParaRPr lang="en-US" dirty="0"/>
          </a:p>
          <a:p>
            <a:r>
              <a:rPr lang="en-US" dirty="0"/>
              <a:t>Incorporating Neural Networks in SMT</a:t>
            </a:r>
          </a:p>
          <a:p>
            <a:pPr lvl="1"/>
            <a:r>
              <a:rPr lang="en-US" dirty="0"/>
              <a:t>Distributed Representations are a strength of neural network</a:t>
            </a:r>
          </a:p>
          <a:p>
            <a:pPr lvl="1"/>
            <a:r>
              <a:rPr lang="en-US" dirty="0"/>
              <a:t>Use NN-based LM and TM instead of discrete counterparts</a:t>
            </a:r>
          </a:p>
          <a:p>
            <a:r>
              <a:rPr lang="en-US" dirty="0"/>
              <a:t>SMT and NMT</a:t>
            </a:r>
          </a:p>
          <a:p>
            <a:pPr lvl="1"/>
            <a:r>
              <a:rPr lang="en-US" dirty="0"/>
              <a:t>SMT is useful when corpora available is limited</a:t>
            </a:r>
          </a:p>
          <a:p>
            <a:pPr lvl="1"/>
            <a:r>
              <a:rPr lang="en-US" dirty="0"/>
              <a:t>SMT is useful for translation of rare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7142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DECF-F51D-4FA1-BA7B-437DDB0AE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109" y="643143"/>
            <a:ext cx="10318206" cy="1403371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0270E-BAF3-428E-929F-821003EC4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51910" y="2307523"/>
            <a:ext cx="7350034" cy="165576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anoopk@cse.iitb.ac.in</a:t>
            </a:r>
          </a:p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https://www.cse.iitb.ac.in/~anoopk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7EB2EF-9CA2-405C-B947-37AC1D3B02A5}"/>
              </a:ext>
            </a:extLst>
          </p:cNvPr>
          <p:cNvSpPr txBox="1"/>
          <p:nvPr/>
        </p:nvSpPr>
        <p:spPr>
          <a:xfrm>
            <a:off x="722085" y="5914571"/>
            <a:ext cx="10747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Acknowledgments: Thanks to Prof. Pushpak Bhattacharyya, Aditya Joshi, Shubham Gautam and Kashyap </a:t>
            </a:r>
            <a:r>
              <a:rPr lang="en-US" i="1" dirty="0" err="1"/>
              <a:t>Popat</a:t>
            </a:r>
            <a:r>
              <a:rPr lang="en-US" i="1" dirty="0"/>
              <a:t> for some of the slides and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0542AD-041A-4C82-A20C-1FB47CA18294}"/>
              </a:ext>
            </a:extLst>
          </p:cNvPr>
          <p:cNvSpPr txBox="1"/>
          <p:nvPr/>
        </p:nvSpPr>
        <p:spPr>
          <a:xfrm>
            <a:off x="845456" y="4165156"/>
            <a:ext cx="107478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material in the presentation draws from an earlier tutorial I was part of. For a more comprehensive treatment of the material please refer to the tutorial on ‘Machine learning for Machine Translation’ at ICON 2013 conducted by Prof. Pushpak Bhattacharyya, Piyush </a:t>
            </a:r>
            <a:r>
              <a:rPr lang="en-US" i="1" dirty="0" err="1"/>
              <a:t>Dungarwal</a:t>
            </a:r>
            <a:r>
              <a:rPr lang="en-US" i="1" dirty="0"/>
              <a:t>, Shubham Gautam and me. You can find the tutorial slides here: </a:t>
            </a:r>
            <a:r>
              <a:rPr lang="en-US" i="1" dirty="0">
                <a:hlinkClick r:id="rId4"/>
              </a:rPr>
              <a:t>https://www.cse.iitb.ac.in/~anoopk/publications/presentations/icon_2013_smt_tutorial_slides.pdf</a:t>
            </a:r>
            <a:r>
              <a:rPr lang="en-US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1150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68F4-FC1C-45E7-AEDD-3045AC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A6D-FCB6-4399-81CC-27E9E6B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25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Machine Translation &amp; why is it interesting?</a:t>
            </a:r>
          </a:p>
          <a:p>
            <a:pPr>
              <a:lnSpc>
                <a:spcPct val="120000"/>
              </a:lnSpc>
            </a:pPr>
            <a:r>
              <a:rPr 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Paradigms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Alignment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Phrase-based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Extensions to Phrase-based SMT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Word-order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Morphological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Named Entities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Evaluation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917315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399011" y="385533"/>
            <a:ext cx="11160614" cy="900234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en-US"/>
            </a:defPPr>
            <a:lvl1pPr>
              <a:defRPr sz="4400" b="1" i="1">
                <a:latin typeface="+mj-lt"/>
              </a:defRPr>
            </a:lvl1pPr>
          </a:lstStyle>
          <a:p>
            <a:r>
              <a:rPr lang="en" sz="3600" dirty="0"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Approaches to build MT systems</a:t>
            </a:r>
            <a:endParaRPr sz="3600" dirty="0"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76267" y="1909667"/>
            <a:ext cx="4543600" cy="609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Knowledge based, Rule-based MT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6297967" y="1895467"/>
            <a:ext cx="5419600" cy="638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Data-driven, Machine Learning based MT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2533667" y="4086033"/>
            <a:ext cx="2332800" cy="53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Interlingua based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85733" y="4086033"/>
            <a:ext cx="1895600" cy="53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Transfer-based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0515500" y="5314767"/>
            <a:ext cx="1568400" cy="53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Neural 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5419733" y="5314767"/>
            <a:ext cx="2162400" cy="53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Example-based 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8058167" y="5314767"/>
            <a:ext cx="1981200" cy="53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Statistical 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49" name="Shape 249"/>
          <p:cNvCxnSpPr>
            <a:stCxn id="242" idx="2"/>
            <a:endCxn id="245" idx="0"/>
          </p:cNvCxnSpPr>
          <p:nvPr/>
        </p:nvCxnSpPr>
        <p:spPr>
          <a:xfrm flipH="1">
            <a:off x="1033667" y="2519267"/>
            <a:ext cx="1714400" cy="1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Shape 250"/>
          <p:cNvCxnSpPr>
            <a:stCxn id="242" idx="2"/>
            <a:endCxn id="244" idx="0"/>
          </p:cNvCxnSpPr>
          <p:nvPr/>
        </p:nvCxnSpPr>
        <p:spPr>
          <a:xfrm>
            <a:off x="2748067" y="2519267"/>
            <a:ext cx="952000" cy="1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Shape 251"/>
          <p:cNvCxnSpPr>
            <a:stCxn id="243" idx="2"/>
            <a:endCxn id="247" idx="0"/>
          </p:cNvCxnSpPr>
          <p:nvPr/>
        </p:nvCxnSpPr>
        <p:spPr>
          <a:xfrm flipH="1">
            <a:off x="6500967" y="2533467"/>
            <a:ext cx="2506800" cy="2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>
            <a:stCxn id="243" idx="2"/>
            <a:endCxn id="248" idx="0"/>
          </p:cNvCxnSpPr>
          <p:nvPr/>
        </p:nvCxnSpPr>
        <p:spPr>
          <a:xfrm>
            <a:off x="9007767" y="2533467"/>
            <a:ext cx="41200" cy="2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3" idx="2"/>
            <a:endCxn id="246" idx="0"/>
          </p:cNvCxnSpPr>
          <p:nvPr/>
        </p:nvCxnSpPr>
        <p:spPr>
          <a:xfrm>
            <a:off x="9007767" y="2533467"/>
            <a:ext cx="2292000" cy="2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7333" y="2713500"/>
            <a:ext cx="4343400" cy="3047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Shape 2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53250" y="2860934"/>
            <a:ext cx="3784567" cy="289983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 txBox="1"/>
          <p:nvPr/>
        </p:nvSpPr>
        <p:spPr>
          <a:xfrm>
            <a:off x="609219" y="133233"/>
            <a:ext cx="11220400" cy="582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600" b="1" i="1" kern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Rule-based MT</a:t>
            </a:r>
            <a:endParaRPr sz="3600" b="1" i="1" kern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261" name="Shape 261"/>
          <p:cNvSpPr txBox="1"/>
          <p:nvPr/>
        </p:nvSpPr>
        <p:spPr>
          <a:xfrm>
            <a:off x="466733" y="781067"/>
            <a:ext cx="11153600" cy="12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 defTabSz="121917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Rules are written by </a:t>
            </a:r>
            <a:r>
              <a:rPr lang="en" sz="1867" b="1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linguistic experts</a:t>
            </a: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to analyze the source, generate an intermediate representation, and generate the target sentence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indent="-423323" defTabSz="1219170">
              <a:spcBef>
                <a:spcPts val="1333"/>
              </a:spcBef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Depending on the depth of analysis: interlingua or transfer-based MT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2" name="Shape 262"/>
          <p:cNvSpPr txBox="1"/>
          <p:nvPr/>
        </p:nvSpPr>
        <p:spPr>
          <a:xfrm>
            <a:off x="641333" y="5760767"/>
            <a:ext cx="573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980000"/>
                </a:solidFill>
                <a:latin typeface="Arial"/>
                <a:cs typeface="Arial"/>
                <a:sym typeface="Arial"/>
              </a:rPr>
              <a:t>Deep analysis, complete disambiguation and language independent representation</a:t>
            </a:r>
            <a:endParaRPr sz="1867" i="1" kern="0">
              <a:solidFill>
                <a:srgbClr val="98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3" name="Shape 263"/>
          <p:cNvSpPr txBox="1"/>
          <p:nvPr/>
        </p:nvSpPr>
        <p:spPr>
          <a:xfrm>
            <a:off x="6178533" y="5760767"/>
            <a:ext cx="5734000" cy="9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980000"/>
                </a:solidFill>
                <a:latin typeface="Arial"/>
                <a:cs typeface="Arial"/>
                <a:sym typeface="Arial"/>
              </a:rPr>
              <a:t>Partial analysis, partial disambiguation and a bridge intermediate representation</a:t>
            </a:r>
            <a:endParaRPr sz="1867" i="1" kern="0">
              <a:solidFill>
                <a:srgbClr val="98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4" name="Shape 264"/>
          <p:cNvSpPr txBox="1"/>
          <p:nvPr/>
        </p:nvSpPr>
        <p:spPr>
          <a:xfrm>
            <a:off x="733433" y="2114567"/>
            <a:ext cx="46388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i="1" u="sng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Interlingua based MT</a:t>
            </a:r>
            <a:endParaRPr sz="1867" b="1" i="1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65" name="Shape 265"/>
          <p:cNvSpPr txBox="1"/>
          <p:nvPr/>
        </p:nvSpPr>
        <p:spPr>
          <a:xfrm>
            <a:off x="6726133" y="2040300"/>
            <a:ext cx="4638800" cy="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b="1" i="1" u="sng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Transfer based MT</a:t>
            </a:r>
            <a:endParaRPr sz="1867" b="1" i="1" u="sng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 txBox="1"/>
          <p:nvPr/>
        </p:nvSpPr>
        <p:spPr>
          <a:xfrm>
            <a:off x="571533" y="371467"/>
            <a:ext cx="112204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600" b="1" i="1" kern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Vauquois Triangle</a:t>
            </a:r>
            <a:endParaRPr sz="3600" b="1" i="1" kern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271" name="Shape 271"/>
          <p:cNvSpPr txBox="1"/>
          <p:nvPr/>
        </p:nvSpPr>
        <p:spPr>
          <a:xfrm>
            <a:off x="847733" y="1114433"/>
            <a:ext cx="106680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Translation approaches can be classified by the depth of linguistic analysis they perform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272" name="Shape 272" descr="slide_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800" y="1919867"/>
            <a:ext cx="6008400" cy="45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/>
        </p:nvSpPr>
        <p:spPr>
          <a:xfrm>
            <a:off x="581891" y="498764"/>
            <a:ext cx="10158416" cy="6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4400" b="1" i="1" kern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Problems with rule-based MT</a:t>
            </a:r>
            <a:endParaRPr sz="4400" b="1" i="1" kern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676400" y="2169126"/>
            <a:ext cx="8417296" cy="419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 defTabSz="1219170">
              <a:lnSpc>
                <a:spcPct val="200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Required linguistic expertise to develop systems</a:t>
            </a: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indent="-423323" defTabSz="1219170">
              <a:lnSpc>
                <a:spcPct val="200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Maintenance of system is difficult</a:t>
            </a: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indent="-423323" defTabSz="1219170">
              <a:lnSpc>
                <a:spcPct val="200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Difficult to handle ambiguity</a:t>
            </a: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indent="-423323" defTabSz="1219170">
              <a:lnSpc>
                <a:spcPct val="200000"/>
              </a:lnSpc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Scaling to a large number of language pairs is not easy</a:t>
            </a: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Shape 2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201" y="2083733"/>
            <a:ext cx="5254633" cy="285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Shape 284"/>
          <p:cNvSpPr txBox="1"/>
          <p:nvPr/>
        </p:nvSpPr>
        <p:spPr>
          <a:xfrm>
            <a:off x="5807067" y="1304933"/>
            <a:ext cx="6181600" cy="4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Input:</a:t>
            </a: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</a:t>
            </a: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He buys a book on international politics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  <a:buSzPts val="1100"/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indent="-423323" defTabSz="1219170">
              <a:lnSpc>
                <a:spcPct val="150000"/>
              </a:lnSpc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e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Phrase fragment matching: (</a:t>
            </a:r>
            <a:r>
              <a:rPr lang="en" sz="1867" b="1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data-driven)</a:t>
            </a:r>
            <a:endParaRPr sz="1867" b="1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indent="609585"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he buys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indent="609585"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 book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indent="609585"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international politics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43462" indent="-457200" defTabSz="1219170">
              <a:lnSpc>
                <a:spcPct val="150000"/>
              </a:lnSpc>
              <a:spcBef>
                <a:spcPts val="1333"/>
              </a:spcBef>
              <a:buClr>
                <a:srgbClr val="000000"/>
              </a:buClr>
              <a:buSzPts val="1400"/>
              <a:buFont typeface="+mj-lt"/>
              <a:buAutoNum type="arabicPeriod" startAt="2"/>
            </a:pPr>
            <a:r>
              <a:rPr lang="e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Translation of segments: (</a:t>
            </a:r>
            <a:r>
              <a:rPr lang="en" sz="1867" b="1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data-driven)</a:t>
            </a:r>
            <a:endParaRPr sz="1867" b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वह खरीदता है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defTabSz="1219170">
              <a:buClr>
                <a:srgbClr val="000000"/>
              </a:buClr>
              <a:buSzPts val="1100"/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एक किताब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अंतर राष्ट्रीय राजनीति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43462" indent="-457200" defTabSz="1219170">
              <a:lnSpc>
                <a:spcPct val="150000"/>
              </a:lnSpc>
              <a:spcBef>
                <a:spcPts val="1333"/>
              </a:spcBef>
              <a:buClr>
                <a:srgbClr val="000000"/>
              </a:buClr>
              <a:buSzPts val="1400"/>
              <a:buFont typeface="+mj-lt"/>
              <a:buAutoNum type="arabicPeriod" startAt="3"/>
            </a:pPr>
            <a:r>
              <a:rPr lang="e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Recombination: </a:t>
            </a: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(human crafted rules/templates)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defTabSz="1219170">
              <a:buClr>
                <a:srgbClr val="000000"/>
              </a:buClr>
              <a:buSzPts val="1100"/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वह अंतर राष्ट्रीय राजनीति पर एक किताब खरीदता है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indent="609585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5" name="Shape 285"/>
          <p:cNvSpPr txBox="1"/>
          <p:nvPr/>
        </p:nvSpPr>
        <p:spPr>
          <a:xfrm>
            <a:off x="590500" y="142900"/>
            <a:ext cx="112204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600" b="1" i="1" kern="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  <a:sym typeface="Arial"/>
              </a:rPr>
              <a:t>Example-based MT</a:t>
            </a:r>
            <a:endParaRPr sz="3600" b="1" i="1" kern="0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  <p:sp>
        <p:nvSpPr>
          <p:cNvPr id="286" name="Shape 286"/>
          <p:cNvSpPr txBox="1"/>
          <p:nvPr/>
        </p:nvSpPr>
        <p:spPr>
          <a:xfrm>
            <a:off x="537770" y="889793"/>
            <a:ext cx="10839600" cy="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i="1" kern="0" dirty="0">
                <a:solidFill>
                  <a:srgbClr val="0000FF"/>
                </a:solidFill>
                <a:latin typeface="Arial"/>
                <a:cs typeface="Arial"/>
                <a:sym typeface="Arial"/>
              </a:rPr>
              <a:t>Translation by analogy</a:t>
            </a: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⇒ match parts of sentences to known translations and then combine  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87" name="Shape 287"/>
          <p:cNvSpPr txBox="1"/>
          <p:nvPr/>
        </p:nvSpPr>
        <p:spPr>
          <a:xfrm>
            <a:off x="480900" y="5865133"/>
            <a:ext cx="11439600" cy="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 defTabSz="121917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Partly rule-based, partly data-driven. 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indent="-423323" defTabSz="1219170">
              <a:buClr>
                <a:srgbClr val="000000"/>
              </a:buClr>
              <a:buSzPts val="1400"/>
              <a:buFont typeface="Arial"/>
              <a:buChar char="●"/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Good methods for matching and large corpora did not exist when proposed</a:t>
            </a:r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/>
        </p:nvSpPr>
        <p:spPr>
          <a:xfrm>
            <a:off x="2709800" y="476267"/>
            <a:ext cx="6772400" cy="53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3200" b="1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Approaches to build MT systems</a:t>
            </a:r>
            <a:endParaRPr sz="3200" b="1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2" name="Shape 242"/>
          <p:cNvSpPr txBox="1"/>
          <p:nvPr/>
        </p:nvSpPr>
        <p:spPr>
          <a:xfrm>
            <a:off x="476267" y="1909667"/>
            <a:ext cx="4543600" cy="6096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Knowledge based, Rule-based MT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3" name="Shape 243"/>
          <p:cNvSpPr txBox="1"/>
          <p:nvPr/>
        </p:nvSpPr>
        <p:spPr>
          <a:xfrm>
            <a:off x="6297967" y="1895467"/>
            <a:ext cx="5419600" cy="6380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b="1" kern="0">
                <a:solidFill>
                  <a:srgbClr val="FFFFFF"/>
                </a:solidFill>
                <a:latin typeface="Arial"/>
                <a:cs typeface="Arial"/>
                <a:sym typeface="Arial"/>
              </a:rPr>
              <a:t>Data-driven, Machine Learning based MT</a:t>
            </a:r>
            <a:endParaRPr sz="1867" kern="0">
              <a:solidFill>
                <a:srgbClr val="FFFFFF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4" name="Shape 244"/>
          <p:cNvSpPr txBox="1"/>
          <p:nvPr/>
        </p:nvSpPr>
        <p:spPr>
          <a:xfrm>
            <a:off x="2533667" y="4086033"/>
            <a:ext cx="2332800" cy="53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Interlingua based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5" name="Shape 245"/>
          <p:cNvSpPr txBox="1"/>
          <p:nvPr/>
        </p:nvSpPr>
        <p:spPr>
          <a:xfrm>
            <a:off x="85733" y="4086033"/>
            <a:ext cx="1895600" cy="53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Transfer-based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6" name="Shape 246"/>
          <p:cNvSpPr txBox="1"/>
          <p:nvPr/>
        </p:nvSpPr>
        <p:spPr>
          <a:xfrm>
            <a:off x="10515500" y="5314767"/>
            <a:ext cx="1568400" cy="53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Neural 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7" name="Shape 247"/>
          <p:cNvSpPr txBox="1"/>
          <p:nvPr/>
        </p:nvSpPr>
        <p:spPr>
          <a:xfrm>
            <a:off x="5419733" y="5314767"/>
            <a:ext cx="2162400" cy="533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Example-based 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48" name="Shape 248"/>
          <p:cNvSpPr txBox="1"/>
          <p:nvPr/>
        </p:nvSpPr>
        <p:spPr>
          <a:xfrm>
            <a:off x="8058167" y="5314767"/>
            <a:ext cx="1981200" cy="533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Statistical </a:t>
            </a:r>
            <a:endParaRPr sz="1867" i="1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249" name="Shape 249"/>
          <p:cNvCxnSpPr>
            <a:stCxn id="242" idx="2"/>
            <a:endCxn id="245" idx="0"/>
          </p:cNvCxnSpPr>
          <p:nvPr/>
        </p:nvCxnSpPr>
        <p:spPr>
          <a:xfrm flipH="1">
            <a:off x="1033667" y="2519267"/>
            <a:ext cx="1714400" cy="1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Shape 250"/>
          <p:cNvCxnSpPr>
            <a:stCxn id="242" idx="2"/>
            <a:endCxn id="244" idx="0"/>
          </p:cNvCxnSpPr>
          <p:nvPr/>
        </p:nvCxnSpPr>
        <p:spPr>
          <a:xfrm>
            <a:off x="2748067" y="2519267"/>
            <a:ext cx="952000" cy="1566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Shape 251"/>
          <p:cNvCxnSpPr>
            <a:stCxn id="243" idx="2"/>
            <a:endCxn id="247" idx="0"/>
          </p:cNvCxnSpPr>
          <p:nvPr/>
        </p:nvCxnSpPr>
        <p:spPr>
          <a:xfrm flipH="1">
            <a:off x="6500967" y="2533467"/>
            <a:ext cx="2506800" cy="2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2" name="Shape 252"/>
          <p:cNvCxnSpPr>
            <a:stCxn id="243" idx="2"/>
            <a:endCxn id="248" idx="0"/>
          </p:cNvCxnSpPr>
          <p:nvPr/>
        </p:nvCxnSpPr>
        <p:spPr>
          <a:xfrm>
            <a:off x="9007767" y="2533467"/>
            <a:ext cx="41200" cy="2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3" name="Shape 253"/>
          <p:cNvCxnSpPr>
            <a:stCxn id="243" idx="2"/>
            <a:endCxn id="246" idx="0"/>
          </p:cNvCxnSpPr>
          <p:nvPr/>
        </p:nvCxnSpPr>
        <p:spPr>
          <a:xfrm>
            <a:off x="9007767" y="2533467"/>
            <a:ext cx="2292000" cy="278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Speech Bubble: Oval 1">
            <a:extLst>
              <a:ext uri="{FF2B5EF4-FFF2-40B4-BE49-F238E27FC236}">
                <a16:creationId xmlns:a16="http://schemas.microsoft.com/office/drawing/2014/main" id="{42651FA9-CC2C-41C9-A330-86F2B802ADAD}"/>
              </a:ext>
            </a:extLst>
          </p:cNvPr>
          <p:cNvSpPr/>
          <p:nvPr/>
        </p:nvSpPr>
        <p:spPr>
          <a:xfrm>
            <a:off x="10374284" y="3673041"/>
            <a:ext cx="1504967" cy="533200"/>
          </a:xfrm>
          <a:prstGeom prst="wedgeEllipseCallout">
            <a:avLst>
              <a:gd name="adj1" fmla="val 19787"/>
              <a:gd name="adj2" fmla="val 271206"/>
            </a:avLst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Tomorrow!</a:t>
            </a:r>
          </a:p>
        </p:txBody>
      </p:sp>
    </p:spTree>
    <p:extLst>
      <p:ext uri="{BB962C8B-B14F-4D97-AF65-F5344CB8AC3E}">
        <p14:creationId xmlns:p14="http://schemas.microsoft.com/office/powerpoint/2010/main" val="311117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68F4-FC1C-45E7-AEDD-3045AC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A6D-FCB6-4399-81CC-27E9E6B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25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Machine Translation &amp; why is it interesting?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Paradigms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Alignment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Phrase-based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Extensions to Phrase-based SMT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Word-order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Morphological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Named Entities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Evaluation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32BE5CA-1AEC-42CB-941D-D81DBE58DD28}"/>
              </a:ext>
            </a:extLst>
          </p:cNvPr>
          <p:cNvSpPr/>
          <p:nvPr/>
        </p:nvSpPr>
        <p:spPr>
          <a:xfrm>
            <a:off x="7042245" y="2620370"/>
            <a:ext cx="750627" cy="270099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43390-30A7-4AB1-A2DB-0DBC8101CF3A}"/>
              </a:ext>
            </a:extLst>
          </p:cNvPr>
          <p:cNvSpPr txBox="1"/>
          <p:nvPr/>
        </p:nvSpPr>
        <p:spPr>
          <a:xfrm>
            <a:off x="8270544" y="3568890"/>
            <a:ext cx="3220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Statistical 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178216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06EA-E76E-4B7E-A5C6-8FA6C77E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Machine Translation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6904D-733B-4A28-83D7-F77035544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Probabilistic Formalism</a:t>
            </a:r>
          </a:p>
        </p:txBody>
      </p:sp>
    </p:spTree>
    <p:extLst>
      <p:ext uri="{BB962C8B-B14F-4D97-AF65-F5344CB8AC3E}">
        <p14:creationId xmlns:p14="http://schemas.microsoft.com/office/powerpoint/2010/main" val="3061174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 txBox="1"/>
          <p:nvPr/>
        </p:nvSpPr>
        <p:spPr>
          <a:xfrm>
            <a:off x="676267" y="350190"/>
            <a:ext cx="10420400" cy="2171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defTabSz="1219170"/>
            <a:r>
              <a:rPr lang="en" sz="2400" i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Let’s formalize the translation process</a:t>
            </a:r>
          </a:p>
          <a:p>
            <a:pPr defTabSz="1219170"/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/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lnSpc>
                <a:spcPct val="115000"/>
              </a:lnSpc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 will model translation using a </a:t>
            </a:r>
            <a:r>
              <a:rPr lang="en" sz="1867" b="1" i="1" kern="0" dirty="0">
                <a:solidFill>
                  <a:srgbClr val="0000FF"/>
                </a:solidFill>
                <a:latin typeface="Arial"/>
                <a:cs typeface="Arial"/>
                <a:sym typeface="Arial"/>
              </a:rPr>
              <a:t>probabilistic model</a:t>
            </a: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. Why? </a:t>
            </a:r>
          </a:p>
          <a:p>
            <a:pPr marL="609585" indent="-304792" defTabSz="1219170">
              <a:lnSpc>
                <a:spcPct val="115000"/>
              </a:lnSpc>
              <a:buFontTx/>
              <a:buChar char="-"/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 would like to have a measure of confidence for the translations we learn</a:t>
            </a:r>
          </a:p>
          <a:p>
            <a:pPr marL="609585" indent="-304792" defTabSz="1219170">
              <a:lnSpc>
                <a:spcPct val="115000"/>
              </a:lnSpc>
              <a:buFontTx/>
              <a:buChar char="-"/>
            </a:pPr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 would like to model uncertainty in translation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990600" y="2686067"/>
            <a:ext cx="10677600" cy="85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defTabSz="1219170"/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E: target language			e: source language sentence</a:t>
            </a:r>
          </a:p>
          <a:p>
            <a:pPr defTabSz="1219170"/>
            <a:r>
              <a:rPr lang="en" sz="1867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F: source language			f : target language sentence</a:t>
            </a:r>
          </a:p>
          <a:p>
            <a:pPr defTabSz="1219170"/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/>
            <a:endParaRPr sz="1867" i="1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32" name="Shape 3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4101" y="3927367"/>
            <a:ext cx="3682999" cy="110976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533400" y="3990867"/>
            <a:ext cx="1962000" cy="990800"/>
          </a:xfrm>
          <a:prstGeom prst="wedgeEllipseCallout">
            <a:avLst>
              <a:gd name="adj1" fmla="val 100982"/>
              <a:gd name="adj2" fmla="val -7691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defTabSz="1219170"/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Best translation</a:t>
            </a:r>
          </a:p>
        </p:txBody>
      </p:sp>
      <p:sp>
        <p:nvSpPr>
          <p:cNvPr id="334" name="Shape 334"/>
          <p:cNvSpPr/>
          <p:nvPr/>
        </p:nvSpPr>
        <p:spPr>
          <a:xfrm>
            <a:off x="8566133" y="3651167"/>
            <a:ext cx="2806800" cy="1063600"/>
          </a:xfrm>
          <a:prstGeom prst="wedgeEllipseCallout">
            <a:avLst>
              <a:gd name="adj1" fmla="val -106105"/>
              <a:gd name="adj2" fmla="val 15084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1219170"/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How do we </a:t>
            </a:r>
            <a:r>
              <a:rPr lang="en" sz="1867" b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</a:t>
            </a:r>
            <a:r>
              <a:rPr lang="en" sz="18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this quantity?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570967" y="6019767"/>
            <a:ext cx="6564000" cy="60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defTabSz="1219170"/>
            <a:r>
              <a:rPr lang="en" sz="24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 must first explain the process of translation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590567" y="5362567"/>
            <a:ext cx="11228800" cy="600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defTabSz="1219170"/>
            <a:r>
              <a:rPr lang="en" sz="2400" b="1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Model</a:t>
            </a:r>
            <a:r>
              <a:rPr lang="en" sz="2400" i="1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: </a:t>
            </a:r>
            <a:r>
              <a:rPr lang="en" sz="2400" i="1" kern="0">
                <a:solidFill>
                  <a:srgbClr val="000000"/>
                </a:solidFill>
                <a:highlight>
                  <a:srgbClr val="FFFFFF"/>
                </a:highlight>
                <a:latin typeface="Arial"/>
                <a:cs typeface="Arial"/>
                <a:sym typeface="Arial"/>
              </a:rPr>
              <a:t>a simplified and idealized understanding of a physical process</a:t>
            </a:r>
          </a:p>
        </p:txBody>
      </p:sp>
    </p:spTree>
    <p:extLst>
      <p:ext uri="{BB962C8B-B14F-4D97-AF65-F5344CB8AC3E}">
        <p14:creationId xmlns:p14="http://schemas.microsoft.com/office/powerpoint/2010/main" val="2321080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/>
        </p:nvSpPr>
        <p:spPr>
          <a:xfrm>
            <a:off x="476267" y="416867"/>
            <a:ext cx="10848800" cy="65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defTabSz="1219170"/>
            <a:r>
              <a:rPr lang="en" sz="2400" i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 explain translation using the </a:t>
            </a:r>
            <a:r>
              <a:rPr lang="en" sz="2400" i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Noisy Channel Model</a:t>
            </a:r>
          </a:p>
        </p:txBody>
      </p:sp>
      <p:sp>
        <p:nvSpPr>
          <p:cNvPr id="342" name="Shape 342"/>
          <p:cNvSpPr/>
          <p:nvPr/>
        </p:nvSpPr>
        <p:spPr>
          <a:xfrm>
            <a:off x="8895533" y="76200"/>
            <a:ext cx="2229600" cy="809600"/>
          </a:xfrm>
          <a:prstGeom prst="wedgeRoundRectCallout">
            <a:avLst>
              <a:gd name="adj1" fmla="val -89693"/>
              <a:gd name="adj2" fmla="val 35886"/>
              <a:gd name="adj3" fmla="val 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pPr algn="ctr" defTabSz="1219170"/>
            <a:r>
              <a:rPr lang="en" sz="1333" i="1" kern="0">
                <a:solidFill>
                  <a:srgbClr val="000000"/>
                </a:solidFill>
                <a:latin typeface="Ubuntu"/>
                <a:ea typeface="Ubuntu"/>
                <a:cs typeface="Ubuntu"/>
                <a:sym typeface="Ubuntu"/>
              </a:rPr>
              <a:t>A very general framework for many NLP problems</a:t>
            </a:r>
          </a:p>
        </p:txBody>
      </p:sp>
      <p:grpSp>
        <p:nvGrpSpPr>
          <p:cNvPr id="343" name="Shape 343"/>
          <p:cNvGrpSpPr/>
          <p:nvPr/>
        </p:nvGrpSpPr>
        <p:grpSpPr>
          <a:xfrm>
            <a:off x="932132" y="1079601"/>
            <a:ext cx="10651600" cy="3624367"/>
            <a:chOff x="775949" y="2114575"/>
            <a:chExt cx="7988700" cy="2718275"/>
          </a:xfrm>
        </p:grpSpPr>
        <p:pic>
          <p:nvPicPr>
            <p:cNvPr id="344" name="Shape 3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5949" y="2189850"/>
              <a:ext cx="7592100" cy="26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5" name="Shape 345"/>
            <p:cNvSpPr txBox="1"/>
            <p:nvPr/>
          </p:nvSpPr>
          <p:spPr>
            <a:xfrm>
              <a:off x="1193025" y="2114575"/>
              <a:ext cx="13431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pPr algn="ctr" defTabSz="1219170"/>
              <a:r>
                <a:rPr lang="en" sz="1600" i="1" kern="0">
                  <a:solidFill>
                    <a:srgbClr val="0000FF"/>
                  </a:solidFill>
                  <a:latin typeface="Arial"/>
                  <a:cs typeface="Arial"/>
                  <a:sym typeface="Arial"/>
                </a:rPr>
                <a:t>Generate target sentence</a:t>
              </a:r>
            </a:p>
          </p:txBody>
        </p:sp>
        <p:sp>
          <p:nvSpPr>
            <p:cNvPr id="346" name="Shape 346"/>
            <p:cNvSpPr txBox="1"/>
            <p:nvPr/>
          </p:nvSpPr>
          <p:spPr>
            <a:xfrm>
              <a:off x="3781450" y="2189850"/>
              <a:ext cx="1847700" cy="5430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pPr algn="ctr" defTabSz="1219170"/>
              <a:r>
                <a:rPr lang="en" sz="1600" i="1" kern="0">
                  <a:solidFill>
                    <a:srgbClr val="0000FF"/>
                  </a:solidFill>
                  <a:latin typeface="Arial"/>
                  <a:cs typeface="Arial"/>
                  <a:sym typeface="Arial"/>
                </a:rPr>
                <a:t>Channel corrupts the target</a:t>
              </a:r>
            </a:p>
          </p:txBody>
        </p:sp>
        <p:sp>
          <p:nvSpPr>
            <p:cNvPr id="347" name="Shape 347"/>
            <p:cNvSpPr txBox="1"/>
            <p:nvPr/>
          </p:nvSpPr>
          <p:spPr>
            <a:xfrm>
              <a:off x="6520350" y="2114575"/>
              <a:ext cx="1847700" cy="618300"/>
            </a:xfrm>
            <a:prstGeom prst="rect">
              <a:avLst/>
            </a:prstGeom>
            <a:noFill/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pPr algn="ctr" defTabSz="1219170"/>
              <a:r>
                <a:rPr lang="en" sz="1600" i="1" kern="0">
                  <a:solidFill>
                    <a:srgbClr val="0000FF"/>
                  </a:solidFill>
                  <a:latin typeface="Arial"/>
                  <a:cs typeface="Arial"/>
                  <a:sym typeface="Arial"/>
                </a:rPr>
                <a:t>Source sentence is a corruption  of the target sentence </a:t>
              </a:r>
            </a:p>
          </p:txBody>
        </p:sp>
        <p:sp>
          <p:nvSpPr>
            <p:cNvPr id="348" name="Shape 348"/>
            <p:cNvSpPr txBox="1"/>
            <p:nvPr/>
          </p:nvSpPr>
          <p:spPr>
            <a:xfrm>
              <a:off x="5850750" y="3843325"/>
              <a:ext cx="2913900" cy="8286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txBody>
            <a:bodyPr lIns="121900" tIns="121900" rIns="121900" bIns="121900" anchor="t" anchorCtr="0">
              <a:noAutofit/>
            </a:bodyPr>
            <a:lstStyle/>
            <a:p>
              <a:pPr defTabSz="1219170"/>
              <a:r>
                <a:rPr lang="en" sz="1867" i="1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Translation is the process of recovering the original signal given the corrupted signal</a:t>
              </a:r>
              <a:r>
                <a:rPr lang="en" sz="1867" kern="0">
                  <a:solidFill>
                    <a:srgbClr val="000000"/>
                  </a:solidFill>
                  <a:latin typeface="Arial"/>
                  <a:cs typeface="Arial"/>
                  <a:sym typeface="Arial"/>
                </a:rPr>
                <a:t> </a:t>
              </a:r>
            </a:p>
          </p:txBody>
        </p:sp>
      </p:grpSp>
      <p:sp>
        <p:nvSpPr>
          <p:cNvPr id="349" name="Shape 349"/>
          <p:cNvSpPr txBox="1"/>
          <p:nvPr/>
        </p:nvSpPr>
        <p:spPr>
          <a:xfrm>
            <a:off x="276199" y="4829167"/>
            <a:ext cx="11378771" cy="1491804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defTabSz="1219170"/>
            <a:r>
              <a:rPr lang="en" sz="1867" i="1" kern="0" dirty="0">
                <a:solidFill>
                  <a:srgbClr val="FF0000"/>
                </a:solidFill>
                <a:latin typeface="Arial"/>
                <a:cs typeface="Arial"/>
                <a:sym typeface="Arial"/>
              </a:rPr>
              <a:t>Why use this counter-intuitive way of explaining translation?</a:t>
            </a:r>
          </a:p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609585" indent="-304792" defTabSz="1219170">
              <a:buFontTx/>
              <a:buChar char="●"/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Makes it easier to mathematically represent translation and learn probabilities</a:t>
            </a:r>
          </a:p>
          <a:p>
            <a:pPr marL="609585" indent="-304792" defTabSz="1219170">
              <a:buFontTx/>
              <a:buChar char="●"/>
            </a:pPr>
            <a:r>
              <a:rPr lang="e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Fidelity</a:t>
            </a: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and </a:t>
            </a:r>
            <a:r>
              <a:rPr lang="en" sz="1867" b="1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Fluency</a:t>
            </a: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can be modelled separately</a:t>
            </a:r>
          </a:p>
        </p:txBody>
      </p:sp>
      <p:pic>
        <p:nvPicPr>
          <p:cNvPr id="350" name="Shape 3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301" y="4334300"/>
            <a:ext cx="2587633" cy="3696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6402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29B98F-1703-47A2-90B2-CB23E4C983D0}"/>
              </a:ext>
            </a:extLst>
          </p:cNvPr>
          <p:cNvSpPr txBox="1"/>
          <p:nvPr/>
        </p:nvSpPr>
        <p:spPr>
          <a:xfrm>
            <a:off x="1030515" y="1059543"/>
            <a:ext cx="103559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We have already seen how to learn n-gram language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44E813-8BC0-4CFB-8094-1B7A3CEE4180}"/>
                  </a:ext>
                </a:extLst>
              </p:cNvPr>
              <p:cNvSpPr txBox="1"/>
              <p:nvPr/>
            </p:nvSpPr>
            <p:spPr>
              <a:xfrm>
                <a:off x="1124857" y="2760638"/>
                <a:ext cx="103559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i="1" dirty="0"/>
                  <a:t>Let’s see how to learn the translation model </a:t>
                </a:r>
                <a:r>
                  <a:rPr lang="en-US" sz="2800" i="1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44E813-8BC0-4CFB-8094-1B7A3CEE4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57" y="2760638"/>
                <a:ext cx="10355943" cy="523220"/>
              </a:xfrm>
              <a:prstGeom prst="rect">
                <a:avLst/>
              </a:prstGeom>
              <a:blipFill>
                <a:blip r:embed="rId2"/>
                <a:stretch>
                  <a:fillRect l="-1237" t="-15116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1CFAB19-C007-4902-88B2-952138A626BF}"/>
              </a:ext>
            </a:extLst>
          </p:cNvPr>
          <p:cNvSpPr txBox="1"/>
          <p:nvPr/>
        </p:nvSpPr>
        <p:spPr>
          <a:xfrm>
            <a:off x="1030515" y="4200123"/>
            <a:ext cx="103559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66FF"/>
                </a:solidFill>
              </a:rPr>
              <a:t>To learn sentence translation probabilities, </a:t>
            </a:r>
          </a:p>
          <a:p>
            <a:r>
              <a:rPr lang="en-US" sz="2800" b="1" i="1" dirty="0">
                <a:solidFill>
                  <a:srgbClr val="0066FF"/>
                </a:solidFill>
              </a:rPr>
              <a:t>	</a:t>
            </a:r>
            <a:r>
              <a:rPr lang="en-US" sz="2800" b="1" i="1" dirty="0">
                <a:solidFill>
                  <a:srgbClr val="0066FF"/>
                </a:solidFill>
                <a:sym typeface="Wingdings" panose="05000000000000000000" pitchFamily="2" charset="2"/>
              </a:rPr>
              <a:t> </a:t>
            </a:r>
            <a:r>
              <a:rPr lang="en-US" sz="2800" b="1" i="1" dirty="0">
                <a:solidFill>
                  <a:srgbClr val="0066FF"/>
                </a:solidFill>
              </a:rPr>
              <a:t>we first need to learn word-level translation probabilities</a:t>
            </a:r>
          </a:p>
          <a:p>
            <a:endParaRPr lang="en-US" sz="2800" i="1" dirty="0"/>
          </a:p>
          <a:p>
            <a:r>
              <a:rPr lang="en-US" sz="2800" i="1" dirty="0"/>
              <a:t>That is the task of word alignment</a:t>
            </a:r>
          </a:p>
        </p:txBody>
      </p:sp>
    </p:spTree>
    <p:extLst>
      <p:ext uri="{BB962C8B-B14F-4D97-AF65-F5344CB8AC3E}">
        <p14:creationId xmlns:p14="http://schemas.microsoft.com/office/powerpoint/2010/main" val="3099292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68F4-FC1C-45E7-AEDD-3045AC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A6D-FCB6-4399-81CC-27E9E6B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25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Machine Translation &amp; why is it interesting?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Paradigms</a:t>
            </a:r>
          </a:p>
          <a:p>
            <a:pPr>
              <a:lnSpc>
                <a:spcPct val="120000"/>
              </a:lnSpc>
            </a:pPr>
            <a:r>
              <a:rPr 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Word Alignment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Phrase-based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Extensions to Phrase-based SMT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Word-order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Morphological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Named Entities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Evaluation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15454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539FE2-09A2-4FDC-803A-506EC5586AF3}"/>
              </a:ext>
            </a:extLst>
          </p:cNvPr>
          <p:cNvSpPr/>
          <p:nvPr/>
        </p:nvSpPr>
        <p:spPr>
          <a:xfrm>
            <a:off x="615951" y="332255"/>
            <a:ext cx="11452678" cy="107721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" sz="3200" i="1" dirty="0">
                <a:solidFill>
                  <a:srgbClr val="0000FF"/>
                </a:solidFill>
                <a:latin typeface="Arial"/>
                <a:cs typeface="Arial"/>
                <a:sym typeface="Arial"/>
              </a:rPr>
              <a:t>Given a parallel sentence pair, find word level correspondences </a:t>
            </a:r>
            <a:endParaRPr lang="en-US" sz="3200" i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pic>
        <p:nvPicPr>
          <p:cNvPr id="5" name="Shape 397">
            <a:extLst>
              <a:ext uri="{FF2B5EF4-FFF2-40B4-BE49-F238E27FC236}">
                <a16:creationId xmlns:a16="http://schemas.microsoft.com/office/drawing/2014/main" id="{F8F07A7F-C41E-4639-A9BA-CAE235A3552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91343" y="4744585"/>
            <a:ext cx="8773886" cy="174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close up of a logo&#10;&#10;Description generated with high confidence">
            <a:extLst>
              <a:ext uri="{FF2B5EF4-FFF2-40B4-BE49-F238E27FC236}">
                <a16:creationId xmlns:a16="http://schemas.microsoft.com/office/drawing/2014/main" id="{2C9A5DCA-1071-4E75-B091-175676DF4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040" y="1712686"/>
            <a:ext cx="9210798" cy="1540101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6ABE618-7FD5-4AF0-A24D-C6876801C21B}"/>
              </a:ext>
            </a:extLst>
          </p:cNvPr>
          <p:cNvSpPr/>
          <p:nvPr/>
        </p:nvSpPr>
        <p:spPr>
          <a:xfrm>
            <a:off x="5878286" y="3556000"/>
            <a:ext cx="420914" cy="791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1E2662E-0419-4C95-8E25-89D4450E487E}"/>
              </a:ext>
            </a:extLst>
          </p:cNvPr>
          <p:cNvSpPr/>
          <p:nvPr/>
        </p:nvSpPr>
        <p:spPr>
          <a:xfrm>
            <a:off x="9528629" y="3563257"/>
            <a:ext cx="2532743" cy="1124857"/>
          </a:xfrm>
          <a:prstGeom prst="wedgeRoundRectCallout">
            <a:avLst>
              <a:gd name="adj1" fmla="val -82151"/>
              <a:gd name="adj2" fmla="val 12314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set of links for a sentence pair is called an ‘ALIGNMENT’</a:t>
            </a:r>
          </a:p>
        </p:txBody>
      </p:sp>
    </p:spTree>
    <p:extLst>
      <p:ext uri="{BB962C8B-B14F-4D97-AF65-F5344CB8AC3E}">
        <p14:creationId xmlns:p14="http://schemas.microsoft.com/office/powerpoint/2010/main" val="3036726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Shape 402"/>
          <p:cNvSpPr txBox="1"/>
          <p:nvPr/>
        </p:nvSpPr>
        <p:spPr>
          <a:xfrm>
            <a:off x="609561" y="251471"/>
            <a:ext cx="10971600" cy="118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" sz="32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But there are multiple possible alignments</a:t>
            </a:r>
          </a:p>
        </p:txBody>
      </p:sp>
      <p:pic>
        <p:nvPicPr>
          <p:cNvPr id="403" name="Shape 4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559" y="2239069"/>
            <a:ext cx="11242800" cy="13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Shape 40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7476" y="4329217"/>
            <a:ext cx="10632400" cy="1339199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Shape 405"/>
          <p:cNvSpPr txBox="1"/>
          <p:nvPr/>
        </p:nvSpPr>
        <p:spPr>
          <a:xfrm>
            <a:off x="870803" y="1502292"/>
            <a:ext cx="7140400" cy="325200"/>
          </a:xfrm>
          <a:prstGeom prst="rect">
            <a:avLst/>
          </a:prstGeom>
          <a:noFill/>
          <a:ln>
            <a:noFill/>
          </a:ln>
        </p:spPr>
        <p:txBody>
          <a:bodyPr lIns="99767" tIns="49900" rIns="99767" bIns="49900" anchor="t" anchorCtr="0">
            <a:noAutofit/>
          </a:bodyPr>
          <a:lstStyle/>
          <a:p>
            <a:pPr>
              <a:buSzPct val="25000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1</a:t>
            </a:r>
          </a:p>
        </p:txBody>
      </p:sp>
      <p:sp>
        <p:nvSpPr>
          <p:cNvPr id="6" name="Shape 402">
            <a:extLst>
              <a:ext uri="{FF2B5EF4-FFF2-40B4-BE49-F238E27FC236}">
                <a16:creationId xmlns:a16="http://schemas.microsoft.com/office/drawing/2014/main" id="{8CE26A29-D592-4E04-8EB2-07777B286057}"/>
              </a:ext>
            </a:extLst>
          </p:cNvPr>
          <p:cNvSpPr txBox="1"/>
          <p:nvPr/>
        </p:nvSpPr>
        <p:spPr>
          <a:xfrm>
            <a:off x="456112" y="5824764"/>
            <a:ext cx="10971600" cy="78176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32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With one sentence pair, we cannot find the correct alignment</a:t>
            </a:r>
            <a:endParaRPr lang="en" sz="3200" i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" name="Shape 4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2755" y="2173752"/>
            <a:ext cx="8973600" cy="13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Shape 4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779" y="4198583"/>
            <a:ext cx="10678400" cy="1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Shape 412"/>
          <p:cNvSpPr txBox="1"/>
          <p:nvPr/>
        </p:nvSpPr>
        <p:spPr>
          <a:xfrm>
            <a:off x="870803" y="1502292"/>
            <a:ext cx="7140400" cy="325200"/>
          </a:xfrm>
          <a:prstGeom prst="rect">
            <a:avLst/>
          </a:prstGeom>
          <a:noFill/>
          <a:ln>
            <a:noFill/>
          </a:ln>
        </p:spPr>
        <p:txBody>
          <a:bodyPr lIns="99767" tIns="49900" rIns="99767" bIns="49900" anchor="t" anchorCtr="0">
            <a:noAutofit/>
          </a:bodyPr>
          <a:lstStyle/>
          <a:p>
            <a:pPr>
              <a:buSzPct val="25000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2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239486" y="251471"/>
            <a:ext cx="11341675" cy="118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32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Can we find alignments if we have multiple sentence pairs?</a:t>
            </a:r>
            <a:endParaRPr lang="en" sz="3200" i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Shape 414">
            <a:extLst>
              <a:ext uri="{FF2B5EF4-FFF2-40B4-BE49-F238E27FC236}">
                <a16:creationId xmlns:a16="http://schemas.microsoft.com/office/drawing/2014/main" id="{2C43BF3F-0E6C-417A-A9F0-36DDF267FC1F}"/>
              </a:ext>
            </a:extLst>
          </p:cNvPr>
          <p:cNvSpPr txBox="1"/>
          <p:nvPr/>
        </p:nvSpPr>
        <p:spPr>
          <a:xfrm>
            <a:off x="425162" y="5625321"/>
            <a:ext cx="11341675" cy="118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32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Yes, let’s see how to do that …</a:t>
            </a:r>
            <a:endParaRPr lang="en" sz="3200" i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Shape 305"/>
          <p:cNvGraphicFramePr/>
          <p:nvPr>
            <p:extLst>
              <p:ext uri="{D42A27DB-BD31-4B8C-83A1-F6EECF244321}">
                <p14:modId xmlns:p14="http://schemas.microsoft.com/office/powerpoint/2010/main" val="3092593951"/>
              </p:ext>
            </p:extLst>
          </p:nvPr>
        </p:nvGraphicFramePr>
        <p:xfrm>
          <a:off x="646967" y="936714"/>
          <a:ext cx="7578767" cy="475823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6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 dirty="0"/>
                        <a:t>Parallel Corpus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8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boy is sitting in the kitchen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लडका रसोई मे़ बैठा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86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boy is playing tennis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लडका टेनिस खेल रहा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836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boy is sitting on a round table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एक लडका एक गोल मेज पर बैठा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90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Some men are watching tennis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कुछ आदमी टेनिस देख रहे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07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girl is holding a black book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लडकी ने एक काली किताब पकडी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95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Two men are watching a movie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दो आदमी चलचित्र देख रहे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94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woman is reading a book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एक औरत एक किताब पढ रही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788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 woman is sitting in a red car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एक औरत एक काले कार मे बैठी  है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3" name="Shape 313"/>
          <p:cNvGraphicFramePr/>
          <p:nvPr>
            <p:extLst>
              <p:ext uri="{D42A27DB-BD31-4B8C-83A1-F6EECF244321}">
                <p14:modId xmlns:p14="http://schemas.microsoft.com/office/powerpoint/2010/main" val="3912033982"/>
              </p:ext>
            </p:extLst>
          </p:nvPr>
        </p:nvGraphicFramePr>
        <p:xfrm>
          <a:off x="563386" y="912691"/>
          <a:ext cx="7578767" cy="47658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6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560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Parallel Corpus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75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boy is </a:t>
                      </a:r>
                      <a:r>
                        <a:rPr lang="en" sz="1800" b="1" dirty="0">
                          <a:solidFill>
                            <a:srgbClr val="FF0000"/>
                          </a:solidFill>
                        </a:rPr>
                        <a:t>sitting</a:t>
                      </a:r>
                      <a:r>
                        <a:rPr lang="en" sz="1800" dirty="0"/>
                        <a:t> in the kitchen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लडका रसोई मे़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बैठा</a:t>
                      </a:r>
                      <a:r>
                        <a:rPr lang="en" sz="1800"/>
                        <a:t>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634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boy is playing </a:t>
                      </a:r>
                      <a:r>
                        <a:rPr lang="en" sz="1800" b="1" dirty="0">
                          <a:solidFill>
                            <a:srgbClr val="0000FF"/>
                          </a:solidFill>
                        </a:rPr>
                        <a:t>tennis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लडका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टेनिस</a:t>
                      </a:r>
                      <a:r>
                        <a:rPr lang="en" sz="18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800"/>
                        <a:t>खेल रहा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02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boy is </a:t>
                      </a:r>
                      <a:r>
                        <a:rPr lang="en" sz="1800" b="1" dirty="0">
                          <a:solidFill>
                            <a:srgbClr val="FF0000"/>
                          </a:solidFill>
                        </a:rPr>
                        <a:t>sitting</a:t>
                      </a:r>
                      <a:r>
                        <a:rPr lang="en" sz="1800" dirty="0"/>
                        <a:t> on a round table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लडका एक गोल मेज पर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बैठा</a:t>
                      </a:r>
                      <a:r>
                        <a:rPr lang="en" sz="1800"/>
                        <a:t>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423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Some men </a:t>
                      </a:r>
                      <a:r>
                        <a:rPr lang="en" sz="1800" b="1" dirty="0">
                          <a:solidFill>
                            <a:srgbClr val="38761D"/>
                          </a:solidFill>
                        </a:rPr>
                        <a:t>are watching</a:t>
                      </a:r>
                      <a:r>
                        <a:rPr lang="en" sz="1800" dirty="0"/>
                        <a:t> </a:t>
                      </a:r>
                      <a:r>
                        <a:rPr lang="en" sz="1800" b="1" dirty="0">
                          <a:solidFill>
                            <a:srgbClr val="0000FF"/>
                          </a:solidFill>
                        </a:rPr>
                        <a:t>tennis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कुछ आदमी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टेनिस</a:t>
                      </a:r>
                      <a:r>
                        <a:rPr lang="en" sz="1800"/>
                        <a:t> </a:t>
                      </a:r>
                      <a:r>
                        <a:rPr lang="en" sz="1800" b="1">
                          <a:solidFill>
                            <a:srgbClr val="38761D"/>
                          </a:solidFill>
                        </a:rPr>
                        <a:t>देख रहे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817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girl is holding a black book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लडकी ने एक काली किताब पकडी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946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Two men </a:t>
                      </a:r>
                      <a:r>
                        <a:rPr lang="en" sz="1800" b="1" dirty="0">
                          <a:solidFill>
                            <a:srgbClr val="38761D"/>
                          </a:solidFill>
                        </a:rPr>
                        <a:t>are watching</a:t>
                      </a:r>
                      <a:r>
                        <a:rPr lang="en" sz="1800" dirty="0"/>
                        <a:t> a movie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दो आदमी चलचित्र </a:t>
                      </a:r>
                      <a:r>
                        <a:rPr lang="en" sz="1800" b="1">
                          <a:solidFill>
                            <a:srgbClr val="38761D"/>
                          </a:solidFill>
                        </a:rPr>
                        <a:t>देख रहे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348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woman is reading a book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एक औरत एक किताब पढ रही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9332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woman is </a:t>
                      </a:r>
                      <a:r>
                        <a:rPr lang="en" sz="1800" b="1" dirty="0">
                          <a:solidFill>
                            <a:srgbClr val="FF0000"/>
                          </a:solidFill>
                        </a:rPr>
                        <a:t>sitting</a:t>
                      </a:r>
                      <a:r>
                        <a:rPr lang="en" sz="1800" dirty="0"/>
                        <a:t> in a red car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एक औरत एक काले कार मे </a:t>
                      </a:r>
                      <a:r>
                        <a:rPr lang="en" sz="1800" b="1" dirty="0">
                          <a:solidFill>
                            <a:srgbClr val="FF0000"/>
                          </a:solidFill>
                        </a:rPr>
                        <a:t>बैठा</a:t>
                      </a:r>
                      <a:r>
                        <a:rPr lang="en" sz="1800" dirty="0"/>
                        <a:t>  है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D321587-B2E1-4D0D-A9E9-085E1F44ED7B}"/>
              </a:ext>
            </a:extLst>
          </p:cNvPr>
          <p:cNvSpPr txBox="1"/>
          <p:nvPr/>
        </p:nvSpPr>
        <p:spPr>
          <a:xfrm>
            <a:off x="8512628" y="1387410"/>
            <a:ext cx="354874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i="1" dirty="0"/>
              <a:t>Key Idea</a:t>
            </a:r>
          </a:p>
          <a:p>
            <a:endParaRPr lang="en-US" sz="2200" i="1" dirty="0"/>
          </a:p>
          <a:p>
            <a:r>
              <a:rPr lang="en-US" sz="2200" i="1" dirty="0">
                <a:solidFill>
                  <a:srgbClr val="00B0F0"/>
                </a:solidFill>
              </a:rPr>
              <a:t>Co-occurrence of translated words</a:t>
            </a:r>
          </a:p>
          <a:p>
            <a:endParaRPr lang="en-US" sz="2200" i="1" dirty="0"/>
          </a:p>
          <a:p>
            <a:r>
              <a:rPr lang="en" sz="2200" i="1" dirty="0">
                <a:solidFill>
                  <a:srgbClr val="000000"/>
                </a:solidFill>
                <a:ea typeface="Arial"/>
                <a:cs typeface="Arial"/>
                <a:sym typeface="Arial"/>
              </a:rPr>
              <a:t>Words which occur together in the parallel sentence are likely to be translations (higher P(f|e))</a:t>
            </a:r>
          </a:p>
          <a:p>
            <a:endParaRPr lang="en-US" sz="22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68F4-FC1C-45E7-AEDD-3045AC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A6D-FCB6-4399-81CC-27E9E6B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25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Machine Translation &amp; why is it interesting?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Paradigms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Alignment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Phrase-based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Extensions to Phrase-based SMT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Word-order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Morphological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Named Entities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Evaluation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3296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14">
            <a:extLst>
              <a:ext uri="{FF2B5EF4-FFF2-40B4-BE49-F238E27FC236}">
                <a16:creationId xmlns:a16="http://schemas.microsoft.com/office/drawing/2014/main" id="{BA20882D-B8A3-48FE-9864-985EDD10BDB4}"/>
              </a:ext>
            </a:extLst>
          </p:cNvPr>
          <p:cNvSpPr txBox="1"/>
          <p:nvPr/>
        </p:nvSpPr>
        <p:spPr>
          <a:xfrm>
            <a:off x="239486" y="251471"/>
            <a:ext cx="11341675" cy="118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32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 we knew the alignments, we could compute P(</a:t>
            </a:r>
            <a:r>
              <a:rPr lang="en-US" sz="3200" i="1" dirty="0" err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f|e</a:t>
            </a:r>
            <a:r>
              <a:rPr lang="en-US" sz="32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lang="en" sz="3200" i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35C87-5FFE-4AE0-A8C1-1D7BCC34819D}"/>
                  </a:ext>
                </a:extLst>
              </p:cNvPr>
              <p:cNvSpPr txBox="1"/>
              <p:nvPr/>
            </p:nvSpPr>
            <p:spPr>
              <a:xfrm>
                <a:off x="671878" y="5529057"/>
                <a:ext cx="2729978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#(∗,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F35C87-5FFE-4AE0-A8C1-1D7BCC348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78" y="5529057"/>
                <a:ext cx="2729978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Shape 397">
            <a:extLst>
              <a:ext uri="{FF2B5EF4-FFF2-40B4-BE49-F238E27FC236}">
                <a16:creationId xmlns:a16="http://schemas.microsoft.com/office/drawing/2014/main" id="{EBFD59B3-5AA1-4DEA-A74A-9EE383AA6F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5914" y="1462442"/>
            <a:ext cx="8773886" cy="1748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Shape 410">
            <a:extLst>
              <a:ext uri="{FF2B5EF4-FFF2-40B4-BE49-F238E27FC236}">
                <a16:creationId xmlns:a16="http://schemas.microsoft.com/office/drawing/2014/main" id="{AC345B82-6A18-46B0-BCD7-FDEFD65CA7E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25914" y="3670961"/>
            <a:ext cx="8973600" cy="1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7D30C8-94FF-45F9-A1C0-1FFA323CE14F}"/>
              </a:ext>
            </a:extLst>
          </p:cNvPr>
          <p:cNvSpPr txBox="1"/>
          <p:nvPr/>
        </p:nvSpPr>
        <p:spPr>
          <a:xfrm>
            <a:off x="290286" y="1944914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Sentence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810FBA-BC60-4ED5-9499-EF948C87588D}"/>
              </a:ext>
            </a:extLst>
          </p:cNvPr>
          <p:cNvSpPr txBox="1"/>
          <p:nvPr/>
        </p:nvSpPr>
        <p:spPr>
          <a:xfrm>
            <a:off x="261259" y="3882565"/>
            <a:ext cx="168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Sentence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0F81EF-441C-4AE8-A235-B567048E07A0}"/>
                  </a:ext>
                </a:extLst>
              </p:cNvPr>
              <p:cNvSpPr txBox="1"/>
              <p:nvPr/>
            </p:nvSpPr>
            <p:spPr>
              <a:xfrm>
                <a:off x="4731011" y="5536047"/>
                <a:ext cx="289290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𝑃𝑟𝑜𝑓</m:t>
                          </m:r>
                        </m:e>
                        <m:e>
                          <m:r>
                            <a:rPr lang="hi-IN" sz="2800" i="1">
                              <a:latin typeface="Cambria Math" panose="02040503050406030204" pitchFamily="18" charset="0"/>
                            </a:rPr>
                            <m:t>प्रोफ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0F81EF-441C-4AE8-A235-B567048E0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011" y="5536047"/>
                <a:ext cx="2892908" cy="806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D5C191-525A-46C1-A4D2-3E0B90D922FB}"/>
                  </a:ext>
                </a:extLst>
              </p:cNvPr>
              <p:cNvSpPr/>
              <p:nvPr/>
            </p:nvSpPr>
            <p:spPr>
              <a:xfrm>
                <a:off x="8878523" y="5536047"/>
                <a:ext cx="2997792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number of times word a is aligned to word b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7D5C191-525A-46C1-A4D2-3E0B90D922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523" y="5536047"/>
                <a:ext cx="2997792" cy="646331"/>
              </a:xfrm>
              <a:prstGeom prst="rect">
                <a:avLst/>
              </a:prstGeom>
              <a:blipFill>
                <a:blip r:embed="rId6"/>
                <a:stretch>
                  <a:fillRect l="-1626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542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414">
            <a:extLst>
              <a:ext uri="{FF2B5EF4-FFF2-40B4-BE49-F238E27FC236}">
                <a16:creationId xmlns:a16="http://schemas.microsoft.com/office/drawing/2014/main" id="{D9873B2D-6934-4090-877D-2D7D86E10C88}"/>
              </a:ext>
            </a:extLst>
          </p:cNvPr>
          <p:cNvSpPr txBox="1"/>
          <p:nvPr/>
        </p:nvSpPr>
        <p:spPr>
          <a:xfrm>
            <a:off x="290286" y="773986"/>
            <a:ext cx="11341675" cy="11892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SzPct val="25000"/>
            </a:pPr>
            <a:r>
              <a:rPr lang="en-US" sz="3200" i="1" dirty="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But, we can find the best alignment only if we know the word translation probabilities</a:t>
            </a:r>
            <a:endParaRPr lang="en" sz="3200" i="1" dirty="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A2644-9546-4842-82A8-EF5F1A8558BE}"/>
              </a:ext>
            </a:extLst>
          </p:cNvPr>
          <p:cNvSpPr txBox="1"/>
          <p:nvPr/>
        </p:nvSpPr>
        <p:spPr>
          <a:xfrm>
            <a:off x="522204" y="2363996"/>
            <a:ext cx="1114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The best alignment is the one that maximizes the sentence translation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53E554-477C-43C5-96CD-A55F68B8D7BA}"/>
                  </a:ext>
                </a:extLst>
              </p:cNvPr>
              <p:cNvSpPr txBox="1"/>
              <p:nvPr/>
            </p:nvSpPr>
            <p:spPr>
              <a:xfrm>
                <a:off x="522204" y="3429000"/>
                <a:ext cx="4463452" cy="4390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53E554-477C-43C5-96CD-A55F68B8D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04" y="3429000"/>
                <a:ext cx="4463452" cy="4390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031C36-16DB-4B71-A8EB-DCAF79E8006B}"/>
                  </a:ext>
                </a:extLst>
              </p:cNvPr>
              <p:cNvSpPr txBox="1"/>
              <p:nvPr/>
            </p:nvSpPr>
            <p:spPr>
              <a:xfrm>
                <a:off x="7894254" y="3024918"/>
                <a:ext cx="3659115" cy="10513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∏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031C36-16DB-4B71-A8EB-DCAF79E8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254" y="3024918"/>
                <a:ext cx="3659115" cy="1051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Right 5">
            <a:extLst>
              <a:ext uri="{FF2B5EF4-FFF2-40B4-BE49-F238E27FC236}">
                <a16:creationId xmlns:a16="http://schemas.microsoft.com/office/drawing/2014/main" id="{357E887B-61BE-4F6F-9790-62B1A085B888}"/>
              </a:ext>
            </a:extLst>
          </p:cNvPr>
          <p:cNvSpPr/>
          <p:nvPr/>
        </p:nvSpPr>
        <p:spPr>
          <a:xfrm>
            <a:off x="5421086" y="3429000"/>
            <a:ext cx="1923143" cy="3239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333EFB-F25D-49B9-BDC4-5244DBC517B0}"/>
              </a:ext>
            </a:extLst>
          </p:cNvPr>
          <p:cNvSpPr txBox="1"/>
          <p:nvPr/>
        </p:nvSpPr>
        <p:spPr>
          <a:xfrm>
            <a:off x="2044655" y="5133698"/>
            <a:ext cx="820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This is a chicken and egg problem! How do we solve this?</a:t>
            </a:r>
          </a:p>
        </p:txBody>
      </p:sp>
    </p:spTree>
    <p:extLst>
      <p:ext uri="{BB962C8B-B14F-4D97-AF65-F5344CB8AC3E}">
        <p14:creationId xmlns:p14="http://schemas.microsoft.com/office/powerpoint/2010/main" val="11537412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541D60-8E4D-4B83-8331-7AAE653217F5}"/>
              </a:ext>
            </a:extLst>
          </p:cNvPr>
          <p:cNvSpPr txBox="1"/>
          <p:nvPr/>
        </p:nvSpPr>
        <p:spPr>
          <a:xfrm>
            <a:off x="486230" y="573313"/>
            <a:ext cx="11502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  <a:latin typeface="Arial"/>
                <a:cs typeface="Arial"/>
              </a:rPr>
              <a:t>We can solve this problem using a two-step, iterative process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7AD2B6-00D6-4905-8BDD-62B013CDA41A}"/>
              </a:ext>
            </a:extLst>
          </p:cNvPr>
          <p:cNvSpPr txBox="1"/>
          <p:nvPr/>
        </p:nvSpPr>
        <p:spPr>
          <a:xfrm>
            <a:off x="660400" y="1355521"/>
            <a:ext cx="11328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Start with random values for word translation probabilities</a:t>
            </a:r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en-US" sz="2000" i="1" dirty="0"/>
              <a:t>Step 1: Estimate alignment probabilities using word translation probabilities </a:t>
            </a:r>
          </a:p>
          <a:p>
            <a:endParaRPr lang="en-US" sz="2000" i="1" dirty="0"/>
          </a:p>
          <a:p>
            <a:endParaRPr lang="en-US" sz="2000" i="1" dirty="0"/>
          </a:p>
          <a:p>
            <a:r>
              <a:rPr lang="en-US" sz="2000" i="1" dirty="0"/>
              <a:t>Step 2: Re-estimate word translation probabilities</a:t>
            </a:r>
          </a:p>
          <a:p>
            <a:endParaRPr lang="en-US" sz="2000" i="1" dirty="0"/>
          </a:p>
          <a:p>
            <a:r>
              <a:rPr lang="en-US" sz="2000" i="1" dirty="0"/>
              <a:t>	- We don’t know the best alignment</a:t>
            </a:r>
          </a:p>
          <a:p>
            <a:r>
              <a:rPr lang="en-US" sz="2000" i="1" dirty="0"/>
              <a:t>	- So, we consider all alignments while estimating word translation probabilities</a:t>
            </a:r>
          </a:p>
          <a:p>
            <a:r>
              <a:rPr lang="en-US" sz="2000" i="1" dirty="0"/>
              <a:t>             - Instead of taking only the best alignment, we consider all alignments and weigh the word alignments with the alignment probabilities</a:t>
            </a:r>
          </a:p>
          <a:p>
            <a:endParaRPr lang="en-US" sz="20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D194A4-3988-443A-92EC-AF77398173B1}"/>
                  </a:ext>
                </a:extLst>
              </p:cNvPr>
              <p:cNvSpPr txBox="1"/>
              <p:nvPr/>
            </p:nvSpPr>
            <p:spPr>
              <a:xfrm>
                <a:off x="3315222" y="5199785"/>
                <a:ext cx="4259436" cy="893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𝑒𝑥𝑝𝑒𝑐𝑡𝑒𝑑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#(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𝑒𝑥𝑝𝑒𝑐𝑡𝑒𝑑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#(∗,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7D194A4-3988-443A-92EC-AF773981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222" y="5199785"/>
                <a:ext cx="4259436" cy="8931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04A1996-F738-4C92-96E7-2CE7D7F9B306}"/>
              </a:ext>
            </a:extLst>
          </p:cNvPr>
          <p:cNvSpPr txBox="1"/>
          <p:nvPr/>
        </p:nvSpPr>
        <p:spPr>
          <a:xfrm>
            <a:off x="918029" y="6100021"/>
            <a:ext cx="10638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Repeat Steps (1) and (2) till the parameters converge</a:t>
            </a:r>
          </a:p>
        </p:txBody>
      </p:sp>
    </p:spTree>
    <p:extLst>
      <p:ext uri="{BB962C8B-B14F-4D97-AF65-F5344CB8AC3E}">
        <p14:creationId xmlns:p14="http://schemas.microsoft.com/office/powerpoint/2010/main" val="3345531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/>
        </p:nvSpPr>
        <p:spPr>
          <a:xfrm>
            <a:off x="870803" y="1502292"/>
            <a:ext cx="7140400" cy="325200"/>
          </a:xfrm>
          <a:prstGeom prst="rect">
            <a:avLst/>
          </a:prstGeom>
          <a:noFill/>
          <a:ln>
            <a:noFill/>
          </a:ln>
        </p:spPr>
        <p:txBody>
          <a:bodyPr lIns="99767" tIns="49900" rIns="99767" bIns="49900" anchor="t" anchorCtr="0">
            <a:noAutofit/>
          </a:bodyPr>
          <a:lstStyle/>
          <a:p>
            <a:pPr>
              <a:buSzPct val="25000"/>
            </a:pPr>
            <a:r>
              <a:rPr lang="en" sz="2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Sentence 2</a:t>
            </a:r>
          </a:p>
        </p:txBody>
      </p:sp>
      <p:pic>
        <p:nvPicPr>
          <p:cNvPr id="432" name="Shape 4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27975" y="2239069"/>
            <a:ext cx="8973600" cy="133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72108" y="3989846"/>
            <a:ext cx="10678400" cy="13392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2430B6-0AC5-4850-86B5-6CCEFC51913F}"/>
              </a:ext>
            </a:extLst>
          </p:cNvPr>
          <p:cNvSpPr txBox="1"/>
          <p:nvPr/>
        </p:nvSpPr>
        <p:spPr>
          <a:xfrm>
            <a:off x="486230" y="573313"/>
            <a:ext cx="115025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  <a:latin typeface="Arial"/>
                <a:cs typeface="Arial"/>
              </a:rPr>
              <a:t>At the end of the process 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18B13E-C408-4957-9F5F-B07AFBF78F7D}"/>
              </a:ext>
            </a:extLst>
          </p:cNvPr>
          <p:cNvSpPr txBox="1"/>
          <p:nvPr/>
        </p:nvSpPr>
        <p:spPr>
          <a:xfrm>
            <a:off x="587830" y="703943"/>
            <a:ext cx="1113245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0000FF"/>
                </a:solidFill>
                <a:latin typeface="Arial"/>
                <a:cs typeface="Arial"/>
              </a:rPr>
              <a:t>Is the algorithm guaranteed to converge?</a:t>
            </a:r>
          </a:p>
          <a:p>
            <a:endParaRPr lang="en-US" sz="2400" dirty="0"/>
          </a:p>
          <a:p>
            <a:r>
              <a:rPr lang="en-US" sz="2400" dirty="0"/>
              <a:t>That’s the nice part </a:t>
            </a:r>
            <a:r>
              <a:rPr lang="en-US" sz="2400" dirty="0">
                <a:sym typeface="Wingdings" panose="05000000000000000000" pitchFamily="2" charset="2"/>
              </a:rPr>
              <a:t> it is guaranteed to converge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This is an example of the well known Expectation-Maximization Algorithm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r>
              <a:rPr lang="en-US" sz="3200" i="1" dirty="0">
                <a:solidFill>
                  <a:srgbClr val="0000FF"/>
                </a:solidFill>
                <a:latin typeface="Arial"/>
                <a:cs typeface="Arial"/>
                <a:sym typeface="Wingdings" panose="05000000000000000000" pitchFamily="2" charset="2"/>
              </a:rPr>
              <a:t>However, the problem is highly non-convex  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Will lead to local minima</a:t>
            </a:r>
          </a:p>
          <a:p>
            <a:endParaRPr lang="en-US" sz="2400" b="1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Good modelling assumptions necessary to ensure a good solution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79059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6ECDE-478C-45FF-ABE9-36E5491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IBM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14CFC7-7ED3-49E6-9B36-FF01220F4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ym typeface="Wingdings" panose="05000000000000000000" pitchFamily="2" charset="2"/>
              </a:rPr>
              <a:t>IBM came up with a series of increasingly complex models </a:t>
            </a:r>
          </a:p>
          <a:p>
            <a:pPr>
              <a:lnSpc>
                <a:spcPct val="150000"/>
              </a:lnSpc>
            </a:pPr>
            <a:r>
              <a:rPr lang="en-US" dirty="0"/>
              <a:t>Called Models 1 to 5</a:t>
            </a:r>
          </a:p>
          <a:p>
            <a:pPr>
              <a:lnSpc>
                <a:spcPct val="150000"/>
              </a:lnSpc>
            </a:pPr>
            <a:r>
              <a:rPr lang="en-US" dirty="0"/>
              <a:t>Differed in assumptions about alignment probability distributions</a:t>
            </a:r>
          </a:p>
          <a:p>
            <a:pPr>
              <a:lnSpc>
                <a:spcPct val="150000"/>
              </a:lnSpc>
            </a:pPr>
            <a:r>
              <a:rPr lang="en-US" dirty="0"/>
              <a:t>Simper models are used to initialize the more complex models</a:t>
            </a:r>
          </a:p>
          <a:p>
            <a:pPr>
              <a:lnSpc>
                <a:spcPct val="150000"/>
              </a:lnSpc>
            </a:pPr>
            <a:r>
              <a:rPr lang="en-US" dirty="0"/>
              <a:t>This pipelined training helped ensure better solutions</a:t>
            </a:r>
          </a:p>
        </p:txBody>
      </p:sp>
    </p:spTree>
    <p:extLst>
      <p:ext uri="{BB962C8B-B14F-4D97-AF65-F5344CB8AC3E}">
        <p14:creationId xmlns:p14="http://schemas.microsoft.com/office/powerpoint/2010/main" val="1450405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B1DF-8341-4BF3-AC30-93C2C6F4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199" y="438843"/>
            <a:ext cx="10515600" cy="1325563"/>
          </a:xfrm>
        </p:spPr>
        <p:txBody>
          <a:bodyPr/>
          <a:lstStyle/>
          <a:p>
            <a:r>
              <a:rPr lang="en-US" dirty="0"/>
              <a:t>IBM Model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B0C11-CE79-49CF-BF27-336A6A205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1850426"/>
            <a:ext cx="10515600" cy="7751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Assumption: All alignments are equally likely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15828-D28E-47A8-9195-9BB3C7B3A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9591" y="2475595"/>
            <a:ext cx="6543675" cy="1790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0A1E24-AB77-4D6C-B5E6-9FBFD26EA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06" y="4732694"/>
            <a:ext cx="3857625" cy="11525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A3DC5-AF3B-4C22-8ABD-A071AA4C2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7999" y="5752377"/>
            <a:ext cx="3448050" cy="933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75BFB5-3459-4957-9391-D4C8929EF42E}"/>
              </a:ext>
            </a:extLst>
          </p:cNvPr>
          <p:cNvSpPr txBox="1"/>
          <p:nvPr/>
        </p:nvSpPr>
        <p:spPr>
          <a:xfrm>
            <a:off x="362857" y="2960916"/>
            <a:ext cx="3599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E-step</a:t>
            </a:r>
            <a:r>
              <a:rPr lang="en-US" sz="2000" i="1" dirty="0"/>
              <a:t> computes expected counts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FE4887-4F36-45AF-8A77-26BCD1F5BAF5}"/>
              </a:ext>
            </a:extLst>
          </p:cNvPr>
          <p:cNvSpPr txBox="1"/>
          <p:nvPr/>
        </p:nvSpPr>
        <p:spPr>
          <a:xfrm>
            <a:off x="283028" y="5203439"/>
            <a:ext cx="35995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M-step</a:t>
            </a:r>
            <a:r>
              <a:rPr lang="en-US" sz="2000" i="1" dirty="0"/>
              <a:t> uses expected counts</a:t>
            </a:r>
          </a:p>
          <a:p>
            <a:r>
              <a:rPr lang="en-US" sz="2000" i="1" dirty="0"/>
              <a:t>to compute translation </a:t>
            </a:r>
          </a:p>
          <a:p>
            <a:r>
              <a:rPr lang="en-US" sz="2000" i="1" dirty="0"/>
              <a:t>probabilities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FFD800-22BF-4ED7-9ED1-56AB0CB8173F}"/>
              </a:ext>
            </a:extLst>
          </p:cNvPr>
          <p:cNvSpPr txBox="1"/>
          <p:nvPr/>
        </p:nvSpPr>
        <p:spPr>
          <a:xfrm>
            <a:off x="9249683" y="6019047"/>
            <a:ext cx="2659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(normalization factor)</a:t>
            </a:r>
          </a:p>
        </p:txBody>
      </p:sp>
    </p:spTree>
    <p:extLst>
      <p:ext uri="{BB962C8B-B14F-4D97-AF65-F5344CB8AC3E}">
        <p14:creationId xmlns:p14="http://schemas.microsoft.com/office/powerpoint/2010/main" val="228177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D63F-AF18-4B77-8454-4CF9F3672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FB8C-BA32-4536-B008-9517847BC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70" y="1484539"/>
            <a:ext cx="11179629" cy="47856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EM provides a semi-supervised method for learning word alignments and word translation probabilities</a:t>
            </a:r>
          </a:p>
          <a:p>
            <a:pPr>
              <a:lnSpc>
                <a:spcPct val="150000"/>
              </a:lnSpc>
            </a:pPr>
            <a:r>
              <a:rPr lang="en-US" dirty="0"/>
              <a:t>Word translation probabilities can be used to extract a bilingual dictionary</a:t>
            </a:r>
          </a:p>
          <a:p>
            <a:pPr>
              <a:lnSpc>
                <a:spcPct val="150000"/>
              </a:lnSpc>
            </a:pPr>
            <a:r>
              <a:rPr lang="en-US" dirty="0"/>
              <a:t>Avoids the new for word-aligned corpora</a:t>
            </a:r>
          </a:p>
          <a:p>
            <a:pPr>
              <a:lnSpc>
                <a:spcPct val="150000"/>
              </a:lnSpc>
            </a:pPr>
            <a:r>
              <a:rPr lang="en-US" dirty="0"/>
              <a:t>If a few word-aligned sentences are available, discriminative alignment methods can improve upon the EM-based solution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Arbitrary features can be incorporated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Morphological information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Character level edit distance</a:t>
            </a:r>
          </a:p>
        </p:txBody>
      </p:sp>
    </p:spTree>
    <p:extLst>
      <p:ext uri="{BB962C8B-B14F-4D97-AF65-F5344CB8AC3E}">
        <p14:creationId xmlns:p14="http://schemas.microsoft.com/office/powerpoint/2010/main" val="27250242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68F4-FC1C-45E7-AEDD-3045AC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A6D-FCB6-4399-81CC-27E9E6B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25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Machine Translation &amp; why is it interesting?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Paradigms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Alignment</a:t>
            </a:r>
          </a:p>
          <a:p>
            <a:pPr>
              <a:lnSpc>
                <a:spcPct val="120000"/>
              </a:lnSpc>
            </a:pPr>
            <a:r>
              <a:rPr 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Phrase-based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Extensions to Phrase-based SMT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Word-order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Morphological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Named Entities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Evaluation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56273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30298" y="1058660"/>
            <a:ext cx="10308771" cy="15239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Why stop at learning word correspondences?</a:t>
            </a:r>
          </a:p>
          <a:p>
            <a:pPr marL="0" indent="0">
              <a:buNone/>
            </a:pPr>
            <a:r>
              <a:rPr lang="en-US" dirty="0"/>
              <a:t>KEY IDEA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Use “Phrase” (Sequence of Words) as the basic translation unit</a:t>
            </a:r>
          </a:p>
          <a:p>
            <a:pPr marL="457200" lvl="1" indent="0">
              <a:buNone/>
            </a:pPr>
            <a:r>
              <a:rPr lang="en-US" i="1" dirty="0">
                <a:solidFill>
                  <a:srgbClr val="FF0000"/>
                </a:solidFill>
              </a:rPr>
              <a:t>Note: the term ‘phrase’ is not used in a linguistic sense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283440"/>
              </p:ext>
            </p:extLst>
          </p:nvPr>
        </p:nvGraphicFramePr>
        <p:xfrm>
          <a:off x="1130298" y="2503714"/>
          <a:ext cx="9579429" cy="402336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4071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08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3132">
                <a:tc>
                  <a:txBody>
                    <a:bodyPr/>
                    <a:lstStyle/>
                    <a:p>
                      <a:r>
                        <a:rPr lang="en-US" sz="2000" dirty="0"/>
                        <a:t>The</a:t>
                      </a:r>
                      <a:r>
                        <a:rPr lang="en-US" sz="2000" baseline="0" dirty="0"/>
                        <a:t> Prime Minister of India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2000" dirty="0"/>
                        <a:t>भारत के प्रधान मंत्री 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bhArata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pradhAna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maMtrI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India of Prime Minister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3132">
                <a:tc>
                  <a:txBody>
                    <a:bodyPr/>
                    <a:lstStyle/>
                    <a:p>
                      <a:r>
                        <a:rPr lang="en-US" sz="2000" dirty="0"/>
                        <a:t>is running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sz="2000" dirty="0"/>
                        <a:t>तेज</a:t>
                      </a:r>
                      <a:r>
                        <a:rPr lang="en-US" sz="2000" baseline="0" dirty="0"/>
                        <a:t> </a:t>
                      </a:r>
                      <a:r>
                        <a:rPr lang="hi-IN" sz="2000" dirty="0"/>
                        <a:t>भाग रहा है </a:t>
                      </a:r>
                      <a:endParaRPr lang="en-US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teja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bhAg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rahA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hai</a:t>
                      </a:r>
                      <a:r>
                        <a:rPr lang="en-US" sz="2000" baseline="0" dirty="0"/>
                        <a:t> </a:t>
                      </a:r>
                      <a:endParaRPr lang="en-US" sz="20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fast run -continuous 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3132">
                <a:tc>
                  <a:txBody>
                    <a:bodyPr/>
                    <a:lstStyle/>
                    <a:p>
                      <a:r>
                        <a:rPr lang="en-US" sz="2000" dirty="0" err="1"/>
                        <a:t>honoured</a:t>
                      </a:r>
                      <a:r>
                        <a:rPr lang="en-US" sz="2000" dirty="0"/>
                        <a:t>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2000" dirty="0"/>
                        <a:t>से सम्मानित</a:t>
                      </a:r>
                      <a:r>
                        <a:rPr lang="en-US" sz="2000" dirty="0"/>
                        <a:t> </a:t>
                      </a:r>
                      <a:r>
                        <a:rPr lang="hi-IN" sz="2000" dirty="0"/>
                        <a:t>किया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se </a:t>
                      </a:r>
                      <a:r>
                        <a:rPr lang="en-US" sz="2000" dirty="0" err="1"/>
                        <a:t>sammanita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kiyA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with </a:t>
                      </a:r>
                      <a:r>
                        <a:rPr lang="en-US" sz="2000" dirty="0" err="1"/>
                        <a:t>honoured</a:t>
                      </a:r>
                      <a:r>
                        <a:rPr lang="en-US" sz="2000" dirty="0"/>
                        <a:t> did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604">
                <a:tc>
                  <a:txBody>
                    <a:bodyPr/>
                    <a:lstStyle/>
                    <a:p>
                      <a:r>
                        <a:rPr lang="en-US" sz="2000" dirty="0" err="1"/>
                        <a:t>Rahul</a:t>
                      </a:r>
                      <a:r>
                        <a:rPr lang="en-US" sz="2000" baseline="0" dirty="0"/>
                        <a:t> lost the match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2000" dirty="0"/>
                        <a:t>राहुल मुकाबला हार गया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rAhula</a:t>
                      </a:r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mukAbalA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hAra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gayA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Rahul</a:t>
                      </a:r>
                      <a:r>
                        <a:rPr lang="en-US" sz="2000" dirty="0"/>
                        <a:t> match lost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05FCF2D3-A9A7-4AD7-986A-58A3D4FC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571" y="138387"/>
            <a:ext cx="11230429" cy="999218"/>
          </a:xfrm>
        </p:spPr>
        <p:txBody>
          <a:bodyPr/>
          <a:lstStyle/>
          <a:p>
            <a:r>
              <a:rPr lang="en-US" dirty="0"/>
              <a:t>What is PB-SMT?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 b="1" i="1" dirty="0"/>
              <a:t>What is Machine Translation?</a:t>
            </a:r>
            <a:endParaRPr b="1" i="1" dirty="0"/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70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i="1" dirty="0">
                <a:solidFill>
                  <a:srgbClr val="FF0000"/>
                </a:solidFill>
              </a:rPr>
              <a:t>Automatic conversion of text/speech from one natural language to another</a:t>
            </a:r>
            <a:endParaRPr i="1" dirty="0">
              <a:solidFill>
                <a:srgbClr val="FF0000"/>
              </a:solidFill>
            </a:endParaRPr>
          </a:p>
          <a:p>
            <a:pPr marL="0" indent="0">
              <a:spcBef>
                <a:spcPts val="2133"/>
              </a:spcBef>
              <a:buClr>
                <a:schemeClr val="dk1"/>
              </a:buClr>
              <a:buSzPts val="1100"/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buNone/>
            </a:pPr>
            <a:endParaRPr dirty="0">
              <a:solidFill>
                <a:srgbClr val="000000"/>
              </a:solidFill>
            </a:endParaRPr>
          </a:p>
          <a:p>
            <a:pPr marL="0" indent="0">
              <a:spcBef>
                <a:spcPts val="2133"/>
              </a:spcBef>
              <a:spcAft>
                <a:spcPts val="2133"/>
              </a:spcAft>
              <a:buNone/>
            </a:pPr>
            <a:endParaRPr dirty="0">
              <a:solidFill>
                <a:srgbClr val="000000"/>
              </a:solidFill>
            </a:endParaRPr>
          </a:p>
        </p:txBody>
      </p:sp>
      <p:sp>
        <p:nvSpPr>
          <p:cNvPr id="221" name="Shape 221"/>
          <p:cNvSpPr txBox="1"/>
          <p:nvPr/>
        </p:nvSpPr>
        <p:spPr>
          <a:xfrm>
            <a:off x="2842846" y="2646957"/>
            <a:ext cx="6238800" cy="13408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" sz="2400" i="1">
                <a:solidFill>
                  <a:schemeClr val="dk1"/>
                </a:solidFill>
              </a:rPr>
              <a:t>Be the change you want to see in the world</a:t>
            </a:r>
            <a:endParaRPr sz="2400" i="1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2133"/>
              </a:spcBef>
              <a:buClr>
                <a:schemeClr val="dk1"/>
              </a:buClr>
              <a:buSzPts val="1100"/>
            </a:pPr>
            <a:r>
              <a:rPr lang="en" sz="2400" i="1">
                <a:solidFill>
                  <a:schemeClr val="dk1"/>
                </a:solidFill>
              </a:rPr>
              <a:t>वह परिवर्तन बनो जो संसार में देखना चाहते हो</a:t>
            </a:r>
            <a:endParaRPr sz="2400" i="1">
              <a:solidFill>
                <a:schemeClr val="dk1"/>
              </a:solidFill>
            </a:endParaRPr>
          </a:p>
          <a:p>
            <a:pPr>
              <a:spcBef>
                <a:spcPts val="2133"/>
              </a:spcBef>
            </a:pPr>
            <a:endParaRPr sz="2400"/>
          </a:p>
        </p:txBody>
      </p:sp>
      <p:pic>
        <p:nvPicPr>
          <p:cNvPr id="9" name="Shape 220" descr="google-translate-logo.png">
            <a:extLst>
              <a:ext uri="{FF2B5EF4-FFF2-40B4-BE49-F238E27FC236}">
                <a16:creationId xmlns:a16="http://schemas.microsoft.com/office/drawing/2014/main" id="{DF7C5864-BFDD-4749-B814-832A407766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0744" y="4704471"/>
            <a:ext cx="2752733" cy="134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222" descr="bt.jpeg">
            <a:extLst>
              <a:ext uri="{FF2B5EF4-FFF2-40B4-BE49-F238E27FC236}">
                <a16:creationId xmlns:a16="http://schemas.microsoft.com/office/drawing/2014/main" id="{9B43F556-E6D3-4548-BC5E-60E9DBDF26E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264" y="4858670"/>
            <a:ext cx="2631452" cy="9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223" descr="trainingimage_5632_74572e5379b4e91c578ec5c68fed7a89.jpg">
            <a:extLst>
              <a:ext uri="{FF2B5EF4-FFF2-40B4-BE49-F238E27FC236}">
                <a16:creationId xmlns:a16="http://schemas.microsoft.com/office/drawing/2014/main" id="{EA64EA3A-6785-417F-8D74-CEB6E0A05BC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8100" y="4732470"/>
            <a:ext cx="3201867" cy="1018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224" descr="f2yvSQzY_400x400.jpg">
            <a:extLst>
              <a:ext uri="{FF2B5EF4-FFF2-40B4-BE49-F238E27FC236}">
                <a16:creationId xmlns:a16="http://schemas.microsoft.com/office/drawing/2014/main" id="{B7ABC88B-74C8-4D56-A083-73572F07003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09957" y="4502426"/>
            <a:ext cx="1866900" cy="18669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96061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1" name="Shape 321"/>
          <p:cNvGraphicFramePr/>
          <p:nvPr>
            <p:extLst>
              <p:ext uri="{D42A27DB-BD31-4B8C-83A1-F6EECF244321}">
                <p14:modId xmlns:p14="http://schemas.microsoft.com/office/powerpoint/2010/main" val="949670833"/>
              </p:ext>
            </p:extLst>
          </p:nvPr>
        </p:nvGraphicFramePr>
        <p:xfrm>
          <a:off x="240567" y="566600"/>
          <a:ext cx="7578767" cy="47819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6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6043">
                <a:tc gridSpan="2">
                  <a:txBody>
                    <a:bodyPr/>
                    <a:lstStyle/>
                    <a:p>
                      <a:pPr lvl="0" algn="ctr" rtl="0">
                        <a:spcBef>
                          <a:spcPts val="0"/>
                        </a:spcBef>
                        <a:buNone/>
                      </a:pPr>
                      <a:r>
                        <a:rPr lang="en" sz="2400" b="1"/>
                        <a:t>Parallel Corpus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041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 boy is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sitting</a:t>
                      </a:r>
                      <a:r>
                        <a:rPr lang="en" sz="1800"/>
                        <a:t> in the kitchen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लडका रसोई मे़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बैठा</a:t>
                      </a:r>
                      <a:r>
                        <a:rPr lang="en" sz="1800"/>
                        <a:t>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87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 boy is playing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tennis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एक लडका </a:t>
                      </a:r>
                      <a:r>
                        <a:rPr lang="en" sz="1800" b="1" dirty="0">
                          <a:solidFill>
                            <a:srgbClr val="0000FF"/>
                          </a:solidFill>
                        </a:rPr>
                        <a:t>टेनिस</a:t>
                      </a:r>
                      <a:r>
                        <a:rPr lang="en" sz="18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 sz="1800" dirty="0"/>
                        <a:t>खेल रहा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64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boy is </a:t>
                      </a:r>
                      <a:r>
                        <a:rPr lang="en" sz="1800" b="1" dirty="0">
                          <a:solidFill>
                            <a:srgbClr val="FF0000"/>
                          </a:solidFill>
                        </a:rPr>
                        <a:t>sitting</a:t>
                      </a:r>
                      <a:r>
                        <a:rPr lang="en" sz="1800" dirty="0"/>
                        <a:t> on a round table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लडका एक गोल मेज पर </a:t>
                      </a:r>
                      <a:r>
                        <a:rPr lang="en" sz="1800" b="1">
                          <a:solidFill>
                            <a:srgbClr val="FF0000"/>
                          </a:solidFill>
                        </a:rPr>
                        <a:t>बैठा</a:t>
                      </a:r>
                      <a:r>
                        <a:rPr lang="en" sz="1800"/>
                        <a:t>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21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Some men </a:t>
                      </a:r>
                      <a:r>
                        <a:rPr lang="en" sz="1800" b="1">
                          <a:solidFill>
                            <a:srgbClr val="38761D"/>
                          </a:solidFill>
                        </a:rPr>
                        <a:t>are watching</a:t>
                      </a:r>
                      <a:r>
                        <a:rPr lang="en" sz="1800"/>
                        <a:t>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tennis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कुछ आदमी </a:t>
                      </a:r>
                      <a:r>
                        <a:rPr lang="en" sz="1800" b="1">
                          <a:solidFill>
                            <a:srgbClr val="0000FF"/>
                          </a:solidFill>
                        </a:rPr>
                        <a:t>टेनिस</a:t>
                      </a:r>
                      <a:r>
                        <a:rPr lang="en" sz="1800"/>
                        <a:t> </a:t>
                      </a:r>
                      <a:r>
                        <a:rPr lang="en" sz="1800" b="1">
                          <a:solidFill>
                            <a:srgbClr val="38761D"/>
                          </a:solidFill>
                        </a:rPr>
                        <a:t>देख रहे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26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 girl is holding a black book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लडकी ने एक काली किताब पकडी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64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Two men </a:t>
                      </a:r>
                      <a:r>
                        <a:rPr lang="en" sz="1800" b="1">
                          <a:solidFill>
                            <a:srgbClr val="38761D"/>
                          </a:solidFill>
                        </a:rPr>
                        <a:t>are watching</a:t>
                      </a:r>
                      <a:r>
                        <a:rPr lang="en" sz="1800"/>
                        <a:t> a movie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दो आदमी चलचित्र </a:t>
                      </a:r>
                      <a:r>
                        <a:rPr lang="en" sz="1800" b="1">
                          <a:solidFill>
                            <a:srgbClr val="38761D"/>
                          </a:solidFill>
                        </a:rPr>
                        <a:t>देख रहे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259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A woman is reading a book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/>
                        <a:t>एक औरत एक किताब पढ रही है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27415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A woman is </a:t>
                      </a:r>
                      <a:r>
                        <a:rPr lang="en" sz="1800" b="1" dirty="0">
                          <a:solidFill>
                            <a:srgbClr val="FF0000"/>
                          </a:solidFill>
                        </a:rPr>
                        <a:t>sitting</a:t>
                      </a:r>
                      <a:r>
                        <a:rPr lang="en" sz="1800" dirty="0"/>
                        <a:t> in a red car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800" dirty="0"/>
                        <a:t>एक औरत एक काले कार मे </a:t>
                      </a:r>
                      <a:r>
                        <a:rPr lang="en" sz="1800" b="1" dirty="0">
                          <a:solidFill>
                            <a:srgbClr val="FF0000"/>
                          </a:solidFill>
                        </a:rPr>
                        <a:t>बैठा</a:t>
                      </a:r>
                      <a:r>
                        <a:rPr lang="en" sz="1800" dirty="0"/>
                        <a:t>  है </a:t>
                      </a:r>
                    </a:p>
                  </a:txBody>
                  <a:tcPr marL="121900" marR="121900" marT="121900" marB="121900"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4" name="Shape 324"/>
          <p:cNvSpPr txBox="1"/>
          <p:nvPr/>
        </p:nvSpPr>
        <p:spPr>
          <a:xfrm>
            <a:off x="1258333" y="1245767"/>
            <a:ext cx="2302800" cy="3776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defTabSz="1219170"/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5" name="Shape 325"/>
          <p:cNvSpPr txBox="1"/>
          <p:nvPr/>
        </p:nvSpPr>
        <p:spPr>
          <a:xfrm>
            <a:off x="5017533" y="1245767"/>
            <a:ext cx="1437600" cy="3776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 defTabSz="1219170"/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284" y="269015"/>
            <a:ext cx="11230429" cy="999218"/>
          </a:xfrm>
        </p:spPr>
        <p:txBody>
          <a:bodyPr/>
          <a:lstStyle/>
          <a:p>
            <a:r>
              <a:rPr lang="en-US" dirty="0"/>
              <a:t>Benefits of PB-SMT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5601" y="1233889"/>
            <a:ext cx="10403114" cy="5642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Local </a:t>
            </a:r>
            <a:r>
              <a:rPr lang="en-US" sz="2400" dirty="0"/>
              <a:t>Reordering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Intra-phrase re-ordering can be memorized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122725"/>
              </p:ext>
            </p:extLst>
          </p:nvPr>
        </p:nvGraphicFramePr>
        <p:xfrm>
          <a:off x="1719943" y="4117521"/>
          <a:ext cx="6858000" cy="262128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heads towards </a:t>
                      </a:r>
                      <a:r>
                        <a:rPr lang="en-US" sz="2000" dirty="0" err="1"/>
                        <a:t>Pune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2000" dirty="0"/>
                        <a:t>पुणे की ओर जा रहे है 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pune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ki</a:t>
                      </a:r>
                      <a:r>
                        <a:rPr lang="en-US" sz="2000" baseline="0" dirty="0"/>
                        <a:t> or </a:t>
                      </a:r>
                      <a:r>
                        <a:rPr lang="en-US" sz="2000" baseline="0" dirty="0" err="1"/>
                        <a:t>jaa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rahe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hai</a:t>
                      </a:r>
                      <a:r>
                        <a:rPr lang="en-US" sz="2000" baseline="0" dirty="0"/>
                        <a:t> </a:t>
                      </a:r>
                    </a:p>
                    <a:p>
                      <a:r>
                        <a:rPr lang="en-US" sz="2000" baseline="0" dirty="0" err="1"/>
                        <a:t>Pune</a:t>
                      </a:r>
                      <a:r>
                        <a:rPr lang="en-US" sz="2000" baseline="0" dirty="0"/>
                        <a:t> towards go –continuous 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heads the committee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2000" dirty="0"/>
                        <a:t>समिति की अध्यक्षता करते है 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Samiti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kii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dirty="0" err="1"/>
                        <a:t>adhyakshata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karte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hai</a:t>
                      </a:r>
                      <a:r>
                        <a:rPr lang="en-US" sz="2000" baseline="0" dirty="0"/>
                        <a:t> </a:t>
                      </a:r>
                    </a:p>
                    <a:p>
                      <a:r>
                        <a:rPr lang="en-US" sz="2000" baseline="0" dirty="0"/>
                        <a:t>committee of leading -</a:t>
                      </a:r>
                      <a:r>
                        <a:rPr lang="en-US" sz="2000" baseline="0" dirty="0" err="1"/>
                        <a:t>verbalizer</a:t>
                      </a:r>
                      <a:r>
                        <a:rPr lang="en-US" sz="2000" baseline="0" dirty="0"/>
                        <a:t> is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620155"/>
              </p:ext>
            </p:extLst>
          </p:nvPr>
        </p:nvGraphicFramePr>
        <p:xfrm>
          <a:off x="1796143" y="1944909"/>
          <a:ext cx="6705600" cy="10058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The</a:t>
                      </a:r>
                      <a:r>
                        <a:rPr lang="en-US" sz="2000" baseline="0" dirty="0"/>
                        <a:t> Prime Minister of India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2000" dirty="0"/>
                        <a:t>भारत के प्रधान मंत्री 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bhaarat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pradhaan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maMtrI</a:t>
                      </a:r>
                      <a:endParaRPr lang="en-US" sz="2000" dirty="0"/>
                    </a:p>
                    <a:p>
                      <a:r>
                        <a:rPr lang="en-US" sz="2000" dirty="0"/>
                        <a:t>India of Prime Minister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87D7FBE-04F5-43E9-8780-2D8B8AE35845}"/>
              </a:ext>
            </a:extLst>
          </p:cNvPr>
          <p:cNvSpPr/>
          <p:nvPr/>
        </p:nvSpPr>
        <p:spPr>
          <a:xfrm>
            <a:off x="355601" y="3244334"/>
            <a:ext cx="114009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Sense disambiguation based on local context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 err="1"/>
              <a:t>Neighbouring</a:t>
            </a:r>
            <a:r>
              <a:rPr lang="en-US" sz="2400" dirty="0"/>
              <a:t> words help make the choice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343" y="256268"/>
            <a:ext cx="11317514" cy="839561"/>
          </a:xfrm>
        </p:spPr>
        <p:txBody>
          <a:bodyPr/>
          <a:lstStyle/>
          <a:p>
            <a:r>
              <a:rPr lang="en-US" dirty="0"/>
              <a:t>Benefits of PB-SMT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486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Handling institutionalized expressions</a:t>
            </a:r>
          </a:p>
          <a:p>
            <a:pPr lvl="1"/>
            <a:r>
              <a:rPr lang="en-US" dirty="0"/>
              <a:t>Institutionalized expressions, idioms can be learnt as a single unit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Improved Fluency</a:t>
            </a:r>
          </a:p>
          <a:p>
            <a:pPr lvl="1"/>
            <a:r>
              <a:rPr lang="en-US" dirty="0"/>
              <a:t>The phrases can be arbitrarily long (even entire sentences)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298230"/>
              </p:ext>
            </p:extLst>
          </p:nvPr>
        </p:nvGraphicFramePr>
        <p:xfrm>
          <a:off x="1698171" y="2369458"/>
          <a:ext cx="7728858" cy="210312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86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1" algn="l" defTabSz="914400" rtl="0" eaLnBrk="1" latinLnBrk="0" hangingPunct="1">
                        <a:buFont typeface="Arial" pitchFamily="34" charset="0"/>
                        <a:buNone/>
                      </a:pPr>
                      <a:r>
                        <a:rPr lang="en-US" sz="2000" kern="1200" dirty="0"/>
                        <a:t>hung assembly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2000" dirty="0"/>
                        <a:t>त्रिशंकु विधानसभा 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trishanku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vidhaansabha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Home Minister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2000" dirty="0"/>
                        <a:t>गृह मंत्री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gruh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mantrii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Exit poll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sz="2000" dirty="0"/>
                        <a:t>चुनाव बाद सर्वेक्षण </a:t>
                      </a:r>
                      <a:endParaRPr lang="en-US" sz="2000" dirty="0"/>
                    </a:p>
                    <a:p>
                      <a:r>
                        <a:rPr lang="en-US" sz="2000" dirty="0" err="1"/>
                        <a:t>chunav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baad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sarvekshana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914" y="106364"/>
            <a:ext cx="10515600" cy="1097538"/>
          </a:xfrm>
        </p:spPr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486" y="1320800"/>
            <a:ext cx="7863114" cy="44704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/>
              <a:t>Let’s revisit the decision rule for SMT model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/>
              <a:t>Let’s revisit the translation model </a:t>
            </a:r>
            <a:r>
              <a:rPr lang="en-US" i="1" u="sng" dirty="0"/>
              <a:t>p</a:t>
            </a:r>
            <a:r>
              <a:rPr lang="en-US" u="sng" dirty="0"/>
              <a:t>(</a:t>
            </a:r>
            <a:r>
              <a:rPr lang="en-US" b="1" u="sng" dirty="0" err="1"/>
              <a:t>f|e</a:t>
            </a:r>
            <a:r>
              <a:rPr lang="en-US" u="sng" dirty="0"/>
              <a:t>) </a:t>
            </a:r>
          </a:p>
          <a:p>
            <a:pPr>
              <a:buFontTx/>
              <a:buChar char="-"/>
            </a:pPr>
            <a:r>
              <a:rPr lang="en-US" dirty="0"/>
              <a:t>Source sentence can be segmented in </a:t>
            </a:r>
            <a:r>
              <a:rPr lang="en-US" b="1" dirty="0">
                <a:latin typeface="Algerian" pitchFamily="82" charset="0"/>
              </a:rPr>
              <a:t>I</a:t>
            </a:r>
            <a:r>
              <a:rPr lang="en-US" dirty="0"/>
              <a:t> phrases</a:t>
            </a:r>
          </a:p>
          <a:p>
            <a:pPr>
              <a:buFontTx/>
              <a:buChar char="-"/>
            </a:pPr>
            <a:r>
              <a:rPr lang="en-US" dirty="0"/>
              <a:t>Then,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b="1" dirty="0" err="1"/>
              <a:t>f|e</a:t>
            </a:r>
            <a:r>
              <a:rPr lang="en-US" dirty="0"/>
              <a:t>) can be decomposed as:</a:t>
            </a:r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pPr lvl="1"/>
            <a:endParaRPr lang="en-US" sz="1200" baseline="-25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09114" y="1066800"/>
            <a:ext cx="3744686" cy="1143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1" y="4038600"/>
            <a:ext cx="5679281" cy="11430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449288" y="5498812"/>
            <a:ext cx="4038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600" dirty="0" err="1"/>
              <a:t>start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  </a:t>
            </a:r>
            <a:r>
              <a:rPr lang="en-US" sz="1600" dirty="0"/>
              <a:t>:start position in </a:t>
            </a:r>
            <a:r>
              <a:rPr lang="en-US" sz="1600" b="1" dirty="0"/>
              <a:t>f </a:t>
            </a:r>
            <a:r>
              <a:rPr lang="en-US" sz="1600" dirty="0"/>
              <a:t>of i</a:t>
            </a:r>
            <a:r>
              <a:rPr lang="en-US" sz="1600" baseline="30000" dirty="0"/>
              <a:t>th</a:t>
            </a:r>
            <a:r>
              <a:rPr lang="en-US" sz="1600" dirty="0"/>
              <a:t> phrase of </a:t>
            </a:r>
            <a:r>
              <a:rPr lang="en-US" sz="1600" b="1" dirty="0"/>
              <a:t>e</a:t>
            </a:r>
            <a:endParaRPr lang="en-US" sz="1600" b="1" baseline="-25000" dirty="0"/>
          </a:p>
          <a:p>
            <a:pPr lvl="1"/>
            <a:r>
              <a:rPr lang="en-US" sz="1600" dirty="0" err="1"/>
              <a:t>end</a:t>
            </a:r>
            <a:r>
              <a:rPr lang="en-US" sz="1600" baseline="-25000" dirty="0" err="1"/>
              <a:t>i</a:t>
            </a:r>
            <a:r>
              <a:rPr lang="en-US" sz="1600" baseline="-25000" dirty="0"/>
              <a:t>     </a:t>
            </a:r>
            <a:r>
              <a:rPr lang="en-US" sz="1600" dirty="0"/>
              <a:t>:end position in </a:t>
            </a:r>
            <a:r>
              <a:rPr lang="en-US" sz="1600" b="1" dirty="0"/>
              <a:t>f </a:t>
            </a:r>
            <a:r>
              <a:rPr lang="en-US" sz="1600" dirty="0"/>
              <a:t>of i</a:t>
            </a:r>
            <a:r>
              <a:rPr lang="en-US" sz="1600" baseline="30000" dirty="0"/>
              <a:t>th</a:t>
            </a:r>
            <a:r>
              <a:rPr lang="en-US" sz="1600" dirty="0"/>
              <a:t> phrase of </a:t>
            </a:r>
            <a:r>
              <a:rPr lang="en-US" sz="1600" b="1" dirty="0"/>
              <a:t>e</a:t>
            </a:r>
          </a:p>
        </p:txBody>
      </p:sp>
      <p:sp>
        <p:nvSpPr>
          <p:cNvPr id="8" name="Oval Callout 7"/>
          <p:cNvSpPr/>
          <p:nvPr/>
        </p:nvSpPr>
        <p:spPr>
          <a:xfrm>
            <a:off x="6705600" y="5029200"/>
            <a:ext cx="2819400" cy="990600"/>
          </a:xfrm>
          <a:prstGeom prst="wedgeEllipseCallout">
            <a:avLst>
              <a:gd name="adj1" fmla="val -85698"/>
              <a:gd name="adj2" fmla="val -706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Phrase Translation Probability</a:t>
            </a:r>
          </a:p>
        </p:txBody>
      </p:sp>
      <p:sp>
        <p:nvSpPr>
          <p:cNvPr id="9" name="Oval Callout 8"/>
          <p:cNvSpPr/>
          <p:nvPr/>
        </p:nvSpPr>
        <p:spPr>
          <a:xfrm>
            <a:off x="8382000" y="3505200"/>
            <a:ext cx="2286000" cy="990600"/>
          </a:xfrm>
          <a:prstGeom prst="wedgeEllipseCallout">
            <a:avLst>
              <a:gd name="adj1" fmla="val -89632"/>
              <a:gd name="adj2" fmla="val 3980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Distortion probability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26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Learning The Phrase Translation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03021"/>
            <a:ext cx="8229600" cy="281939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Involves Structure + Parameter Learning:</a:t>
            </a:r>
          </a:p>
          <a:p>
            <a:r>
              <a:rPr lang="en-US" sz="2400" dirty="0"/>
              <a:t>Learn the </a:t>
            </a:r>
            <a:r>
              <a:rPr lang="en-US" sz="2400" b="1" dirty="0"/>
              <a:t>Phrase Table</a:t>
            </a:r>
            <a:r>
              <a:rPr lang="en-US" sz="2400" dirty="0"/>
              <a:t>: the central data structure in PB-SMT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Learn the </a:t>
            </a:r>
            <a:r>
              <a:rPr lang="en-US" sz="2400" b="1" dirty="0"/>
              <a:t>Phrase Translation Probabilities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89879"/>
              </p:ext>
            </p:extLst>
          </p:nvPr>
        </p:nvGraphicFramePr>
        <p:xfrm>
          <a:off x="2895600" y="2362200"/>
          <a:ext cx="6172200" cy="14630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3086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Prime Minister of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भारत के प्रधान मंत्री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is running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/>
                        <a:t>तेज</a:t>
                      </a:r>
                      <a:r>
                        <a:rPr lang="en-US" baseline="0" dirty="0"/>
                        <a:t> </a:t>
                      </a:r>
                      <a:r>
                        <a:rPr lang="hi-IN" dirty="0"/>
                        <a:t>भाग रहा है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/>
                        <a:t>the boy with the telescope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दूरबीन से  लड़के को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r>
                        <a:rPr lang="en-US" dirty="0" err="1"/>
                        <a:t>Rahul</a:t>
                      </a:r>
                      <a:r>
                        <a:rPr lang="en-US" baseline="0" dirty="0"/>
                        <a:t> lost the match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राहुल मुकाबला हार गया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122498"/>
              </p:ext>
            </p:extLst>
          </p:nvPr>
        </p:nvGraphicFramePr>
        <p:xfrm>
          <a:off x="2068285" y="4618672"/>
          <a:ext cx="7696200" cy="1920240"/>
        </p:xfrm>
        <a:graphic>
          <a:graphicData uri="http://schemas.openxmlformats.org/drawingml/2006/table">
            <a:tbl>
              <a:tblPr bandRow="1">
                <a:tableStyleId>{00A15C55-8517-42AA-B614-E9B94910E393}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baseline="0" dirty="0"/>
                        <a:t>Prime Minister of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भारत के प्रधान मंत्री</a:t>
                      </a:r>
                      <a:endParaRPr lang="en-US" dirty="0"/>
                    </a:p>
                    <a:p>
                      <a:r>
                        <a:rPr lang="en-US" dirty="0"/>
                        <a:t>India</a:t>
                      </a:r>
                      <a:r>
                        <a:rPr lang="en-US" baseline="0" dirty="0"/>
                        <a:t> of Prime Minister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Prime Minister of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/>
                        <a:t>भारत के भूतपूर्व प्रधान मंत्री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India of former Prime</a:t>
                      </a:r>
                      <a:r>
                        <a:rPr lang="en-US" baseline="0" dirty="0"/>
                        <a:t> Minister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0.02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Prime Minister of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प्रधान मंत्री</a:t>
                      </a:r>
                      <a:endParaRPr lang="en-US" dirty="0"/>
                    </a:p>
                    <a:p>
                      <a:r>
                        <a:rPr lang="en-US" dirty="0"/>
                        <a:t>Prime Minister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57900" y="2028371"/>
            <a:ext cx="5386429" cy="3258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Learning Phrase Tables from Word Alignments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Start with word alignments </a:t>
            </a:r>
          </a:p>
          <a:p>
            <a:pPr marL="342900" lvl="1" indent="-342900">
              <a:lnSpc>
                <a:spcPct val="150000"/>
              </a:lnSpc>
            </a:pPr>
            <a:r>
              <a:rPr lang="en-US" sz="2800" dirty="0"/>
              <a:t>Word Alignment : reliable input for phrase table learning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high accuracy reported for many language pairs</a:t>
            </a:r>
          </a:p>
          <a:p>
            <a:pPr>
              <a:lnSpc>
                <a:spcPct val="150000"/>
              </a:lnSpc>
            </a:pPr>
            <a:r>
              <a:rPr lang="en-US" dirty="0"/>
              <a:t>Central Idea: A consecutive sequence of aligned words constitutes a “phrase pair”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362200" y="6172200"/>
            <a:ext cx="73914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Which phrase pairs to include in the phrase table?</a:t>
            </a:r>
          </a:p>
        </p:txBody>
      </p:sp>
      <p:sp>
        <p:nvSpPr>
          <p:cNvPr id="7" name="Rectangle 6"/>
          <p:cNvSpPr/>
          <p:nvPr/>
        </p:nvSpPr>
        <p:spPr>
          <a:xfrm>
            <a:off x="7068456" y="2416629"/>
            <a:ext cx="1415143" cy="957942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820580" y="3871685"/>
            <a:ext cx="1274105" cy="79465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Phrase Pairs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828800"/>
            <a:ext cx="6477000" cy="3918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191000" y="2286000"/>
            <a:ext cx="1752600" cy="1143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91000" y="2286000"/>
            <a:ext cx="1295400" cy="762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4114800"/>
            <a:ext cx="1447800" cy="762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91000" y="2286000"/>
            <a:ext cx="1752600" cy="1828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943600" y="4114800"/>
            <a:ext cx="1828800" cy="1143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3600" y="4114800"/>
            <a:ext cx="2133600" cy="15240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943600" y="3429000"/>
            <a:ext cx="3429000" cy="22098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43600" y="3429000"/>
            <a:ext cx="2819400" cy="2209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Phrase Pairs “consistent” with word alignment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81722" y="2466976"/>
            <a:ext cx="6643279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ti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5201" y="5410200"/>
            <a:ext cx="794327" cy="914400"/>
          </a:xfrm>
          <a:prstGeom prst="rect">
            <a:avLst/>
          </a:prstGeom>
        </p:spPr>
      </p:pic>
      <p:pic>
        <p:nvPicPr>
          <p:cNvPr id="8" name="Picture 7" descr="tick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7201" y="5334000"/>
            <a:ext cx="794327" cy="914400"/>
          </a:xfrm>
          <a:prstGeom prst="rect">
            <a:avLst/>
          </a:prstGeom>
        </p:spPr>
      </p:pic>
      <p:pic>
        <p:nvPicPr>
          <p:cNvPr id="9" name="Picture 8" descr="cros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V="1">
            <a:off x="5638800" y="5486400"/>
            <a:ext cx="685800" cy="685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9000" y="624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SMT, Phillip Koehn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Phrase Pairs “consistent” with word alignment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2743201"/>
            <a:ext cx="5772150" cy="18002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1219200"/>
            <a:ext cx="8305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981200" y="3505200"/>
          <a:ext cx="8382000" cy="296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33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Professor CNR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प्रोफेसर सी</a:t>
                      </a:r>
                      <a:r>
                        <a:rPr lang="en-US" dirty="0"/>
                        <a:t>.</a:t>
                      </a:r>
                      <a:r>
                        <a:rPr lang="hi-IN" dirty="0"/>
                        <a:t>एन</a:t>
                      </a:r>
                      <a:r>
                        <a:rPr lang="en-US" dirty="0"/>
                        <a:t>.</a:t>
                      </a:r>
                      <a:r>
                        <a:rPr lang="hi-IN" dirty="0"/>
                        <a:t>आर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CNR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/>
                        <a:t>प्रोफेसर सी</a:t>
                      </a:r>
                      <a:r>
                        <a:rPr lang="en-US" dirty="0"/>
                        <a:t>.</a:t>
                      </a:r>
                      <a:r>
                        <a:rPr lang="hi-IN" dirty="0"/>
                        <a:t>एन</a:t>
                      </a:r>
                      <a:r>
                        <a:rPr lang="en-US" dirty="0"/>
                        <a:t>.</a:t>
                      </a:r>
                      <a:r>
                        <a:rPr lang="hi-IN" dirty="0"/>
                        <a:t>आर राव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Professor CNR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Rao</a:t>
                      </a:r>
                      <a:r>
                        <a:rPr lang="en-US" baseline="0" dirty="0"/>
                        <a:t> was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प्रोफेसर सी</a:t>
                      </a:r>
                      <a:r>
                        <a:rPr lang="en-US" dirty="0"/>
                        <a:t>.</a:t>
                      </a:r>
                      <a:r>
                        <a:rPr lang="hi-IN" dirty="0"/>
                        <a:t>एन</a:t>
                      </a:r>
                      <a:r>
                        <a:rPr lang="en-US" dirty="0"/>
                        <a:t>.</a:t>
                      </a:r>
                      <a:r>
                        <a:rPr lang="hi-IN" dirty="0"/>
                        <a:t>आर राव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Professor CNR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rgbClr val="FF0000"/>
                          </a:solidFill>
                        </a:rPr>
                        <a:t>Rao</a:t>
                      </a:r>
                      <a:r>
                        <a:rPr lang="en-US" baseline="0" dirty="0">
                          <a:solidFill>
                            <a:srgbClr val="FF0000"/>
                          </a:solidFill>
                        </a:rPr>
                        <a:t> was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>
                          <a:solidFill>
                            <a:srgbClr val="FF0000"/>
                          </a:solidFill>
                        </a:rPr>
                        <a:t>प्रोफेसर सी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hi-IN" dirty="0">
                          <a:solidFill>
                            <a:srgbClr val="FF0000"/>
                          </a:solidFill>
                        </a:rPr>
                        <a:t>एन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hi-IN" dirty="0">
                          <a:solidFill>
                            <a:srgbClr val="FF0000"/>
                          </a:solidFill>
                        </a:rPr>
                        <a:t>आर राव को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honoured</a:t>
                      </a:r>
                      <a:r>
                        <a:rPr lang="en-US" dirty="0"/>
                        <a:t> with the Bharat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Ratna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भारतरत्न से सम्मानित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honoured</a:t>
                      </a:r>
                      <a:r>
                        <a:rPr lang="en-US" dirty="0"/>
                        <a:t> with the Bharat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Ratna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/>
                        <a:t>भारतरत्न से सम्मानित</a:t>
                      </a:r>
                      <a:r>
                        <a:rPr lang="en-US" dirty="0"/>
                        <a:t> </a:t>
                      </a:r>
                      <a:r>
                        <a:rPr lang="hi-IN" dirty="0"/>
                        <a:t>किया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honoured</a:t>
                      </a:r>
                      <a:r>
                        <a:rPr lang="en-US" dirty="0"/>
                        <a:t> with the Bharat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Ratna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/>
                        <a:t>भारतरत्न से सम्मानित</a:t>
                      </a:r>
                      <a:r>
                        <a:rPr lang="en-US" dirty="0"/>
                        <a:t> </a:t>
                      </a:r>
                      <a:r>
                        <a:rPr lang="hi-IN" dirty="0"/>
                        <a:t>किया गया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honoured</a:t>
                      </a:r>
                      <a:r>
                        <a:rPr lang="en-US" dirty="0"/>
                        <a:t> with the Bharat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Ratna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को भारतरत्न से सम्मानित किया गया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8" name="Cloud Callout 17"/>
          <p:cNvSpPr/>
          <p:nvPr/>
        </p:nvSpPr>
        <p:spPr>
          <a:xfrm>
            <a:off x="7086600" y="1981200"/>
            <a:ext cx="3048000" cy="13716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26 phrase pairs can be extracted from this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/>
        </p:nvSpPr>
        <p:spPr>
          <a:xfrm>
            <a:off x="597773" y="1080999"/>
            <a:ext cx="6010846" cy="513066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00" tIns="121900" rIns="121900" bIns="121900" anchor="t" anchorCtr="0">
            <a:noAutofit/>
          </a:bodyPr>
          <a:lstStyle/>
          <a:p>
            <a:pPr>
              <a:spcAft>
                <a:spcPts val="1333"/>
              </a:spcAft>
              <a:buClr>
                <a:schemeClr val="dk1"/>
              </a:buClr>
              <a:buSzPct val="61111"/>
            </a:pPr>
            <a:r>
              <a:rPr lang="en" sz="2400" b="1" dirty="0"/>
              <a:t>Government</a:t>
            </a:r>
          </a:p>
          <a:p>
            <a:pPr marL="609585" indent="-304792">
              <a:lnSpc>
                <a:spcPct val="115000"/>
              </a:lnSpc>
              <a:buChar char="●"/>
            </a:pPr>
            <a:r>
              <a:rPr lang="en" sz="2400" dirty="0"/>
              <a:t>Administrative requirements</a:t>
            </a:r>
          </a:p>
          <a:p>
            <a:pPr marL="609585" indent="-304792">
              <a:lnSpc>
                <a:spcPct val="115000"/>
              </a:lnSpc>
              <a:buChar char="●"/>
            </a:pPr>
            <a:r>
              <a:rPr lang="en" sz="2400" dirty="0"/>
              <a:t>Education</a:t>
            </a:r>
          </a:p>
          <a:p>
            <a:pPr marL="609585" indent="-304792">
              <a:lnSpc>
                <a:spcPct val="115000"/>
              </a:lnSpc>
              <a:spcAft>
                <a:spcPts val="1333"/>
              </a:spcAft>
              <a:buChar char="●"/>
            </a:pPr>
            <a:r>
              <a:rPr lang="en" sz="2400" dirty="0"/>
              <a:t>Security</a:t>
            </a:r>
          </a:p>
          <a:p>
            <a:pPr>
              <a:spcAft>
                <a:spcPts val="1333"/>
              </a:spcAft>
              <a:buClr>
                <a:schemeClr val="dk1"/>
              </a:buClr>
              <a:buSzPct val="61111"/>
            </a:pPr>
            <a:r>
              <a:rPr lang="en" sz="2400" b="1" dirty="0"/>
              <a:t>Enterprise</a:t>
            </a:r>
          </a:p>
          <a:p>
            <a:pPr marL="609585" indent="-304792">
              <a:lnSpc>
                <a:spcPct val="115000"/>
              </a:lnSpc>
              <a:buChar char="●"/>
            </a:pPr>
            <a:r>
              <a:rPr lang="en" sz="2400" dirty="0"/>
              <a:t>Product manuals</a:t>
            </a:r>
          </a:p>
          <a:p>
            <a:pPr marL="609585" indent="-304792">
              <a:lnSpc>
                <a:spcPct val="115000"/>
              </a:lnSpc>
              <a:spcAft>
                <a:spcPts val="1333"/>
              </a:spcAft>
              <a:buChar char="●"/>
            </a:pPr>
            <a:r>
              <a:rPr lang="en" sz="2400" dirty="0"/>
              <a:t>Customer support</a:t>
            </a:r>
          </a:p>
          <a:p>
            <a:pPr>
              <a:spcAft>
                <a:spcPts val="1333"/>
              </a:spcAft>
              <a:buClr>
                <a:schemeClr val="dk1"/>
              </a:buClr>
              <a:buSzPct val="61111"/>
            </a:pPr>
            <a:r>
              <a:rPr lang="en" sz="2400" b="1" dirty="0"/>
              <a:t>Social</a:t>
            </a:r>
          </a:p>
          <a:p>
            <a:pPr marL="609585" indent="-304792">
              <a:lnSpc>
                <a:spcPct val="115000"/>
              </a:lnSpc>
              <a:buChar char="●"/>
            </a:pPr>
            <a:r>
              <a:rPr lang="en" sz="2400" dirty="0"/>
              <a:t>Travel (signboards, food)</a:t>
            </a:r>
          </a:p>
          <a:p>
            <a:pPr marL="609585" indent="-304792">
              <a:lnSpc>
                <a:spcPct val="115000"/>
              </a:lnSpc>
              <a:buChar char="●"/>
            </a:pPr>
            <a:r>
              <a:rPr lang="en" sz="2400" dirty="0"/>
              <a:t>Entertainment (books, movies, videos)</a:t>
            </a:r>
          </a:p>
        </p:txBody>
      </p:sp>
      <p:sp>
        <p:nvSpPr>
          <p:cNvPr id="206" name="Shape 206"/>
          <p:cNvSpPr txBox="1"/>
          <p:nvPr/>
        </p:nvSpPr>
        <p:spPr>
          <a:xfrm>
            <a:off x="364738" y="145932"/>
            <a:ext cx="11220400" cy="53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4400" b="1" i="1" dirty="0">
                <a:latin typeface="+mj-lt"/>
              </a:rPr>
              <a:t>Machine Translation Usecases</a:t>
            </a:r>
          </a:p>
        </p:txBody>
      </p:sp>
      <p:sp>
        <p:nvSpPr>
          <p:cNvPr id="4" name="Shape 212">
            <a:extLst>
              <a:ext uri="{FF2B5EF4-FFF2-40B4-BE49-F238E27FC236}">
                <a16:creationId xmlns:a16="http://schemas.microsoft.com/office/drawing/2014/main" id="{870B59A4-5C7C-4EDD-AF92-BA4FB7DD7860}"/>
              </a:ext>
            </a:extLst>
          </p:cNvPr>
          <p:cNvSpPr txBox="1"/>
          <p:nvPr/>
        </p:nvSpPr>
        <p:spPr>
          <a:xfrm>
            <a:off x="6896282" y="2182263"/>
            <a:ext cx="5019138" cy="249347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21900" tIns="121900" rIns="121900" bIns="121900" anchor="t" anchorCtr="0">
            <a:noAutofit/>
          </a:bodyPr>
          <a:lstStyle/>
          <a:p>
            <a:pPr marL="152396">
              <a:lnSpc>
                <a:spcPct val="150000"/>
              </a:lnSpc>
              <a:buSzPct val="100000"/>
            </a:pPr>
            <a:r>
              <a:rPr lang="en-US" sz="2400" b="1" dirty="0"/>
              <a:t>Translation under the hood</a:t>
            </a:r>
            <a:endParaRPr lang="en" sz="2400" b="1" dirty="0"/>
          </a:p>
          <a:p>
            <a:pPr marL="609585" indent="-457189">
              <a:lnSpc>
                <a:spcPct val="150000"/>
              </a:lnSpc>
              <a:buSzPct val="100000"/>
              <a:buChar char="●"/>
            </a:pPr>
            <a:r>
              <a:rPr lang="en" sz="2400" dirty="0"/>
              <a:t>Cross-lingual Search</a:t>
            </a:r>
          </a:p>
          <a:p>
            <a:pPr marL="609585" indent="-457189">
              <a:lnSpc>
                <a:spcPct val="150000"/>
              </a:lnSpc>
              <a:buSzPct val="100000"/>
              <a:buChar char="●"/>
            </a:pPr>
            <a:r>
              <a:rPr lang="en" sz="2400" dirty="0"/>
              <a:t>Cross-lingual Summarization</a:t>
            </a:r>
          </a:p>
          <a:p>
            <a:pPr marL="609585" indent="-457189">
              <a:lnSpc>
                <a:spcPct val="150000"/>
              </a:lnSpc>
              <a:buSzPct val="100000"/>
              <a:buChar char="●"/>
            </a:pPr>
            <a:r>
              <a:rPr lang="en" sz="2400" dirty="0"/>
              <a:t>Building multilingual dictionaries</a:t>
            </a:r>
          </a:p>
          <a:p>
            <a:pPr>
              <a:lnSpc>
                <a:spcPct val="150000"/>
              </a:lnSpc>
            </a:pPr>
            <a:endParaRPr sz="2400" dirty="0"/>
          </a:p>
          <a:p>
            <a:pPr>
              <a:lnSpc>
                <a:spcPct val="150000"/>
              </a:lnSpc>
            </a:pPr>
            <a:endParaRPr sz="2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399E22C-8864-447C-B146-33EC55D95451}"/>
              </a:ext>
            </a:extLst>
          </p:cNvPr>
          <p:cNvSpPr/>
          <p:nvPr/>
        </p:nvSpPr>
        <p:spPr>
          <a:xfrm>
            <a:off x="0" y="6211669"/>
            <a:ext cx="12070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sz="2400" i="1" dirty="0">
                <a:solidFill>
                  <a:srgbClr val="0000FF"/>
                </a:solidFill>
              </a:rPr>
              <a:t>Any multilingual NLP system will involve some kind of machine translation at some level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5815" y="274638"/>
            <a:ext cx="9463585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Computing Phrase Translation Probabilities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1336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3200" dirty="0"/>
              <a:t>Estimated from the relative frequency: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1" y="2543176"/>
            <a:ext cx="2771775" cy="8858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8400" y="3794760"/>
          <a:ext cx="7696200" cy="1920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80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690">
                <a:tc>
                  <a:txBody>
                    <a:bodyPr/>
                    <a:lstStyle/>
                    <a:p>
                      <a:r>
                        <a:rPr lang="en-US" baseline="0" dirty="0"/>
                        <a:t>Prime Minister of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भारत के प्रधान मंत्री</a:t>
                      </a:r>
                      <a:endParaRPr lang="en-US" dirty="0"/>
                    </a:p>
                    <a:p>
                      <a:r>
                        <a:rPr lang="en-US" dirty="0"/>
                        <a:t>India</a:t>
                      </a:r>
                      <a:r>
                        <a:rPr lang="en-US" baseline="0" dirty="0"/>
                        <a:t> of Prime Minister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Prime Minister of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i-IN" dirty="0"/>
                        <a:t>भारत के भूतपूर्व प्रधान मंत्री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India of former Prime</a:t>
                      </a:r>
                      <a:r>
                        <a:rPr lang="en-US" baseline="0" dirty="0"/>
                        <a:t> Minister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/>
                        <a:t>0.02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69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Prime Minister of India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i-IN" dirty="0"/>
                        <a:t>प्रधान मंत्री</a:t>
                      </a:r>
                      <a:endParaRPr lang="en-US" dirty="0"/>
                    </a:p>
                    <a:p>
                      <a:r>
                        <a:rPr lang="en-US" dirty="0"/>
                        <a:t>Prime Minister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0.23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59" y="405143"/>
            <a:ext cx="11352212" cy="1325563"/>
          </a:xfrm>
        </p:spPr>
        <p:txBody>
          <a:bodyPr>
            <a:normAutofit/>
          </a:bodyPr>
          <a:lstStyle/>
          <a:p>
            <a:r>
              <a:rPr lang="en-US" dirty="0"/>
              <a:t>Generative vs. Discriminative models in 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48631" y="1596571"/>
            <a:ext cx="5157787" cy="496890"/>
          </a:xfrm>
        </p:spPr>
        <p:txBody>
          <a:bodyPr/>
          <a:lstStyle/>
          <a:p>
            <a:r>
              <a:rPr lang="en-US" dirty="0"/>
              <a:t>Generative Model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6857" y="2174876"/>
            <a:ext cx="5404531" cy="4073525"/>
          </a:xfrm>
        </p:spPr>
        <p:txBody>
          <a:bodyPr>
            <a:noAutofit/>
          </a:bodyPr>
          <a:lstStyle/>
          <a:p>
            <a:r>
              <a:rPr lang="en-US" sz="2000" dirty="0"/>
              <a:t>Noisy channel model of translation from sentence f  to sentence e.</a:t>
            </a:r>
          </a:p>
          <a:p>
            <a:r>
              <a:rPr lang="en-US" sz="2000" dirty="0"/>
              <a:t>Task is to recover e from noisy f.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P(</a:t>
            </a:r>
            <a:r>
              <a:rPr lang="en-US" sz="2000" dirty="0" err="1"/>
              <a:t>f|e</a:t>
            </a:r>
            <a:r>
              <a:rPr lang="en-US" sz="2000" dirty="0"/>
              <a:t>): Translation model, addresses adequacy</a:t>
            </a:r>
          </a:p>
          <a:p>
            <a:pPr>
              <a:buNone/>
            </a:pPr>
            <a:r>
              <a:rPr lang="en-US" sz="2000" dirty="0"/>
              <a:t>P(e): Language model, addresses fluency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Joint modeling of entire parameter space</a:t>
            </a:r>
          </a:p>
          <a:p>
            <a:pPr lvl="0"/>
            <a:r>
              <a:rPr lang="en-US" sz="2000" dirty="0">
                <a:solidFill>
                  <a:prstClr val="black"/>
                </a:solidFill>
              </a:rPr>
              <a:t>The generative story is too simplistic, not reflective of translation process</a:t>
            </a:r>
          </a:p>
          <a:p>
            <a:pPr lvl="0"/>
            <a:endParaRPr lang="en-US" sz="2000" dirty="0">
              <a:solidFill>
                <a:prstClr val="black"/>
              </a:solidFill>
            </a:endParaRPr>
          </a:p>
          <a:p>
            <a:pPr>
              <a:buNone/>
            </a:pP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498771" y="1476644"/>
            <a:ext cx="5183188" cy="552904"/>
          </a:xfrm>
        </p:spPr>
        <p:txBody>
          <a:bodyPr/>
          <a:lstStyle/>
          <a:p>
            <a:r>
              <a:rPr lang="en-US" dirty="0"/>
              <a:t>Discriminative Model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303056" y="1961573"/>
            <a:ext cx="5482544" cy="4394777"/>
          </a:xfrm>
        </p:spPr>
        <p:txBody>
          <a:bodyPr>
            <a:noAutofit/>
          </a:bodyPr>
          <a:lstStyle/>
          <a:p>
            <a:r>
              <a:rPr lang="en-IN" sz="2000" dirty="0"/>
              <a:t>Maximum Entropy based model, incorporating arbitrary features</a:t>
            </a:r>
          </a:p>
          <a:p>
            <a:endParaRPr lang="en-IN" sz="2000" dirty="0"/>
          </a:p>
          <a:p>
            <a:endParaRPr lang="en-IN" sz="20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IN" sz="2000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2000" dirty="0"/>
              <a:t>h</a:t>
            </a:r>
            <a:r>
              <a:rPr lang="en-IN" sz="2000" baseline="-33000" dirty="0"/>
              <a:t>i</a:t>
            </a:r>
            <a:r>
              <a:rPr lang="en-IN" sz="2000" dirty="0"/>
              <a:t> -  features functions, </a:t>
            </a:r>
            <a:r>
              <a:rPr lang="en-IN" sz="2000" dirty="0" err="1">
                <a:cs typeface="Arial" charset="0"/>
              </a:rPr>
              <a:t>λ</a:t>
            </a:r>
            <a:r>
              <a:rPr lang="en-IN" sz="2000" baseline="-33000" dirty="0" err="1">
                <a:cs typeface="Arial" charset="0"/>
              </a:rPr>
              <a:t>i</a:t>
            </a:r>
            <a:r>
              <a:rPr lang="en-IN" sz="2000" baseline="-33000" dirty="0">
                <a:cs typeface="Arial" charset="0"/>
              </a:rPr>
              <a:t> </a:t>
            </a:r>
            <a:r>
              <a:rPr lang="en-IN" sz="2000" dirty="0">
                <a:cs typeface="Arial" charset="0"/>
              </a:rPr>
              <a:t>are feature weights 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2000" dirty="0">
                <a:cs typeface="Arial" charset="0"/>
              </a:rPr>
              <a:t>No need to model source, reduces parameter space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2000" dirty="0">
                <a:cs typeface="Arial" charset="0"/>
              </a:rPr>
              <a:t>Arbitrary features can better capture translation process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IN" sz="2000" dirty="0">
                <a:cs typeface="Arial" charset="0"/>
              </a:rPr>
              <a:t>Why exponential function form? –maximizing entropy </a:t>
            </a:r>
            <a:r>
              <a:rPr lang="en-IN" sz="2000" dirty="0" err="1">
                <a:cs typeface="Arial" charset="0"/>
              </a:rPr>
              <a:t>w.r.t</a:t>
            </a:r>
            <a:r>
              <a:rPr lang="en-IN" sz="2000" dirty="0">
                <a:cs typeface="Arial" charset="0"/>
              </a:rPr>
              <a:t> data constraints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en-IN" sz="2000" dirty="0">
              <a:cs typeface="Arial" charset="0"/>
            </a:endParaRPr>
          </a:p>
          <a:p>
            <a:endParaRPr lang="en-US" sz="2000" dirty="0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5515" y="3577895"/>
            <a:ext cx="2743200" cy="633743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5662" y="2724043"/>
            <a:ext cx="4558138" cy="1008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Discriminative Training of PB-SMT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Directly model the posterior probability p</a:t>
            </a:r>
            <a:r>
              <a:rPr lang="en-US" b="1" dirty="0"/>
              <a:t>(</a:t>
            </a:r>
            <a:r>
              <a:rPr lang="en-US" b="1" dirty="0" err="1"/>
              <a:t>e|f</a:t>
            </a:r>
            <a:r>
              <a:rPr lang="en-US" b="1" dirty="0"/>
              <a:t>)</a:t>
            </a:r>
          </a:p>
          <a:p>
            <a:r>
              <a:rPr lang="en-US" dirty="0"/>
              <a:t>Use the Maximum Entropy framework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h</a:t>
            </a:r>
            <a:r>
              <a:rPr lang="en-US" baseline="-25000" dirty="0"/>
              <a:t>i</a:t>
            </a:r>
            <a:r>
              <a:rPr lang="en-US" b="1" dirty="0"/>
              <a:t>(</a:t>
            </a:r>
            <a:r>
              <a:rPr lang="en-US" b="1" dirty="0" err="1"/>
              <a:t>f,e</a:t>
            </a:r>
            <a:r>
              <a:rPr lang="en-US" b="1" dirty="0"/>
              <a:t>) </a:t>
            </a:r>
            <a:r>
              <a:rPr lang="en-US" dirty="0"/>
              <a:t>are feature functions , </a:t>
            </a:r>
            <a:r>
              <a:rPr lang="el-GR" dirty="0"/>
              <a:t>λ</a:t>
            </a:r>
            <a:r>
              <a:rPr lang="en-US" baseline="-25000" dirty="0"/>
              <a:t>i</a:t>
            </a:r>
            <a:r>
              <a:rPr lang="en-US" dirty="0"/>
              <a:t>’s are feature weights</a:t>
            </a:r>
            <a:endParaRPr lang="en-US" b="1" dirty="0"/>
          </a:p>
          <a:p>
            <a:r>
              <a:rPr lang="en-US" dirty="0"/>
              <a:t>Benefits: </a:t>
            </a:r>
          </a:p>
          <a:p>
            <a:pPr lvl="1"/>
            <a:r>
              <a:rPr lang="en-US" dirty="0"/>
              <a:t>Can add arbitrary features to score the translations</a:t>
            </a:r>
          </a:p>
          <a:p>
            <a:pPr lvl="1"/>
            <a:r>
              <a:rPr lang="en-US" dirty="0"/>
              <a:t>Can assign different weight for each features</a:t>
            </a:r>
          </a:p>
          <a:p>
            <a:pPr lvl="1"/>
            <a:r>
              <a:rPr lang="en-US" dirty="0"/>
              <a:t>Assumptions of generative model may be incorrect</a:t>
            </a:r>
          </a:p>
          <a:p>
            <a:pPr lvl="1"/>
            <a:endParaRPr lang="en-US" dirty="0"/>
          </a:p>
        </p:txBody>
      </p:sp>
      <p:pic>
        <p:nvPicPr>
          <p:cNvPr id="4" name="Picture 3" descr="CodeCogsEqn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90097" y="2971258"/>
            <a:ext cx="3084285" cy="6905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  <p:pic>
        <p:nvPicPr>
          <p:cNvPr id="6" name="Picture 5" descr="CodeCogsEqn (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78345" y="2975970"/>
            <a:ext cx="3920706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229" y="246835"/>
            <a:ext cx="10515600" cy="1325563"/>
          </a:xfrm>
        </p:spPr>
        <p:txBody>
          <a:bodyPr/>
          <a:lstStyle/>
          <a:p>
            <a:r>
              <a:rPr lang="en-US" dirty="0"/>
              <a:t>Generative Model as a special case</a:t>
            </a:r>
          </a:p>
        </p:txBody>
      </p:sp>
      <p:grpSp>
        <p:nvGrpSpPr>
          <p:cNvPr id="3" name="Group 11"/>
          <p:cNvGrpSpPr/>
          <p:nvPr/>
        </p:nvGrpSpPr>
        <p:grpSpPr>
          <a:xfrm>
            <a:off x="5323114" y="1371600"/>
            <a:ext cx="3820886" cy="1981200"/>
            <a:chOff x="2514600" y="1295400"/>
            <a:chExt cx="3820886" cy="198120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14600" y="1295400"/>
              <a:ext cx="3820886" cy="11430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14600" y="2438400"/>
              <a:ext cx="3810001" cy="8382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</p:pic>
      </p:grpSp>
      <p:grpSp>
        <p:nvGrpSpPr>
          <p:cNvPr id="4" name="Group 15"/>
          <p:cNvGrpSpPr/>
          <p:nvPr/>
        </p:nvGrpSpPr>
        <p:grpSpPr>
          <a:xfrm>
            <a:off x="5600700" y="4114800"/>
            <a:ext cx="4229100" cy="1771650"/>
            <a:chOff x="4419600" y="3962400"/>
            <a:chExt cx="4229100" cy="1771650"/>
          </a:xfrm>
          <a:noFill/>
        </p:grpSpPr>
        <p:pic>
          <p:nvPicPr>
            <p:cNvPr id="8" name="Picture 7" descr="CodeCogsEqn (3)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9600" y="3962400"/>
              <a:ext cx="2781300" cy="6858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9" name="Picture 8" descr="CodeCogsEqn (4)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19600" y="4724400"/>
              <a:ext cx="4229100" cy="68580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</p:pic>
        <p:pic>
          <p:nvPicPr>
            <p:cNvPr id="10" name="Picture 9" descr="CodeCogsEqn (5)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9600" y="5486400"/>
              <a:ext cx="2352675" cy="24765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</p:spPr>
        </p:pic>
      </p:grpSp>
      <p:sp>
        <p:nvSpPr>
          <p:cNvPr id="13" name="TextBox 12"/>
          <p:cNvSpPr txBox="1"/>
          <p:nvPr/>
        </p:nvSpPr>
        <p:spPr>
          <a:xfrm>
            <a:off x="1752600" y="2297668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Generative model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52600" y="45720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Feature function mappings</a:t>
            </a:r>
          </a:p>
          <a:p>
            <a:r>
              <a:rPr lang="en-US" i="1" dirty="0"/>
              <a:t>for corresponding discriminative</a:t>
            </a:r>
          </a:p>
          <a:p>
            <a:r>
              <a:rPr lang="en-US" i="1" dirty="0"/>
              <a:t>model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763000" y="48284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distortion model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82000" y="5638801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language model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534400" y="4295002"/>
            <a:ext cx="182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translation model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 for PB-SMT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Inverse phrase translation probability (            )  </a:t>
            </a:r>
          </a:p>
          <a:p>
            <a:r>
              <a:rPr lang="en-US" dirty="0"/>
              <a:t>Lexical Weighting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i="1" dirty="0"/>
              <a:t>a: </a:t>
            </a:r>
            <a:r>
              <a:rPr lang="en-US" dirty="0"/>
              <a:t>alignment between words in phrase pair (ē, f)</a:t>
            </a:r>
          </a:p>
          <a:p>
            <a:pPr lvl="1"/>
            <a:r>
              <a:rPr lang="en-US" i="1" dirty="0"/>
              <a:t>w(</a:t>
            </a:r>
            <a:r>
              <a:rPr lang="en-US" i="1" dirty="0" err="1"/>
              <a:t>x|y</a:t>
            </a:r>
            <a:r>
              <a:rPr lang="en-US" i="1" dirty="0"/>
              <a:t>): </a:t>
            </a:r>
            <a:r>
              <a:rPr lang="en-US" dirty="0"/>
              <a:t>word translation probability</a:t>
            </a:r>
          </a:p>
          <a:p>
            <a:r>
              <a:rPr lang="en-US" dirty="0"/>
              <a:t>Inverse Lexical Weighting</a:t>
            </a:r>
          </a:p>
          <a:p>
            <a:pPr lvl="1"/>
            <a:r>
              <a:rPr lang="en-US" dirty="0"/>
              <a:t>Same as above, in the other direction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3657" y="1792517"/>
            <a:ext cx="838200" cy="617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4282" y="2498081"/>
            <a:ext cx="5238750" cy="1076325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143" y="220663"/>
            <a:ext cx="10515600" cy="1325563"/>
          </a:xfrm>
        </p:spPr>
        <p:txBody>
          <a:bodyPr/>
          <a:lstStyle/>
          <a:p>
            <a:r>
              <a:rPr lang="en-US" dirty="0"/>
              <a:t>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420" y="1208089"/>
            <a:ext cx="9713686" cy="1828799"/>
          </a:xfrm>
        </p:spPr>
        <p:txBody>
          <a:bodyPr>
            <a:noAutofit/>
          </a:bodyPr>
          <a:lstStyle/>
          <a:p>
            <a:r>
              <a:rPr lang="en-US" sz="2400" dirty="0"/>
              <a:t>Learning feature weights from data – </a:t>
            </a:r>
            <a:r>
              <a:rPr lang="el-GR" sz="2400" dirty="0"/>
              <a:t>λ</a:t>
            </a:r>
            <a:r>
              <a:rPr lang="en-US" sz="2400" baseline="-25000" dirty="0" err="1"/>
              <a:t>i</a:t>
            </a:r>
            <a:endParaRPr lang="en-US" sz="2400" baseline="-25000" dirty="0"/>
          </a:p>
          <a:p>
            <a:r>
              <a:rPr lang="en-US" sz="2400" dirty="0"/>
              <a:t>Minimum Error Rate Training (MERT)</a:t>
            </a:r>
          </a:p>
          <a:p>
            <a:r>
              <a:rPr lang="en-US" sz="2400" dirty="0"/>
              <a:t>Search for weights which minimize the translation error on a held-out set (tuning set)</a:t>
            </a:r>
          </a:p>
          <a:p>
            <a:pPr lvl="1"/>
            <a:r>
              <a:rPr lang="en-US" dirty="0"/>
              <a:t>Translation error metric : (1 – </a:t>
            </a:r>
            <a:r>
              <a:rPr lang="en-US" i="1" dirty="0"/>
              <a:t>BLEU)</a:t>
            </a:r>
            <a:endParaRPr lang="en-US" dirty="0"/>
          </a:p>
          <a:p>
            <a:pPr lvl="1"/>
            <a:endParaRPr lang="en-US" i="1" dirty="0"/>
          </a:p>
          <a:p>
            <a:pPr lvl="1"/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3429000"/>
            <a:ext cx="77057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239000" y="62484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SMT, Phillip Koehn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17C66F9D-CA95-45DB-B84D-F9AEF9081864}"/>
              </a:ext>
            </a:extLst>
          </p:cNvPr>
          <p:cNvSpPr/>
          <p:nvPr/>
        </p:nvSpPr>
        <p:spPr>
          <a:xfrm>
            <a:off x="8265886" y="4314151"/>
            <a:ext cx="3599543" cy="2400009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5DBF7-D1FE-4BAC-BA31-053C62522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SMT Pipeline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892AC3-7290-453B-9A84-643B649D97A3}"/>
              </a:ext>
            </a:extLst>
          </p:cNvPr>
          <p:cNvSpPr/>
          <p:nvPr/>
        </p:nvSpPr>
        <p:spPr>
          <a:xfrm>
            <a:off x="1212669" y="2081349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Alignment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5D9740-98B7-410F-AF25-A53D049023CA}"/>
              </a:ext>
            </a:extLst>
          </p:cNvPr>
          <p:cNvSpPr/>
          <p:nvPr/>
        </p:nvSpPr>
        <p:spPr>
          <a:xfrm>
            <a:off x="4247606" y="2081349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Phrase Extraction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CE824A-5696-4EC2-A9CC-A48663950704}"/>
              </a:ext>
            </a:extLst>
          </p:cNvPr>
          <p:cNvSpPr/>
          <p:nvPr/>
        </p:nvSpPr>
        <p:spPr>
          <a:xfrm>
            <a:off x="7535092" y="2037807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BC60C-EA45-42B0-B4AD-4BA8A23566BB}"/>
              </a:ext>
            </a:extLst>
          </p:cNvPr>
          <p:cNvSpPr/>
          <p:nvPr/>
        </p:nvSpPr>
        <p:spPr>
          <a:xfrm>
            <a:off x="4430488" y="5267237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Modelling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7BD8B0-BA6B-4FAA-8044-C7EF5191F89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969623" y="2512423"/>
            <a:ext cx="127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8D9157-43F6-4A54-A387-5CDCA964B0E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004560" y="2468881"/>
            <a:ext cx="1530532" cy="4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5C8018-7DFC-4BCA-A951-16A2DAB44E8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187442" y="2468881"/>
            <a:ext cx="1347650" cy="322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5299F8-37CB-4578-9CEB-4A2BBA02B70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18011" y="2512423"/>
            <a:ext cx="7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6D2BA-B391-4F84-9F76-E610EF01AFF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475506" y="5698311"/>
            <a:ext cx="295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95580A-F5CE-4B78-B34D-31CB38958FDE}"/>
              </a:ext>
            </a:extLst>
          </p:cNvPr>
          <p:cNvSpPr txBox="1"/>
          <p:nvPr/>
        </p:nvSpPr>
        <p:spPr>
          <a:xfrm>
            <a:off x="397691" y="5267237"/>
            <a:ext cx="3303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Target Language Monolingual Corpus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F995BC-B4B7-4CF4-9FB1-8AD9F79EF2DA}"/>
              </a:ext>
            </a:extLst>
          </p:cNvPr>
          <p:cNvSpPr txBox="1"/>
          <p:nvPr/>
        </p:nvSpPr>
        <p:spPr>
          <a:xfrm>
            <a:off x="6381088" y="4622136"/>
            <a:ext cx="760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Target </a:t>
            </a:r>
          </a:p>
          <a:p>
            <a:pPr algn="ctr"/>
            <a:r>
              <a:rPr lang="en-US" sz="1600" i="1" dirty="0"/>
              <a:t>LM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6D23CB-D62C-49B1-B118-EA68E482F2C7}"/>
              </a:ext>
            </a:extLst>
          </p:cNvPr>
          <p:cNvSpPr txBox="1"/>
          <p:nvPr/>
        </p:nvSpPr>
        <p:spPr>
          <a:xfrm>
            <a:off x="291097" y="1571860"/>
            <a:ext cx="85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Parallel</a:t>
            </a:r>
          </a:p>
          <a:p>
            <a:pPr algn="ctr"/>
            <a:r>
              <a:rPr lang="en-US" sz="1600" i="1" dirty="0"/>
              <a:t>Training Corpus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4E048E-693A-4C88-B6CC-0AE9AC97F6F8}"/>
              </a:ext>
            </a:extLst>
          </p:cNvPr>
          <p:cNvSpPr txBox="1"/>
          <p:nvPr/>
        </p:nvSpPr>
        <p:spPr>
          <a:xfrm>
            <a:off x="3099824" y="1637884"/>
            <a:ext cx="85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Word-aligned Corpus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DA337-21AE-494C-B609-B64D614C9C65}"/>
              </a:ext>
            </a:extLst>
          </p:cNvPr>
          <p:cNvSpPr txBox="1"/>
          <p:nvPr/>
        </p:nvSpPr>
        <p:spPr>
          <a:xfrm>
            <a:off x="6187442" y="1745419"/>
            <a:ext cx="8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Phrase-table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5EEFBF1-DBE4-4E8C-9FD6-4E15B4F9F278}"/>
              </a:ext>
            </a:extLst>
          </p:cNvPr>
          <p:cNvSpPr/>
          <p:nvPr/>
        </p:nvSpPr>
        <p:spPr>
          <a:xfrm>
            <a:off x="8831666" y="5027211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7A47BC-0171-43F2-A8FB-EB51D66C3C93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8413569" y="2899955"/>
            <a:ext cx="1296574" cy="2127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0F2997-FA81-47E7-B331-112A2D7B6883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0588620" y="5458284"/>
            <a:ext cx="1071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619215-FD2E-4B66-9C57-52F2EC19B709}"/>
              </a:ext>
            </a:extLst>
          </p:cNvPr>
          <p:cNvSpPr txBox="1"/>
          <p:nvPr/>
        </p:nvSpPr>
        <p:spPr>
          <a:xfrm>
            <a:off x="10566365" y="4807485"/>
            <a:ext cx="122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Source sentence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C0954D-5BA2-44C3-ACDA-2D04FF7A5E0F}"/>
              </a:ext>
            </a:extLst>
          </p:cNvPr>
          <p:cNvSpPr txBox="1"/>
          <p:nvPr/>
        </p:nvSpPr>
        <p:spPr>
          <a:xfrm>
            <a:off x="9778754" y="6129385"/>
            <a:ext cx="10712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Target sentence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C835BD-F6DA-4830-A310-F7189CA11D5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9710143" y="5889359"/>
            <a:ext cx="0" cy="70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BEF2BC7-840D-4AC2-8F08-4166FD7780DA}"/>
              </a:ext>
            </a:extLst>
          </p:cNvPr>
          <p:cNvSpPr txBox="1"/>
          <p:nvPr/>
        </p:nvSpPr>
        <p:spPr>
          <a:xfrm>
            <a:off x="8120842" y="2984003"/>
            <a:ext cx="28429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Model parameters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C8B7CA-B361-4F38-A6AC-D01238948831}"/>
              </a:ext>
            </a:extLst>
          </p:cNvPr>
          <p:cNvSpPr txBox="1"/>
          <p:nvPr/>
        </p:nvSpPr>
        <p:spPr>
          <a:xfrm>
            <a:off x="9542306" y="1818082"/>
            <a:ext cx="1790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Parallel Tuning Corpus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D7AC72-DADF-4D00-B558-1FF89A67887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9292046" y="2460409"/>
            <a:ext cx="1885466" cy="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E7E0B2-C236-4B66-97A1-8588878CDEF5}"/>
              </a:ext>
            </a:extLst>
          </p:cNvPr>
          <p:cNvSpPr/>
          <p:nvPr/>
        </p:nvSpPr>
        <p:spPr>
          <a:xfrm>
            <a:off x="3700902" y="3392492"/>
            <a:ext cx="2286271" cy="522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Distortion Modelling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FBFCABD-4803-4A7E-AE02-20BA14FB2336}"/>
              </a:ext>
            </a:extLst>
          </p:cNvPr>
          <p:cNvSpPr/>
          <p:nvPr/>
        </p:nvSpPr>
        <p:spPr>
          <a:xfrm>
            <a:off x="3817256" y="4314151"/>
            <a:ext cx="2169917" cy="5220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Feature Extractors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F4EBE38-80A2-4731-A0F2-021B2193BA5E}"/>
              </a:ext>
            </a:extLst>
          </p:cNvPr>
          <p:cNvCxnSpPr>
            <a:cxnSpLocks/>
            <a:stCxn id="36" idx="3"/>
            <a:endCxn id="5" idx="1"/>
          </p:cNvCxnSpPr>
          <p:nvPr/>
        </p:nvCxnSpPr>
        <p:spPr>
          <a:xfrm flipV="1">
            <a:off x="5987173" y="2468881"/>
            <a:ext cx="1547919" cy="118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164510-199D-4807-81A2-A50CCC586D4D}"/>
              </a:ext>
            </a:extLst>
          </p:cNvPr>
          <p:cNvCxnSpPr>
            <a:cxnSpLocks/>
            <a:stCxn id="41" idx="3"/>
            <a:endCxn id="5" idx="1"/>
          </p:cNvCxnSpPr>
          <p:nvPr/>
        </p:nvCxnSpPr>
        <p:spPr>
          <a:xfrm flipV="1">
            <a:off x="5987173" y="2468881"/>
            <a:ext cx="1547919" cy="2106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A9B9214-32D2-48BA-B01A-0D42330E94F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993980" y="2512423"/>
            <a:ext cx="706922" cy="114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CDF6DE4-B9CC-411D-96AF-AB391FA144A5}"/>
              </a:ext>
            </a:extLst>
          </p:cNvPr>
          <p:cNvCxnSpPr>
            <a:cxnSpLocks/>
            <a:stCxn id="3" idx="3"/>
            <a:endCxn id="41" idx="1"/>
          </p:cNvCxnSpPr>
          <p:nvPr/>
        </p:nvCxnSpPr>
        <p:spPr>
          <a:xfrm>
            <a:off x="2969623" y="2512423"/>
            <a:ext cx="847633" cy="206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3316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7781" y="381000"/>
            <a:ext cx="3294743" cy="1143000"/>
          </a:xfrm>
        </p:spPr>
        <p:txBody>
          <a:bodyPr/>
          <a:lstStyle/>
          <a:p>
            <a:pPr algn="ctr"/>
            <a:r>
              <a:rPr lang="en-US" dirty="0"/>
              <a:t>Decoding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5900" y="1901371"/>
            <a:ext cx="879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Searching for the best translations in the space of all translations</a:t>
            </a:r>
          </a:p>
        </p:txBody>
      </p:sp>
      <p:pic>
        <p:nvPicPr>
          <p:cNvPr id="8" name="Picture 7" descr="CodeCogsEqn (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5314" y="2979056"/>
            <a:ext cx="4667510" cy="816429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 Example </a:t>
            </a:r>
            <a:r>
              <a:rPr lang="en-US" dirty="0"/>
              <a:t>of Translation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3200400" y="1752601"/>
            <a:ext cx="601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Ram    ate</a:t>
            </a:r>
            <a:r>
              <a:rPr lang="hi-IN" sz="3200"/>
              <a:t> </a:t>
            </a:r>
            <a:r>
              <a:rPr lang="en-US" sz="3200"/>
              <a:t>   rice   with the </a:t>
            </a:r>
            <a:r>
              <a:rPr lang="en-US" sz="3200" dirty="0"/>
              <a:t>spoon</a:t>
            </a:r>
            <a:endParaRPr lang="en-IN" sz="3200" dirty="0"/>
          </a:p>
        </p:txBody>
      </p:sp>
      <p:sp>
        <p:nvSpPr>
          <p:cNvPr id="8" name="Rounded Rectangle 7"/>
          <p:cNvSpPr/>
          <p:nvPr/>
        </p:nvSpPr>
        <p:spPr>
          <a:xfrm>
            <a:off x="3200400" y="1768840"/>
            <a:ext cx="914400" cy="51716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ounded Rectangle 9"/>
          <p:cNvSpPr/>
          <p:nvPr/>
        </p:nvSpPr>
        <p:spPr>
          <a:xfrm>
            <a:off x="2941820" y="3672590"/>
            <a:ext cx="1172980" cy="51841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800" dirty="0">
                <a:solidFill>
                  <a:schemeClr val="tx1"/>
                </a:solidFill>
              </a:rPr>
              <a:t>राम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hi-IN" sz="2800" dirty="0">
                <a:solidFill>
                  <a:schemeClr val="tx1"/>
                </a:solidFill>
              </a:rPr>
              <a:t>ने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8" idx="2"/>
            <a:endCxn id="10" idx="0"/>
          </p:cNvCxnSpPr>
          <p:nvPr/>
        </p:nvCxnSpPr>
        <p:spPr>
          <a:xfrm rot="5400000">
            <a:off x="2899660" y="2914650"/>
            <a:ext cx="1386590" cy="1292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4495800" y="3657600"/>
            <a:ext cx="1905000" cy="51841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800" dirty="0">
                <a:solidFill>
                  <a:schemeClr val="tx1"/>
                </a:solidFill>
              </a:rPr>
              <a:t>चम्मच से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720590" y="3657600"/>
            <a:ext cx="1128010" cy="51841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800" dirty="0">
                <a:solidFill>
                  <a:schemeClr val="tx1"/>
                </a:solidFill>
              </a:rPr>
              <a:t>चावल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343400" y="1767590"/>
            <a:ext cx="838200" cy="50342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2" name="Straight Arrow Connector 21"/>
          <p:cNvCxnSpPr>
            <a:stCxn id="20" idx="2"/>
            <a:endCxn id="53" idx="0"/>
          </p:cNvCxnSpPr>
          <p:nvPr/>
        </p:nvCxnSpPr>
        <p:spPr>
          <a:xfrm rot="16200000" flipH="1">
            <a:off x="6054152" y="979358"/>
            <a:ext cx="1386590" cy="3969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26" idx="2"/>
            <a:endCxn id="16" idx="0"/>
          </p:cNvCxnSpPr>
          <p:nvPr/>
        </p:nvCxnSpPr>
        <p:spPr>
          <a:xfrm rot="5400000">
            <a:off x="5898005" y="1821305"/>
            <a:ext cx="1386590" cy="2286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400800" y="1752600"/>
            <a:ext cx="2667000" cy="51841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8" name="Straight Arrow Connector 27"/>
          <p:cNvCxnSpPr>
            <a:stCxn id="46" idx="2"/>
            <a:endCxn id="17" idx="0"/>
          </p:cNvCxnSpPr>
          <p:nvPr/>
        </p:nvCxnSpPr>
        <p:spPr>
          <a:xfrm rot="16200000" flipH="1">
            <a:off x="5871147" y="2244153"/>
            <a:ext cx="1371600" cy="14552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5410200" y="1782580"/>
            <a:ext cx="838200" cy="50342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Rounded Rectangle 52"/>
          <p:cNvSpPr/>
          <p:nvPr/>
        </p:nvSpPr>
        <p:spPr>
          <a:xfrm>
            <a:off x="8168390" y="3657600"/>
            <a:ext cx="1128010" cy="51841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sz="2800" dirty="0">
                <a:solidFill>
                  <a:schemeClr val="tx1"/>
                </a:solidFill>
              </a:rPr>
              <a:t>खाये 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0" grpId="0" animBg="1"/>
      <p:bldP spid="16" grpId="0" animBg="1"/>
      <p:bldP spid="17" grpId="0" animBg="1"/>
      <p:bldP spid="20" grpId="0" animBg="1"/>
      <p:bldP spid="26" grpId="0" animBg="1"/>
      <p:bldP spid="46" grpId="0" animBg="1"/>
      <p:bldP spid="5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6229" y="1600201"/>
            <a:ext cx="9724571" cy="1676400"/>
          </a:xfrm>
        </p:spPr>
        <p:txBody>
          <a:bodyPr>
            <a:normAutofit fontScale="92500"/>
          </a:bodyPr>
          <a:lstStyle/>
          <a:p>
            <a:r>
              <a:rPr lang="en-US" dirty="0"/>
              <a:t>We picked the phrase translation that made sense to us</a:t>
            </a:r>
          </a:p>
          <a:p>
            <a:r>
              <a:rPr lang="en-US" dirty="0"/>
              <a:t>The computer has less intuition</a:t>
            </a:r>
          </a:p>
          <a:p>
            <a:r>
              <a:rPr lang="en-US" dirty="0"/>
              <a:t>Phrase table may give many options to translate the input sentence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3149026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Ram      ate</a:t>
            </a:r>
            <a:r>
              <a:rPr lang="hi-IN" sz="3200" dirty="0"/>
              <a:t> </a:t>
            </a:r>
            <a:r>
              <a:rPr lang="en-US" sz="3200" dirty="0"/>
              <a:t>     rice    with     the   spoon</a:t>
            </a:r>
            <a:endParaRPr lang="en-IN" sz="3200" dirty="0"/>
          </a:p>
        </p:txBody>
      </p:sp>
      <p:sp>
        <p:nvSpPr>
          <p:cNvPr id="14" name="Rounded Rectangle 13"/>
          <p:cNvSpPr/>
          <p:nvPr/>
        </p:nvSpPr>
        <p:spPr>
          <a:xfrm>
            <a:off x="2057400" y="38100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राम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124200" y="3810000"/>
            <a:ext cx="1295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खाये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057400" y="41148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राम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i-IN" dirty="0">
                <a:solidFill>
                  <a:schemeClr val="tx1"/>
                </a:solidFill>
              </a:rPr>
              <a:t>ने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648200" y="3810000"/>
            <a:ext cx="7620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धान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715000" y="38100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के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i-IN" dirty="0">
                <a:solidFill>
                  <a:schemeClr val="tx1"/>
                </a:solidFill>
              </a:rPr>
              <a:t>साथ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15000" y="41148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से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715000" y="5029200"/>
            <a:ext cx="32766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चम्मच से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934200" y="38100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यह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8077200" y="38100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चमचा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077200" y="41148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चम्मच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2057400" y="44196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राम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i-IN" dirty="0">
                <a:solidFill>
                  <a:schemeClr val="tx1"/>
                </a:solidFill>
              </a:rPr>
              <a:t>को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057400" y="47244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राम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i-IN" dirty="0">
                <a:solidFill>
                  <a:schemeClr val="tx1"/>
                </a:solidFill>
              </a:rPr>
              <a:t>से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124200" y="4114800"/>
            <a:ext cx="1295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खा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i-IN" dirty="0">
                <a:solidFill>
                  <a:schemeClr val="tx1"/>
                </a:solidFill>
              </a:rPr>
              <a:t>लिया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124200" y="4419600"/>
            <a:ext cx="1295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खा लिया है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4648200" y="4114800"/>
            <a:ext cx="7620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चावल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934200" y="41148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वह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934200" y="4724400"/>
            <a:ext cx="2057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चम्मच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6934200" y="4419600"/>
            <a:ext cx="9144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एक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715000" y="5334000"/>
            <a:ext cx="3276600" cy="304800"/>
          </a:xfrm>
          <a:prstGeom prst="roundRect">
            <a:avLst/>
          </a:prstGeom>
          <a:solidFill>
            <a:srgbClr val="727CA3">
              <a:alpha val="3215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i-IN" dirty="0">
                <a:solidFill>
                  <a:schemeClr val="tx1"/>
                </a:solidFill>
              </a:rPr>
              <a:t>चम्मच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i-IN" dirty="0">
                <a:solidFill>
                  <a:schemeClr val="tx1"/>
                </a:solidFill>
              </a:rPr>
              <a:t>के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hi-IN" dirty="0">
                <a:solidFill>
                  <a:schemeClr val="tx1"/>
                </a:solidFill>
              </a:rPr>
              <a:t>साथ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28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/>
        </p:nvSpPr>
        <p:spPr>
          <a:xfrm>
            <a:off x="514367" y="638166"/>
            <a:ext cx="11220400" cy="82487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4400" b="1" i="1" dirty="0">
                <a:latin typeface="+mj-lt"/>
              </a:rPr>
              <a:t>Why should you study Machine Translation?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419167" y="2038366"/>
            <a:ext cx="11315600" cy="411305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609585" indent="-440256">
              <a:lnSpc>
                <a:spcPct val="150000"/>
              </a:lnSpc>
              <a:spcAft>
                <a:spcPts val="1333"/>
              </a:spcAft>
              <a:buSzPct val="100000"/>
              <a:buChar char="●"/>
            </a:pPr>
            <a:r>
              <a:rPr lang="en" sz="2400" dirty="0"/>
              <a:t>One of the most challenging problems in Natural Language Processing</a:t>
            </a:r>
          </a:p>
          <a:p>
            <a:pPr marL="609585" indent="-440256">
              <a:lnSpc>
                <a:spcPct val="150000"/>
              </a:lnSpc>
              <a:spcAft>
                <a:spcPts val="1333"/>
              </a:spcAft>
              <a:buSzPct val="100000"/>
              <a:buChar char="●"/>
            </a:pPr>
            <a:r>
              <a:rPr lang="en" sz="2400" dirty="0"/>
              <a:t>Pushes the boundaries of NLP</a:t>
            </a:r>
          </a:p>
          <a:p>
            <a:pPr marL="609585" indent="-440256">
              <a:lnSpc>
                <a:spcPct val="150000"/>
              </a:lnSpc>
              <a:spcAft>
                <a:spcPts val="1333"/>
              </a:spcAft>
              <a:buSzPct val="100000"/>
              <a:buChar char="●"/>
            </a:pPr>
            <a:r>
              <a:rPr lang="en" sz="2400" dirty="0"/>
              <a:t>Involves analysis as well as synthesis</a:t>
            </a:r>
          </a:p>
          <a:p>
            <a:pPr marL="609585" indent="-440256">
              <a:lnSpc>
                <a:spcPct val="150000"/>
              </a:lnSpc>
              <a:spcAft>
                <a:spcPts val="1333"/>
              </a:spcAft>
              <a:buSzPct val="100000"/>
              <a:buChar char="●"/>
            </a:pPr>
            <a:r>
              <a:rPr lang="en" sz="2400" dirty="0"/>
              <a:t>Involves all layers of NLP: morphology, syntax, semantics, pragmatics, discourse</a:t>
            </a:r>
          </a:p>
          <a:p>
            <a:pPr marL="609585" indent="-440256">
              <a:lnSpc>
                <a:spcPct val="150000"/>
              </a:lnSpc>
              <a:spcAft>
                <a:spcPts val="1333"/>
              </a:spcAft>
              <a:buSzPct val="100000"/>
              <a:buChar char="●"/>
            </a:pPr>
            <a:r>
              <a:rPr lang="en" sz="2400" dirty="0"/>
              <a:t>Theory and techniques in MT are applicable to a wide range of other problems like transliteration, speech recognition and synthesis</a:t>
            </a:r>
          </a:p>
          <a:p>
            <a:pPr>
              <a:lnSpc>
                <a:spcPct val="150000"/>
              </a:lnSpc>
            </a:pPr>
            <a:endParaRPr sz="2400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challenge in decoding?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task of decoding in machine translation is to find the best scoring translation according to translation models</a:t>
            </a:r>
            <a:endParaRPr lang="en-US" baseline="30000" dirty="0"/>
          </a:p>
          <a:p>
            <a:r>
              <a:rPr lang="en-US" dirty="0"/>
              <a:t>Hard problem, since there is a exponential number of choices, given a specific input sentence</a:t>
            </a:r>
          </a:p>
          <a:p>
            <a:r>
              <a:rPr lang="en-US" dirty="0"/>
              <a:t>Shown as an </a:t>
            </a:r>
            <a:r>
              <a:rPr lang="en-US" dirty="0">
                <a:hlinkClick r:id="" action="ppaction://noaction"/>
              </a:rPr>
              <a:t>NP complete</a:t>
            </a:r>
            <a:r>
              <a:rPr lang="en-US" dirty="0"/>
              <a:t> problem</a:t>
            </a:r>
            <a:endParaRPr lang="en-US" baseline="30000" dirty="0"/>
          </a:p>
          <a:p>
            <a:r>
              <a:rPr lang="en-US" dirty="0"/>
              <a:t>Need to come up with heuristic search methods </a:t>
            </a:r>
          </a:p>
          <a:p>
            <a:r>
              <a:rPr lang="en-US" dirty="0"/>
              <a:t>No guarantee of finding the best translation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117"/>
          <p:cNvSpPr/>
          <p:nvPr/>
        </p:nvSpPr>
        <p:spPr>
          <a:xfrm>
            <a:off x="1524000" y="3022600"/>
            <a:ext cx="1828800" cy="1143000"/>
          </a:xfrm>
          <a:prstGeom prst="rect">
            <a:avLst/>
          </a:prstGeom>
          <a:solidFill>
            <a:schemeClr val="bg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Rectangle 118"/>
          <p:cNvSpPr/>
          <p:nvPr/>
        </p:nvSpPr>
        <p:spPr>
          <a:xfrm>
            <a:off x="3200400" y="2057400"/>
            <a:ext cx="2057400" cy="990600"/>
          </a:xfrm>
          <a:prstGeom prst="rect">
            <a:avLst/>
          </a:prstGeom>
          <a:solidFill>
            <a:schemeClr val="bg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 120"/>
          <p:cNvSpPr/>
          <p:nvPr/>
        </p:nvSpPr>
        <p:spPr>
          <a:xfrm>
            <a:off x="5245100" y="2362200"/>
            <a:ext cx="1752600" cy="1066800"/>
          </a:xfrm>
          <a:prstGeom prst="rect">
            <a:avLst/>
          </a:prstGeom>
          <a:solidFill>
            <a:schemeClr val="bg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/>
          <p:cNvSpPr/>
          <p:nvPr/>
        </p:nvSpPr>
        <p:spPr>
          <a:xfrm>
            <a:off x="6985000" y="3048000"/>
            <a:ext cx="1828800" cy="914400"/>
          </a:xfrm>
          <a:prstGeom prst="rect">
            <a:avLst/>
          </a:prstGeom>
          <a:solidFill>
            <a:schemeClr val="bg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3" name="Rectangle 122"/>
          <p:cNvSpPr/>
          <p:nvPr/>
        </p:nvSpPr>
        <p:spPr>
          <a:xfrm>
            <a:off x="8813800" y="3505200"/>
            <a:ext cx="1600200" cy="990600"/>
          </a:xfrm>
          <a:prstGeom prst="rect">
            <a:avLst/>
          </a:prstGeom>
          <a:solidFill>
            <a:schemeClr val="bg2">
              <a:lumMod val="75000"/>
              <a:alpha val="58039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" name="Group 15"/>
          <p:cNvGrpSpPr/>
          <p:nvPr/>
        </p:nvGrpSpPr>
        <p:grpSpPr>
          <a:xfrm>
            <a:off x="1752600" y="3352800"/>
            <a:ext cx="1377158" cy="609600"/>
            <a:chOff x="985043" y="2057400"/>
            <a:chExt cx="1377158" cy="609600"/>
          </a:xfrm>
        </p:grpSpPr>
        <p:grpSp>
          <p:nvGrpSpPr>
            <p:cNvPr id="3" name="Group 14"/>
            <p:cNvGrpSpPr/>
            <p:nvPr/>
          </p:nvGrpSpPr>
          <p:grpSpPr>
            <a:xfrm>
              <a:off x="990600" y="2057400"/>
              <a:ext cx="1370902" cy="228600"/>
              <a:chOff x="990600" y="2057400"/>
              <a:chExt cx="1370902" cy="228600"/>
            </a:xfrm>
          </p:grpSpPr>
          <p:grpSp>
            <p:nvGrpSpPr>
              <p:cNvPr id="11" name="Group 13"/>
              <p:cNvGrpSpPr/>
              <p:nvPr/>
            </p:nvGrpSpPr>
            <p:grpSpPr>
              <a:xfrm>
                <a:off x="990600" y="2057400"/>
                <a:ext cx="459581" cy="228600"/>
                <a:chOff x="990600" y="2057400"/>
                <a:chExt cx="459581" cy="2286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990600" y="2057400"/>
                  <a:ext cx="228600" cy="228600"/>
                </a:xfrm>
                <a:prstGeom prst="rect">
                  <a:avLst/>
                </a:prstGeom>
                <a:solidFill>
                  <a:srgbClr val="727CA3">
                    <a:alpha val="3215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221581" y="2057400"/>
                  <a:ext cx="228600" cy="228600"/>
                </a:xfrm>
                <a:prstGeom prst="rect">
                  <a:avLst/>
                </a:prstGeom>
                <a:solidFill>
                  <a:srgbClr val="727CA3">
                    <a:alpha val="3215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" name="Rectangle 5"/>
              <p:cNvSpPr/>
              <p:nvPr/>
            </p:nvSpPr>
            <p:spPr>
              <a:xfrm>
                <a:off x="1447373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75427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907229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132902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985043" y="2286000"/>
              <a:ext cx="1377158" cy="381000"/>
            </a:xfrm>
            <a:prstGeom prst="rect">
              <a:avLst/>
            </a:prstGeom>
            <a:solidFill>
              <a:srgbClr val="727CA3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12" name="Group 17"/>
          <p:cNvGrpSpPr/>
          <p:nvPr/>
        </p:nvGrpSpPr>
        <p:grpSpPr>
          <a:xfrm>
            <a:off x="3505200" y="2209800"/>
            <a:ext cx="1377158" cy="609600"/>
            <a:chOff x="985043" y="2057400"/>
            <a:chExt cx="1377158" cy="609600"/>
          </a:xfrm>
        </p:grpSpPr>
        <p:grpSp>
          <p:nvGrpSpPr>
            <p:cNvPr id="13" name="Group 14"/>
            <p:cNvGrpSpPr/>
            <p:nvPr/>
          </p:nvGrpSpPr>
          <p:grpSpPr>
            <a:xfrm>
              <a:off x="990600" y="2057400"/>
              <a:ext cx="1370902" cy="228600"/>
              <a:chOff x="990600" y="2057400"/>
              <a:chExt cx="1370902" cy="228600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990600" y="2057400"/>
                <a:ext cx="459581" cy="228600"/>
                <a:chOff x="990600" y="2057400"/>
                <a:chExt cx="459581" cy="228600"/>
              </a:xfrm>
            </p:grpSpPr>
            <p:sp>
              <p:nvSpPr>
                <p:cNvPr id="26" name="Rectangle 25"/>
                <p:cNvSpPr/>
                <p:nvPr/>
              </p:nvSpPr>
              <p:spPr>
                <a:xfrm>
                  <a:off x="990600" y="2057400"/>
                  <a:ext cx="228600" cy="228600"/>
                </a:xfrm>
                <a:prstGeom prst="rect">
                  <a:avLst/>
                </a:prstGeom>
                <a:solidFill>
                  <a:srgbClr val="727CA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27" name="Rectangle 4"/>
                <p:cNvSpPr/>
                <p:nvPr/>
              </p:nvSpPr>
              <p:spPr>
                <a:xfrm>
                  <a:off x="1221581" y="2057400"/>
                  <a:ext cx="228600" cy="228600"/>
                </a:xfrm>
                <a:prstGeom prst="rect">
                  <a:avLst/>
                </a:prstGeom>
                <a:solidFill>
                  <a:srgbClr val="727CA3">
                    <a:alpha val="3215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22" name="Rectangle 21"/>
              <p:cNvSpPr/>
              <p:nvPr/>
            </p:nvSpPr>
            <p:spPr>
              <a:xfrm>
                <a:off x="1447373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675427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907229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132902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0" name="Rectangle 19"/>
            <p:cNvSpPr/>
            <p:nvPr/>
          </p:nvSpPr>
          <p:spPr>
            <a:xfrm>
              <a:off x="985043" y="2286000"/>
              <a:ext cx="1377158" cy="381000"/>
            </a:xfrm>
            <a:prstGeom prst="rect">
              <a:avLst/>
            </a:prstGeom>
            <a:solidFill>
              <a:srgbClr val="727CA3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i-IN" dirty="0">
                  <a:solidFill>
                    <a:schemeClr val="tx1"/>
                  </a:solidFill>
                </a:rPr>
                <a:t>राम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hi-IN" dirty="0">
                  <a:solidFill>
                    <a:schemeClr val="tx1"/>
                  </a:solidFill>
                </a:rPr>
                <a:t>ने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27"/>
          <p:cNvGrpSpPr/>
          <p:nvPr/>
        </p:nvGrpSpPr>
        <p:grpSpPr>
          <a:xfrm>
            <a:off x="3499642" y="3276600"/>
            <a:ext cx="1377158" cy="609600"/>
            <a:chOff x="985043" y="2057400"/>
            <a:chExt cx="1377158" cy="609600"/>
          </a:xfrm>
        </p:grpSpPr>
        <p:grpSp>
          <p:nvGrpSpPr>
            <p:cNvPr id="16" name="Group 14"/>
            <p:cNvGrpSpPr/>
            <p:nvPr/>
          </p:nvGrpSpPr>
          <p:grpSpPr>
            <a:xfrm>
              <a:off x="990600" y="2057400"/>
              <a:ext cx="1370902" cy="228600"/>
              <a:chOff x="990600" y="2057400"/>
              <a:chExt cx="1370902" cy="228600"/>
            </a:xfrm>
          </p:grpSpPr>
          <p:grpSp>
            <p:nvGrpSpPr>
              <p:cNvPr id="17" name="Group 13"/>
              <p:cNvGrpSpPr/>
              <p:nvPr/>
            </p:nvGrpSpPr>
            <p:grpSpPr>
              <a:xfrm>
                <a:off x="990600" y="2057400"/>
                <a:ext cx="459581" cy="228600"/>
                <a:chOff x="990600" y="2057400"/>
                <a:chExt cx="459581" cy="228600"/>
              </a:xfrm>
            </p:grpSpPr>
            <p:sp>
              <p:nvSpPr>
                <p:cNvPr id="36" name="Rectangle 35"/>
                <p:cNvSpPr/>
                <p:nvPr/>
              </p:nvSpPr>
              <p:spPr>
                <a:xfrm>
                  <a:off x="990600" y="2057400"/>
                  <a:ext cx="228600" cy="228600"/>
                </a:xfrm>
                <a:prstGeom prst="rect">
                  <a:avLst/>
                </a:prstGeom>
                <a:solidFill>
                  <a:srgbClr val="727CA3">
                    <a:alpha val="3215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37" name="Rectangle 4"/>
                <p:cNvSpPr/>
                <p:nvPr/>
              </p:nvSpPr>
              <p:spPr>
                <a:xfrm>
                  <a:off x="1221581" y="2057400"/>
                  <a:ext cx="228600" cy="228600"/>
                </a:xfrm>
                <a:prstGeom prst="rect">
                  <a:avLst/>
                </a:prstGeom>
                <a:solidFill>
                  <a:srgbClr val="727CA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32" name="Rectangle 31"/>
              <p:cNvSpPr/>
              <p:nvPr/>
            </p:nvSpPr>
            <p:spPr>
              <a:xfrm>
                <a:off x="1447373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75427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907229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132902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Rectangle 29"/>
            <p:cNvSpPr/>
            <p:nvPr/>
          </p:nvSpPr>
          <p:spPr>
            <a:xfrm>
              <a:off x="985043" y="2286000"/>
              <a:ext cx="1377158" cy="381000"/>
            </a:xfrm>
            <a:prstGeom prst="rect">
              <a:avLst/>
            </a:prstGeom>
            <a:solidFill>
              <a:srgbClr val="727CA3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i-IN" dirty="0">
                  <a:solidFill>
                    <a:schemeClr val="tx1"/>
                  </a:solidFill>
                </a:rPr>
                <a:t>चावल</a:t>
              </a:r>
              <a:endParaRPr lang="en-IN" dirty="0"/>
            </a:p>
          </p:txBody>
        </p:sp>
      </p:grpSp>
      <p:grpSp>
        <p:nvGrpSpPr>
          <p:cNvPr id="18" name="Group 37"/>
          <p:cNvGrpSpPr/>
          <p:nvPr/>
        </p:nvGrpSpPr>
        <p:grpSpPr>
          <a:xfrm>
            <a:off x="3499642" y="4419600"/>
            <a:ext cx="1377158" cy="609600"/>
            <a:chOff x="985043" y="2057400"/>
            <a:chExt cx="1377158" cy="609600"/>
          </a:xfrm>
        </p:grpSpPr>
        <p:grpSp>
          <p:nvGrpSpPr>
            <p:cNvPr id="19" name="Group 14"/>
            <p:cNvGrpSpPr/>
            <p:nvPr/>
          </p:nvGrpSpPr>
          <p:grpSpPr>
            <a:xfrm>
              <a:off x="990600" y="2057400"/>
              <a:ext cx="1370902" cy="228600"/>
              <a:chOff x="990600" y="2057400"/>
              <a:chExt cx="1370902" cy="228600"/>
            </a:xfrm>
          </p:grpSpPr>
          <p:grpSp>
            <p:nvGrpSpPr>
              <p:cNvPr id="21" name="Group 13"/>
              <p:cNvGrpSpPr/>
              <p:nvPr/>
            </p:nvGrpSpPr>
            <p:grpSpPr>
              <a:xfrm>
                <a:off x="990600" y="2057400"/>
                <a:ext cx="459581" cy="228600"/>
                <a:chOff x="990600" y="2057400"/>
                <a:chExt cx="459581" cy="228600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990600" y="2057400"/>
                  <a:ext cx="228600" cy="228600"/>
                </a:xfrm>
                <a:prstGeom prst="rect">
                  <a:avLst/>
                </a:prstGeom>
                <a:solidFill>
                  <a:srgbClr val="727CA3">
                    <a:alpha val="3215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7" name="Rectangle 4"/>
                <p:cNvSpPr/>
                <p:nvPr/>
              </p:nvSpPr>
              <p:spPr>
                <a:xfrm>
                  <a:off x="1221581" y="2057400"/>
                  <a:ext cx="228600" cy="228600"/>
                </a:xfrm>
                <a:prstGeom prst="rect">
                  <a:avLst/>
                </a:prstGeom>
                <a:solidFill>
                  <a:srgbClr val="727CA3">
                    <a:alpha val="3215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1447373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675427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907229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132902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985043" y="2286000"/>
              <a:ext cx="1377158" cy="381000"/>
            </a:xfrm>
            <a:prstGeom prst="rect">
              <a:avLst/>
            </a:prstGeom>
            <a:solidFill>
              <a:srgbClr val="727CA3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i-IN" dirty="0">
                  <a:solidFill>
                    <a:schemeClr val="tx1"/>
                  </a:solidFill>
                </a:rPr>
                <a:t>चम्मच</a:t>
              </a:r>
              <a:endParaRPr lang="en-IN" dirty="0"/>
            </a:p>
          </p:txBody>
        </p:sp>
      </p:grpSp>
      <p:grpSp>
        <p:nvGrpSpPr>
          <p:cNvPr id="28" name="Group 49"/>
          <p:cNvGrpSpPr/>
          <p:nvPr/>
        </p:nvGrpSpPr>
        <p:grpSpPr>
          <a:xfrm>
            <a:off x="5404642" y="1600200"/>
            <a:ext cx="1377158" cy="609600"/>
            <a:chOff x="985043" y="2057400"/>
            <a:chExt cx="1377158" cy="609600"/>
          </a:xfrm>
        </p:grpSpPr>
        <p:grpSp>
          <p:nvGrpSpPr>
            <p:cNvPr id="29" name="Group 14"/>
            <p:cNvGrpSpPr/>
            <p:nvPr/>
          </p:nvGrpSpPr>
          <p:grpSpPr>
            <a:xfrm>
              <a:off x="990600" y="2057400"/>
              <a:ext cx="1370902" cy="228600"/>
              <a:chOff x="990600" y="2057400"/>
              <a:chExt cx="1370902" cy="228600"/>
            </a:xfrm>
          </p:grpSpPr>
          <p:grpSp>
            <p:nvGrpSpPr>
              <p:cNvPr id="31" name="Group 13"/>
              <p:cNvGrpSpPr/>
              <p:nvPr/>
            </p:nvGrpSpPr>
            <p:grpSpPr>
              <a:xfrm>
                <a:off x="990600" y="2057400"/>
                <a:ext cx="459581" cy="228600"/>
                <a:chOff x="990600" y="2057400"/>
                <a:chExt cx="459581" cy="228600"/>
              </a:xfrm>
            </p:grpSpPr>
            <p:sp>
              <p:nvSpPr>
                <p:cNvPr id="58" name="Rectangle 57"/>
                <p:cNvSpPr/>
                <p:nvPr/>
              </p:nvSpPr>
              <p:spPr>
                <a:xfrm>
                  <a:off x="990600" y="2057400"/>
                  <a:ext cx="228600" cy="228600"/>
                </a:xfrm>
                <a:prstGeom prst="rect">
                  <a:avLst/>
                </a:prstGeom>
                <a:solidFill>
                  <a:srgbClr val="727CA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ectangle 4"/>
                <p:cNvSpPr/>
                <p:nvPr/>
              </p:nvSpPr>
              <p:spPr>
                <a:xfrm>
                  <a:off x="1221581" y="2057400"/>
                  <a:ext cx="228600" cy="228600"/>
                </a:xfrm>
                <a:prstGeom prst="rect">
                  <a:avLst/>
                </a:prstGeom>
                <a:solidFill>
                  <a:srgbClr val="727CA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54" name="Rectangle 53"/>
              <p:cNvSpPr/>
              <p:nvPr/>
            </p:nvSpPr>
            <p:spPr>
              <a:xfrm>
                <a:off x="1447373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675427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907229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2132902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52" name="Rectangle 51"/>
            <p:cNvSpPr/>
            <p:nvPr/>
          </p:nvSpPr>
          <p:spPr>
            <a:xfrm>
              <a:off x="985043" y="2286000"/>
              <a:ext cx="1377158" cy="381000"/>
            </a:xfrm>
            <a:prstGeom prst="rect">
              <a:avLst/>
            </a:prstGeom>
            <a:solidFill>
              <a:srgbClr val="727CA3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i-IN" dirty="0">
                  <a:solidFill>
                    <a:schemeClr val="tx1"/>
                  </a:solidFill>
                </a:rPr>
                <a:t>खा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  <a:r>
                <a:rPr lang="hi-IN" dirty="0">
                  <a:solidFill>
                    <a:schemeClr val="tx1"/>
                  </a:solidFill>
                </a:rPr>
                <a:t>लिया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59"/>
          <p:cNvGrpSpPr/>
          <p:nvPr/>
        </p:nvGrpSpPr>
        <p:grpSpPr>
          <a:xfrm>
            <a:off x="5404642" y="2590800"/>
            <a:ext cx="1377158" cy="609600"/>
            <a:chOff x="985043" y="2057400"/>
            <a:chExt cx="1377158" cy="609600"/>
          </a:xfrm>
        </p:grpSpPr>
        <p:grpSp>
          <p:nvGrpSpPr>
            <p:cNvPr id="39" name="Group 14"/>
            <p:cNvGrpSpPr/>
            <p:nvPr/>
          </p:nvGrpSpPr>
          <p:grpSpPr>
            <a:xfrm>
              <a:off x="990600" y="2057400"/>
              <a:ext cx="1370902" cy="228600"/>
              <a:chOff x="990600" y="2057400"/>
              <a:chExt cx="1370902" cy="228600"/>
            </a:xfrm>
          </p:grpSpPr>
          <p:grpSp>
            <p:nvGrpSpPr>
              <p:cNvPr id="41" name="Group 13"/>
              <p:cNvGrpSpPr/>
              <p:nvPr/>
            </p:nvGrpSpPr>
            <p:grpSpPr>
              <a:xfrm>
                <a:off x="990600" y="2057400"/>
                <a:ext cx="459581" cy="228600"/>
                <a:chOff x="990600" y="2057400"/>
                <a:chExt cx="459581" cy="228600"/>
              </a:xfrm>
            </p:grpSpPr>
            <p:sp>
              <p:nvSpPr>
                <p:cNvPr id="68" name="Rectangle 67"/>
                <p:cNvSpPr/>
                <p:nvPr/>
              </p:nvSpPr>
              <p:spPr>
                <a:xfrm>
                  <a:off x="990600" y="2057400"/>
                  <a:ext cx="228600" cy="228600"/>
                </a:xfrm>
                <a:prstGeom prst="rect">
                  <a:avLst/>
                </a:prstGeom>
                <a:solidFill>
                  <a:srgbClr val="727CA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9" name="Rectangle 4"/>
                <p:cNvSpPr/>
                <p:nvPr/>
              </p:nvSpPr>
              <p:spPr>
                <a:xfrm>
                  <a:off x="1221581" y="2057400"/>
                  <a:ext cx="228600" cy="228600"/>
                </a:xfrm>
                <a:prstGeom prst="rect">
                  <a:avLst/>
                </a:prstGeom>
                <a:solidFill>
                  <a:srgbClr val="727CA3">
                    <a:alpha val="3215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64" name="Rectangle 63"/>
              <p:cNvSpPr/>
              <p:nvPr/>
            </p:nvSpPr>
            <p:spPr>
              <a:xfrm>
                <a:off x="1447373" y="2057400"/>
                <a:ext cx="228600" cy="228600"/>
              </a:xfrm>
              <a:prstGeom prst="rect">
                <a:avLst/>
              </a:prstGeom>
              <a:solidFill>
                <a:srgbClr val="727CA3">
                  <a:alpha val="32157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675427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907229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132902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985043" y="2286000"/>
              <a:ext cx="1377158" cy="381000"/>
            </a:xfrm>
            <a:prstGeom prst="rect">
              <a:avLst/>
            </a:prstGeom>
            <a:solidFill>
              <a:srgbClr val="727CA3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i-IN" dirty="0">
                  <a:solidFill>
                    <a:schemeClr val="tx1"/>
                  </a:solidFill>
                </a:rPr>
                <a:t>चम्मच से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69"/>
          <p:cNvGrpSpPr/>
          <p:nvPr/>
        </p:nvGrpSpPr>
        <p:grpSpPr>
          <a:xfrm>
            <a:off x="7315200" y="3200400"/>
            <a:ext cx="1377158" cy="609600"/>
            <a:chOff x="985043" y="2057400"/>
            <a:chExt cx="1377158" cy="609600"/>
          </a:xfrm>
        </p:grpSpPr>
        <p:grpSp>
          <p:nvGrpSpPr>
            <p:cNvPr id="49" name="Group 14"/>
            <p:cNvGrpSpPr/>
            <p:nvPr/>
          </p:nvGrpSpPr>
          <p:grpSpPr>
            <a:xfrm>
              <a:off x="990600" y="2057400"/>
              <a:ext cx="1370902" cy="228600"/>
              <a:chOff x="990600" y="2057400"/>
              <a:chExt cx="1370902" cy="228600"/>
            </a:xfrm>
          </p:grpSpPr>
          <p:grpSp>
            <p:nvGrpSpPr>
              <p:cNvPr id="50" name="Group 13"/>
              <p:cNvGrpSpPr/>
              <p:nvPr/>
            </p:nvGrpSpPr>
            <p:grpSpPr>
              <a:xfrm>
                <a:off x="990600" y="2057400"/>
                <a:ext cx="459581" cy="228600"/>
                <a:chOff x="990600" y="2057400"/>
                <a:chExt cx="459581" cy="2286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90600" y="2057400"/>
                  <a:ext cx="228600" cy="228600"/>
                </a:xfrm>
                <a:prstGeom prst="rect">
                  <a:avLst/>
                </a:prstGeom>
                <a:solidFill>
                  <a:srgbClr val="727CA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79" name="Rectangle 4"/>
                <p:cNvSpPr/>
                <p:nvPr/>
              </p:nvSpPr>
              <p:spPr>
                <a:xfrm>
                  <a:off x="1221581" y="2057400"/>
                  <a:ext cx="228600" cy="228600"/>
                </a:xfrm>
                <a:prstGeom prst="rect">
                  <a:avLst/>
                </a:prstGeom>
                <a:solidFill>
                  <a:srgbClr val="727CA3">
                    <a:alpha val="32157"/>
                  </a:srgb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74" name="Rectangle 73"/>
              <p:cNvSpPr/>
              <p:nvPr/>
            </p:nvSpPr>
            <p:spPr>
              <a:xfrm>
                <a:off x="1447373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675427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907229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2132902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72" name="Rectangle 71"/>
            <p:cNvSpPr/>
            <p:nvPr/>
          </p:nvSpPr>
          <p:spPr>
            <a:xfrm>
              <a:off x="985043" y="2286000"/>
              <a:ext cx="1377158" cy="381000"/>
            </a:xfrm>
            <a:prstGeom prst="rect">
              <a:avLst/>
            </a:prstGeom>
            <a:solidFill>
              <a:srgbClr val="727CA3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i-IN" dirty="0">
                  <a:solidFill>
                    <a:schemeClr val="tx1"/>
                  </a:solidFill>
                </a:rPr>
                <a:t>चावल</a:t>
              </a:r>
              <a:endParaRPr lang="en-IN" dirty="0"/>
            </a:p>
          </p:txBody>
        </p:sp>
      </p:grpSp>
      <p:grpSp>
        <p:nvGrpSpPr>
          <p:cNvPr id="51" name="Group 79"/>
          <p:cNvGrpSpPr/>
          <p:nvPr/>
        </p:nvGrpSpPr>
        <p:grpSpPr>
          <a:xfrm>
            <a:off x="8986042" y="3733800"/>
            <a:ext cx="1377158" cy="609600"/>
            <a:chOff x="985043" y="2057400"/>
            <a:chExt cx="1377158" cy="609600"/>
          </a:xfrm>
        </p:grpSpPr>
        <p:grpSp>
          <p:nvGrpSpPr>
            <p:cNvPr id="53" name="Group 14"/>
            <p:cNvGrpSpPr/>
            <p:nvPr/>
          </p:nvGrpSpPr>
          <p:grpSpPr>
            <a:xfrm>
              <a:off x="990600" y="2057400"/>
              <a:ext cx="1370902" cy="228600"/>
              <a:chOff x="990600" y="2057400"/>
              <a:chExt cx="1370902" cy="228600"/>
            </a:xfrm>
          </p:grpSpPr>
          <p:grpSp>
            <p:nvGrpSpPr>
              <p:cNvPr id="60" name="Group 13"/>
              <p:cNvGrpSpPr/>
              <p:nvPr/>
            </p:nvGrpSpPr>
            <p:grpSpPr>
              <a:xfrm>
                <a:off x="990600" y="2057400"/>
                <a:ext cx="459581" cy="228600"/>
                <a:chOff x="990600" y="2057400"/>
                <a:chExt cx="459581" cy="228600"/>
              </a:xfrm>
            </p:grpSpPr>
            <p:sp>
              <p:nvSpPr>
                <p:cNvPr id="88" name="Rectangle 87"/>
                <p:cNvSpPr/>
                <p:nvPr/>
              </p:nvSpPr>
              <p:spPr>
                <a:xfrm>
                  <a:off x="990600" y="2057400"/>
                  <a:ext cx="228600" cy="228600"/>
                </a:xfrm>
                <a:prstGeom prst="rect">
                  <a:avLst/>
                </a:prstGeom>
                <a:solidFill>
                  <a:srgbClr val="727CA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89" name="Rectangle 4"/>
                <p:cNvSpPr/>
                <p:nvPr/>
              </p:nvSpPr>
              <p:spPr>
                <a:xfrm>
                  <a:off x="1221581" y="2057400"/>
                  <a:ext cx="228600" cy="228600"/>
                </a:xfrm>
                <a:prstGeom prst="rect">
                  <a:avLst/>
                </a:prstGeom>
                <a:solidFill>
                  <a:srgbClr val="727CA3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sp>
            <p:nvSpPr>
              <p:cNvPr id="84" name="Rectangle 83"/>
              <p:cNvSpPr/>
              <p:nvPr/>
            </p:nvSpPr>
            <p:spPr>
              <a:xfrm>
                <a:off x="1447373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675427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907229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2132902" y="2057400"/>
                <a:ext cx="228600" cy="228600"/>
              </a:xfrm>
              <a:prstGeom prst="rect">
                <a:avLst/>
              </a:prstGeom>
              <a:solidFill>
                <a:srgbClr val="727CA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82" name="Rectangle 81"/>
            <p:cNvSpPr/>
            <p:nvPr/>
          </p:nvSpPr>
          <p:spPr>
            <a:xfrm>
              <a:off x="985043" y="2286000"/>
              <a:ext cx="1377158" cy="381000"/>
            </a:xfrm>
            <a:prstGeom prst="rect">
              <a:avLst/>
            </a:prstGeom>
            <a:solidFill>
              <a:srgbClr val="727CA3">
                <a:alpha val="3215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i-IN" dirty="0">
                  <a:solidFill>
                    <a:schemeClr val="tx1"/>
                  </a:solidFill>
                </a:rPr>
                <a:t>खाये</a:t>
              </a:r>
              <a:endParaRPr lang="en-IN" dirty="0"/>
            </a:p>
          </p:txBody>
        </p:sp>
      </p:grpSp>
      <p:cxnSp>
        <p:nvCxnSpPr>
          <p:cNvPr id="91" name="Straight Arrow Connector 90"/>
          <p:cNvCxnSpPr>
            <a:stCxn id="9" idx="0"/>
            <a:endCxn id="20" idx="1"/>
          </p:cNvCxnSpPr>
          <p:nvPr/>
        </p:nvCxnSpPr>
        <p:spPr>
          <a:xfrm rot="5400000" flipH="1" flipV="1">
            <a:off x="2898029" y="2745631"/>
            <a:ext cx="723900" cy="4904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0" idx="3"/>
            <a:endCxn id="30" idx="1"/>
          </p:cNvCxnSpPr>
          <p:nvPr/>
        </p:nvCxnSpPr>
        <p:spPr>
          <a:xfrm flipV="1">
            <a:off x="3129758" y="3695700"/>
            <a:ext cx="369884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endCxn id="40" idx="1"/>
          </p:cNvCxnSpPr>
          <p:nvPr/>
        </p:nvCxnSpPr>
        <p:spPr>
          <a:xfrm rot="16200000" flipH="1">
            <a:off x="2873771" y="4212829"/>
            <a:ext cx="876300" cy="37544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25" idx="3"/>
          </p:cNvCxnSpPr>
          <p:nvPr/>
        </p:nvCxnSpPr>
        <p:spPr>
          <a:xfrm flipV="1">
            <a:off x="4881660" y="1981200"/>
            <a:ext cx="528541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20" idx="3"/>
            <a:endCxn id="62" idx="1"/>
          </p:cNvCxnSpPr>
          <p:nvPr/>
        </p:nvCxnSpPr>
        <p:spPr>
          <a:xfrm>
            <a:off x="4882358" y="2628900"/>
            <a:ext cx="522284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876800" y="3733800"/>
            <a:ext cx="522284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V="1">
            <a:off x="4876800" y="3505200"/>
            <a:ext cx="5334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4876800" y="4800600"/>
            <a:ext cx="522284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4876800" y="4572000"/>
            <a:ext cx="533400" cy="76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>
            <a:stCxn id="62" idx="3"/>
            <a:endCxn id="72" idx="1"/>
          </p:cNvCxnSpPr>
          <p:nvPr/>
        </p:nvCxnSpPr>
        <p:spPr>
          <a:xfrm>
            <a:off x="6781800" y="3009900"/>
            <a:ext cx="5334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72" idx="3"/>
            <a:endCxn id="82" idx="1"/>
          </p:cNvCxnSpPr>
          <p:nvPr/>
        </p:nvCxnSpPr>
        <p:spPr>
          <a:xfrm>
            <a:off x="8692358" y="3619500"/>
            <a:ext cx="293684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V="1">
            <a:off x="6781800" y="2590800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 flipV="1">
            <a:off x="6781800" y="1600200"/>
            <a:ext cx="533400" cy="2286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6781800" y="2057400"/>
            <a:ext cx="609600" cy="304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6781800" y="1948542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4876800" y="4726442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Content Placeholder 2"/>
          <p:cNvSpPr>
            <a:spLocks noGrp="1"/>
          </p:cNvSpPr>
          <p:nvPr>
            <p:ph sz="quarter" idx="1"/>
          </p:nvPr>
        </p:nvSpPr>
        <p:spPr>
          <a:xfrm>
            <a:off x="5521950" y="4630964"/>
            <a:ext cx="6623389" cy="188198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Incremental construction</a:t>
            </a:r>
          </a:p>
          <a:p>
            <a:r>
              <a:rPr lang="en-US" dirty="0"/>
              <a:t>Each hypothesis is scored using the </a:t>
            </a:r>
            <a:r>
              <a:rPr lang="en-US" dirty="0" err="1"/>
              <a:t>odel</a:t>
            </a:r>
            <a:endParaRPr lang="en-US" dirty="0"/>
          </a:p>
          <a:p>
            <a:r>
              <a:rPr lang="en-US" dirty="0"/>
              <a:t>Hypotheses are maintained in a priority queue </a:t>
            </a:r>
          </a:p>
          <a:p>
            <a:r>
              <a:rPr lang="en-US" dirty="0"/>
              <a:t>Limit to the reordering window for efficiency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Search Space and Search Organization</a:t>
            </a:r>
            <a:endParaRPr lang="en-IN" dirty="0"/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DDAB98F7-3349-47B5-B57E-1E183EB56292}"/>
              </a:ext>
            </a:extLst>
          </p:cNvPr>
          <p:cNvSpPr/>
          <p:nvPr/>
        </p:nvSpPr>
        <p:spPr>
          <a:xfrm>
            <a:off x="731892" y="4929415"/>
            <a:ext cx="1386114" cy="740228"/>
          </a:xfrm>
          <a:prstGeom prst="wedgeRoundRectCallout">
            <a:avLst>
              <a:gd name="adj1" fmla="val 59795"/>
              <a:gd name="adj2" fmla="val -14926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Empty Hypothesis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5" name="Speech Bubble: Rectangle with Corners Rounded 124">
            <a:extLst>
              <a:ext uri="{FF2B5EF4-FFF2-40B4-BE49-F238E27FC236}">
                <a16:creationId xmlns:a16="http://schemas.microsoft.com/office/drawing/2014/main" id="{8D012C0F-ACD5-4521-9D13-DFB708809730}"/>
              </a:ext>
            </a:extLst>
          </p:cNvPr>
          <p:cNvSpPr/>
          <p:nvPr/>
        </p:nvSpPr>
        <p:spPr>
          <a:xfrm>
            <a:off x="603024" y="932315"/>
            <a:ext cx="1386114" cy="740228"/>
          </a:xfrm>
          <a:prstGeom prst="wedgeRoundRectCallout">
            <a:avLst>
              <a:gd name="adj1" fmla="val 177073"/>
              <a:gd name="adj2" fmla="val 11544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Partial Hypothesis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8" name="Speech Bubble: Rectangle with Corners Rounded 127">
            <a:extLst>
              <a:ext uri="{FF2B5EF4-FFF2-40B4-BE49-F238E27FC236}">
                <a16:creationId xmlns:a16="http://schemas.microsoft.com/office/drawing/2014/main" id="{1ED82021-0820-4CB4-B13B-92727B22B0A3}"/>
              </a:ext>
            </a:extLst>
          </p:cNvPr>
          <p:cNvSpPr/>
          <p:nvPr/>
        </p:nvSpPr>
        <p:spPr>
          <a:xfrm>
            <a:off x="9937683" y="1698172"/>
            <a:ext cx="1386114" cy="740228"/>
          </a:xfrm>
          <a:prstGeom prst="wedgeRoundRectCallout">
            <a:avLst>
              <a:gd name="adj1" fmla="val -58006"/>
              <a:gd name="adj2" fmla="val 2105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Final Hypothesis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Speech Bubble: Rectangle with Corners Rounded 128">
            <a:extLst>
              <a:ext uri="{FF2B5EF4-FFF2-40B4-BE49-F238E27FC236}">
                <a16:creationId xmlns:a16="http://schemas.microsoft.com/office/drawing/2014/main" id="{BA52FF9D-EC4D-4F34-8C45-D33B3BE613CB}"/>
              </a:ext>
            </a:extLst>
          </p:cNvPr>
          <p:cNvSpPr/>
          <p:nvPr/>
        </p:nvSpPr>
        <p:spPr>
          <a:xfrm>
            <a:off x="8416063" y="1146744"/>
            <a:ext cx="1386114" cy="740228"/>
          </a:xfrm>
          <a:prstGeom prst="wedgeRoundRectCallout">
            <a:avLst>
              <a:gd name="adj1" fmla="val -58006"/>
              <a:gd name="adj2" fmla="val 2105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Hypothesis Expansion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19" grpId="0" animBg="1"/>
      <p:bldP spid="121" grpId="0" animBg="1"/>
      <p:bldP spid="122" grpId="0" animBg="1"/>
      <p:bldP spid="123" grpId="0" animBg="1"/>
      <p:bldP spid="120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68F4-FC1C-45E7-AEDD-3045AC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A6D-FCB6-4399-81CC-27E9E6B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25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Machine Translation &amp; why is it interesting?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Paradigms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Alignment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Phrase-based SMT </a:t>
            </a:r>
          </a:p>
          <a:p>
            <a:pPr>
              <a:lnSpc>
                <a:spcPct val="120000"/>
              </a:lnSpc>
            </a:pPr>
            <a:r>
              <a:rPr lang="en-US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Extensions to Phrase-based SMT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Word-order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Morphological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Named Entities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Evaluation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610038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734324" y="733895"/>
            <a:ext cx="9772800" cy="710275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600" i="1" dirty="0">
                <a:solidFill>
                  <a:srgbClr val="0000FF"/>
                </a:solidFill>
              </a:rPr>
              <a:t>We have looked at a basic phrase-based SMT system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734324" y="2243807"/>
            <a:ext cx="11048800" cy="343035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/>
              <a:t>This system can learn word and phrase translations from parallel corpora</a:t>
            </a:r>
          </a:p>
          <a:p>
            <a:endParaRPr sz="2400" dirty="0"/>
          </a:p>
          <a:p>
            <a:r>
              <a:rPr lang="en" sz="2400" dirty="0"/>
              <a:t>But many important linguistic phenomena need to be handled</a:t>
            </a:r>
          </a:p>
          <a:p>
            <a:endParaRPr sz="2400" dirty="0"/>
          </a:p>
          <a:p>
            <a:pPr marL="1219170" indent="-304792">
              <a:lnSpc>
                <a:spcPct val="150000"/>
              </a:lnSpc>
              <a:buFontTx/>
              <a:buChar char="●"/>
            </a:pPr>
            <a:r>
              <a:rPr lang="en" sz="2400" b="1" dirty="0"/>
              <a:t>Divergent Word Order </a:t>
            </a:r>
          </a:p>
          <a:p>
            <a:pPr marL="1219170" indent="-304792">
              <a:lnSpc>
                <a:spcPct val="150000"/>
              </a:lnSpc>
              <a:buChar char="●"/>
            </a:pPr>
            <a:r>
              <a:rPr lang="en" sz="2400" dirty="0"/>
              <a:t>Rich morphology</a:t>
            </a:r>
          </a:p>
          <a:p>
            <a:pPr marL="1219170" indent="-304792">
              <a:lnSpc>
                <a:spcPct val="150000"/>
              </a:lnSpc>
              <a:buChar char="●"/>
            </a:pPr>
            <a:r>
              <a:rPr lang="en-US" sz="2400" dirty="0"/>
              <a:t>Named Entities and </a:t>
            </a:r>
            <a:r>
              <a:rPr lang="en" sz="2400" dirty="0"/>
              <a:t>Out-of-Vocabulary words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Shape 533"/>
          <p:cNvSpPr txBox="1"/>
          <p:nvPr/>
        </p:nvSpPr>
        <p:spPr>
          <a:xfrm>
            <a:off x="714367" y="266700"/>
            <a:ext cx="11172800" cy="838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4000"/>
              <a:t>Getting word order right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916067" y="2176533"/>
            <a:ext cx="10666400" cy="33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/>
              <a:t>Solution: </a:t>
            </a:r>
            <a:r>
              <a:rPr lang="en" sz="2400" i="1" dirty="0">
                <a:solidFill>
                  <a:schemeClr val="dk1"/>
                </a:solidFill>
              </a:rPr>
              <a:t> Let’s help PB-SMT with some preprocessing of the input</a:t>
            </a:r>
          </a:p>
          <a:p>
            <a:endParaRPr sz="2400" i="1" dirty="0">
              <a:solidFill>
                <a:schemeClr val="dk1"/>
              </a:solidFill>
            </a:endParaRPr>
          </a:p>
          <a:p>
            <a:endParaRPr sz="2400" i="1" dirty="0"/>
          </a:p>
          <a:p>
            <a:r>
              <a:rPr lang="en" sz="2400" i="1" dirty="0"/>
              <a:t>Change order of words in input sentence to match order of the words in the target language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1643000" y="4971933"/>
            <a:ext cx="8906000" cy="58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>
                <a:solidFill>
                  <a:srgbClr val="0000FF"/>
                </a:solidFill>
              </a:rPr>
              <a:t>Bahubali earned more than 1500 crore rupee sat the boxoffice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819167" y="1238267"/>
            <a:ext cx="10525200" cy="504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i="1">
                <a:solidFill>
                  <a:srgbClr val="FF0000"/>
                </a:solidFill>
              </a:rPr>
              <a:t>Phrase based MT is not good at learning word ordering </a:t>
            </a:r>
          </a:p>
        </p:txBody>
      </p:sp>
      <p:sp>
        <p:nvSpPr>
          <p:cNvPr id="537" name="Shape 537"/>
          <p:cNvSpPr txBox="1"/>
          <p:nvPr/>
        </p:nvSpPr>
        <p:spPr>
          <a:xfrm>
            <a:off x="2038400" y="4238900"/>
            <a:ext cx="8601200" cy="33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Let’s take an example</a:t>
            </a:r>
          </a:p>
        </p:txBody>
      </p:sp>
    </p:spTree>
    <p:extLst>
      <p:ext uri="{BB962C8B-B14F-4D97-AF65-F5344CB8AC3E}">
        <p14:creationId xmlns:p14="http://schemas.microsoft.com/office/powerpoint/2010/main" val="33048500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Shape 5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267" y="3445499"/>
            <a:ext cx="5209200" cy="32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Shape 5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1067" y="117600"/>
            <a:ext cx="5641964" cy="3144701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Shape 544"/>
          <p:cNvSpPr txBox="1"/>
          <p:nvPr/>
        </p:nvSpPr>
        <p:spPr>
          <a:xfrm>
            <a:off x="533400" y="1238267"/>
            <a:ext cx="4562400" cy="457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/>
              <a:t>Parse the sentence to understand its syntactic structure 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619133" y="3038467"/>
            <a:ext cx="4667200" cy="53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/>
              <a:t>Apply rules to transform the tree</a:t>
            </a:r>
          </a:p>
        </p:txBody>
      </p:sp>
      <p:sp>
        <p:nvSpPr>
          <p:cNvPr id="546" name="Shape 546"/>
          <p:cNvSpPr/>
          <p:nvPr/>
        </p:nvSpPr>
        <p:spPr>
          <a:xfrm>
            <a:off x="6994533" y="1466867"/>
            <a:ext cx="552400" cy="285600"/>
          </a:xfrm>
          <a:prstGeom prst="wedgeEllipseCallout">
            <a:avLst>
              <a:gd name="adj1" fmla="val 1153"/>
              <a:gd name="adj2" fmla="val 80065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1</a:t>
            </a:r>
          </a:p>
        </p:txBody>
      </p:sp>
      <p:sp>
        <p:nvSpPr>
          <p:cNvPr id="547" name="Shape 547"/>
          <p:cNvSpPr/>
          <p:nvPr/>
        </p:nvSpPr>
        <p:spPr>
          <a:xfrm>
            <a:off x="8074033" y="1641467"/>
            <a:ext cx="552400" cy="285600"/>
          </a:xfrm>
          <a:prstGeom prst="wedgeEllipseCallout">
            <a:avLst>
              <a:gd name="adj1" fmla="val 47134"/>
              <a:gd name="adj2" fmla="val 7563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2</a:t>
            </a:r>
          </a:p>
        </p:txBody>
      </p:sp>
      <p:sp>
        <p:nvSpPr>
          <p:cNvPr id="548" name="Shape 548"/>
          <p:cNvSpPr/>
          <p:nvPr/>
        </p:nvSpPr>
        <p:spPr>
          <a:xfrm>
            <a:off x="10382267" y="1466867"/>
            <a:ext cx="552400" cy="285600"/>
          </a:xfrm>
          <a:prstGeom prst="wedgeEllipseCallout">
            <a:avLst>
              <a:gd name="adj1" fmla="val -22411"/>
              <a:gd name="adj2" fmla="val 116748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3</a:t>
            </a:r>
          </a:p>
        </p:txBody>
      </p:sp>
      <p:sp>
        <p:nvSpPr>
          <p:cNvPr id="549" name="Shape 549"/>
          <p:cNvSpPr/>
          <p:nvPr/>
        </p:nvSpPr>
        <p:spPr>
          <a:xfrm>
            <a:off x="7118367" y="4803800"/>
            <a:ext cx="552400" cy="285600"/>
          </a:xfrm>
          <a:prstGeom prst="wedgeEllipseCallout">
            <a:avLst>
              <a:gd name="adj1" fmla="val 2878"/>
              <a:gd name="adj2" fmla="val 14232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3</a:t>
            </a:r>
          </a:p>
        </p:txBody>
      </p:sp>
      <p:sp>
        <p:nvSpPr>
          <p:cNvPr id="550" name="Shape 550"/>
          <p:cNvSpPr/>
          <p:nvPr/>
        </p:nvSpPr>
        <p:spPr>
          <a:xfrm>
            <a:off x="8486767" y="5089400"/>
            <a:ext cx="552400" cy="285600"/>
          </a:xfrm>
          <a:prstGeom prst="wedgeEllipseCallout">
            <a:avLst>
              <a:gd name="adj1" fmla="val 47134"/>
              <a:gd name="adj2" fmla="val 75630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2</a:t>
            </a:r>
          </a:p>
        </p:txBody>
      </p:sp>
      <p:sp>
        <p:nvSpPr>
          <p:cNvPr id="551" name="Shape 551"/>
          <p:cNvSpPr/>
          <p:nvPr/>
        </p:nvSpPr>
        <p:spPr>
          <a:xfrm>
            <a:off x="10868067" y="4860933"/>
            <a:ext cx="552400" cy="285600"/>
          </a:xfrm>
          <a:prstGeom prst="wedgeEllipseCallout">
            <a:avLst>
              <a:gd name="adj1" fmla="val 1153"/>
              <a:gd name="adj2" fmla="val 80065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1</a:t>
            </a:r>
          </a:p>
        </p:txBody>
      </p:sp>
      <p:sp>
        <p:nvSpPr>
          <p:cNvPr id="552" name="Shape 552"/>
          <p:cNvSpPr txBox="1"/>
          <p:nvPr/>
        </p:nvSpPr>
        <p:spPr>
          <a:xfrm>
            <a:off x="509600" y="4133833"/>
            <a:ext cx="4962286" cy="36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 dirty="0"/>
              <a:t>VP → VBD NP PP ⇒ </a:t>
            </a:r>
            <a:r>
              <a:rPr lang="en" sz="2400" dirty="0">
                <a:solidFill>
                  <a:schemeClr val="dk1"/>
                </a:solidFill>
              </a:rPr>
              <a:t>VP → PP NP VBD 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485767" y="4943467"/>
            <a:ext cx="4667200" cy="11144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/>
              <a:t>This rule captures  </a:t>
            </a:r>
          </a:p>
          <a:p>
            <a:r>
              <a:rPr lang="en" sz="2400"/>
              <a:t>Subject-Verb-Object to Subject-Object-Verb divergence</a:t>
            </a:r>
          </a:p>
        </p:txBody>
      </p:sp>
      <p:sp>
        <p:nvSpPr>
          <p:cNvPr id="554" name="Shape 554"/>
          <p:cNvSpPr/>
          <p:nvPr/>
        </p:nvSpPr>
        <p:spPr>
          <a:xfrm>
            <a:off x="6350000" y="5664200"/>
            <a:ext cx="552400" cy="285600"/>
          </a:xfrm>
          <a:prstGeom prst="wedgeEllipseCallout">
            <a:avLst>
              <a:gd name="adj1" fmla="val 73003"/>
              <a:gd name="adj2" fmla="val 81186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4</a:t>
            </a:r>
          </a:p>
        </p:txBody>
      </p:sp>
      <p:sp>
        <p:nvSpPr>
          <p:cNvPr id="555" name="Shape 555"/>
          <p:cNvSpPr/>
          <p:nvPr/>
        </p:nvSpPr>
        <p:spPr>
          <a:xfrm>
            <a:off x="7772400" y="5461000"/>
            <a:ext cx="552400" cy="285600"/>
          </a:xfrm>
          <a:prstGeom prst="wedgeEllipseCallout">
            <a:avLst>
              <a:gd name="adj1" fmla="val -18960"/>
              <a:gd name="adj2" fmla="val 125654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712887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0" name="Shape 5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3517" y="492767"/>
            <a:ext cx="4882983" cy="3228332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Shape 561"/>
          <p:cNvSpPr/>
          <p:nvPr/>
        </p:nvSpPr>
        <p:spPr>
          <a:xfrm>
            <a:off x="7131067" y="2511400"/>
            <a:ext cx="552400" cy="285600"/>
          </a:xfrm>
          <a:prstGeom prst="wedgeEllipseCallout">
            <a:avLst>
              <a:gd name="adj1" fmla="val 73003"/>
              <a:gd name="adj2" fmla="val 81186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5</a:t>
            </a:r>
          </a:p>
        </p:txBody>
      </p:sp>
      <p:sp>
        <p:nvSpPr>
          <p:cNvPr id="562" name="Shape 562"/>
          <p:cNvSpPr/>
          <p:nvPr/>
        </p:nvSpPr>
        <p:spPr>
          <a:xfrm>
            <a:off x="8763000" y="2225800"/>
            <a:ext cx="552400" cy="285600"/>
          </a:xfrm>
          <a:prstGeom prst="wedgeEllipseCallout">
            <a:avLst>
              <a:gd name="adj1" fmla="val -18960"/>
              <a:gd name="adj2" fmla="val 144503"/>
            </a:avLst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4</a:t>
            </a:r>
          </a:p>
        </p:txBody>
      </p:sp>
      <p:sp>
        <p:nvSpPr>
          <p:cNvPr id="563" name="Shape 563"/>
          <p:cNvSpPr txBox="1"/>
          <p:nvPr/>
        </p:nvSpPr>
        <p:spPr>
          <a:xfrm>
            <a:off x="457200" y="819167"/>
            <a:ext cx="6048400" cy="381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/>
              <a:t>Prepositions in English become postpositions in Hindi</a:t>
            </a:r>
          </a:p>
        </p:txBody>
      </p:sp>
      <p:sp>
        <p:nvSpPr>
          <p:cNvPr id="564" name="Shape 564"/>
          <p:cNvSpPr txBox="1"/>
          <p:nvPr/>
        </p:nvSpPr>
        <p:spPr>
          <a:xfrm>
            <a:off x="928700" y="1925933"/>
            <a:ext cx="4610000" cy="362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lIns="121900" tIns="121900" rIns="121900" bIns="121900" anchor="ctr" anchorCtr="0">
            <a:noAutofit/>
          </a:bodyPr>
          <a:lstStyle/>
          <a:p>
            <a:r>
              <a:rPr lang="en" sz="2400"/>
              <a:t>PP → IN NP ⇒ </a:t>
            </a:r>
            <a:r>
              <a:rPr lang="en" sz="2400">
                <a:solidFill>
                  <a:schemeClr val="dk1"/>
                </a:solidFill>
              </a:rPr>
              <a:t>PP → NP IN</a:t>
            </a:r>
          </a:p>
        </p:txBody>
      </p:sp>
      <p:sp>
        <p:nvSpPr>
          <p:cNvPr id="565" name="Shape 565"/>
          <p:cNvSpPr txBox="1"/>
          <p:nvPr/>
        </p:nvSpPr>
        <p:spPr>
          <a:xfrm>
            <a:off x="457199" y="3589449"/>
            <a:ext cx="6799943" cy="447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/>
              <a:t>The new input to the machine translation system is</a:t>
            </a:r>
          </a:p>
        </p:txBody>
      </p:sp>
      <p:sp>
        <p:nvSpPr>
          <p:cNvPr id="566" name="Shape 566"/>
          <p:cNvSpPr txBox="1"/>
          <p:nvPr/>
        </p:nvSpPr>
        <p:spPr>
          <a:xfrm>
            <a:off x="457199" y="4109463"/>
            <a:ext cx="6650247" cy="614894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>
                <a:solidFill>
                  <a:srgbClr val="0000FF"/>
                </a:solidFill>
              </a:rPr>
              <a:t>Bahubali the boxoffice at 1500 crore rupees earned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457199" y="5155667"/>
            <a:ext cx="6693790" cy="533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/>
              <a:t>Now we can translate with little reordering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457199" y="5687226"/>
            <a:ext cx="6916058" cy="495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>
                <a:solidFill>
                  <a:srgbClr val="0000FF"/>
                </a:solidFill>
              </a:rPr>
              <a:t>बाहुबली ने बॉक्सओफिस पर 1500 करोड रुपए कमाए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867667" y="4800600"/>
            <a:ext cx="3390800" cy="156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400" i="1">
                <a:solidFill>
                  <a:srgbClr val="FF0000"/>
                </a:solidFill>
              </a:rPr>
              <a:t>These rules can be written manually or learnt from parse trees</a:t>
            </a:r>
          </a:p>
        </p:txBody>
      </p:sp>
    </p:spTree>
    <p:extLst>
      <p:ext uri="{BB962C8B-B14F-4D97-AF65-F5344CB8AC3E}">
        <p14:creationId xmlns:p14="http://schemas.microsoft.com/office/powerpoint/2010/main" val="28850434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/>
          <p:nvPr/>
        </p:nvSpPr>
        <p:spPr>
          <a:xfrm>
            <a:off x="1343000" y="876333"/>
            <a:ext cx="9506000" cy="4096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667" i="1"/>
              <a:t>Better methods exist for generating the correct word order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791028" y="2944353"/>
            <a:ext cx="11756571" cy="13620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b="1" dirty="0"/>
              <a:t>Hierarchical PBSMT</a:t>
            </a:r>
            <a:r>
              <a:rPr lang="en" sz="2400" dirty="0"/>
              <a:t> ⇒ Provision in the phrase table for limited &amp; simple reordering rules</a:t>
            </a:r>
          </a:p>
          <a:p>
            <a:endParaRPr sz="2400" dirty="0"/>
          </a:p>
          <a:p>
            <a:r>
              <a:rPr lang="en" sz="2400" b="1" dirty="0"/>
              <a:t>Syntax-based SMT</a:t>
            </a:r>
            <a:r>
              <a:rPr lang="en" sz="2400" dirty="0"/>
              <a:t> ⇒ Another SMT paradigm, where the system learns mappings of “treelets” instead of mappings of phrases</a:t>
            </a:r>
          </a:p>
          <a:p>
            <a:endParaRPr sz="2400" dirty="0"/>
          </a:p>
        </p:txBody>
      </p:sp>
      <p:sp>
        <p:nvSpPr>
          <p:cNvPr id="576" name="Shape 576"/>
          <p:cNvSpPr txBox="1"/>
          <p:nvPr/>
        </p:nvSpPr>
        <p:spPr>
          <a:xfrm>
            <a:off x="1545772" y="1843743"/>
            <a:ext cx="8557390" cy="542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>
                <a:solidFill>
                  <a:schemeClr val="dk1"/>
                </a:solidFill>
              </a:rPr>
              <a:t>Incorporate learning of reordering is built into the SMT system</a:t>
            </a:r>
          </a:p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192121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734324" y="733896"/>
            <a:ext cx="9772800" cy="42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>
                <a:solidFill>
                  <a:srgbClr val="0000FF"/>
                </a:solidFill>
              </a:rPr>
              <a:t>We have looked at a basic phrase-based SMT system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676267" y="1533532"/>
            <a:ext cx="11048800" cy="343035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/>
              <a:t>This system can learn word and phrase translations from parallel corpora</a:t>
            </a:r>
          </a:p>
          <a:p>
            <a:endParaRPr sz="2400" dirty="0"/>
          </a:p>
          <a:p>
            <a:r>
              <a:rPr lang="en" sz="2400" dirty="0"/>
              <a:t>But many important linguistic phenomena need to be handled</a:t>
            </a:r>
          </a:p>
          <a:p>
            <a:endParaRPr sz="2400" dirty="0"/>
          </a:p>
          <a:p>
            <a:pPr marL="1219170" indent="-304792">
              <a:lnSpc>
                <a:spcPct val="150000"/>
              </a:lnSpc>
              <a:buFontTx/>
              <a:buChar char="●"/>
            </a:pPr>
            <a:r>
              <a:rPr lang="en" sz="2400" dirty="0"/>
              <a:t>Divergent Word Order </a:t>
            </a:r>
          </a:p>
          <a:p>
            <a:pPr marL="1219170" indent="-304792">
              <a:lnSpc>
                <a:spcPct val="150000"/>
              </a:lnSpc>
              <a:buChar char="●"/>
            </a:pPr>
            <a:r>
              <a:rPr lang="en" sz="2400" b="1" dirty="0"/>
              <a:t>Rich morphology</a:t>
            </a:r>
          </a:p>
          <a:p>
            <a:pPr marL="1219170" indent="-304792">
              <a:lnSpc>
                <a:spcPct val="150000"/>
              </a:lnSpc>
              <a:buChar char="●"/>
            </a:pPr>
            <a:r>
              <a:rPr lang="en-US" sz="2400" dirty="0"/>
              <a:t>Named Entities and </a:t>
            </a:r>
            <a:r>
              <a:rPr lang="en" sz="2400" dirty="0"/>
              <a:t>Out-of-Vocabulary words</a:t>
            </a:r>
          </a:p>
        </p:txBody>
      </p:sp>
    </p:spTree>
    <p:extLst>
      <p:ext uri="{BB962C8B-B14F-4D97-AF65-F5344CB8AC3E}">
        <p14:creationId xmlns:p14="http://schemas.microsoft.com/office/powerpoint/2010/main" val="37148868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297708" y="358333"/>
            <a:ext cx="11720121" cy="53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800" b="1" i="1" dirty="0">
                <a:solidFill>
                  <a:srgbClr val="FF0000"/>
                </a:solidFill>
              </a:rPr>
              <a:t>Language is very productive, you can combine words to generate new words</a:t>
            </a:r>
          </a:p>
        </p:txBody>
      </p:sp>
      <p:sp>
        <p:nvSpPr>
          <p:cNvPr id="500" name="Shape 500"/>
          <p:cNvSpPr txBox="1"/>
          <p:nvPr/>
        </p:nvSpPr>
        <p:spPr>
          <a:xfrm>
            <a:off x="523866" y="1763486"/>
            <a:ext cx="2030647" cy="47428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/>
              <a:t>घर</a:t>
            </a:r>
          </a:p>
          <a:p>
            <a:pPr>
              <a:lnSpc>
                <a:spcPct val="115000"/>
              </a:lnSpc>
            </a:pPr>
            <a:r>
              <a:rPr lang="en" sz="2400" dirty="0"/>
              <a:t>घरात</a:t>
            </a:r>
          </a:p>
          <a:p>
            <a:pPr>
              <a:lnSpc>
                <a:spcPct val="115000"/>
              </a:lnSpc>
            </a:pPr>
            <a:r>
              <a:rPr lang="en" sz="2400" dirty="0"/>
              <a:t>घरावरती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घराखाली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घरामध्ये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घरामागे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घराचा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घरामागचा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घरासमोर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घरासमोरचा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घरांसमोर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369157" y="987330"/>
            <a:ext cx="5951319" cy="46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/>
              <a:t>Inflectional forms of the Marathi word घर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7335784" y="877849"/>
            <a:ext cx="5019600" cy="46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/>
              <a:t>Hindi words with the suffix वाद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2554513" y="1763486"/>
            <a:ext cx="4528458" cy="47428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/>
              <a:t>house</a:t>
            </a:r>
          </a:p>
          <a:p>
            <a:pPr>
              <a:lnSpc>
                <a:spcPct val="115000"/>
              </a:lnSpc>
            </a:pPr>
            <a:r>
              <a:rPr lang="en" sz="2400" dirty="0"/>
              <a:t>in the house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on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below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in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behind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of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that which is behind the house 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in front of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that which is in front of the house 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in front of the houses</a:t>
            </a:r>
          </a:p>
        </p:txBody>
      </p:sp>
      <p:sp>
        <p:nvSpPr>
          <p:cNvPr id="504" name="Shape 504"/>
          <p:cNvSpPr txBox="1"/>
          <p:nvPr/>
        </p:nvSpPr>
        <p:spPr>
          <a:xfrm>
            <a:off x="7489372" y="1758930"/>
            <a:ext cx="1966686" cy="200112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/>
              <a:t>साम्यवाद</a:t>
            </a:r>
          </a:p>
          <a:p>
            <a:r>
              <a:rPr lang="en" sz="2400" dirty="0"/>
              <a:t>समाजवाद</a:t>
            </a:r>
          </a:p>
          <a:p>
            <a:r>
              <a:rPr lang="en" sz="2400" dirty="0"/>
              <a:t>पूंजीवाद</a:t>
            </a:r>
          </a:p>
          <a:p>
            <a:r>
              <a:rPr lang="en" sz="2400" dirty="0"/>
              <a:t>जातीवाद</a:t>
            </a:r>
          </a:p>
          <a:p>
            <a:pPr marR="33866">
              <a:lnSpc>
                <a:spcPct val="115000"/>
              </a:lnSpc>
              <a:buClr>
                <a:schemeClr val="dk1"/>
              </a:buClr>
            </a:pPr>
            <a:r>
              <a:rPr lang="en" sz="2400" dirty="0">
                <a:highlight>
                  <a:srgbClr val="FFFFFF"/>
                </a:highlight>
              </a:rPr>
              <a:t>साम्राज्यवाद</a:t>
            </a:r>
          </a:p>
          <a:p>
            <a:endParaRPr sz="2400" dirty="0"/>
          </a:p>
        </p:txBody>
      </p:sp>
      <p:sp>
        <p:nvSpPr>
          <p:cNvPr id="505" name="Shape 505"/>
          <p:cNvSpPr txBox="1"/>
          <p:nvPr/>
        </p:nvSpPr>
        <p:spPr>
          <a:xfrm>
            <a:off x="9456058" y="1758931"/>
            <a:ext cx="2212076" cy="20011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/>
              <a:t>communism</a:t>
            </a:r>
          </a:p>
          <a:p>
            <a:r>
              <a:rPr lang="en" sz="2400" dirty="0"/>
              <a:t>socialism</a:t>
            </a:r>
          </a:p>
          <a:p>
            <a:r>
              <a:rPr lang="en" sz="2400" dirty="0"/>
              <a:t>capitalism</a:t>
            </a:r>
          </a:p>
          <a:p>
            <a:r>
              <a:rPr lang="en" sz="2400" dirty="0"/>
              <a:t>casteism</a:t>
            </a:r>
          </a:p>
          <a:p>
            <a:pPr>
              <a:buClr>
                <a:srgbClr val="000000"/>
              </a:buClr>
            </a:pPr>
            <a:r>
              <a:rPr lang="en" sz="2400" dirty="0"/>
              <a:t>imperialism</a:t>
            </a:r>
          </a:p>
        </p:txBody>
      </p:sp>
      <p:sp>
        <p:nvSpPr>
          <p:cNvPr id="506" name="Shape 506"/>
          <p:cNvSpPr txBox="1"/>
          <p:nvPr/>
        </p:nvSpPr>
        <p:spPr>
          <a:xfrm>
            <a:off x="7489372" y="4708867"/>
            <a:ext cx="4049948" cy="1790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/>
              <a:t>The corpus should contains all variants to </a:t>
            </a:r>
            <a:r>
              <a:rPr lang="en" sz="2400" i="1" dirty="0">
                <a:solidFill>
                  <a:schemeClr val="dk1"/>
                </a:solidFill>
              </a:rPr>
              <a:t>learn translations </a:t>
            </a:r>
          </a:p>
          <a:p>
            <a:endParaRPr sz="2400" i="1" dirty="0">
              <a:solidFill>
                <a:schemeClr val="dk1"/>
              </a:solidFill>
            </a:endParaRPr>
          </a:p>
          <a:p>
            <a:r>
              <a:rPr lang="en" sz="2400" i="1" dirty="0">
                <a:solidFill>
                  <a:schemeClr val="dk1"/>
                </a:solidFill>
              </a:rPr>
              <a:t>This is infeasible!</a:t>
            </a:r>
          </a:p>
          <a:p>
            <a:endParaRPr sz="2400" i="1" dirty="0">
              <a:solidFill>
                <a:schemeClr val="dk1"/>
              </a:solidFill>
            </a:endParaRPr>
          </a:p>
          <a:p>
            <a:endParaRPr sz="2400" i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514367" y="638166"/>
            <a:ext cx="11220400" cy="80165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4400" b="1" i="1" dirty="0">
                <a:latin typeface="+mj-lt"/>
              </a:rPr>
              <a:t>Why is Machine Translation </a:t>
            </a:r>
            <a:r>
              <a:rPr lang="en-US" sz="4400" b="1" i="1" dirty="0">
                <a:latin typeface="+mj-lt"/>
              </a:rPr>
              <a:t>interesting</a:t>
            </a:r>
            <a:r>
              <a:rPr lang="en" sz="4400" b="1" i="1" dirty="0">
                <a:latin typeface="+mj-lt"/>
              </a:rPr>
              <a:t>?</a:t>
            </a:r>
          </a:p>
        </p:txBody>
      </p:sp>
      <p:sp>
        <p:nvSpPr>
          <p:cNvPr id="224" name="Shape 224"/>
          <p:cNvSpPr txBox="1"/>
          <p:nvPr/>
        </p:nvSpPr>
        <p:spPr>
          <a:xfrm>
            <a:off x="1419200" y="2456939"/>
            <a:ext cx="10772800" cy="80165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/>
              <a:t>Language Divergence </a:t>
            </a:r>
            <a:r>
              <a:rPr lang="en" sz="2400" i="1" dirty="0">
                <a:sym typeface="Wingdings" panose="05000000000000000000" pitchFamily="2" charset="2"/>
              </a:rPr>
              <a:t> </a:t>
            </a:r>
            <a:r>
              <a:rPr lang="en" sz="2400" i="1" dirty="0"/>
              <a:t> the great diversity among languages of the world</a:t>
            </a:r>
            <a:endParaRPr sz="2400" i="1" dirty="0"/>
          </a:p>
          <a:p>
            <a:endParaRPr sz="2400" i="1" dirty="0"/>
          </a:p>
        </p:txBody>
      </p:sp>
      <p:sp>
        <p:nvSpPr>
          <p:cNvPr id="4" name="Shape 224">
            <a:extLst>
              <a:ext uri="{FF2B5EF4-FFF2-40B4-BE49-F238E27FC236}">
                <a16:creationId xmlns:a16="http://schemas.microsoft.com/office/drawing/2014/main" id="{E758D910-8187-4564-B8BD-B21C08EEE9F3}"/>
              </a:ext>
            </a:extLst>
          </p:cNvPr>
          <p:cNvSpPr txBox="1"/>
          <p:nvPr/>
        </p:nvSpPr>
        <p:spPr>
          <a:xfrm>
            <a:off x="1902593" y="3872545"/>
            <a:ext cx="8801693" cy="801651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2400" i="1" dirty="0">
                <a:solidFill>
                  <a:srgbClr val="0066FF"/>
                </a:solidFill>
              </a:rPr>
              <a:t>The central problem of MT is to bridge this language divergence</a:t>
            </a:r>
            <a:endParaRPr lang="en" sz="2400" i="1" dirty="0">
              <a:solidFill>
                <a:srgbClr val="0066FF"/>
              </a:solidFill>
            </a:endParaRPr>
          </a:p>
          <a:p>
            <a:pPr>
              <a:buClr>
                <a:schemeClr val="dk1"/>
              </a:buClr>
            </a:pPr>
            <a:endParaRPr sz="2400" i="1" dirty="0">
              <a:solidFill>
                <a:srgbClr val="0066FF"/>
              </a:solidFill>
            </a:endParaRPr>
          </a:p>
          <a:p>
            <a:endParaRPr sz="2400" i="1" dirty="0">
              <a:solidFill>
                <a:srgbClr val="0066FF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Shape 499"/>
          <p:cNvSpPr txBox="1"/>
          <p:nvPr/>
        </p:nvSpPr>
        <p:spPr>
          <a:xfrm>
            <a:off x="297708" y="358333"/>
            <a:ext cx="11720121" cy="5332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algn="ctr"/>
            <a:r>
              <a:rPr lang="en" sz="2800" b="1" i="1" dirty="0">
                <a:solidFill>
                  <a:srgbClr val="FF0000"/>
                </a:solidFill>
              </a:rPr>
              <a:t>Language is very productive, you can combine words to generate new words</a:t>
            </a:r>
          </a:p>
        </p:txBody>
      </p:sp>
      <p:sp>
        <p:nvSpPr>
          <p:cNvPr id="501" name="Shape 501"/>
          <p:cNvSpPr txBox="1"/>
          <p:nvPr/>
        </p:nvSpPr>
        <p:spPr>
          <a:xfrm>
            <a:off x="369157" y="987330"/>
            <a:ext cx="5951319" cy="46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/>
              <a:t>Inflectional forms of the Marathi word घर</a:t>
            </a:r>
          </a:p>
        </p:txBody>
      </p:sp>
      <p:sp>
        <p:nvSpPr>
          <p:cNvPr id="502" name="Shape 502"/>
          <p:cNvSpPr txBox="1"/>
          <p:nvPr/>
        </p:nvSpPr>
        <p:spPr>
          <a:xfrm>
            <a:off x="7335784" y="877849"/>
            <a:ext cx="5019600" cy="46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/>
              <a:t>Hindi words with the suffix वाद</a:t>
            </a:r>
          </a:p>
        </p:txBody>
      </p:sp>
      <p:sp>
        <p:nvSpPr>
          <p:cNvPr id="503" name="Shape 503"/>
          <p:cNvSpPr txBox="1"/>
          <p:nvPr/>
        </p:nvSpPr>
        <p:spPr>
          <a:xfrm>
            <a:off x="2554513" y="1763486"/>
            <a:ext cx="4528458" cy="47428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/>
              <a:t>house</a:t>
            </a:r>
          </a:p>
          <a:p>
            <a:pPr>
              <a:lnSpc>
                <a:spcPct val="115000"/>
              </a:lnSpc>
            </a:pPr>
            <a:r>
              <a:rPr lang="en" sz="2400" dirty="0"/>
              <a:t>in the house</a:t>
            </a:r>
          </a:p>
          <a:p>
            <a:pPr>
              <a:lnSpc>
                <a:spcPct val="115000"/>
              </a:lnSpc>
              <a:buClr>
                <a:schemeClr val="dk1"/>
              </a:buClr>
            </a:pPr>
            <a:r>
              <a:rPr lang="en" sz="2400" dirty="0">
                <a:solidFill>
                  <a:schemeClr val="dk1"/>
                </a:solidFill>
              </a:rPr>
              <a:t>on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below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in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behind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of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that which is behind the house 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in front of the house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that which is in front of the house 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</a:rPr>
              <a:t>in front of the houses</a:t>
            </a:r>
          </a:p>
        </p:txBody>
      </p:sp>
      <p:sp>
        <p:nvSpPr>
          <p:cNvPr id="505" name="Shape 505"/>
          <p:cNvSpPr txBox="1"/>
          <p:nvPr/>
        </p:nvSpPr>
        <p:spPr>
          <a:xfrm>
            <a:off x="9456058" y="1758931"/>
            <a:ext cx="2212076" cy="200112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dirty="0"/>
              <a:t>communism</a:t>
            </a:r>
          </a:p>
          <a:p>
            <a:r>
              <a:rPr lang="en" sz="2400" dirty="0"/>
              <a:t>socialism</a:t>
            </a:r>
          </a:p>
          <a:p>
            <a:r>
              <a:rPr lang="en" sz="2400" dirty="0"/>
              <a:t>capitalism</a:t>
            </a:r>
          </a:p>
          <a:p>
            <a:r>
              <a:rPr lang="en" sz="2400" dirty="0"/>
              <a:t>casteism</a:t>
            </a:r>
          </a:p>
          <a:p>
            <a:pPr>
              <a:buClr>
                <a:srgbClr val="000000"/>
              </a:buClr>
            </a:pPr>
            <a:r>
              <a:rPr lang="en" sz="2400" dirty="0"/>
              <a:t>imperialism</a:t>
            </a:r>
          </a:p>
        </p:txBody>
      </p:sp>
      <p:sp>
        <p:nvSpPr>
          <p:cNvPr id="11" name="Shape 517">
            <a:extLst>
              <a:ext uri="{FF2B5EF4-FFF2-40B4-BE49-F238E27FC236}">
                <a16:creationId xmlns:a16="http://schemas.microsoft.com/office/drawing/2014/main" id="{43F6FAB8-AA29-4BC6-874A-D0F0EC4E062D}"/>
              </a:ext>
            </a:extLst>
          </p:cNvPr>
          <p:cNvSpPr txBox="1"/>
          <p:nvPr/>
        </p:nvSpPr>
        <p:spPr>
          <a:xfrm>
            <a:off x="7489373" y="4174334"/>
            <a:ext cx="4463142" cy="2473209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i="1" dirty="0"/>
              <a:t>Break the words into its component morphemes</a:t>
            </a:r>
            <a:endParaRPr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L</a:t>
            </a:r>
            <a:r>
              <a:rPr lang="en" sz="2400" i="1" dirty="0"/>
              <a:t>earn translations for the morphemes</a:t>
            </a:r>
            <a:endParaRPr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sz="2400" i="1" dirty="0"/>
              <a:t>Far more likely to find morphemes in the corpus</a:t>
            </a:r>
          </a:p>
          <a:p>
            <a:endParaRPr sz="2400" i="1" dirty="0">
              <a:solidFill>
                <a:schemeClr val="dk1"/>
              </a:solidFill>
            </a:endParaRPr>
          </a:p>
        </p:txBody>
      </p:sp>
      <p:sp>
        <p:nvSpPr>
          <p:cNvPr id="10" name="Shape 511">
            <a:extLst>
              <a:ext uri="{FF2B5EF4-FFF2-40B4-BE49-F238E27FC236}">
                <a16:creationId xmlns:a16="http://schemas.microsoft.com/office/drawing/2014/main" id="{798EF39F-2A2A-44D6-A582-76B9D2D594D0}"/>
              </a:ext>
            </a:extLst>
          </p:cNvPr>
          <p:cNvSpPr txBox="1"/>
          <p:nvPr/>
        </p:nvSpPr>
        <p:spPr>
          <a:xfrm>
            <a:off x="523867" y="1758929"/>
            <a:ext cx="2030646" cy="474073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त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वरती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खाली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मध्ये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मागे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चा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माग चा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समोर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समोर चा</a:t>
            </a: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0000FF"/>
                </a:solidFill>
              </a:rPr>
              <a:t>घर ा ं समोर</a:t>
            </a:r>
          </a:p>
        </p:txBody>
      </p:sp>
      <p:sp>
        <p:nvSpPr>
          <p:cNvPr id="12" name="Shape 515">
            <a:extLst>
              <a:ext uri="{FF2B5EF4-FFF2-40B4-BE49-F238E27FC236}">
                <a16:creationId xmlns:a16="http://schemas.microsoft.com/office/drawing/2014/main" id="{0D49B8AE-CA6A-4F77-811C-3666A6DF6FC5}"/>
              </a:ext>
            </a:extLst>
          </p:cNvPr>
          <p:cNvSpPr txBox="1"/>
          <p:nvPr/>
        </p:nvSpPr>
        <p:spPr>
          <a:xfrm>
            <a:off x="7586423" y="1761630"/>
            <a:ext cx="1869635" cy="200112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>
                <a:solidFill>
                  <a:srgbClr val="0000FF"/>
                </a:solidFill>
              </a:rPr>
              <a:t>साम्य वाद</a:t>
            </a:r>
          </a:p>
          <a:p>
            <a:r>
              <a:rPr lang="en" sz="2400">
                <a:solidFill>
                  <a:srgbClr val="0000FF"/>
                </a:solidFill>
              </a:rPr>
              <a:t>समाज वाद</a:t>
            </a:r>
          </a:p>
          <a:p>
            <a:r>
              <a:rPr lang="en" sz="2400">
                <a:solidFill>
                  <a:srgbClr val="0000FF"/>
                </a:solidFill>
              </a:rPr>
              <a:t>पूंजी वाद</a:t>
            </a:r>
          </a:p>
          <a:p>
            <a:r>
              <a:rPr lang="en" sz="2400">
                <a:solidFill>
                  <a:srgbClr val="0000FF"/>
                </a:solidFill>
              </a:rPr>
              <a:t>जाती वाद</a:t>
            </a:r>
          </a:p>
          <a:p>
            <a:pPr marR="33866">
              <a:lnSpc>
                <a:spcPct val="115000"/>
              </a:lnSpc>
            </a:pPr>
            <a:r>
              <a:rPr lang="en" sz="2400">
                <a:solidFill>
                  <a:srgbClr val="0000FF"/>
                </a:solidFill>
                <a:highlight>
                  <a:srgbClr val="FFFFFF"/>
                </a:highlight>
              </a:rPr>
              <a:t>साम्राज्य वाद</a:t>
            </a:r>
          </a:p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84144553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Shape 493"/>
          <p:cNvSpPr txBox="1"/>
          <p:nvPr/>
        </p:nvSpPr>
        <p:spPr>
          <a:xfrm>
            <a:off x="734324" y="733896"/>
            <a:ext cx="9772800" cy="428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>
                <a:solidFill>
                  <a:srgbClr val="0000FF"/>
                </a:solidFill>
              </a:rPr>
              <a:t>We have looked at a basic phrase-based SMT system</a:t>
            </a:r>
          </a:p>
        </p:txBody>
      </p:sp>
      <p:sp>
        <p:nvSpPr>
          <p:cNvPr id="494" name="Shape 494"/>
          <p:cNvSpPr txBox="1"/>
          <p:nvPr/>
        </p:nvSpPr>
        <p:spPr>
          <a:xfrm>
            <a:off x="676267" y="1533532"/>
            <a:ext cx="11048800" cy="343035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/>
              <a:t>This system can learn word and phrase translations from parallel corpora</a:t>
            </a:r>
          </a:p>
          <a:p>
            <a:endParaRPr sz="2400" dirty="0"/>
          </a:p>
          <a:p>
            <a:r>
              <a:rPr lang="en" sz="2400" dirty="0"/>
              <a:t>But many important linguistic phenomena need to be handled</a:t>
            </a:r>
          </a:p>
          <a:p>
            <a:endParaRPr sz="2400" dirty="0"/>
          </a:p>
          <a:p>
            <a:pPr marL="1219170" indent="-304792">
              <a:lnSpc>
                <a:spcPct val="150000"/>
              </a:lnSpc>
              <a:buFontTx/>
              <a:buChar char="●"/>
            </a:pPr>
            <a:r>
              <a:rPr lang="en" sz="2400" dirty="0"/>
              <a:t>Divergent Word Order </a:t>
            </a:r>
          </a:p>
          <a:p>
            <a:pPr marL="1219170" indent="-304792">
              <a:lnSpc>
                <a:spcPct val="150000"/>
              </a:lnSpc>
              <a:buChar char="●"/>
            </a:pPr>
            <a:r>
              <a:rPr lang="en" sz="2400" dirty="0"/>
              <a:t>Rich morphology</a:t>
            </a:r>
          </a:p>
          <a:p>
            <a:pPr marL="1219170" indent="-304792">
              <a:lnSpc>
                <a:spcPct val="150000"/>
              </a:lnSpc>
              <a:buChar char="●"/>
            </a:pPr>
            <a:r>
              <a:rPr lang="en-US" sz="2400" b="1" dirty="0"/>
              <a:t>Named Entities and </a:t>
            </a:r>
            <a:r>
              <a:rPr lang="en" sz="2400" b="1" dirty="0"/>
              <a:t>Out-of-Vocabulary words</a:t>
            </a:r>
          </a:p>
        </p:txBody>
      </p:sp>
    </p:spTree>
    <p:extLst>
      <p:ext uri="{BB962C8B-B14F-4D97-AF65-F5344CB8AC3E}">
        <p14:creationId xmlns:p14="http://schemas.microsoft.com/office/powerpoint/2010/main" val="10395780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Shape 523"/>
          <p:cNvSpPr txBox="1"/>
          <p:nvPr/>
        </p:nvSpPr>
        <p:spPr>
          <a:xfrm>
            <a:off x="952500" y="647699"/>
            <a:ext cx="10487200" cy="5978072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400" i="1" dirty="0"/>
              <a:t>Some words not seen during train will be seen at test time</a:t>
            </a:r>
          </a:p>
          <a:p>
            <a:endParaRPr sz="2400" i="1" dirty="0"/>
          </a:p>
          <a:p>
            <a:r>
              <a:rPr lang="en" sz="2400" i="1" dirty="0"/>
              <a:t>These are</a:t>
            </a:r>
            <a:r>
              <a:rPr lang="en" sz="2400" i="1" dirty="0">
                <a:solidFill>
                  <a:srgbClr val="FF9900"/>
                </a:solidFill>
              </a:rPr>
              <a:t> </a:t>
            </a:r>
            <a:r>
              <a:rPr lang="en" sz="2400" i="1" dirty="0">
                <a:solidFill>
                  <a:srgbClr val="FF0000"/>
                </a:solidFill>
              </a:rPr>
              <a:t>out-of-vocabulary (OOV) </a:t>
            </a:r>
            <a:r>
              <a:rPr lang="en" sz="2400" i="1" dirty="0"/>
              <a:t>words  </a:t>
            </a:r>
          </a:p>
          <a:p>
            <a:endParaRPr sz="2400" i="1" dirty="0"/>
          </a:p>
          <a:p>
            <a:r>
              <a:rPr lang="en" sz="2400" b="1" i="1" dirty="0"/>
              <a:t>Names</a:t>
            </a:r>
            <a:r>
              <a:rPr lang="en" sz="2400" i="1" dirty="0"/>
              <a:t> are one of the most important category of OOVs </a:t>
            </a:r>
          </a:p>
          <a:p>
            <a:pPr indent="609585"/>
            <a:r>
              <a:rPr lang="en" sz="2400" i="1" dirty="0"/>
              <a:t>⇒ There will always be names not seen during training</a:t>
            </a:r>
          </a:p>
          <a:p>
            <a:pPr indent="609585"/>
            <a:endParaRPr sz="2400" i="1" dirty="0"/>
          </a:p>
          <a:p>
            <a:r>
              <a:rPr lang="en" sz="2400" i="1" dirty="0"/>
              <a:t>How do we translate names like </a:t>
            </a:r>
            <a:r>
              <a:rPr lang="en" sz="2400" i="1" dirty="0">
                <a:solidFill>
                  <a:srgbClr val="0000FF"/>
                </a:solidFill>
              </a:rPr>
              <a:t>Sachin Tendulkar</a:t>
            </a:r>
            <a:r>
              <a:rPr lang="en" sz="2400" i="1" dirty="0"/>
              <a:t> to Hindi? 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What we want to do is map the Roman characters to Devanagari to they sound the same when read  </a:t>
            </a:r>
            <a:r>
              <a:rPr 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hi-IN" sz="2400" i="1" dirty="0">
                <a:solidFill>
                  <a:srgbClr val="0000FF"/>
                </a:solidFill>
              </a:rPr>
              <a:t>सचिन तेंदुलकर </a:t>
            </a:r>
            <a:endParaRPr sz="2400" i="1" dirty="0">
              <a:solidFill>
                <a:srgbClr val="0000FF"/>
              </a:solidFill>
            </a:endParaRPr>
          </a:p>
          <a:p>
            <a:r>
              <a:rPr lang="en" sz="2400" i="1" dirty="0"/>
              <a:t> </a:t>
            </a:r>
            <a:r>
              <a:rPr lang="en" sz="2400" i="1" dirty="0">
                <a:sym typeface="Wingdings" panose="05000000000000000000" pitchFamily="2" charset="2"/>
              </a:rPr>
              <a:t> </a:t>
            </a:r>
            <a:r>
              <a:rPr lang="en" sz="2400" i="1" dirty="0"/>
              <a:t>We call this process </a:t>
            </a:r>
            <a:r>
              <a:rPr lang="en" sz="2400" b="1" i="1" dirty="0"/>
              <a:t>‘transliteration’</a:t>
            </a:r>
          </a:p>
          <a:p>
            <a:endParaRPr lang="en" sz="2400" b="1" i="1" dirty="0"/>
          </a:p>
          <a:p>
            <a:endParaRPr sz="2400" i="1" dirty="0"/>
          </a:p>
          <a:p>
            <a:endParaRPr sz="2400" i="1" dirty="0"/>
          </a:p>
          <a:p>
            <a:endParaRPr sz="240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00B5B-2D18-4150-B83A-2A2BE45E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transliterate?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C4F6A5-9A7E-417D-8897-D2F215CF8A46}"/>
              </a:ext>
            </a:extLst>
          </p:cNvPr>
          <p:cNvSpPr/>
          <p:nvPr/>
        </p:nvSpPr>
        <p:spPr>
          <a:xfrm>
            <a:off x="921659" y="1690462"/>
            <a:ext cx="9818914" cy="4467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i="1" dirty="0"/>
              <a:t>Convert a sequence of characters in one script to another script 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       </a:t>
            </a:r>
            <a:r>
              <a:rPr lang="en-US" sz="2400" i="1" dirty="0">
                <a:solidFill>
                  <a:srgbClr val="FF0000"/>
                </a:solidFill>
              </a:rPr>
              <a:t>s a c h 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>
                <a:solidFill>
                  <a:srgbClr val="FF0000"/>
                </a:solidFill>
              </a:rPr>
              <a:t> n  </a:t>
            </a:r>
            <a:r>
              <a:rPr lang="en-US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FF0000"/>
                </a:solidFill>
              </a:rPr>
              <a:t>स च ि न</a:t>
            </a:r>
          </a:p>
          <a:p>
            <a:pPr>
              <a:lnSpc>
                <a:spcPct val="150000"/>
              </a:lnSpc>
            </a:pPr>
            <a:r>
              <a:rPr lang="en-US" sz="2400" i="1" dirty="0"/>
              <a:t>Isn’t that  a translation problem </a:t>
            </a:r>
            <a:r>
              <a:rPr lang="en-US" sz="2400" i="1" dirty="0">
                <a:sym typeface="Wingdings" panose="05000000000000000000" pitchFamily="2" charset="2"/>
              </a:rPr>
              <a:t> at the character level? </a:t>
            </a:r>
          </a:p>
          <a:p>
            <a:pPr>
              <a:lnSpc>
                <a:spcPct val="150000"/>
              </a:lnSpc>
            </a:pPr>
            <a:endParaRPr lang="en-US" sz="2400" i="1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sz="2400" i="1" dirty="0">
                <a:sym typeface="Wingdings" panose="05000000000000000000" pitchFamily="2" charset="2"/>
              </a:rPr>
              <a:t>Albeit a simpler one,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anose="05000000000000000000" pitchFamily="2" charset="2"/>
              </a:rPr>
              <a:t>Smaller vocabulary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anose="05000000000000000000" pitchFamily="2" charset="2"/>
              </a:rPr>
              <a:t>No reordering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anose="05000000000000000000" pitchFamily="2" charset="2"/>
              </a:rPr>
              <a:t>Shorter segments 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7498528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D9A413-7D28-4AD2-BCF5-CAE947E1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between Related Languages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97781-B78A-4505-A7BB-ACB1A1E44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6128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 txBox="1"/>
          <p:nvPr/>
        </p:nvSpPr>
        <p:spPr>
          <a:xfrm>
            <a:off x="2843867" y="556567"/>
            <a:ext cx="66064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i="1" dirty="0">
                <a:latin typeface="Ubuntu"/>
                <a:ea typeface="Ubuntu"/>
                <a:cs typeface="Ubuntu"/>
                <a:sym typeface="Ubuntu"/>
              </a:rPr>
              <a:t>Related Languages</a:t>
            </a:r>
            <a:endParaRPr sz="3200" i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-49433" y="2165667"/>
            <a:ext cx="5250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i="1" dirty="0">
                <a:latin typeface="Ubuntu"/>
                <a:ea typeface="Ubuntu"/>
                <a:cs typeface="Ubuntu"/>
                <a:sym typeface="Ubuntu"/>
              </a:rPr>
              <a:t>Related by Genealogy</a:t>
            </a:r>
            <a:endParaRPr sz="2667" i="1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6628267" y="2106567"/>
            <a:ext cx="5250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667" i="1">
                <a:latin typeface="Ubuntu"/>
                <a:ea typeface="Ubuntu"/>
                <a:cs typeface="Ubuntu"/>
                <a:sym typeface="Ubuntu"/>
              </a:rPr>
              <a:t>Related by Contact</a:t>
            </a:r>
            <a:endParaRPr sz="2667" i="1">
              <a:latin typeface="Ubuntu"/>
              <a:ea typeface="Ubuntu"/>
              <a:cs typeface="Ubuntu"/>
              <a:sym typeface="Ubuntu"/>
            </a:endParaRPr>
          </a:p>
        </p:txBody>
      </p:sp>
      <p:cxnSp>
        <p:nvCxnSpPr>
          <p:cNvPr id="187" name="Shape 187"/>
          <p:cNvCxnSpPr>
            <a:stCxn id="184" idx="2"/>
            <a:endCxn id="185" idx="0"/>
          </p:cNvCxnSpPr>
          <p:nvPr/>
        </p:nvCxnSpPr>
        <p:spPr>
          <a:xfrm flipH="1">
            <a:off x="2575467" y="1223367"/>
            <a:ext cx="3571600" cy="94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" name="Shape 188"/>
          <p:cNvCxnSpPr>
            <a:stCxn id="184" idx="2"/>
            <a:endCxn id="186" idx="0"/>
          </p:cNvCxnSpPr>
          <p:nvPr/>
        </p:nvCxnSpPr>
        <p:spPr>
          <a:xfrm>
            <a:off x="6147067" y="1223367"/>
            <a:ext cx="3106400" cy="88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9" name="Shape 189"/>
          <p:cNvSpPr/>
          <p:nvPr/>
        </p:nvSpPr>
        <p:spPr>
          <a:xfrm>
            <a:off x="2399367" y="2911084"/>
            <a:ext cx="352400" cy="104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0" name="Shape 190"/>
          <p:cNvSpPr/>
          <p:nvPr/>
        </p:nvSpPr>
        <p:spPr>
          <a:xfrm>
            <a:off x="9077067" y="2802600"/>
            <a:ext cx="352400" cy="1049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91" name="Shape 191"/>
          <p:cNvSpPr txBox="1"/>
          <p:nvPr/>
        </p:nvSpPr>
        <p:spPr>
          <a:xfrm>
            <a:off x="15589" y="4065303"/>
            <a:ext cx="5565752" cy="2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 u="sng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Language Families</a:t>
            </a:r>
            <a:endParaRPr sz="2400" u="sng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>
              <a:lnSpc>
                <a:spcPct val="115000"/>
              </a:lnSpc>
            </a:pPr>
            <a:r>
              <a:rPr lang="en" sz="2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Dravidian, </a:t>
            </a:r>
            <a:r>
              <a:rPr lang="en" sz="2400" dirty="0">
                <a:latin typeface="Ubuntu"/>
                <a:ea typeface="Ubuntu"/>
                <a:cs typeface="Ubuntu"/>
                <a:sym typeface="Ubuntu"/>
              </a:rPr>
              <a:t>Indo-European, Turkic</a:t>
            </a:r>
            <a:endParaRPr sz="2400" dirty="0">
              <a:latin typeface="Ubuntu"/>
              <a:ea typeface="Ubuntu"/>
              <a:cs typeface="Ubuntu"/>
              <a:sym typeface="Ubuntu"/>
            </a:endParaRPr>
          </a:p>
          <a:p>
            <a:pPr algn="ctr">
              <a:spcBef>
                <a:spcPts val="1333"/>
              </a:spcBef>
            </a:pPr>
            <a:r>
              <a:rPr lang="en" sz="1400" dirty="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en" sz="1400" i="1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Jones, Rasmus, Verner, 18</a:t>
            </a:r>
            <a:r>
              <a:rPr lang="en" sz="1400" i="1" baseline="30000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 </a:t>
            </a:r>
            <a:r>
              <a:rPr lang="en" sz="1400" i="1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&amp; 19</a:t>
            </a:r>
            <a:r>
              <a:rPr lang="en" sz="1400" i="1" baseline="30000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th</a:t>
            </a:r>
            <a:r>
              <a:rPr lang="en" sz="1400" i="1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 centuries, Raymond ed. (2005)</a:t>
            </a:r>
            <a:r>
              <a:rPr lang="en" sz="1400" dirty="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sz="1400" dirty="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endParaRPr sz="2400" dirty="0"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2" name="Shape 192"/>
          <p:cNvSpPr txBox="1"/>
          <p:nvPr/>
        </p:nvSpPr>
        <p:spPr>
          <a:xfrm>
            <a:off x="7527499" y="4009332"/>
            <a:ext cx="3966593" cy="210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i="1" u="sng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Linguistic Areas</a:t>
            </a:r>
            <a:endParaRPr sz="2400" u="sng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/>
            <a:r>
              <a:rPr lang="en" sz="2400" dirty="0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rPr>
              <a:t>Indian Subcontinent, Standard Average European</a:t>
            </a:r>
            <a:endParaRPr sz="2400" dirty="0">
              <a:solidFill>
                <a:schemeClr val="dk1"/>
              </a:solidFill>
              <a:latin typeface="Ubuntu"/>
              <a:ea typeface="Ubuntu"/>
              <a:cs typeface="Ubuntu"/>
              <a:sym typeface="Ubuntu"/>
            </a:endParaRPr>
          </a:p>
          <a:p>
            <a:pPr algn="ctr">
              <a:spcBef>
                <a:spcPts val="1333"/>
              </a:spcBef>
            </a:pPr>
            <a:r>
              <a:rPr lang="en" sz="1400" dirty="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(</a:t>
            </a:r>
            <a:r>
              <a:rPr lang="en" sz="1400" i="1" dirty="0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Trubetzkoy, 1923</a:t>
            </a:r>
            <a:r>
              <a:rPr lang="en" sz="1400" dirty="0">
                <a:solidFill>
                  <a:srgbClr val="0000FF"/>
                </a:solidFill>
                <a:latin typeface="Ubuntu"/>
                <a:ea typeface="Ubuntu"/>
                <a:cs typeface="Ubuntu"/>
                <a:sym typeface="Ubuntu"/>
              </a:rPr>
              <a:t>)</a:t>
            </a:r>
            <a:endParaRPr sz="1400" dirty="0">
              <a:solidFill>
                <a:srgbClr val="0000F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3" name="Shape 193"/>
          <p:cNvSpPr txBox="1"/>
          <p:nvPr/>
        </p:nvSpPr>
        <p:spPr>
          <a:xfrm>
            <a:off x="1045309" y="5813223"/>
            <a:ext cx="10784000" cy="6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i="1" dirty="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Related languages may not belong to the same language family!</a:t>
            </a:r>
            <a:endParaRPr sz="2400" i="1" dirty="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040624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>
            <a:spLocks noGrp="1"/>
          </p:cNvSpPr>
          <p:nvPr>
            <p:ph type="title"/>
          </p:nvPr>
        </p:nvSpPr>
        <p:spPr>
          <a:xfrm>
            <a:off x="415600" y="288567"/>
            <a:ext cx="11360800" cy="763600"/>
          </a:xfrm>
          <a:prstGeom prst="rect">
            <a:avLst/>
          </a:prstGeom>
        </p:spPr>
        <p:txBody>
          <a:bodyPr spcFirstLastPara="1" vert="horz" wrap="square" lIns="91433" tIns="91433" rIns="91433" bIns="91433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n"/>
              <a:t>Key Similarities between related languages</a:t>
            </a:r>
            <a:endParaRPr/>
          </a:p>
        </p:txBody>
      </p:sp>
      <p:sp>
        <p:nvSpPr>
          <p:cNvPr id="200" name="Shape 200"/>
          <p:cNvSpPr txBox="1"/>
          <p:nvPr/>
        </p:nvSpPr>
        <p:spPr>
          <a:xfrm>
            <a:off x="391367" y="1606233"/>
            <a:ext cx="10709600" cy="5728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n" dirty="0">
                <a:latin typeface="Mangal"/>
                <a:ea typeface="Mangal"/>
                <a:cs typeface="Mangal"/>
                <a:sym typeface="Mangal"/>
              </a:rPr>
              <a:t>भारताच्या स्वातंत्र्यदिनानिमित्त अमेरिकेतील लॉस एन्जल्स शहरात कार्यक्रम आयोजित </a:t>
            </a:r>
            <a:r>
              <a:rPr lang="en" dirty="0">
                <a:solidFill>
                  <a:srgbClr val="A64D79"/>
                </a:solidFill>
                <a:latin typeface="Mangal"/>
                <a:ea typeface="Mangal"/>
                <a:cs typeface="Mangal"/>
                <a:sym typeface="Mangal"/>
              </a:rPr>
              <a:t>करण्यात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आला</a:t>
            </a:r>
            <a:endParaRPr dirty="0">
              <a:latin typeface="Mangal"/>
              <a:ea typeface="Mangal"/>
              <a:cs typeface="Mangal"/>
              <a:sym typeface="Mangal"/>
            </a:endParaRPr>
          </a:p>
          <a:p>
            <a:r>
              <a:rPr lang="en" sz="1333" i="1" dirty="0">
                <a:solidFill>
                  <a:srgbClr val="434343"/>
                </a:solidFill>
              </a:rPr>
              <a:t>bhAratAcyA svAta.ntryadinAnimitta ameriketIla lOsa enjalsa shaharAta kAryakrama Ayojita karaNyAta AlA</a:t>
            </a:r>
            <a:endParaRPr sz="1333" i="1" dirty="0">
              <a:solidFill>
                <a:srgbClr val="434343"/>
              </a:solidFill>
            </a:endParaRPr>
          </a:p>
        </p:txBody>
      </p:sp>
      <p:sp>
        <p:nvSpPr>
          <p:cNvPr id="201" name="Shape 201"/>
          <p:cNvSpPr txBox="1"/>
          <p:nvPr/>
        </p:nvSpPr>
        <p:spPr>
          <a:xfrm>
            <a:off x="391367" y="2419033"/>
            <a:ext cx="10709600" cy="6112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n" dirty="0">
                <a:solidFill>
                  <a:srgbClr val="FF0000"/>
                </a:solidFill>
                <a:latin typeface="Mangal"/>
                <a:ea typeface="Mangal"/>
                <a:cs typeface="Mangal"/>
                <a:sym typeface="Mangal"/>
              </a:rPr>
              <a:t>भारता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च्या </a:t>
            </a:r>
            <a:r>
              <a:rPr lang="en" dirty="0">
                <a:solidFill>
                  <a:srgbClr val="0000FF"/>
                </a:solidFill>
                <a:latin typeface="Mangal"/>
                <a:ea typeface="Mangal"/>
                <a:cs typeface="Mangal"/>
                <a:sym typeface="Mangal"/>
              </a:rPr>
              <a:t>स्वातंत्र्य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</a:t>
            </a:r>
            <a:r>
              <a:rPr lang="en" dirty="0">
                <a:solidFill>
                  <a:srgbClr val="A64D79"/>
                </a:solidFill>
                <a:latin typeface="Mangal"/>
                <a:ea typeface="Mangal"/>
                <a:cs typeface="Mangal"/>
                <a:sym typeface="Mangal"/>
              </a:rPr>
              <a:t>दिना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निमित्त </a:t>
            </a:r>
            <a:r>
              <a:rPr lang="en" dirty="0">
                <a:solidFill>
                  <a:srgbClr val="FF0000"/>
                </a:solidFill>
                <a:latin typeface="Mangal"/>
                <a:ea typeface="Mangal"/>
                <a:cs typeface="Mangal"/>
                <a:sym typeface="Mangal"/>
              </a:rPr>
              <a:t>अमेरिके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तील </a:t>
            </a:r>
            <a:r>
              <a:rPr lang="en" dirty="0">
                <a:solidFill>
                  <a:srgbClr val="FF0000"/>
                </a:solidFill>
                <a:latin typeface="Mangal"/>
                <a:ea typeface="Mangal"/>
                <a:cs typeface="Mangal"/>
                <a:sym typeface="Mangal"/>
              </a:rPr>
              <a:t>लॉस एन्जल्स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</a:t>
            </a:r>
            <a:r>
              <a:rPr lang="en" dirty="0">
                <a:solidFill>
                  <a:srgbClr val="0000FF"/>
                </a:solidFill>
                <a:latin typeface="Mangal"/>
                <a:ea typeface="Mangal"/>
                <a:cs typeface="Mangal"/>
                <a:sym typeface="Mangal"/>
              </a:rPr>
              <a:t>शहरा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त </a:t>
            </a:r>
            <a:r>
              <a:rPr lang="en" dirty="0">
                <a:solidFill>
                  <a:srgbClr val="0000FF"/>
                </a:solidFill>
                <a:latin typeface="Mangal"/>
                <a:ea typeface="Mangal"/>
                <a:cs typeface="Mangal"/>
                <a:sym typeface="Mangal"/>
              </a:rPr>
              <a:t>कार्यक्रम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</a:t>
            </a:r>
            <a:r>
              <a:rPr lang="en" dirty="0">
                <a:solidFill>
                  <a:srgbClr val="0000FF"/>
                </a:solidFill>
                <a:latin typeface="Mangal"/>
                <a:ea typeface="Mangal"/>
                <a:cs typeface="Mangal"/>
                <a:sym typeface="Mangal"/>
              </a:rPr>
              <a:t>आयोजित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</a:t>
            </a:r>
            <a:r>
              <a:rPr lang="en" dirty="0">
                <a:solidFill>
                  <a:srgbClr val="A64D79"/>
                </a:solidFill>
                <a:latin typeface="Mangal"/>
                <a:ea typeface="Mangal"/>
                <a:cs typeface="Mangal"/>
                <a:sym typeface="Mangal"/>
              </a:rPr>
              <a:t>करण्यात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आला</a:t>
            </a:r>
            <a:endParaRPr dirty="0">
              <a:latin typeface="Mangal"/>
              <a:ea typeface="Mangal"/>
              <a:cs typeface="Mangal"/>
              <a:sym typeface="Mangal"/>
            </a:endParaRPr>
          </a:p>
          <a:p>
            <a:r>
              <a:rPr lang="en" sz="1333" i="1" dirty="0">
                <a:solidFill>
                  <a:srgbClr val="434343"/>
                </a:solidFill>
              </a:rPr>
              <a:t>bhAratA cyA svAta.ntrya dinA nimitta amerike tIla lOsa enjalsa shaharA ta kAryakrama Ayojita karaNyAta AlA</a:t>
            </a:r>
            <a:endParaRPr sz="2400" dirty="0">
              <a:solidFill>
                <a:srgbClr val="434343"/>
              </a:solidFill>
            </a:endParaRPr>
          </a:p>
        </p:txBody>
      </p:sp>
      <p:sp>
        <p:nvSpPr>
          <p:cNvPr id="202" name="Shape 202"/>
          <p:cNvSpPr txBox="1"/>
          <p:nvPr/>
        </p:nvSpPr>
        <p:spPr>
          <a:xfrm>
            <a:off x="415600" y="3208033"/>
            <a:ext cx="10685200" cy="7264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spcBef>
                <a:spcPts val="800"/>
              </a:spcBef>
            </a:pPr>
            <a:r>
              <a:rPr lang="en" dirty="0">
                <a:solidFill>
                  <a:srgbClr val="FF0000"/>
                </a:solidFill>
                <a:latin typeface="Mangal"/>
                <a:ea typeface="Mangal"/>
                <a:cs typeface="Mangal"/>
                <a:sym typeface="Mangal"/>
              </a:rPr>
              <a:t>भारत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के </a:t>
            </a:r>
            <a:r>
              <a:rPr lang="en" dirty="0">
                <a:solidFill>
                  <a:srgbClr val="0000FF"/>
                </a:solidFill>
                <a:latin typeface="Mangal"/>
                <a:ea typeface="Mangal"/>
                <a:cs typeface="Mangal"/>
                <a:sym typeface="Mangal"/>
              </a:rPr>
              <a:t>स्वतंत्रता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</a:t>
            </a:r>
            <a:r>
              <a:rPr lang="en" dirty="0">
                <a:solidFill>
                  <a:srgbClr val="A64D79"/>
                </a:solidFill>
                <a:latin typeface="Mangal"/>
                <a:ea typeface="Mangal"/>
                <a:cs typeface="Mangal"/>
                <a:sym typeface="Mangal"/>
              </a:rPr>
              <a:t>दिवस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के अवसर पर </a:t>
            </a:r>
            <a:r>
              <a:rPr lang="en" dirty="0">
                <a:solidFill>
                  <a:srgbClr val="FF0000"/>
                </a:solidFill>
                <a:latin typeface="Mangal"/>
                <a:ea typeface="Mangal"/>
                <a:cs typeface="Mangal"/>
                <a:sym typeface="Mangal"/>
              </a:rPr>
              <a:t>अमरीका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के </a:t>
            </a:r>
            <a:r>
              <a:rPr lang="en" dirty="0">
                <a:solidFill>
                  <a:srgbClr val="FF0000"/>
                </a:solidFill>
                <a:latin typeface="Mangal"/>
                <a:ea typeface="Mangal"/>
                <a:cs typeface="Mangal"/>
                <a:sym typeface="Mangal"/>
              </a:rPr>
              <a:t>लॉस एन्जल्स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</a:t>
            </a:r>
            <a:r>
              <a:rPr lang="en" dirty="0">
                <a:solidFill>
                  <a:srgbClr val="0000FF"/>
                </a:solidFill>
                <a:latin typeface="Mangal"/>
                <a:ea typeface="Mangal"/>
                <a:cs typeface="Mangal"/>
                <a:sym typeface="Mangal"/>
              </a:rPr>
              <a:t>शहर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में </a:t>
            </a:r>
            <a:r>
              <a:rPr lang="en" dirty="0">
                <a:solidFill>
                  <a:srgbClr val="0000FF"/>
                </a:solidFill>
                <a:latin typeface="Mangal"/>
                <a:ea typeface="Mangal"/>
                <a:cs typeface="Mangal"/>
                <a:sym typeface="Mangal"/>
              </a:rPr>
              <a:t>कार्यक्रम आयोजित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</a:t>
            </a:r>
            <a:r>
              <a:rPr lang="en" dirty="0">
                <a:solidFill>
                  <a:srgbClr val="A64D79"/>
                </a:solidFill>
                <a:latin typeface="Mangal"/>
                <a:ea typeface="Mangal"/>
                <a:cs typeface="Mangal"/>
                <a:sym typeface="Mangal"/>
              </a:rPr>
              <a:t>किया</a:t>
            </a:r>
            <a:r>
              <a:rPr lang="en" dirty="0">
                <a:latin typeface="Mangal"/>
                <a:ea typeface="Mangal"/>
                <a:cs typeface="Mangal"/>
                <a:sym typeface="Mangal"/>
              </a:rPr>
              <a:t> गया</a:t>
            </a:r>
            <a:endParaRPr dirty="0">
              <a:latin typeface="Mangal"/>
              <a:ea typeface="Mangal"/>
              <a:cs typeface="Mangal"/>
              <a:sym typeface="Mangal"/>
            </a:endParaRPr>
          </a:p>
          <a:p>
            <a:r>
              <a:rPr lang="en" sz="1333" i="1" dirty="0">
                <a:solidFill>
                  <a:srgbClr val="434343"/>
                </a:solidFill>
              </a:rPr>
              <a:t>bhArata ke svata.ntratA divasa ke avasara para amarIkA ke losa enjalsa shahara me.n kAryakrama Ayojita kiyA gayA</a:t>
            </a:r>
            <a:endParaRPr sz="1333" i="1" dirty="0">
              <a:solidFill>
                <a:srgbClr val="434343"/>
              </a:solidFill>
            </a:endParaRPr>
          </a:p>
        </p:txBody>
      </p:sp>
      <p:sp>
        <p:nvSpPr>
          <p:cNvPr id="203" name="Shape 203"/>
          <p:cNvSpPr txBox="1"/>
          <p:nvPr/>
        </p:nvSpPr>
        <p:spPr>
          <a:xfrm>
            <a:off x="11004433" y="1669100"/>
            <a:ext cx="925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i="1"/>
              <a:t>Marathi</a:t>
            </a:r>
            <a:endParaRPr sz="1600" i="1"/>
          </a:p>
        </p:txBody>
      </p:sp>
      <p:sp>
        <p:nvSpPr>
          <p:cNvPr id="204" name="Shape 204"/>
          <p:cNvSpPr txBox="1"/>
          <p:nvPr/>
        </p:nvSpPr>
        <p:spPr>
          <a:xfrm>
            <a:off x="10999367" y="2380300"/>
            <a:ext cx="131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i="1"/>
              <a:t>Marathi</a:t>
            </a:r>
            <a:br>
              <a:rPr lang="en" sz="1600" i="1"/>
            </a:br>
            <a:r>
              <a:rPr lang="en" sz="1600" i="1"/>
              <a:t>segmented</a:t>
            </a:r>
            <a:endParaRPr sz="1600" i="1"/>
          </a:p>
        </p:txBody>
      </p:sp>
      <p:sp>
        <p:nvSpPr>
          <p:cNvPr id="205" name="Shape 205"/>
          <p:cNvSpPr txBox="1"/>
          <p:nvPr/>
        </p:nvSpPr>
        <p:spPr>
          <a:xfrm>
            <a:off x="11207633" y="3396300"/>
            <a:ext cx="925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600" i="1"/>
              <a:t>Hindi</a:t>
            </a:r>
            <a:endParaRPr sz="1600" i="1"/>
          </a:p>
        </p:txBody>
      </p:sp>
      <p:sp>
        <p:nvSpPr>
          <p:cNvPr id="206" name="Shape 206"/>
          <p:cNvSpPr/>
          <p:nvPr/>
        </p:nvSpPr>
        <p:spPr>
          <a:xfrm>
            <a:off x="552400" y="4249333"/>
            <a:ext cx="10477600" cy="7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Lexical: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 significant vocabulary (cognates &amp; loanwords)</a:t>
            </a:r>
            <a:endParaRPr sz="2400"/>
          </a:p>
        </p:txBody>
      </p:sp>
      <p:sp>
        <p:nvSpPr>
          <p:cNvPr id="207" name="Shape 207"/>
          <p:cNvSpPr/>
          <p:nvPr/>
        </p:nvSpPr>
        <p:spPr>
          <a:xfrm>
            <a:off x="514200" y="5087433"/>
            <a:ext cx="10477600" cy="7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Morphological: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correspondence between suffixes/post-positions</a:t>
            </a:r>
            <a:endParaRPr sz="2400"/>
          </a:p>
        </p:txBody>
      </p:sp>
      <p:sp>
        <p:nvSpPr>
          <p:cNvPr id="208" name="Shape 208"/>
          <p:cNvSpPr/>
          <p:nvPr/>
        </p:nvSpPr>
        <p:spPr>
          <a:xfrm>
            <a:off x="514200" y="5976433"/>
            <a:ext cx="10477600" cy="7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24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Syntactic: 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share the same basic word order</a:t>
            </a:r>
            <a:endParaRPr sz="2400"/>
          </a:p>
        </p:txBody>
      </p:sp>
      <p:sp>
        <p:nvSpPr>
          <p:cNvPr id="209" name="Shape 209"/>
          <p:cNvSpPr/>
          <p:nvPr/>
        </p:nvSpPr>
        <p:spPr>
          <a:xfrm>
            <a:off x="1601176" y="2400300"/>
            <a:ext cx="800000" cy="572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0" name="Shape 210"/>
          <p:cNvSpPr/>
          <p:nvPr/>
        </p:nvSpPr>
        <p:spPr>
          <a:xfrm>
            <a:off x="1402859" y="3213100"/>
            <a:ext cx="800000" cy="572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1" name="Shape 211"/>
          <p:cNvSpPr/>
          <p:nvPr/>
        </p:nvSpPr>
        <p:spPr>
          <a:xfrm>
            <a:off x="7214577" y="2407133"/>
            <a:ext cx="800000" cy="572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2" name="Shape 212"/>
          <p:cNvSpPr/>
          <p:nvPr/>
        </p:nvSpPr>
        <p:spPr>
          <a:xfrm>
            <a:off x="7588737" y="3227900"/>
            <a:ext cx="773092" cy="572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213" name="Shape 213"/>
          <p:cNvSpPr/>
          <p:nvPr/>
        </p:nvSpPr>
        <p:spPr>
          <a:xfrm>
            <a:off x="4510338" y="2407117"/>
            <a:ext cx="558800" cy="572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4" name="Shape 214"/>
          <p:cNvSpPr/>
          <p:nvPr/>
        </p:nvSpPr>
        <p:spPr>
          <a:xfrm>
            <a:off x="5002944" y="3227900"/>
            <a:ext cx="558800" cy="572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55552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2" name="Shape 6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56511"/>
            <a:ext cx="12048800" cy="5722800"/>
          </a:xfrm>
          <a:prstGeom prst="rect">
            <a:avLst/>
          </a:prstGeom>
          <a:noFill/>
          <a:ln>
            <a:noFill/>
          </a:ln>
        </p:spPr>
      </p:pic>
      <p:sp>
        <p:nvSpPr>
          <p:cNvPr id="673" name="Shape 673"/>
          <p:cNvSpPr txBox="1"/>
          <p:nvPr/>
        </p:nvSpPr>
        <p:spPr>
          <a:xfrm>
            <a:off x="3224461" y="5994752"/>
            <a:ext cx="8967600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400" i="1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These related languages are generally geographically contiguous</a:t>
            </a:r>
            <a:endParaRPr sz="2400" i="1" u="sng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4" name="Shape 674"/>
          <p:cNvSpPr txBox="1"/>
          <p:nvPr/>
        </p:nvSpPr>
        <p:spPr>
          <a:xfrm>
            <a:off x="8551717" y="5216236"/>
            <a:ext cx="2015600" cy="2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Wikipedia</a:t>
            </a:r>
            <a:endParaRPr sz="1200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7529467" y="2408367"/>
            <a:ext cx="805600" cy="10028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Shape 676"/>
          <p:cNvSpPr/>
          <p:nvPr/>
        </p:nvSpPr>
        <p:spPr>
          <a:xfrm>
            <a:off x="8475233" y="2790767"/>
            <a:ext cx="805600" cy="620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Shape 677"/>
          <p:cNvSpPr/>
          <p:nvPr/>
        </p:nvSpPr>
        <p:spPr>
          <a:xfrm>
            <a:off x="5685167" y="1754800"/>
            <a:ext cx="558000" cy="36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Shape 678"/>
          <p:cNvSpPr/>
          <p:nvPr/>
        </p:nvSpPr>
        <p:spPr>
          <a:xfrm>
            <a:off x="4903533" y="3135700"/>
            <a:ext cx="558000" cy="3644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Shape 679"/>
          <p:cNvSpPr/>
          <p:nvPr/>
        </p:nvSpPr>
        <p:spPr>
          <a:xfrm>
            <a:off x="5738867" y="1051467"/>
            <a:ext cx="1441600" cy="461600"/>
          </a:xfrm>
          <a:prstGeom prst="wedgeEllipseCallout">
            <a:avLst>
              <a:gd name="adj1" fmla="val -31368"/>
              <a:gd name="adj2" fmla="val 11788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333"/>
              <a:t>Balkans</a:t>
            </a:r>
            <a:endParaRPr sz="1333"/>
          </a:p>
        </p:txBody>
      </p:sp>
      <p:sp>
        <p:nvSpPr>
          <p:cNvPr id="680" name="Shape 680"/>
          <p:cNvSpPr/>
          <p:nvPr/>
        </p:nvSpPr>
        <p:spPr>
          <a:xfrm>
            <a:off x="7723733" y="1983800"/>
            <a:ext cx="2015600" cy="461600"/>
          </a:xfrm>
          <a:prstGeom prst="wedgeEllipseCallout">
            <a:avLst>
              <a:gd name="adj1" fmla="val -31990"/>
              <a:gd name="adj2" fmla="val 94606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Indian Subcontinent</a:t>
            </a:r>
            <a:endParaRPr sz="1333"/>
          </a:p>
        </p:txBody>
      </p:sp>
      <p:sp>
        <p:nvSpPr>
          <p:cNvPr id="681" name="Shape 681"/>
          <p:cNvSpPr/>
          <p:nvPr/>
        </p:nvSpPr>
        <p:spPr>
          <a:xfrm>
            <a:off x="9359400" y="3087100"/>
            <a:ext cx="2015600" cy="461600"/>
          </a:xfrm>
          <a:prstGeom prst="wedgeEllipseCallout">
            <a:avLst>
              <a:gd name="adj1" fmla="val -63871"/>
              <a:gd name="adj2" fmla="val -1860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South East Asia</a:t>
            </a:r>
            <a:endParaRPr sz="1333"/>
          </a:p>
        </p:txBody>
      </p:sp>
      <p:sp>
        <p:nvSpPr>
          <p:cNvPr id="682" name="Shape 682"/>
          <p:cNvSpPr/>
          <p:nvPr/>
        </p:nvSpPr>
        <p:spPr>
          <a:xfrm>
            <a:off x="5028833" y="2445400"/>
            <a:ext cx="1441600" cy="461600"/>
          </a:xfrm>
          <a:prstGeom prst="wedgeEllipseCallout">
            <a:avLst>
              <a:gd name="adj1" fmla="val -33040"/>
              <a:gd name="adj2" fmla="val 11847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/>
              <a:t>Nigeria</a:t>
            </a:r>
            <a:endParaRPr sz="1333"/>
          </a:p>
        </p:txBody>
      </p:sp>
      <p:sp>
        <p:nvSpPr>
          <p:cNvPr id="14" name="Shape 680">
            <a:extLst>
              <a:ext uri="{FF2B5EF4-FFF2-40B4-BE49-F238E27FC236}">
                <a16:creationId xmlns:a16="http://schemas.microsoft.com/office/drawing/2014/main" id="{39A045B4-A3CF-4ADE-99FE-3A0AFDBCBB45}"/>
              </a:ext>
            </a:extLst>
          </p:cNvPr>
          <p:cNvSpPr/>
          <p:nvPr/>
        </p:nvSpPr>
        <p:spPr>
          <a:xfrm>
            <a:off x="7730851" y="1982372"/>
            <a:ext cx="2015600" cy="461600"/>
          </a:xfrm>
          <a:prstGeom prst="wedgeEllipseCallout">
            <a:avLst>
              <a:gd name="adj1" fmla="val -31990"/>
              <a:gd name="adj2" fmla="val 94606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/>
              <a:t>Indian Subcontinent</a:t>
            </a:r>
            <a:endParaRPr sz="1333" dirty="0"/>
          </a:p>
        </p:txBody>
      </p:sp>
    </p:spTree>
    <p:extLst>
      <p:ext uri="{BB962C8B-B14F-4D97-AF65-F5344CB8AC3E}">
        <p14:creationId xmlns:p14="http://schemas.microsoft.com/office/powerpoint/2010/main" val="370807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/>
          <p:nvPr/>
        </p:nvSpPr>
        <p:spPr>
          <a:xfrm>
            <a:off x="1470000" y="583438"/>
            <a:ext cx="9225600" cy="20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i="1" dirty="0">
                <a:latin typeface="Calibri"/>
                <a:ea typeface="Calibri"/>
                <a:cs typeface="Calibri"/>
                <a:sym typeface="Calibri"/>
              </a:rPr>
              <a:t>Naturally, lot of communication between such languages</a:t>
            </a:r>
            <a:endParaRPr sz="2800" i="1"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2800" i="1" dirty="0">
                <a:latin typeface="Calibri"/>
                <a:ea typeface="Calibri"/>
                <a:cs typeface="Calibri"/>
                <a:sym typeface="Calibri"/>
              </a:rPr>
              <a:t>(government, social, business needs)</a:t>
            </a:r>
            <a:endParaRPr sz="2800" i="1"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2800" i="1"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" sz="2800" i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translation requirements also involves related languages</a:t>
            </a:r>
            <a:endParaRPr sz="1467" dirty="0"/>
          </a:p>
        </p:txBody>
      </p:sp>
      <p:sp>
        <p:nvSpPr>
          <p:cNvPr id="689" name="Shape 689"/>
          <p:cNvSpPr/>
          <p:nvPr/>
        </p:nvSpPr>
        <p:spPr>
          <a:xfrm>
            <a:off x="6061166" y="1520857"/>
            <a:ext cx="214800" cy="365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7" name="Shape 711">
            <a:extLst>
              <a:ext uri="{FF2B5EF4-FFF2-40B4-BE49-F238E27FC236}">
                <a16:creationId xmlns:a16="http://schemas.microsoft.com/office/drawing/2014/main" id="{023A3C85-477F-4B10-9B3A-CE0266A6FB32}"/>
              </a:ext>
            </a:extLst>
          </p:cNvPr>
          <p:cNvSpPr txBox="1"/>
          <p:nvPr/>
        </p:nvSpPr>
        <p:spPr>
          <a:xfrm>
            <a:off x="443760" y="3686743"/>
            <a:ext cx="4188823" cy="19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i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Between related languages </a:t>
            </a:r>
          </a:p>
          <a:p>
            <a:pPr algn="ctr"/>
            <a:r>
              <a:rPr lang="en" sz="2400" i="1" dirty="0">
                <a:latin typeface="Calibri"/>
                <a:ea typeface="Calibri"/>
                <a:cs typeface="Calibri"/>
                <a:sym typeface="Calibri"/>
              </a:rPr>
              <a:t>Hindi-Malayalam</a:t>
            </a:r>
          </a:p>
          <a:p>
            <a:pPr algn="ctr"/>
            <a:r>
              <a:rPr lang="en" sz="2400" i="1" dirty="0">
                <a:latin typeface="Calibri"/>
                <a:ea typeface="Calibri"/>
                <a:cs typeface="Calibri"/>
                <a:sym typeface="Calibri"/>
              </a:rPr>
              <a:t>Marathi-Bengali</a:t>
            </a:r>
          </a:p>
          <a:p>
            <a:pPr algn="ctr"/>
            <a:r>
              <a:rPr lang="en" sz="2400" i="1" dirty="0">
                <a:latin typeface="Calibri"/>
                <a:ea typeface="Calibri"/>
                <a:cs typeface="Calibri"/>
                <a:sym typeface="Calibri"/>
              </a:rPr>
              <a:t>Czech-Slovak</a:t>
            </a:r>
            <a:endParaRPr sz="2400" i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Shape 712">
            <a:extLst>
              <a:ext uri="{FF2B5EF4-FFF2-40B4-BE49-F238E27FC236}">
                <a16:creationId xmlns:a16="http://schemas.microsoft.com/office/drawing/2014/main" id="{34CA81BB-7F10-4102-A0E9-F7620AB0E781}"/>
              </a:ext>
            </a:extLst>
          </p:cNvPr>
          <p:cNvSpPr/>
          <p:nvPr/>
        </p:nvSpPr>
        <p:spPr>
          <a:xfrm>
            <a:off x="5331634" y="3685294"/>
            <a:ext cx="6557931" cy="1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algn="ctr"/>
            <a:r>
              <a:rPr lang="en" sz="2800" i="1" u="sng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Related languages  ⇐⇒ Link languages</a:t>
            </a:r>
          </a:p>
          <a:p>
            <a:pPr algn="ctr"/>
            <a:r>
              <a:rPr lang="en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Kannada,Gujarati ⇒ English</a:t>
            </a:r>
          </a:p>
          <a:p>
            <a:pPr algn="ctr"/>
            <a:r>
              <a:rPr lang="en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 ⇒  Tamil,Telugu</a:t>
            </a:r>
            <a:endParaRPr sz="2400" i="1" u="sng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Shape 714">
            <a:extLst>
              <a:ext uri="{FF2B5EF4-FFF2-40B4-BE49-F238E27FC236}">
                <a16:creationId xmlns:a16="http://schemas.microsoft.com/office/drawing/2014/main" id="{AF06E20C-7516-4F1F-8943-5AAB1894839E}"/>
              </a:ext>
            </a:extLst>
          </p:cNvPr>
          <p:cNvSpPr txBox="1"/>
          <p:nvPr/>
        </p:nvSpPr>
        <p:spPr>
          <a:xfrm>
            <a:off x="1161336" y="5468351"/>
            <a:ext cx="10259699" cy="88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667" i="1" dirty="0"/>
              <a:t>We want to be able to handle a large number of such languages</a:t>
            </a:r>
            <a:endParaRPr sz="2667" i="1" dirty="0"/>
          </a:p>
          <a:p>
            <a:r>
              <a:rPr lang="en" sz="2133" i="1" dirty="0"/>
              <a:t>e.g.	30+ languages with a speaker population of 1 million + in the Indian subcontinent</a:t>
            </a:r>
            <a:endParaRPr sz="2133" i="1" dirty="0"/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EC91B88E-1C9F-44A5-8F7F-2F372685FDFC}"/>
              </a:ext>
            </a:extLst>
          </p:cNvPr>
          <p:cNvSpPr/>
          <p:nvPr/>
        </p:nvSpPr>
        <p:spPr>
          <a:xfrm rot="2990299">
            <a:off x="3827388" y="2194472"/>
            <a:ext cx="322730" cy="1592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BA00CDE-5C62-4294-A65E-816A5690BAB3}"/>
              </a:ext>
            </a:extLst>
          </p:cNvPr>
          <p:cNvSpPr/>
          <p:nvPr/>
        </p:nvSpPr>
        <p:spPr>
          <a:xfrm rot="18764273">
            <a:off x="7645991" y="2230325"/>
            <a:ext cx="322730" cy="15922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6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2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Shape 4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Lexically Similar Languages</a:t>
            </a:r>
            <a:br>
              <a:rPr lang="en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32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(Many words having similar </a:t>
            </a:r>
            <a:r>
              <a:rPr lang="en" sz="3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en" sz="32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32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" sz="3200" b="1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meaning</a:t>
            </a:r>
            <a:r>
              <a:rPr lang="en" sz="32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40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Shape 4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333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Autofit/>
          </a:bodyPr>
          <a:lstStyle/>
          <a:p>
            <a:pPr marL="237061" indent="-228594">
              <a:spcBef>
                <a:spcPts val="0"/>
              </a:spcBef>
              <a:buClr>
                <a:srgbClr val="0000FF"/>
              </a:buClr>
              <a:buSzPts val="2100"/>
              <a:buFont typeface="Arial"/>
              <a:buChar char="•"/>
            </a:pPr>
            <a:r>
              <a:rPr lang="en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Cognates</a:t>
            </a:r>
            <a:endParaRPr dirty="0">
              <a:solidFill>
                <a:srgbClr val="0000FF"/>
              </a:solidFill>
            </a:endParaRPr>
          </a:p>
          <a:p>
            <a:pPr marL="237061" indent="-50799">
              <a:spcBef>
                <a:spcPts val="1067"/>
              </a:spcBef>
              <a:buClr>
                <a:schemeClr val="dk1"/>
              </a:buClr>
              <a:buSzPts val="2100"/>
              <a:buNone/>
            </a:pPr>
            <a:endParaRPr i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7061" indent="-50799">
              <a:spcBef>
                <a:spcPts val="1067"/>
              </a:spcBef>
              <a:buClr>
                <a:schemeClr val="dk1"/>
              </a:buClr>
              <a:buSzPts val="2100"/>
              <a:buNone/>
            </a:pPr>
            <a:endParaRPr i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7061" indent="-50799">
              <a:spcBef>
                <a:spcPts val="1067"/>
              </a:spcBef>
              <a:buClr>
                <a:schemeClr val="dk1"/>
              </a:buClr>
              <a:buSzPts val="2100"/>
              <a:buNone/>
            </a:pPr>
            <a:endParaRPr i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7061" indent="-228594">
              <a:spcBef>
                <a:spcPts val="1067"/>
              </a:spcBef>
              <a:buClr>
                <a:srgbClr val="0000FF"/>
              </a:buClr>
              <a:buSzPts val="2100"/>
              <a:buFont typeface="Arial"/>
              <a:buChar char="•"/>
            </a:pPr>
            <a:r>
              <a:rPr lang="en" i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Loan Words</a:t>
            </a:r>
            <a:endParaRPr i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Shape 417"/>
          <p:cNvSpPr txBox="1"/>
          <p:nvPr/>
        </p:nvSpPr>
        <p:spPr>
          <a:xfrm>
            <a:off x="1518641" y="2381111"/>
            <a:ext cx="40924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0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 common etymological origin</a:t>
            </a:r>
            <a:endParaRPr sz="20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8" name="Shape 418"/>
          <p:cNvGraphicFramePr/>
          <p:nvPr/>
        </p:nvGraphicFramePr>
        <p:xfrm>
          <a:off x="1580737" y="2827094"/>
          <a:ext cx="3967999" cy="762052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4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 u="none" strike="noStrike" cap="none"/>
                        <a:t>roTI (hi)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roTlA (pa) 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bread</a:t>
                      </a:r>
                      <a:endParaRPr sz="190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bhai (hi)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bhAU (mr) 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 dirty="0"/>
                        <a:t>brother</a:t>
                      </a:r>
                      <a:endParaRPr sz="1900" dirty="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9" name="Shape 419"/>
          <p:cNvSpPr txBox="1"/>
          <p:nvPr/>
        </p:nvSpPr>
        <p:spPr>
          <a:xfrm>
            <a:off x="1426175" y="4411867"/>
            <a:ext cx="40924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0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borrowed without translation</a:t>
            </a:r>
            <a:endParaRPr sz="1467"/>
          </a:p>
        </p:txBody>
      </p:sp>
      <p:graphicFrame>
        <p:nvGraphicFramePr>
          <p:cNvPr id="420" name="Shape 420"/>
          <p:cNvGraphicFramePr/>
          <p:nvPr/>
        </p:nvGraphicFramePr>
        <p:xfrm>
          <a:off x="1550367" y="4821108"/>
          <a:ext cx="3967999" cy="1051612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465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5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matsya (sa) 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matsyalu (te) 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fish</a:t>
                      </a:r>
                      <a:endParaRPr sz="190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pazha.m (ta) 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" sz="1900" i="1"/>
                        <a:t>phala (hi) 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/>
                        <a:t>fruit</a:t>
                      </a:r>
                      <a:endParaRPr sz="1900" i="1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1" name="Shape 421"/>
          <p:cNvSpPr txBox="1"/>
          <p:nvPr/>
        </p:nvSpPr>
        <p:spPr>
          <a:xfrm>
            <a:off x="6836595" y="1825625"/>
            <a:ext cx="4064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237061" indent="-228594">
              <a:lnSpc>
                <a:spcPct val="90000"/>
              </a:lnSpc>
              <a:buClr>
                <a:srgbClr val="0000FF"/>
              </a:buClr>
              <a:buSzPts val="2100"/>
              <a:buFont typeface="Arial"/>
              <a:buChar char="•"/>
            </a:pPr>
            <a:r>
              <a:rPr lang="en" sz="2800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Named Entities</a:t>
            </a:r>
            <a:endParaRPr sz="1467">
              <a:solidFill>
                <a:srgbClr val="0000FF"/>
              </a:solidFill>
            </a:endParaRPr>
          </a:p>
          <a:p>
            <a:pPr marL="237061" indent="-50799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2100"/>
            </a:pPr>
            <a:endParaRPr sz="2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7061" indent="-50799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2100"/>
            </a:pPr>
            <a:endParaRPr sz="2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7061" indent="-50799">
              <a:lnSpc>
                <a:spcPct val="90000"/>
              </a:lnSpc>
              <a:spcBef>
                <a:spcPts val="1067"/>
              </a:spcBef>
              <a:buClr>
                <a:schemeClr val="dk1"/>
              </a:buClr>
              <a:buSzPts val="2100"/>
            </a:pPr>
            <a:endParaRPr sz="2800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37061" indent="-228594">
              <a:lnSpc>
                <a:spcPct val="90000"/>
              </a:lnSpc>
              <a:spcBef>
                <a:spcPts val="1067"/>
              </a:spcBef>
              <a:buClr>
                <a:srgbClr val="0000FF"/>
              </a:buClr>
              <a:buSzPts val="2100"/>
              <a:buFont typeface="Arial"/>
              <a:buChar char="•"/>
            </a:pPr>
            <a:r>
              <a:rPr lang="en" sz="2800" i="1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Fixed Expressions/Idioms</a:t>
            </a:r>
            <a:endParaRPr sz="2800" i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Shape 422"/>
          <p:cNvSpPr txBox="1"/>
          <p:nvPr/>
        </p:nvSpPr>
        <p:spPr>
          <a:xfrm>
            <a:off x="7424569" y="2316973"/>
            <a:ext cx="40924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0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 not change across languages</a:t>
            </a:r>
            <a:endParaRPr sz="2000" b="1" i="1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3" name="Shape 423"/>
          <p:cNvGraphicFramePr/>
          <p:nvPr/>
        </p:nvGraphicFramePr>
        <p:xfrm>
          <a:off x="6836597" y="2762955"/>
          <a:ext cx="5002700" cy="762052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18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5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8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mu.mbaI (hi)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" sz="1900"/>
                        <a:t>mu.mbaI (pa)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" sz="1900"/>
                        <a:t>mu.mbaI (pa)</a:t>
                      </a:r>
                      <a:endParaRPr sz="190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keral (hi)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k.eraLA (ml)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keraL (mr)</a:t>
                      </a:r>
                      <a:endParaRPr sz="1900"/>
                    </a:p>
                  </a:txBody>
                  <a:tcPr marL="91467" marR="91467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4" name="Shape 424"/>
          <p:cNvSpPr txBox="1"/>
          <p:nvPr/>
        </p:nvSpPr>
        <p:spPr>
          <a:xfrm>
            <a:off x="7424569" y="4411867"/>
            <a:ext cx="4414800" cy="4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r>
              <a:rPr lang="en" sz="2000" b="1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MWE with non-compositional semantics</a:t>
            </a:r>
            <a:endParaRPr sz="1467"/>
          </a:p>
        </p:txBody>
      </p:sp>
      <p:graphicFrame>
        <p:nvGraphicFramePr>
          <p:cNvPr id="425" name="Shape 425"/>
          <p:cNvGraphicFramePr/>
          <p:nvPr/>
        </p:nvGraphicFramePr>
        <p:xfrm>
          <a:off x="6733256" y="4795100"/>
          <a:ext cx="5331133" cy="1051612"/>
        </p:xfrm>
        <a:graphic>
          <a:graphicData uri="http://schemas.openxmlformats.org/drawingml/2006/table">
            <a:tbl>
              <a:tblPr bandRow="1">
                <a:noFill/>
              </a:tblPr>
              <a:tblGrid>
                <a:gridCol w="280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44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042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en" sz="19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dAla me.n kuCha kAlA honA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(hi)</a:t>
                      </a:r>
                      <a:endParaRPr sz="1900"/>
                    </a:p>
                  </a:txBody>
                  <a:tcPr marL="91467" marR="91467" marT="45733" marB="45733"/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0" i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Something fishy</a:t>
                      </a:r>
                      <a:endParaRPr sz="2000" b="0" i="1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67" marR="91467" marT="45733" marB="457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4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dALa mA kAIka kALu hovu</a:t>
                      </a:r>
                      <a:endParaRPr sz="1900"/>
                    </a:p>
                  </a:txBody>
                  <a:tcPr marL="91467" marR="91467" marT="45733" marB="45733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(gu)</a:t>
                      </a:r>
                      <a:endParaRPr sz="1900"/>
                    </a:p>
                  </a:txBody>
                  <a:tcPr marL="91467" marR="91467" marT="45733" marB="45733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26" name="Shape 4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"/>
              <a:pPr>
                <a:buClr>
                  <a:srgbClr val="000000"/>
                </a:buClr>
              </a:pPr>
              <a:t>79</a:t>
            </a:fld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752D5-4486-4FC3-9ED2-2C626FDE9DBD}"/>
              </a:ext>
            </a:extLst>
          </p:cNvPr>
          <p:cNvSpPr/>
          <p:nvPr/>
        </p:nvSpPr>
        <p:spPr>
          <a:xfrm>
            <a:off x="341086" y="6176825"/>
            <a:ext cx="11723303" cy="516696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solidFill>
                  <a:schemeClr val="accent1"/>
                </a:solidFill>
              </a:rPr>
              <a:t>Translation at </a:t>
            </a:r>
            <a:r>
              <a:rPr lang="en-US" sz="2400" i="1" dirty="0" err="1">
                <a:solidFill>
                  <a:schemeClr val="accent1"/>
                </a:solidFill>
              </a:rPr>
              <a:t>subword</a:t>
            </a:r>
            <a:r>
              <a:rPr lang="en-US" sz="2400" i="1" dirty="0">
                <a:solidFill>
                  <a:schemeClr val="accent1"/>
                </a:solidFill>
              </a:rPr>
              <a:t> level which exploits lexical similarity</a:t>
            </a:r>
          </a:p>
        </p:txBody>
      </p:sp>
    </p:spTree>
    <p:extLst>
      <p:ext uri="{BB962C8B-B14F-4D97-AF65-F5344CB8AC3E}">
        <p14:creationId xmlns:p14="http://schemas.microsoft.com/office/powerpoint/2010/main" val="2152329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414614" y="224427"/>
            <a:ext cx="11220400" cy="82747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-US" sz="4400" b="1" i="1" dirty="0">
                <a:latin typeface="+mj-lt"/>
              </a:rPr>
              <a:t>Language Divergence</a:t>
            </a:r>
            <a:endParaRPr lang="en" sz="4400" b="1" i="1" dirty="0">
              <a:latin typeface="+mj-lt"/>
            </a:endParaRPr>
          </a:p>
        </p:txBody>
      </p:sp>
      <p:sp>
        <p:nvSpPr>
          <p:cNvPr id="224" name="Shape 224"/>
          <p:cNvSpPr txBox="1"/>
          <p:nvPr/>
        </p:nvSpPr>
        <p:spPr>
          <a:xfrm>
            <a:off x="414614" y="1343033"/>
            <a:ext cx="10772800" cy="4876800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r>
              <a:rPr lang="en" sz="2600" b="1" i="1" dirty="0"/>
              <a:t>    </a:t>
            </a:r>
            <a:r>
              <a:rPr lang="en" sz="2600" b="1" u="sng" dirty="0"/>
              <a:t>Word order: SOV (Hindi), SVO (English), VSO, OSV</a:t>
            </a:r>
          </a:p>
          <a:p>
            <a:endParaRPr lang="en" sz="1000" b="1" dirty="0"/>
          </a:p>
          <a:p>
            <a:endParaRPr lang="en" sz="2600" b="1" dirty="0"/>
          </a:p>
          <a:p>
            <a:pPr marL="304793">
              <a:spcAft>
                <a:spcPts val="1333"/>
              </a:spcAft>
            </a:pPr>
            <a:r>
              <a:rPr lang="en" sz="2400" dirty="0"/>
              <a:t>E: Germany won the </a:t>
            </a:r>
            <a:r>
              <a:rPr lang="en-US" sz="2400" dirty="0"/>
              <a:t>last World Cup</a:t>
            </a:r>
          </a:p>
          <a:p>
            <a:pPr marL="304793">
              <a:spcAft>
                <a:spcPts val="1333"/>
              </a:spcAft>
            </a:pPr>
            <a:r>
              <a:rPr lang="en-US" sz="2400" dirty="0"/>
              <a:t>H: </a:t>
            </a:r>
            <a:r>
              <a:rPr lang="hi-IN" sz="2400" dirty="0"/>
              <a:t>जर्मनी ने पिछला विश्व कप जीता था </a:t>
            </a:r>
            <a:endParaRPr lang="en" sz="2400" dirty="0"/>
          </a:p>
          <a:p>
            <a:pPr marL="304793">
              <a:spcAft>
                <a:spcPts val="1333"/>
              </a:spcAft>
            </a:pPr>
            <a:endParaRPr lang="en" sz="2400" b="1" dirty="0"/>
          </a:p>
          <a:p>
            <a:pPr marL="304793">
              <a:spcAft>
                <a:spcPts val="1333"/>
              </a:spcAft>
            </a:pPr>
            <a:endParaRPr lang="en" sz="2400" b="1" dirty="0"/>
          </a:p>
          <a:p>
            <a:pPr marL="304793">
              <a:spcAft>
                <a:spcPts val="1333"/>
              </a:spcAft>
            </a:pPr>
            <a:r>
              <a:rPr lang="en" sz="2400" b="1" u="sng" dirty="0"/>
              <a:t>Free (</a:t>
            </a:r>
            <a:r>
              <a:rPr lang="en-US" sz="2400" b="1" u="sng" dirty="0"/>
              <a:t>Hindi</a:t>
            </a:r>
            <a:r>
              <a:rPr lang="en" sz="2400" b="1" u="sng" dirty="0"/>
              <a:t>) vs rigid (English) word order </a:t>
            </a:r>
          </a:p>
          <a:p>
            <a:pPr marL="304793">
              <a:lnSpc>
                <a:spcPct val="150000"/>
              </a:lnSpc>
              <a:spcAft>
                <a:spcPts val="1333"/>
              </a:spcAft>
            </a:pPr>
            <a:r>
              <a:rPr lang="hi-IN" sz="2400" dirty="0"/>
              <a:t>पिछला विश्व कप जर्मनी ने जीता था</a:t>
            </a:r>
            <a:r>
              <a:rPr lang="en-US" sz="2400" dirty="0"/>
              <a:t>    </a:t>
            </a:r>
            <a:r>
              <a:rPr lang="en-US" sz="1600" i="1" dirty="0"/>
              <a:t>(correct)</a:t>
            </a:r>
          </a:p>
          <a:p>
            <a:r>
              <a:rPr lang="en-US" sz="2400" dirty="0"/>
              <a:t>    The last World Cup Germany won   </a:t>
            </a:r>
            <a:r>
              <a:rPr lang="en-US" sz="1600" i="1" dirty="0"/>
              <a:t>(grammatically incorrect)</a:t>
            </a:r>
          </a:p>
          <a:p>
            <a:r>
              <a:rPr lang="en-US" sz="2400" dirty="0"/>
              <a:t>    The last World Cup won Germany   </a:t>
            </a:r>
            <a:r>
              <a:rPr lang="en-US" sz="1600" i="1" dirty="0"/>
              <a:t>(meaning changes)</a:t>
            </a:r>
          </a:p>
          <a:p>
            <a:endParaRPr sz="2400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6EDD9235-43A6-4C03-AB72-A162F5EFA590}"/>
              </a:ext>
            </a:extLst>
          </p:cNvPr>
          <p:cNvSpPr/>
          <p:nvPr/>
        </p:nvSpPr>
        <p:spPr>
          <a:xfrm rot="5400000">
            <a:off x="1472225" y="3059082"/>
            <a:ext cx="191193" cy="73983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7AD45AE-8C27-4199-9593-A42309001B46}"/>
              </a:ext>
            </a:extLst>
          </p:cNvPr>
          <p:cNvSpPr/>
          <p:nvPr/>
        </p:nvSpPr>
        <p:spPr>
          <a:xfrm rot="5400000">
            <a:off x="3924991" y="2869276"/>
            <a:ext cx="191193" cy="111944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A86FC985-2324-4EEB-95CD-B48F25A417A1}"/>
              </a:ext>
            </a:extLst>
          </p:cNvPr>
          <p:cNvSpPr/>
          <p:nvPr/>
        </p:nvSpPr>
        <p:spPr>
          <a:xfrm rot="5400000">
            <a:off x="5202382" y="2908068"/>
            <a:ext cx="191192" cy="1041863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4A144860-9BEC-43BA-9CEB-BB2595682DA5}"/>
              </a:ext>
            </a:extLst>
          </p:cNvPr>
          <p:cNvSpPr/>
          <p:nvPr/>
        </p:nvSpPr>
        <p:spPr>
          <a:xfrm rot="16200000">
            <a:off x="1509644" y="1748863"/>
            <a:ext cx="264238" cy="1088968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288D641D-23E3-4E0B-85A5-889F986D9E2D}"/>
              </a:ext>
            </a:extLst>
          </p:cNvPr>
          <p:cNvSpPr/>
          <p:nvPr/>
        </p:nvSpPr>
        <p:spPr>
          <a:xfrm rot="16200000">
            <a:off x="4462047" y="1620208"/>
            <a:ext cx="264238" cy="1269077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16C1FAD9-D3F9-414E-8DFD-767B1D848300}"/>
              </a:ext>
            </a:extLst>
          </p:cNvPr>
          <p:cNvSpPr/>
          <p:nvPr/>
        </p:nvSpPr>
        <p:spPr>
          <a:xfrm rot="16200000">
            <a:off x="2458679" y="2027255"/>
            <a:ext cx="264238" cy="53756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79DB2-88F2-4B57-8E43-2FCE0CA7948B}"/>
              </a:ext>
            </a:extLst>
          </p:cNvPr>
          <p:cNvSpPr txBox="1"/>
          <p:nvPr/>
        </p:nvSpPr>
        <p:spPr>
          <a:xfrm>
            <a:off x="1479665" y="1785491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2F2296-3803-42CA-88FC-E03F7E501B8C}"/>
              </a:ext>
            </a:extLst>
          </p:cNvPr>
          <p:cNvSpPr txBox="1"/>
          <p:nvPr/>
        </p:nvSpPr>
        <p:spPr>
          <a:xfrm>
            <a:off x="4418214" y="1748572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CF52D1-DADC-4A06-AF45-471D91DD0422}"/>
              </a:ext>
            </a:extLst>
          </p:cNvPr>
          <p:cNvSpPr txBox="1"/>
          <p:nvPr/>
        </p:nvSpPr>
        <p:spPr>
          <a:xfrm>
            <a:off x="2430070" y="1753295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066E49-F553-40DD-AAAA-91E5AE6D97E5}"/>
              </a:ext>
            </a:extLst>
          </p:cNvPr>
          <p:cNvSpPr txBox="1"/>
          <p:nvPr/>
        </p:nvSpPr>
        <p:spPr>
          <a:xfrm>
            <a:off x="1405723" y="3682674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F9F029-8FA6-4B67-8A30-98585F57BA90}"/>
              </a:ext>
            </a:extLst>
          </p:cNvPr>
          <p:cNvSpPr txBox="1"/>
          <p:nvPr/>
        </p:nvSpPr>
        <p:spPr>
          <a:xfrm>
            <a:off x="3858489" y="3682674"/>
            <a:ext cx="32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F0EBE-9F07-4646-846E-982CB3F65E1B}"/>
              </a:ext>
            </a:extLst>
          </p:cNvPr>
          <p:cNvSpPr txBox="1"/>
          <p:nvPr/>
        </p:nvSpPr>
        <p:spPr>
          <a:xfrm>
            <a:off x="5155268" y="3682674"/>
            <a:ext cx="28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80282557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4350" y="219075"/>
            <a:ext cx="10065624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i="1" dirty="0">
                <a:solidFill>
                  <a:srgbClr val="000000"/>
                </a:solidFill>
                <a:latin typeface="Calibri"/>
              </a:rPr>
              <a:t>What is a good unit of representation?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4875" y="1428750"/>
            <a:ext cx="3594644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 dirty="0">
                <a:solidFill>
                  <a:srgbClr val="000000"/>
                </a:solidFill>
                <a:latin typeface="Calibri"/>
              </a:rPr>
              <a:t>Character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:  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E D U C A T I O N</a:t>
            </a:r>
          </a:p>
          <a:p>
            <a:pPr algn="ctr"/>
            <a:r>
              <a:rPr lang="en-US" sz="2000" i="1" dirty="0">
                <a:solidFill>
                  <a:srgbClr val="000000"/>
                </a:solidFill>
                <a:latin typeface="Calibri"/>
              </a:rPr>
              <a:t>ambiguity in character mappings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8041" y="748294"/>
            <a:ext cx="6628883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/>
              </a:rPr>
              <a:t>Let's take the word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EDUCATION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 </a:t>
            </a:r>
            <a:r>
              <a:rPr lang="en-US" sz="2000" dirty="0">
                <a:solidFill>
                  <a:srgbClr val="222222"/>
                </a:solidFill>
                <a:latin typeface="Arial"/>
              </a:rPr>
              <a:t>as an example</a:t>
            </a:r>
            <a:endParaRPr lang="en-US" sz="2400" dirty="0">
              <a:solidFill>
                <a:srgbClr val="222222"/>
              </a:solidFill>
              <a:latin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72250" y="1495425"/>
            <a:ext cx="4306217" cy="76944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u="sng" dirty="0">
                <a:solidFill>
                  <a:srgbClr val="000000"/>
                </a:solidFill>
                <a:latin typeface="Calibri"/>
              </a:rPr>
              <a:t>Character n-gram</a:t>
            </a:r>
            <a:r>
              <a:rPr lang="en-US" sz="2000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000" dirty="0">
                <a:solidFill>
                  <a:srgbClr val="FF0000"/>
                </a:solidFill>
                <a:latin typeface="Calibri"/>
              </a:rPr>
              <a:t>ED UC AT </a:t>
            </a:r>
            <a:r>
              <a:rPr lang="en-US" sz="2000" dirty="0" err="1">
                <a:solidFill>
                  <a:srgbClr val="FF0000"/>
                </a:solidFill>
                <a:latin typeface="Calibri"/>
              </a:rPr>
              <a:t>IO N</a:t>
            </a:r>
          </a:p>
          <a:p>
            <a:pPr algn="ctr"/>
            <a:r>
              <a:rPr lang="en-US" sz="2000" i="1" dirty="0">
                <a:solidFill>
                  <a:srgbClr val="000000"/>
                </a:solidFill>
                <a:latin typeface="Calibri"/>
              </a:rPr>
              <a:t>Vocabulary size explodes for n&gt;2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09575" y="2562225"/>
            <a:ext cx="3901917" cy="2292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u="sng" dirty="0">
                <a:solidFill>
                  <a:srgbClr val="FFFFFF"/>
                </a:solidFill>
                <a:latin typeface="Calibri"/>
              </a:rPr>
              <a:t>Orthographic Syllable</a:t>
            </a:r>
            <a:endParaRPr lang="en-US" sz="3200" b="1" u="sng" dirty="0">
              <a:solidFill>
                <a:srgbClr val="FFFFFF"/>
              </a:solidFill>
              <a:latin typeface="Calibri"/>
            </a:endParaRPr>
          </a:p>
          <a:p>
            <a:r>
              <a:rPr lang="en-US" sz="2000" dirty="0">
                <a:solidFill>
                  <a:srgbClr val="FFFFFF"/>
                </a:solidFill>
                <a:latin typeface="Calibri"/>
              </a:rPr>
              <a:t>-  Break at vowel boundaries</a:t>
            </a:r>
          </a:p>
          <a:p>
            <a:r>
              <a:rPr lang="en-US" sz="2000" dirty="0">
                <a:solidFill>
                  <a:srgbClr val="FFFFFF"/>
                </a:solidFill>
                <a:latin typeface="Calibri"/>
              </a:rPr>
              <a:t>- Approximate syllable</a:t>
            </a:r>
            <a:endParaRPr lang="en-US" sz="2000" dirty="0">
              <a:latin typeface="Calibri"/>
            </a:endParaRPr>
          </a:p>
          <a:p>
            <a:pPr algn="ctr"/>
            <a:endParaRPr lang="en-US" sz="2000" dirty="0">
              <a:solidFill>
                <a:srgbClr val="FFFFFF"/>
              </a:solidFill>
              <a:latin typeface="Calibri"/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E DU CA </a:t>
            </a:r>
            <a:r>
              <a:rPr lang="en-US" sz="2400" b="1" dirty="0" err="1">
                <a:solidFill>
                  <a:srgbClr val="FFFF00"/>
                </a:solidFill>
                <a:latin typeface="Calibri"/>
              </a:rPr>
              <a:t>TIO N</a:t>
            </a:r>
            <a:endParaRPr lang="en-US" sz="2400" b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10" name="Rectangle: Rounded Corners 9"/>
          <p:cNvSpPr/>
          <p:nvPr/>
        </p:nvSpPr>
        <p:spPr>
          <a:xfrm>
            <a:off x="7581900" y="2514600"/>
            <a:ext cx="4311170" cy="2292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800" b="1" u="sng" dirty="0">
                <a:solidFill>
                  <a:srgbClr val="FFFFFF"/>
                </a:solidFill>
                <a:latin typeface="Calibri"/>
              </a:rPr>
              <a:t>Byte Pair Encoded Unit</a:t>
            </a:r>
          </a:p>
          <a:p>
            <a:r>
              <a:rPr lang="en-US" sz="2000" dirty="0">
                <a:latin typeface="Calibri"/>
              </a:rPr>
              <a:t>- Identify most frequent character substrings as vocabulary</a:t>
            </a:r>
          </a:p>
          <a:p>
            <a:r>
              <a:rPr lang="en-US" sz="2000" dirty="0">
                <a:latin typeface="Calibri"/>
              </a:rPr>
              <a:t>- Motivated</a:t>
            </a:r>
            <a:r>
              <a:rPr lang="en-US" sz="2000" dirty="0">
                <a:solidFill>
                  <a:srgbClr val="FFFFFF"/>
                </a:solidFill>
                <a:latin typeface="Calibri"/>
              </a:rPr>
              <a:t> from compression theory </a:t>
            </a:r>
            <a:endParaRPr lang="en-US" sz="2000" dirty="0">
              <a:latin typeface="Calibri"/>
            </a:endParaRPr>
          </a:p>
          <a:p>
            <a:pPr algn="ctr"/>
            <a:r>
              <a:rPr lang="en-US" sz="2400" b="1" dirty="0">
                <a:solidFill>
                  <a:srgbClr val="FFFF00"/>
                </a:solidFill>
                <a:latin typeface="Calibri"/>
              </a:rPr>
              <a:t>EDU CA 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82776" y="3954984"/>
            <a:ext cx="2743200" cy="120032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i="1" dirty="0"/>
              <a:t>Variable length</a:t>
            </a:r>
            <a:endParaRPr lang="en-US" sz="2800" i="1" dirty="0">
              <a:solidFill>
                <a:srgbClr val="000000"/>
              </a:solidFill>
              <a:latin typeface="Calibri"/>
            </a:endParaRPr>
          </a:p>
          <a:p>
            <a:pPr algn="ctr"/>
            <a:r>
              <a:rPr lang="en-US" sz="2400" i="1" dirty="0"/>
              <a:t>Small Vocabulary</a:t>
            </a:r>
            <a:endParaRPr lang="en-US" sz="2800" i="1" dirty="0"/>
          </a:p>
          <a:p>
            <a:pPr algn="ctr"/>
            <a:r>
              <a:rPr lang="en-US" sz="2400" i="1" dirty="0"/>
              <a:t>More relevant units</a:t>
            </a:r>
            <a:endParaRPr lang="en-US" sz="2800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296948" y="3352800"/>
            <a:ext cx="947252" cy="5560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469240" y="3349625"/>
            <a:ext cx="1160028" cy="527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67350" y="5695950"/>
            <a:ext cx="5786885" cy="461665"/>
          </a:xfrm>
          <a:prstGeom prst="rect">
            <a:avLst/>
          </a:prstGeom>
        </p:spPr>
        <p:txBody>
          <a:bodyPr rtlCol="0">
            <a:spAutoFit/>
          </a:bodyPr>
          <a:lstStyle/>
          <a:p>
            <a:r>
              <a:rPr lang="en-US" sz="2400" dirty="0"/>
              <a:t>मु म्ब ई _ म हा रा ष्ट्र _ की _ रा ज धा नी _ है _। 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3350" y="5686425"/>
            <a:ext cx="4306762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i="1" u="sng" dirty="0">
                <a:solidFill>
                  <a:srgbClr val="000000"/>
                </a:solidFill>
                <a:latin typeface="Calibri"/>
              </a:rPr>
              <a:t>Sentence Representation</a:t>
            </a:r>
          </a:p>
        </p:txBody>
      </p:sp>
      <p:sp>
        <p:nvSpPr>
          <p:cNvPr id="16" name="Arrow: Right 15"/>
          <p:cNvSpPr/>
          <p:nvPr/>
        </p:nvSpPr>
        <p:spPr>
          <a:xfrm>
            <a:off x="4200525" y="5800725"/>
            <a:ext cx="977900" cy="251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peech Bubble: Oval 17"/>
          <p:cNvSpPr/>
          <p:nvPr/>
        </p:nvSpPr>
        <p:spPr>
          <a:xfrm>
            <a:off x="8724662" y="4885365"/>
            <a:ext cx="3144188" cy="612775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What about sentence length?</a:t>
            </a:r>
          </a:p>
        </p:txBody>
      </p:sp>
      <p:sp>
        <p:nvSpPr>
          <p:cNvPr id="19" name="Speech Bubble: Oval 18"/>
          <p:cNvSpPr/>
          <p:nvPr/>
        </p:nvSpPr>
        <p:spPr>
          <a:xfrm>
            <a:off x="933705" y="4976495"/>
            <a:ext cx="3144188" cy="612775"/>
          </a:xfrm>
          <a:prstGeom prst="wedgeEllipse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Training objective?</a:t>
            </a:r>
          </a:p>
        </p:txBody>
      </p:sp>
    </p:spTree>
    <p:extLst>
      <p:ext uri="{BB962C8B-B14F-4D97-AF65-F5344CB8AC3E}">
        <p14:creationId xmlns:p14="http://schemas.microsoft.com/office/powerpoint/2010/main" val="536156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5DBF7-D1FE-4BAC-BA31-053C6252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04860"/>
          </a:xfrm>
        </p:spPr>
        <p:txBody>
          <a:bodyPr>
            <a:normAutofit fontScale="90000"/>
          </a:bodyPr>
          <a:lstStyle/>
          <a:p>
            <a:r>
              <a:rPr lang="en-US" dirty="0"/>
              <a:t>Adapting SMT for </a:t>
            </a:r>
            <a:r>
              <a:rPr lang="en-US" dirty="0" err="1"/>
              <a:t>subword</a:t>
            </a:r>
            <a:r>
              <a:rPr lang="en-US" dirty="0"/>
              <a:t>-level translation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892AC3-7290-453B-9A84-643B649D97A3}"/>
              </a:ext>
            </a:extLst>
          </p:cNvPr>
          <p:cNvSpPr/>
          <p:nvPr/>
        </p:nvSpPr>
        <p:spPr>
          <a:xfrm>
            <a:off x="1212669" y="2081349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Word Alignment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5D9740-98B7-410F-AF25-A53D049023CA}"/>
              </a:ext>
            </a:extLst>
          </p:cNvPr>
          <p:cNvSpPr/>
          <p:nvPr/>
        </p:nvSpPr>
        <p:spPr>
          <a:xfrm>
            <a:off x="4247606" y="2081349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Phrase Extraction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CE824A-5696-4EC2-A9CC-A48663950704}"/>
              </a:ext>
            </a:extLst>
          </p:cNvPr>
          <p:cNvSpPr/>
          <p:nvPr/>
        </p:nvSpPr>
        <p:spPr>
          <a:xfrm>
            <a:off x="7535092" y="2037807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Tuning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2BC60C-EA45-42B0-B4AD-4BA8A23566BB}"/>
              </a:ext>
            </a:extLst>
          </p:cNvPr>
          <p:cNvSpPr/>
          <p:nvPr/>
        </p:nvSpPr>
        <p:spPr>
          <a:xfrm>
            <a:off x="4339046" y="3866608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Language Modelling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7BD8B0-BA6B-4FAA-8044-C7EF5191F892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2969623" y="2512423"/>
            <a:ext cx="1277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8D9157-43F6-4A54-A387-5CDCA964B0E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6004560" y="2468881"/>
            <a:ext cx="1530532" cy="43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5C8018-7DFC-4BCA-A951-16A2DAB44E83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6096000" y="2468881"/>
            <a:ext cx="1439092" cy="1828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5299F8-37CB-4578-9CEB-4A2BBA02B70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418011" y="2512423"/>
            <a:ext cx="794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D6D2BA-B391-4F84-9F76-E610EF01AFF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384064" y="4297682"/>
            <a:ext cx="29549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095580A-F5CE-4B78-B34D-31CB38958FDE}"/>
              </a:ext>
            </a:extLst>
          </p:cNvPr>
          <p:cNvSpPr txBox="1"/>
          <p:nvPr/>
        </p:nvSpPr>
        <p:spPr>
          <a:xfrm>
            <a:off x="1384064" y="3866608"/>
            <a:ext cx="2426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Target Monolingual Corpus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F995BC-B4B7-4CF4-9FB1-8AD9F79EF2DA}"/>
              </a:ext>
            </a:extLst>
          </p:cNvPr>
          <p:cNvSpPr txBox="1"/>
          <p:nvPr/>
        </p:nvSpPr>
        <p:spPr>
          <a:xfrm>
            <a:off x="6283065" y="3743497"/>
            <a:ext cx="7608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Target </a:t>
            </a:r>
          </a:p>
          <a:p>
            <a:pPr algn="ctr"/>
            <a:r>
              <a:rPr lang="en-US" sz="1600" i="1" dirty="0"/>
              <a:t>LM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6D23CB-D62C-49B1-B118-EA68E482F2C7}"/>
              </a:ext>
            </a:extLst>
          </p:cNvPr>
          <p:cNvSpPr txBox="1"/>
          <p:nvPr/>
        </p:nvSpPr>
        <p:spPr>
          <a:xfrm>
            <a:off x="291097" y="1809168"/>
            <a:ext cx="8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Parallel Corpus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4E048E-693A-4C88-B6CC-0AE9AC97F6F8}"/>
              </a:ext>
            </a:extLst>
          </p:cNvPr>
          <p:cNvSpPr txBox="1"/>
          <p:nvPr/>
        </p:nvSpPr>
        <p:spPr>
          <a:xfrm>
            <a:off x="3099824" y="1637884"/>
            <a:ext cx="856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Word-aligned Corpus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8DA337-21AE-494C-B609-B64D614C9C65}"/>
              </a:ext>
            </a:extLst>
          </p:cNvPr>
          <p:cNvSpPr txBox="1"/>
          <p:nvPr/>
        </p:nvSpPr>
        <p:spPr>
          <a:xfrm>
            <a:off x="6187442" y="1745419"/>
            <a:ext cx="856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Phrase-table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5EEFBF1-DBE4-4E8C-9FD6-4E15B4F9F278}"/>
              </a:ext>
            </a:extLst>
          </p:cNvPr>
          <p:cNvSpPr/>
          <p:nvPr/>
        </p:nvSpPr>
        <p:spPr>
          <a:xfrm>
            <a:off x="7569865" y="3604811"/>
            <a:ext cx="1756954" cy="862148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07A47BC-0171-43F2-A8FB-EB51D66C3C93}"/>
              </a:ext>
            </a:extLst>
          </p:cNvPr>
          <p:cNvCxnSpPr>
            <a:stCxn id="5" idx="2"/>
            <a:endCxn id="27" idx="0"/>
          </p:cNvCxnSpPr>
          <p:nvPr/>
        </p:nvCxnSpPr>
        <p:spPr>
          <a:xfrm>
            <a:off x="8413569" y="2899955"/>
            <a:ext cx="34773" cy="70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EF45806-E49D-4087-B53C-F8D297179CB5}"/>
              </a:ext>
            </a:extLst>
          </p:cNvPr>
          <p:cNvCxnSpPr>
            <a:endCxn id="27" idx="1"/>
          </p:cNvCxnSpPr>
          <p:nvPr/>
        </p:nvCxnSpPr>
        <p:spPr>
          <a:xfrm flipV="1">
            <a:off x="6187442" y="4035885"/>
            <a:ext cx="1382423" cy="261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A0F2997-FA81-47E7-B331-112A2D7B6883}"/>
              </a:ext>
            </a:extLst>
          </p:cNvPr>
          <p:cNvCxnSpPr>
            <a:endCxn id="27" idx="3"/>
          </p:cNvCxnSpPr>
          <p:nvPr/>
        </p:nvCxnSpPr>
        <p:spPr>
          <a:xfrm flipH="1">
            <a:off x="9326819" y="4035884"/>
            <a:ext cx="10712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9619215-FD2E-4B66-9C57-52F2EC19B709}"/>
              </a:ext>
            </a:extLst>
          </p:cNvPr>
          <p:cNvSpPr txBox="1"/>
          <p:nvPr/>
        </p:nvSpPr>
        <p:spPr>
          <a:xfrm>
            <a:off x="10319052" y="3743496"/>
            <a:ext cx="122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Source sentence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C0954D-5BA2-44C3-ACDA-2D04FF7A5E0F}"/>
              </a:ext>
            </a:extLst>
          </p:cNvPr>
          <p:cNvSpPr txBox="1"/>
          <p:nvPr/>
        </p:nvSpPr>
        <p:spPr>
          <a:xfrm>
            <a:off x="8624945" y="4756576"/>
            <a:ext cx="12222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Target sentence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C835BD-F6DA-4830-A310-F7189CA11D5F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8448342" y="4466959"/>
            <a:ext cx="0" cy="704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BEF2BC7-840D-4AC2-8F08-4166FD7780DA}"/>
              </a:ext>
            </a:extLst>
          </p:cNvPr>
          <p:cNvSpPr txBox="1"/>
          <p:nvPr/>
        </p:nvSpPr>
        <p:spPr>
          <a:xfrm>
            <a:off x="8334586" y="3004461"/>
            <a:ext cx="1984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Model parameters</a:t>
            </a:r>
          </a:p>
        </p:txBody>
      </p:sp>
      <p:pic>
        <p:nvPicPr>
          <p:cNvPr id="28" name="Shape 526">
            <a:extLst>
              <a:ext uri="{FF2B5EF4-FFF2-40B4-BE49-F238E27FC236}">
                <a16:creationId xmlns:a16="http://schemas.microsoft.com/office/drawing/2014/main" id="{5C7105EB-5369-44AA-A78C-AED78C31330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513" y="3168970"/>
            <a:ext cx="3658846" cy="382684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Shape 534">
            <a:extLst>
              <a:ext uri="{FF2B5EF4-FFF2-40B4-BE49-F238E27FC236}">
                <a16:creationId xmlns:a16="http://schemas.microsoft.com/office/drawing/2014/main" id="{E67BFD90-3056-4183-86AB-989499735B02}"/>
              </a:ext>
            </a:extLst>
          </p:cNvPr>
          <p:cNvSpPr txBox="1"/>
          <p:nvPr/>
        </p:nvSpPr>
        <p:spPr>
          <a:xfrm>
            <a:off x="2597280" y="4927591"/>
            <a:ext cx="350037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1200" i="1" dirty="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Use higher order language models (Vilar et al., 2007)</a:t>
            </a:r>
            <a:endParaRPr sz="1200" i="1" dirty="0">
              <a:solidFill>
                <a:schemeClr val="accen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" name="Shape 528">
            <a:extLst>
              <a:ext uri="{FF2B5EF4-FFF2-40B4-BE49-F238E27FC236}">
                <a16:creationId xmlns:a16="http://schemas.microsoft.com/office/drawing/2014/main" id="{FDDD5B2D-EA6D-4F6C-99E1-0B72189E5228}"/>
              </a:ext>
            </a:extLst>
          </p:cNvPr>
          <p:cNvSpPr txBox="1"/>
          <p:nvPr/>
        </p:nvSpPr>
        <p:spPr>
          <a:xfrm>
            <a:off x="7043914" y="1053978"/>
            <a:ext cx="2946333" cy="5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i="1" dirty="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Tune at the word-level (Tiedemann, 2012)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31" name="Shape 529">
            <a:extLst>
              <a:ext uri="{FF2B5EF4-FFF2-40B4-BE49-F238E27FC236}">
                <a16:creationId xmlns:a16="http://schemas.microsoft.com/office/drawing/2014/main" id="{41600944-9DBF-4AA7-BA4D-46E075FC2BB7}"/>
              </a:ext>
            </a:extLst>
          </p:cNvPr>
          <p:cNvSpPr txBox="1"/>
          <p:nvPr/>
        </p:nvSpPr>
        <p:spPr>
          <a:xfrm>
            <a:off x="9894150" y="1995892"/>
            <a:ext cx="2202117" cy="93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200" i="1" dirty="0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rPr>
              <a:t>Decode using cube-pruning &amp; smaller beam size for improved performance (Kunchukuttan &amp; Bhattacharyya, VarDial 2016)</a:t>
            </a:r>
            <a:endParaRPr sz="1200" dirty="0">
              <a:solidFill>
                <a:schemeClr val="accent1"/>
              </a:solidFill>
            </a:endParaRPr>
          </a:p>
        </p:txBody>
      </p:sp>
      <p:sp>
        <p:nvSpPr>
          <p:cNvPr id="32" name="Shape 531">
            <a:extLst>
              <a:ext uri="{FF2B5EF4-FFF2-40B4-BE49-F238E27FC236}">
                <a16:creationId xmlns:a16="http://schemas.microsoft.com/office/drawing/2014/main" id="{481AAB9D-C5F5-4650-98B7-DF701AC547D1}"/>
              </a:ext>
            </a:extLst>
          </p:cNvPr>
          <p:cNvSpPr txBox="1"/>
          <p:nvPr/>
        </p:nvSpPr>
        <p:spPr>
          <a:xfrm>
            <a:off x="7299017" y="5406142"/>
            <a:ext cx="3394795" cy="382684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00" dirty="0"/>
              <a:t>रा जू  _ , _ घ र _ के _बा ह र _ म त _ जा ओ _ .</a:t>
            </a:r>
            <a:endParaRPr sz="1400" dirty="0"/>
          </a:p>
        </p:txBody>
      </p:sp>
      <p:sp>
        <p:nvSpPr>
          <p:cNvPr id="33" name="Shape 532">
            <a:extLst>
              <a:ext uri="{FF2B5EF4-FFF2-40B4-BE49-F238E27FC236}">
                <a16:creationId xmlns:a16="http://schemas.microsoft.com/office/drawing/2014/main" id="{94A36C1D-0ACB-4B5A-B823-8FEC7413D750}"/>
              </a:ext>
            </a:extLst>
          </p:cNvPr>
          <p:cNvSpPr txBox="1"/>
          <p:nvPr/>
        </p:nvSpPr>
        <p:spPr>
          <a:xfrm>
            <a:off x="7934112" y="6258469"/>
            <a:ext cx="2298650" cy="382684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400" dirty="0">
                <a:solidFill>
                  <a:schemeClr val="dk1"/>
                </a:solidFill>
              </a:rPr>
              <a:t>राजू  ,  घर के बाहर मत जाओ .</a:t>
            </a:r>
            <a:endParaRPr sz="1400" dirty="0"/>
          </a:p>
        </p:txBody>
      </p:sp>
      <p:sp>
        <p:nvSpPr>
          <p:cNvPr id="34" name="Shape 533">
            <a:extLst>
              <a:ext uri="{FF2B5EF4-FFF2-40B4-BE49-F238E27FC236}">
                <a16:creationId xmlns:a16="http://schemas.microsoft.com/office/drawing/2014/main" id="{61AAD0D3-429B-4519-AF63-5760A9AB005C}"/>
              </a:ext>
            </a:extLst>
          </p:cNvPr>
          <p:cNvSpPr/>
          <p:nvPr/>
        </p:nvSpPr>
        <p:spPr>
          <a:xfrm>
            <a:off x="9010128" y="5853617"/>
            <a:ext cx="146618" cy="298827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02021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68F4-FC1C-45E7-AEDD-3045ACEF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2A6D-FCB6-4399-81CC-27E9E6B23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800" cy="51254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What is Machine Translation &amp; why is it interesting?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Paradigms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Word Alignment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Phrase-based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Extensions to Phrase-based SMT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Word-order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Addressing Morphological Divergence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Handling Named Entities</a:t>
            </a:r>
          </a:p>
          <a:p>
            <a:pPr>
              <a:lnSpc>
                <a:spcPct val="120000"/>
              </a:lnSpc>
            </a:pPr>
            <a:r>
              <a:rPr lang="en-US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Syntax-based SMT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Machine Translation Evaluation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4523710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Problems with Phrase Based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8914" y="1600201"/>
            <a:ext cx="10943772" cy="1723570"/>
          </a:xfrm>
        </p:spPr>
        <p:txBody>
          <a:bodyPr>
            <a:normAutofit/>
          </a:bodyPr>
          <a:lstStyle/>
          <a:p>
            <a:r>
              <a:rPr lang="en-US" dirty="0"/>
              <a:t>Heavy reliance on lexicalization</a:t>
            </a:r>
          </a:p>
          <a:p>
            <a:pPr lvl="1"/>
            <a:r>
              <a:rPr lang="en-US" dirty="0"/>
              <a:t>Direct Translation method</a:t>
            </a:r>
          </a:p>
          <a:p>
            <a:pPr lvl="1"/>
            <a:r>
              <a:rPr lang="en-US" dirty="0"/>
              <a:t>No generalization</a:t>
            </a:r>
          </a:p>
          <a:p>
            <a:pPr lvl="1"/>
            <a:r>
              <a:rPr lang="en-US" dirty="0">
                <a:solidFill>
                  <a:prstClr val="black"/>
                </a:solidFill>
              </a:rPr>
              <a:t>Lot of data is required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pPr lvl="1"/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03086" y="4122057"/>
            <a:ext cx="9107714" cy="220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US" dirty="0"/>
              <a:t>Correct reordering</a:t>
            </a:r>
          </a:p>
          <a:p>
            <a:pPr marL="0" lvl="1" algn="ctr"/>
            <a:r>
              <a:rPr lang="en-US" dirty="0"/>
              <a:t>Oracle bought  Sun Microsystems in 2010</a:t>
            </a:r>
          </a:p>
          <a:p>
            <a:pPr marL="0" lvl="1" algn="ctr"/>
            <a:r>
              <a:rPr lang="hi-IN" dirty="0"/>
              <a:t>ओरेकल 2010 में सन माइक्रोसिस्टम्स को खरीदा</a:t>
            </a:r>
            <a:endParaRPr lang="en-US" dirty="0"/>
          </a:p>
          <a:p>
            <a:pPr marL="0" lvl="1" algn="ctr"/>
            <a:endParaRPr lang="en-US" dirty="0"/>
          </a:p>
          <a:p>
            <a:pPr marL="0" lvl="1" algn="ctr"/>
            <a:r>
              <a:rPr lang="en-US" dirty="0"/>
              <a:t>Incorrect Reordering</a:t>
            </a:r>
          </a:p>
          <a:p>
            <a:pPr marL="0" lvl="1" algn="ctr"/>
            <a:r>
              <a:rPr lang="en-US" dirty="0"/>
              <a:t>IBM approached Sun Microsystems in 2008 </a:t>
            </a:r>
          </a:p>
          <a:p>
            <a:pPr marL="0" lvl="1" algn="ctr"/>
            <a:r>
              <a:rPr lang="hi-IN" dirty="0"/>
              <a:t>आईबीएम दरवाजा खटखटाया 2008 में सन माइक्रोसिस्टम्स का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7620000" y="2057400"/>
            <a:ext cx="2438400" cy="1371600"/>
          </a:xfrm>
          <a:prstGeom prst="wedgeRoundRectCallout">
            <a:avLst>
              <a:gd name="adj1" fmla="val 28962"/>
              <a:gd name="adj2" fmla="val 122609"/>
              <a:gd name="adj3" fmla="val 16667"/>
            </a:avLst>
          </a:prstGeom>
          <a:solidFill>
            <a:schemeClr val="accent3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similar sentences, sometimes reordering occurs, sometimes it does not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74638"/>
            <a:ext cx="88392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Problems with Phrase Based models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515600" cy="1905000"/>
          </a:xfrm>
        </p:spPr>
        <p:txBody>
          <a:bodyPr>
            <a:normAutofit/>
          </a:bodyPr>
          <a:lstStyle/>
          <a:p>
            <a:r>
              <a:rPr lang="en-US" dirty="0"/>
              <a:t>Learning is very local in nature</a:t>
            </a:r>
          </a:p>
          <a:p>
            <a:pPr lvl="1"/>
            <a:r>
              <a:rPr lang="en-US" dirty="0"/>
              <a:t>Local reordering, sense disambiguation learnt</a:t>
            </a:r>
          </a:p>
          <a:p>
            <a:pPr lvl="1"/>
            <a:r>
              <a:rPr lang="en-US" dirty="0"/>
              <a:t>Phenomena like word order divergence, recursive structure are non-local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52286" y="3632200"/>
            <a:ext cx="9920514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buNone/>
            </a:pPr>
            <a:r>
              <a:rPr lang="en-US" dirty="0"/>
              <a:t>[The USA] [is not engaging] [in war] [with Iran]</a:t>
            </a:r>
          </a:p>
          <a:p>
            <a:pPr lvl="1"/>
            <a:r>
              <a:rPr lang="en-US" dirty="0"/>
              <a:t>[</a:t>
            </a:r>
            <a:r>
              <a:rPr lang="hi-IN" dirty="0"/>
              <a:t>अमरीका</a:t>
            </a:r>
            <a:r>
              <a:rPr lang="en-US" dirty="0"/>
              <a:t>]</a:t>
            </a:r>
            <a:r>
              <a:rPr lang="hi-IN" dirty="0"/>
              <a:t> </a:t>
            </a:r>
            <a:r>
              <a:rPr lang="en-US" dirty="0"/>
              <a:t>[</a:t>
            </a:r>
            <a:r>
              <a:rPr lang="hi-IN" dirty="0"/>
              <a:t>संलग्न नहीं है</a:t>
            </a:r>
            <a:r>
              <a:rPr lang="en-US" dirty="0"/>
              <a:t>]  [</a:t>
            </a:r>
            <a:r>
              <a:rPr lang="hi-IN" dirty="0"/>
              <a:t>युद्ध में</a:t>
            </a:r>
            <a:r>
              <a:rPr lang="en-US" dirty="0"/>
              <a:t>] [</a:t>
            </a:r>
            <a:r>
              <a:rPr lang="hi-IN" dirty="0"/>
              <a:t>ईरान के साथ</a:t>
            </a:r>
            <a:r>
              <a:rPr lang="en-US" dirty="0"/>
              <a:t>]</a:t>
            </a:r>
          </a:p>
        </p:txBody>
      </p:sp>
      <p:sp>
        <p:nvSpPr>
          <p:cNvPr id="5" name="Rectangle 4"/>
          <p:cNvSpPr/>
          <p:nvPr/>
        </p:nvSpPr>
        <p:spPr>
          <a:xfrm>
            <a:off x="1052286" y="5197475"/>
            <a:ext cx="9920514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[[It is necessary [that the person [who is travelling for the conference]]  should get approval prior to his departure]] </a:t>
            </a:r>
          </a:p>
          <a:p>
            <a:pPr lvl="1"/>
            <a:r>
              <a:rPr lang="hi-IN" dirty="0"/>
              <a:t>यह सम्मेलन के लिए यात्रा कर रहा है, जो व्यक्ति पहले अपने प्रस्थान से अनुमोदन प्राप्त करना चाहिए कि आवश्यक है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3140303"/>
            <a:ext cx="463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Word order divergence (SVO-SOV) is not learnt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4736068"/>
            <a:ext cx="5788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Recursive structure: phrase boundaries are not maintained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based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and/or Target sentences are represented as trees</a:t>
            </a:r>
          </a:p>
          <a:p>
            <a:r>
              <a:rPr lang="en-US" dirty="0"/>
              <a:t>Translation as Tree-to-Tree Transduction</a:t>
            </a:r>
          </a:p>
          <a:p>
            <a:pPr lvl="1"/>
            <a:r>
              <a:rPr lang="en-US" dirty="0"/>
              <a:t>As opposed to string-to-string transduction in PB-SMT</a:t>
            </a:r>
          </a:p>
          <a:p>
            <a:r>
              <a:rPr lang="en-US" dirty="0"/>
              <a:t>Parsing as Decoding</a:t>
            </a:r>
          </a:p>
          <a:p>
            <a:pPr lvl="1"/>
            <a:r>
              <a:rPr lang="en-US" dirty="0"/>
              <a:t>Parsing of the source language sentence produces the target language sentences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133600"/>
            <a:ext cx="396888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981200"/>
            <a:ext cx="3200400" cy="29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943600" y="2819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4876800"/>
            <a:ext cx="12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Tree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0" y="4888468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Tree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tree based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Natural language sentences have a tree-like structure</a:t>
            </a:r>
          </a:p>
          <a:p>
            <a:r>
              <a:rPr lang="en-US" dirty="0"/>
              <a:t>Syntax based Reordering</a:t>
            </a:r>
          </a:p>
          <a:p>
            <a:r>
              <a:rPr lang="en-US" b="1" dirty="0"/>
              <a:t>Source side tree</a:t>
            </a:r>
            <a:r>
              <a:rPr lang="en-US" dirty="0"/>
              <a:t>: guides decoding by constraining the possible rules that can be applied</a:t>
            </a:r>
          </a:p>
          <a:p>
            <a:r>
              <a:rPr lang="en-US" b="1" dirty="0"/>
              <a:t>Target side tree</a:t>
            </a:r>
            <a:r>
              <a:rPr lang="en-US" dirty="0"/>
              <a:t> ensures grammatically correct output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</a:t>
            </a:r>
            <a:r>
              <a:rPr lang="en-US" dirty="0" err="1"/>
              <a:t>flavours</a:t>
            </a:r>
            <a:r>
              <a:rPr lang="en-US" dirty="0"/>
              <a:t> of tree-based models</a:t>
            </a:r>
          </a:p>
        </p:txBody>
      </p:sp>
      <p:pic>
        <p:nvPicPr>
          <p:cNvPr id="6" name="Content Placeholder 5" descr="tree_smt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04481" y="1600201"/>
            <a:ext cx="7583039" cy="4525963"/>
          </a:xfrm>
        </p:spPr>
      </p:pic>
      <p:sp>
        <p:nvSpPr>
          <p:cNvPr id="8" name="TextBox 7"/>
          <p:cNvSpPr txBox="1"/>
          <p:nvPr/>
        </p:nvSpPr>
        <p:spPr>
          <a:xfrm>
            <a:off x="7467601" y="5943600"/>
            <a:ext cx="2319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Slide from </a:t>
            </a:r>
            <a:r>
              <a:rPr lang="en-US" dirty="0" err="1">
                <a:hlinkClick r:id="rId3"/>
              </a:rPr>
              <a:t>Amr</a:t>
            </a:r>
            <a:r>
              <a:rPr lang="en-US" dirty="0">
                <a:hlinkClick r:id="rId3"/>
              </a:rPr>
              <a:t> Ahmed</a:t>
            </a:r>
            <a:endParaRPr lang="en-US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Synchronous Context 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Fundamental formal tool for Tree-based translation models</a:t>
            </a:r>
          </a:p>
          <a:p>
            <a:r>
              <a:rPr lang="en-US" dirty="0"/>
              <a:t>An enhanced Context Free Grammar for generating two related strings instead of one</a:t>
            </a:r>
          </a:p>
          <a:p>
            <a:r>
              <a:rPr lang="en-US" dirty="0"/>
              <a:t>Alternatively, SCFG defines a tree transducer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/>
        </p:nvSpPr>
        <p:spPr>
          <a:xfrm>
            <a:off x="681678" y="473798"/>
            <a:ext cx="11220400" cy="863823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>
            <a:defPPr>
              <a:defRPr lang="en-US"/>
            </a:defPPr>
            <a:lvl1pPr>
              <a:defRPr sz="4400" b="1" i="1">
                <a:latin typeface="+mj-lt"/>
              </a:defRPr>
            </a:lvl1pPr>
          </a:lstStyle>
          <a:p>
            <a:r>
              <a:rPr lang="en-US" dirty="0"/>
              <a:t>Language Divergence</a:t>
            </a:r>
            <a:endParaRPr lang="en" dirty="0"/>
          </a:p>
        </p:txBody>
      </p:sp>
      <p:sp>
        <p:nvSpPr>
          <p:cNvPr id="224" name="Shape 224"/>
          <p:cNvSpPr txBox="1"/>
          <p:nvPr/>
        </p:nvSpPr>
        <p:spPr>
          <a:xfrm>
            <a:off x="414614" y="1343033"/>
            <a:ext cx="10772800" cy="3120902"/>
          </a:xfrm>
          <a:prstGeom prst="rect">
            <a:avLst/>
          </a:prstGeom>
          <a:noFill/>
          <a:ln>
            <a:noFill/>
          </a:ln>
        </p:spPr>
        <p:txBody>
          <a:bodyPr lIns="121900" tIns="121900" rIns="121900" bIns="121900" anchor="t" anchorCtr="0">
            <a:noAutofit/>
          </a:bodyPr>
          <a:lstStyle/>
          <a:p>
            <a:pPr marL="304793">
              <a:spcAft>
                <a:spcPts val="1333"/>
              </a:spcAft>
            </a:pPr>
            <a:r>
              <a:rPr lang="en" sz="2400" b="1" u="sng" dirty="0"/>
              <a:t>Analytic vs Polysynthetic languages</a:t>
            </a:r>
          </a:p>
          <a:p>
            <a:pPr marL="304793">
              <a:spcAft>
                <a:spcPts val="500"/>
              </a:spcAft>
            </a:pPr>
            <a:r>
              <a:rPr lang="en" dirty="0"/>
              <a:t>Analytic (</a:t>
            </a:r>
            <a:r>
              <a:rPr lang="en-US" dirty="0"/>
              <a:t>C</a:t>
            </a:r>
            <a:r>
              <a:rPr lang="en" dirty="0"/>
              <a:t>hinese) </a:t>
            </a:r>
            <a:r>
              <a:rPr lang="en" dirty="0">
                <a:sym typeface="Wingdings" panose="05000000000000000000" pitchFamily="2" charset="2"/>
              </a:rPr>
              <a:t> very few morphemes per word, no inflect</a:t>
            </a:r>
            <a:r>
              <a:rPr lang="en-US" dirty="0">
                <a:sym typeface="Wingdings" panose="05000000000000000000" pitchFamily="2" charset="2"/>
              </a:rPr>
              <a:t>ions</a:t>
            </a:r>
          </a:p>
          <a:p>
            <a:pPr marL="304793">
              <a:spcAft>
                <a:spcPts val="500"/>
              </a:spcAft>
            </a:pPr>
            <a:r>
              <a:rPr lang="en-US" dirty="0"/>
              <a:t>Polysynthetic</a:t>
            </a:r>
            <a:r>
              <a:rPr lang="en" dirty="0"/>
              <a:t>  (</a:t>
            </a:r>
            <a:r>
              <a:rPr lang="en-US" dirty="0"/>
              <a:t>Finnish</a:t>
            </a:r>
            <a:r>
              <a:rPr lang="en" dirty="0"/>
              <a:t>)</a:t>
            </a:r>
            <a:r>
              <a:rPr lang="en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many </a:t>
            </a:r>
            <a:r>
              <a:rPr lang="en" dirty="0">
                <a:sym typeface="Wingdings" panose="05000000000000000000" pitchFamily="2" charset="2"/>
              </a:rPr>
              <a:t>morphemes per word, no inflect</a:t>
            </a:r>
            <a:r>
              <a:rPr lang="en-US" dirty="0">
                <a:sym typeface="Wingdings" panose="05000000000000000000" pitchFamily="2" charset="2"/>
              </a:rPr>
              <a:t>ions</a:t>
            </a:r>
          </a:p>
          <a:p>
            <a:pPr marL="304793">
              <a:spcAft>
                <a:spcPts val="500"/>
              </a:spcAft>
            </a:pPr>
            <a:r>
              <a:rPr lang="en-US" i="1" dirty="0">
                <a:sym typeface="Wingdings" panose="05000000000000000000" pitchFamily="2" charset="2"/>
              </a:rPr>
              <a:t>English:        Even if it does not rain</a:t>
            </a:r>
          </a:p>
          <a:p>
            <a:pPr marL="304793">
              <a:spcAft>
                <a:spcPts val="500"/>
              </a:spcAft>
            </a:pPr>
            <a:r>
              <a:rPr lang="en-US" i="1" dirty="0"/>
              <a:t>Malayalam:  </a:t>
            </a:r>
            <a:r>
              <a:rPr lang="ml-IN" i="1" dirty="0"/>
              <a:t>മഴ </a:t>
            </a:r>
            <a:r>
              <a:rPr lang="en-US" i="1" dirty="0"/>
              <a:t>	          </a:t>
            </a:r>
            <a:r>
              <a:rPr lang="ml-IN" i="1" dirty="0"/>
              <a:t>പെയ്യുതിലെങ്ങിലും</a:t>
            </a:r>
            <a:endParaRPr lang="en-US" i="1" dirty="0"/>
          </a:p>
          <a:p>
            <a:pPr marL="304793">
              <a:spcAft>
                <a:spcPts val="500"/>
              </a:spcAft>
            </a:pPr>
            <a:r>
              <a:rPr lang="en-US" i="1" dirty="0"/>
              <a:t>	           (</a:t>
            </a:r>
            <a:r>
              <a:rPr lang="en-US" i="1" dirty="0" err="1"/>
              <a:t>rain_noun</a:t>
            </a:r>
            <a:r>
              <a:rPr lang="en-US" i="1" dirty="0"/>
              <a:t>    </a:t>
            </a:r>
            <a:r>
              <a:rPr lang="en-US" i="1" dirty="0" err="1"/>
              <a:t>shower_verb+not+even_if+then_also</a:t>
            </a:r>
            <a:r>
              <a:rPr lang="en-US" i="1" dirty="0"/>
              <a:t>)</a:t>
            </a:r>
            <a:endParaRPr lang="en" sz="2400" dirty="0"/>
          </a:p>
          <a:p>
            <a:pPr marL="304793">
              <a:lnSpc>
                <a:spcPct val="150000"/>
              </a:lnSpc>
              <a:spcAft>
                <a:spcPts val="1333"/>
              </a:spcAft>
            </a:pPr>
            <a:r>
              <a:rPr lang="en" sz="2400" b="1" u="sng" dirty="0"/>
              <a:t>Inflectional systems [infixing (Arabic), fusional (</a:t>
            </a:r>
            <a:r>
              <a:rPr lang="en-US" sz="2400" b="1" u="sng" dirty="0"/>
              <a:t>Hindi</a:t>
            </a:r>
            <a:r>
              <a:rPr lang="en" sz="2400" b="1" u="sng" dirty="0"/>
              <a:t>), agglutinative (Marathi)]</a:t>
            </a:r>
            <a:endParaRPr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C8CEC-30DB-4736-B4CE-A688BAA25C68}"/>
              </a:ext>
            </a:extLst>
          </p:cNvPr>
          <p:cNvSpPr txBox="1"/>
          <p:nvPr/>
        </p:nvSpPr>
        <p:spPr>
          <a:xfrm>
            <a:off x="818803" y="4469347"/>
            <a:ext cx="3183774" cy="18774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Arabic</a:t>
            </a:r>
          </a:p>
          <a:p>
            <a:r>
              <a:rPr lang="en-US" sz="1600" i="1" dirty="0"/>
              <a:t>k-t-b</a:t>
            </a:r>
            <a:r>
              <a:rPr lang="en-US" sz="1600" dirty="0"/>
              <a:t>: root word</a:t>
            </a:r>
          </a:p>
          <a:p>
            <a:r>
              <a:rPr lang="en-US" sz="1600" i="1" dirty="0" err="1"/>
              <a:t>katabtu</a:t>
            </a:r>
            <a:r>
              <a:rPr lang="en-US" sz="1600" dirty="0"/>
              <a:t>: I wrote</a:t>
            </a:r>
          </a:p>
          <a:p>
            <a:r>
              <a:rPr lang="en-US" sz="1600" i="1" dirty="0" err="1"/>
              <a:t>kattabtu</a:t>
            </a:r>
            <a:r>
              <a:rPr lang="en-US" sz="1600" dirty="0"/>
              <a:t>: I had (something) written</a:t>
            </a:r>
          </a:p>
          <a:p>
            <a:r>
              <a:rPr lang="en-US" sz="1600" i="1" dirty="0" err="1"/>
              <a:t>kitaab</a:t>
            </a:r>
            <a:r>
              <a:rPr lang="en-US" sz="1600" dirty="0"/>
              <a:t>: book</a:t>
            </a:r>
          </a:p>
          <a:p>
            <a:r>
              <a:rPr lang="en-US" sz="1600" i="1" dirty="0" err="1"/>
              <a:t>kotub</a:t>
            </a:r>
            <a:r>
              <a:rPr lang="en-US" sz="1600" dirty="0"/>
              <a:t>: books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73874-677E-4FFB-8FB8-D8D946EFF97F}"/>
              </a:ext>
            </a:extLst>
          </p:cNvPr>
          <p:cNvSpPr txBox="1"/>
          <p:nvPr/>
        </p:nvSpPr>
        <p:spPr>
          <a:xfrm>
            <a:off x="4300450" y="4463935"/>
            <a:ext cx="3355571" cy="1354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Hindi</a:t>
            </a:r>
          </a:p>
          <a:p>
            <a:r>
              <a:rPr lang="en-US" sz="1600" i="1" dirty="0" err="1"/>
              <a:t>Jaaunga</a:t>
            </a:r>
            <a:r>
              <a:rPr lang="en-US" sz="1600" dirty="0"/>
              <a:t>  (1</a:t>
            </a:r>
            <a:r>
              <a:rPr lang="en-US" sz="1600" baseline="30000" dirty="0"/>
              <a:t>st</a:t>
            </a:r>
            <a:r>
              <a:rPr lang="en-US" sz="1600" dirty="0"/>
              <a:t> per, singular, masculine)</a:t>
            </a:r>
          </a:p>
          <a:p>
            <a:r>
              <a:rPr lang="en-US" sz="1600" i="1" dirty="0" err="1"/>
              <a:t>Jaaoge</a:t>
            </a:r>
            <a:r>
              <a:rPr lang="en-US" sz="1600" dirty="0"/>
              <a:t> (2</a:t>
            </a:r>
            <a:r>
              <a:rPr lang="en-US" sz="1600" baseline="30000" dirty="0"/>
              <a:t>nd</a:t>
            </a:r>
            <a:r>
              <a:rPr lang="en-US" sz="1600" dirty="0"/>
              <a:t>  per)</a:t>
            </a:r>
          </a:p>
          <a:p>
            <a:r>
              <a:rPr lang="en-US" sz="1600" i="1" dirty="0" err="1"/>
              <a:t>Jaayega</a:t>
            </a:r>
            <a:r>
              <a:rPr lang="en-US" sz="1600" dirty="0"/>
              <a:t>  (3</a:t>
            </a:r>
            <a:r>
              <a:rPr lang="en-US" sz="1600" baseline="30000" dirty="0"/>
              <a:t>rd</a:t>
            </a:r>
            <a:r>
              <a:rPr lang="en-US" sz="1600" dirty="0"/>
              <a:t> per, singular, masculine)</a:t>
            </a:r>
          </a:p>
          <a:p>
            <a:r>
              <a:rPr lang="en-US" sz="1600" i="1" dirty="0" err="1"/>
              <a:t>Jaayenge</a:t>
            </a:r>
            <a:r>
              <a:rPr lang="en-US" sz="1600" dirty="0"/>
              <a:t> (3</a:t>
            </a:r>
            <a:r>
              <a:rPr lang="en-US" sz="1600" baseline="30000" dirty="0"/>
              <a:t>rd</a:t>
            </a:r>
            <a:r>
              <a:rPr lang="en-US" sz="1600" dirty="0"/>
              <a:t> per, plural)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CA54F7-3221-47C0-849C-B3176D9E0A21}"/>
              </a:ext>
            </a:extLst>
          </p:cNvPr>
          <p:cNvSpPr txBox="1"/>
          <p:nvPr/>
        </p:nvSpPr>
        <p:spPr>
          <a:xfrm>
            <a:off x="8108045" y="4437749"/>
            <a:ext cx="3355571" cy="2062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u="sng" dirty="0"/>
              <a:t>Marathi</a:t>
            </a:r>
          </a:p>
          <a:p>
            <a:r>
              <a:rPr lang="mr-IN" sz="1600" dirty="0"/>
              <a:t>कपाटावरील: कपाट + वर + ईल</a:t>
            </a:r>
          </a:p>
          <a:p>
            <a:r>
              <a:rPr lang="mr-IN" sz="1400" i="1" dirty="0"/>
              <a:t>(</a:t>
            </a:r>
            <a:r>
              <a:rPr lang="en-US" sz="1400" i="1" dirty="0"/>
              <a:t>the one over the cupboard</a:t>
            </a:r>
            <a:r>
              <a:rPr lang="mr-IN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mr-IN" sz="1600" dirty="0"/>
              <a:t>दारावरील: दार + वर + ईल</a:t>
            </a:r>
            <a:endParaRPr lang="en-US" sz="1600" dirty="0"/>
          </a:p>
          <a:p>
            <a:r>
              <a:rPr lang="mr-IN" sz="1400" i="1" dirty="0"/>
              <a:t>(</a:t>
            </a:r>
            <a:r>
              <a:rPr lang="en-US" sz="1400" i="1" dirty="0"/>
              <a:t>the one over the door</a:t>
            </a:r>
            <a:r>
              <a:rPr lang="mr-IN" sz="1400" i="1" dirty="0"/>
              <a:t>)</a:t>
            </a:r>
          </a:p>
          <a:p>
            <a:pPr>
              <a:lnSpc>
                <a:spcPct val="150000"/>
              </a:lnSpc>
            </a:pPr>
            <a:r>
              <a:rPr lang="mr-IN" sz="1600" dirty="0"/>
              <a:t>दारामागील: दार + मागे + ईल</a:t>
            </a:r>
            <a:endParaRPr lang="en-US" sz="1600" dirty="0"/>
          </a:p>
          <a:p>
            <a:r>
              <a:rPr lang="mr-IN" sz="1400" i="1" dirty="0"/>
              <a:t>(</a:t>
            </a:r>
            <a:r>
              <a:rPr lang="en-US" sz="1400" i="1" dirty="0"/>
              <a:t>the one behind the door</a:t>
            </a:r>
            <a:r>
              <a:rPr lang="mr-IN" sz="1400" i="1" dirty="0"/>
              <a:t>)</a:t>
            </a:r>
            <a:r>
              <a:rPr lang="mr-IN" dirty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4662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-30163"/>
            <a:ext cx="10515600" cy="1325563"/>
          </a:xfrm>
        </p:spPr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5199" y="4953000"/>
            <a:ext cx="9935029" cy="1600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Differences of SCFG from CFG:</a:t>
            </a:r>
          </a:p>
          <a:p>
            <a:pPr lvl="1"/>
            <a:r>
              <a:rPr lang="en-US" dirty="0"/>
              <a:t>2 components on the RHS of production rule</a:t>
            </a:r>
          </a:p>
          <a:p>
            <a:pPr lvl="1"/>
            <a:r>
              <a:rPr lang="en-US" dirty="0"/>
              <a:t>Same number of non-terminals</a:t>
            </a:r>
          </a:p>
          <a:p>
            <a:pPr lvl="1"/>
            <a:r>
              <a:rPr lang="en-US" dirty="0"/>
              <a:t>Non-terminals have one-one correspondence (index-linked)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981200" y="1295400"/>
            <a:ext cx="30480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    → NP VP</a:t>
            </a:r>
          </a:p>
          <a:p>
            <a:r>
              <a:rPr lang="en-US" sz="2800" dirty="0"/>
              <a:t>VP → V</a:t>
            </a:r>
          </a:p>
          <a:p>
            <a:r>
              <a:rPr lang="en-US" sz="2800" dirty="0"/>
              <a:t>VP → V NP</a:t>
            </a:r>
          </a:p>
          <a:p>
            <a:r>
              <a:rPr lang="en-US" sz="2800" dirty="0"/>
              <a:t>VP → VP NP PP</a:t>
            </a:r>
          </a:p>
          <a:p>
            <a:r>
              <a:rPr lang="en-US" sz="2800" dirty="0"/>
              <a:t>NP → NN</a:t>
            </a:r>
          </a:p>
          <a:p>
            <a:r>
              <a:rPr lang="en-US" sz="2800" dirty="0"/>
              <a:t>NN → market</a:t>
            </a:r>
          </a:p>
          <a:p>
            <a:pPr algn="ctr"/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5181600" y="1295400"/>
            <a:ext cx="4953000" cy="304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/>
              <a:t>S   →  &lt; NP</a:t>
            </a:r>
            <a:r>
              <a:rPr lang="en-US" sz="2800" baseline="-25000" dirty="0"/>
              <a:t>1</a:t>
            </a:r>
            <a:r>
              <a:rPr lang="en-US" sz="2800" dirty="0"/>
              <a:t> VP</a:t>
            </a:r>
            <a:r>
              <a:rPr lang="en-US" sz="2800" baseline="-25000" dirty="0"/>
              <a:t>2 </a:t>
            </a:r>
            <a:r>
              <a:rPr lang="en-US" sz="2800" dirty="0"/>
              <a:t>, NP</a:t>
            </a:r>
            <a:r>
              <a:rPr lang="en-US" sz="2800" baseline="-25000" dirty="0"/>
              <a:t>1</a:t>
            </a:r>
            <a:r>
              <a:rPr lang="en-US" sz="2800" dirty="0"/>
              <a:t> VP</a:t>
            </a:r>
            <a:r>
              <a:rPr lang="en-US" sz="2800" baseline="-25000" dirty="0"/>
              <a:t>2 </a:t>
            </a:r>
            <a:r>
              <a:rPr lang="en-US" sz="2800" dirty="0"/>
              <a:t>&gt;</a:t>
            </a:r>
          </a:p>
          <a:p>
            <a:r>
              <a:rPr lang="en-US" sz="2800" dirty="0"/>
              <a:t>VP → &lt; V</a:t>
            </a:r>
            <a:r>
              <a:rPr lang="en-US" sz="2800" baseline="-25000" dirty="0"/>
              <a:t>1</a:t>
            </a:r>
            <a:r>
              <a:rPr lang="en-US" sz="2800" dirty="0"/>
              <a:t> , V</a:t>
            </a:r>
            <a:r>
              <a:rPr lang="en-US" sz="2800" baseline="-25000" dirty="0"/>
              <a:t>1</a:t>
            </a:r>
            <a:r>
              <a:rPr lang="en-US" sz="2800" dirty="0"/>
              <a:t> &gt;</a:t>
            </a:r>
          </a:p>
          <a:p>
            <a:r>
              <a:rPr lang="en-US" sz="2800" dirty="0"/>
              <a:t>VP → &lt; V</a:t>
            </a:r>
            <a:r>
              <a:rPr lang="en-US" sz="2800" baseline="-25000" dirty="0"/>
              <a:t>1</a:t>
            </a:r>
            <a:r>
              <a:rPr lang="en-US" sz="2800" dirty="0"/>
              <a:t> NP</a:t>
            </a:r>
            <a:r>
              <a:rPr lang="en-US" sz="2800" baseline="-25000" dirty="0"/>
              <a:t>2</a:t>
            </a:r>
            <a:r>
              <a:rPr lang="en-US" sz="2800" dirty="0"/>
              <a:t> , NP</a:t>
            </a:r>
            <a:r>
              <a:rPr lang="en-US" sz="2800" baseline="-25000" dirty="0"/>
              <a:t>2</a:t>
            </a:r>
            <a:r>
              <a:rPr lang="en-US" sz="2800" dirty="0"/>
              <a:t> V</a:t>
            </a:r>
            <a:r>
              <a:rPr lang="en-US" sz="2800" baseline="-25000" dirty="0"/>
              <a:t>1</a:t>
            </a:r>
            <a:r>
              <a:rPr lang="en-US" sz="2800" dirty="0"/>
              <a:t> &gt;</a:t>
            </a:r>
          </a:p>
          <a:p>
            <a:r>
              <a:rPr lang="en-US" sz="2800" dirty="0"/>
              <a:t>VP → &lt; V</a:t>
            </a:r>
            <a:r>
              <a:rPr lang="en-US" sz="2800" baseline="-25000" dirty="0"/>
              <a:t>1</a:t>
            </a:r>
            <a:r>
              <a:rPr lang="en-US" sz="2800" dirty="0"/>
              <a:t> NP</a:t>
            </a:r>
            <a:r>
              <a:rPr lang="en-US" sz="2800" baseline="-25000" dirty="0"/>
              <a:t>2</a:t>
            </a:r>
            <a:r>
              <a:rPr lang="en-US" sz="2800" dirty="0"/>
              <a:t> PP</a:t>
            </a:r>
            <a:r>
              <a:rPr lang="en-US" sz="2800" baseline="-25000" dirty="0"/>
              <a:t>3</a:t>
            </a:r>
            <a:r>
              <a:rPr lang="en-US" sz="2800" dirty="0"/>
              <a:t> , PP</a:t>
            </a:r>
            <a:r>
              <a:rPr lang="en-US" sz="2800" baseline="-25000" dirty="0"/>
              <a:t>3</a:t>
            </a:r>
            <a:r>
              <a:rPr lang="en-US" sz="2800" dirty="0"/>
              <a:t> NP</a:t>
            </a:r>
            <a:r>
              <a:rPr lang="en-US" sz="2800" baseline="-25000" dirty="0"/>
              <a:t>2</a:t>
            </a:r>
            <a:r>
              <a:rPr lang="en-US" sz="2800" dirty="0"/>
              <a:t> V</a:t>
            </a:r>
            <a:r>
              <a:rPr lang="en-US" sz="2800" baseline="-25000" dirty="0"/>
              <a:t>1</a:t>
            </a:r>
            <a:r>
              <a:rPr lang="en-US" sz="2800" dirty="0"/>
              <a:t> &gt;</a:t>
            </a:r>
            <a:endParaRPr lang="en-US" sz="2800" baseline="-25000" dirty="0"/>
          </a:p>
          <a:p>
            <a:r>
              <a:rPr lang="en-US" sz="2800" dirty="0"/>
              <a:t>NP → &lt; NN</a:t>
            </a:r>
            <a:r>
              <a:rPr lang="en-US" sz="2800" baseline="-25000" dirty="0"/>
              <a:t>1</a:t>
            </a:r>
            <a:r>
              <a:rPr lang="en-US" sz="2800" dirty="0"/>
              <a:t> , NN</a:t>
            </a:r>
            <a:r>
              <a:rPr lang="en-US" sz="2800" baseline="-25000" dirty="0"/>
              <a:t>1</a:t>
            </a:r>
            <a:r>
              <a:rPr lang="en-US" sz="2800" dirty="0"/>
              <a:t> &gt;</a:t>
            </a:r>
            <a:endParaRPr lang="en-US" sz="2800" baseline="-25000" dirty="0"/>
          </a:p>
          <a:p>
            <a:r>
              <a:rPr lang="en-US" sz="2800" dirty="0"/>
              <a:t>NN → &lt; market , </a:t>
            </a:r>
            <a:r>
              <a:rPr lang="hi-IN" sz="2800" dirty="0"/>
              <a:t>बाजार </a:t>
            </a:r>
            <a:r>
              <a:rPr lang="en-US" sz="2800" dirty="0"/>
              <a:t>&gt;</a:t>
            </a:r>
          </a:p>
          <a:p>
            <a:pPr algn="ctr"/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352800" y="42788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CFG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91400" y="44312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SCFG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2133600"/>
            <a:ext cx="396888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1981200"/>
            <a:ext cx="3200400" cy="291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5943600" y="2819400"/>
            <a:ext cx="11430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971800" y="4876800"/>
            <a:ext cx="128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Tree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01000" y="4888468"/>
            <a:ext cx="122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Tree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SCFG for English-Hindi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1"/>
            <a:ext cx="4114800" cy="452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   →  &lt; NP</a:t>
            </a:r>
            <a:r>
              <a:rPr lang="en-US" sz="2000" baseline="-25000" dirty="0"/>
              <a:t>1</a:t>
            </a:r>
            <a:r>
              <a:rPr lang="en-US" sz="2000" dirty="0"/>
              <a:t> VP</a:t>
            </a:r>
            <a:r>
              <a:rPr lang="en-US" sz="2000" baseline="-25000" dirty="0"/>
              <a:t>2 </a:t>
            </a:r>
            <a:r>
              <a:rPr lang="en-US" sz="2000" dirty="0"/>
              <a:t>, NP</a:t>
            </a:r>
            <a:r>
              <a:rPr lang="en-US" sz="2000" baseline="-25000" dirty="0"/>
              <a:t>1</a:t>
            </a:r>
            <a:r>
              <a:rPr lang="en-US" sz="2000" dirty="0"/>
              <a:t> VP</a:t>
            </a:r>
            <a:r>
              <a:rPr lang="en-US" sz="2000" baseline="-25000" dirty="0"/>
              <a:t>2</a:t>
            </a:r>
            <a:r>
              <a:rPr lang="en-US" sz="2000" dirty="0"/>
              <a:t> 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VP → &lt; V</a:t>
            </a:r>
            <a:r>
              <a:rPr lang="en-US" sz="2000" baseline="-25000" dirty="0"/>
              <a:t>1</a:t>
            </a:r>
            <a:r>
              <a:rPr lang="en-US" sz="2000" dirty="0"/>
              <a:t> , V</a:t>
            </a:r>
            <a:r>
              <a:rPr lang="en-US" sz="2000" baseline="-25000" dirty="0"/>
              <a:t>1</a:t>
            </a:r>
            <a:r>
              <a:rPr lang="en-US" sz="2000" dirty="0"/>
              <a:t> 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VP → &lt; V</a:t>
            </a:r>
            <a:r>
              <a:rPr lang="en-US" sz="2000" baseline="-25000" dirty="0"/>
              <a:t>1</a:t>
            </a:r>
            <a:r>
              <a:rPr lang="en-US" sz="2000" dirty="0"/>
              <a:t> NP</a:t>
            </a:r>
            <a:r>
              <a:rPr lang="en-US" sz="2000" baseline="-25000" dirty="0"/>
              <a:t>2</a:t>
            </a:r>
            <a:r>
              <a:rPr lang="en-US" sz="2000" dirty="0"/>
              <a:t>, NP</a:t>
            </a:r>
            <a:r>
              <a:rPr lang="en-US" sz="2000" baseline="-25000" dirty="0"/>
              <a:t>2</a:t>
            </a:r>
            <a:r>
              <a:rPr lang="en-US" sz="2000" dirty="0"/>
              <a:t> V</a:t>
            </a:r>
            <a:r>
              <a:rPr lang="en-US" sz="2000" baseline="-25000" dirty="0"/>
              <a:t>1</a:t>
            </a:r>
            <a:r>
              <a:rPr lang="en-US" sz="2000" dirty="0"/>
              <a:t> 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VP → &lt; V</a:t>
            </a:r>
            <a:r>
              <a:rPr lang="en-US" sz="2000" baseline="-25000" dirty="0"/>
              <a:t>1</a:t>
            </a:r>
            <a:r>
              <a:rPr lang="en-US" sz="2000" dirty="0"/>
              <a:t> NP</a:t>
            </a:r>
            <a:r>
              <a:rPr lang="en-US" sz="2000" baseline="-25000" dirty="0"/>
              <a:t>2</a:t>
            </a:r>
            <a:r>
              <a:rPr lang="en-US" sz="2000" dirty="0"/>
              <a:t> PP</a:t>
            </a:r>
            <a:r>
              <a:rPr lang="en-US" sz="2000" baseline="-25000" dirty="0"/>
              <a:t>3</a:t>
            </a:r>
            <a:r>
              <a:rPr lang="en-US" sz="2000" dirty="0"/>
              <a:t> , PP</a:t>
            </a:r>
            <a:r>
              <a:rPr lang="en-US" sz="2000" baseline="-25000" dirty="0"/>
              <a:t>3</a:t>
            </a:r>
            <a:r>
              <a:rPr lang="en-US" sz="2000" dirty="0"/>
              <a:t> NP</a:t>
            </a:r>
            <a:r>
              <a:rPr lang="en-US" sz="2000" baseline="-25000" dirty="0"/>
              <a:t>2</a:t>
            </a:r>
            <a:r>
              <a:rPr lang="en-US" sz="2000" dirty="0"/>
              <a:t> V</a:t>
            </a:r>
            <a:r>
              <a:rPr lang="en-US" sz="2000" baseline="-25000" dirty="0"/>
              <a:t>1</a:t>
            </a:r>
            <a:r>
              <a:rPr lang="en-US" sz="2000" dirty="0"/>
              <a:t> &gt;</a:t>
            </a:r>
            <a:endParaRPr lang="en-US" sz="2000" baseline="-25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NP → &lt; NN</a:t>
            </a:r>
            <a:r>
              <a:rPr lang="en-US" sz="2000" baseline="-25000" dirty="0"/>
              <a:t>1</a:t>
            </a:r>
            <a:r>
              <a:rPr lang="en-US" sz="2000" dirty="0"/>
              <a:t> , NN</a:t>
            </a:r>
            <a:r>
              <a:rPr lang="en-US" sz="2000" baseline="-25000" dirty="0"/>
              <a:t>1</a:t>
            </a:r>
            <a:r>
              <a:rPr lang="en-US" sz="2000" dirty="0"/>
              <a:t> &gt;</a:t>
            </a:r>
            <a:endParaRPr lang="en-US" sz="2000" baseline="-25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NP → &lt; PRP</a:t>
            </a:r>
            <a:r>
              <a:rPr lang="en-US" sz="2000" baseline="-25000" dirty="0"/>
              <a:t>1</a:t>
            </a:r>
            <a:r>
              <a:rPr lang="en-US" sz="2000" dirty="0"/>
              <a:t> , PRP</a:t>
            </a:r>
            <a:r>
              <a:rPr lang="en-US" sz="2000" baseline="-25000" dirty="0"/>
              <a:t>1</a:t>
            </a:r>
            <a:r>
              <a:rPr lang="en-US" sz="2000" dirty="0"/>
              <a:t> &gt;</a:t>
            </a:r>
            <a:endParaRPr lang="en-US" sz="2000" baseline="-25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PP → &lt; IN</a:t>
            </a:r>
            <a:r>
              <a:rPr lang="en-US" sz="2000" baseline="-25000" dirty="0"/>
              <a:t>1</a:t>
            </a:r>
            <a:r>
              <a:rPr lang="en-US" sz="2000" dirty="0"/>
              <a:t> NP</a:t>
            </a:r>
            <a:r>
              <a:rPr lang="en-US" sz="2000" baseline="-25000" dirty="0"/>
              <a:t>2</a:t>
            </a:r>
            <a:r>
              <a:rPr lang="en-US" sz="2000" dirty="0"/>
              <a:t> , NP</a:t>
            </a:r>
            <a:r>
              <a:rPr lang="en-US" sz="2000" baseline="-25000" dirty="0"/>
              <a:t>2</a:t>
            </a:r>
            <a:r>
              <a:rPr lang="en-US" sz="2000" dirty="0"/>
              <a:t> IN</a:t>
            </a:r>
            <a:r>
              <a:rPr lang="en-US" sz="2000" baseline="-25000" dirty="0"/>
              <a:t>1</a:t>
            </a:r>
            <a:r>
              <a:rPr lang="en-US" sz="2000" dirty="0"/>
              <a:t> &gt;</a:t>
            </a:r>
            <a:endParaRPr lang="en-US" sz="2000" baseline="-25000" dirty="0"/>
          </a:p>
          <a:p>
            <a:pPr algn="ctr"/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6400800" y="1570038"/>
            <a:ext cx="4114800" cy="4525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US" sz="2000" dirty="0"/>
              <a:t>NN → &lt; market , </a:t>
            </a:r>
            <a:r>
              <a:rPr lang="hi-IN" sz="2000" dirty="0"/>
              <a:t>बाजार</a:t>
            </a:r>
            <a:r>
              <a:rPr lang="en-US" sz="2800" dirty="0"/>
              <a:t> 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/>
              <a:t>NN → &lt; pen , </a:t>
            </a:r>
            <a:r>
              <a:rPr lang="hi-IN" sz="2000" dirty="0"/>
              <a:t>कलम</a:t>
            </a:r>
            <a:r>
              <a:rPr lang="en-US" sz="2800" dirty="0"/>
              <a:t> &gt;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US" sz="2000" dirty="0"/>
              <a:t>PRP → &lt; I , </a:t>
            </a:r>
            <a:r>
              <a:rPr lang="hi-IN" sz="2000" dirty="0"/>
              <a:t>मैंने</a:t>
            </a:r>
            <a:r>
              <a:rPr lang="en-US" sz="2800" dirty="0"/>
              <a:t> &gt;</a:t>
            </a:r>
          </a:p>
          <a:p>
            <a:pPr marL="457200" indent="-457200">
              <a:spcBef>
                <a:spcPct val="20000"/>
              </a:spcBef>
              <a:buFont typeface="+mj-lt"/>
              <a:buAutoNum type="arabicPeriod" startAt="8"/>
            </a:pPr>
            <a:r>
              <a:rPr lang="en-US" sz="2000" dirty="0"/>
              <a:t>V → &lt; bought, </a:t>
            </a:r>
            <a:r>
              <a:rPr lang="hi-IN" sz="2000" dirty="0"/>
              <a:t>खरीदी </a:t>
            </a:r>
            <a:r>
              <a:rPr lang="en-US" sz="2000" dirty="0"/>
              <a:t>&gt;</a:t>
            </a:r>
            <a:endParaRPr lang="en-US" sz="2000" baseline="-25000" dirty="0"/>
          </a:p>
          <a:p>
            <a:pPr marL="457200" indent="-457200">
              <a:spcBef>
                <a:spcPct val="20000"/>
              </a:spcBef>
              <a:buFont typeface="+mj-lt"/>
              <a:buAutoNum type="arabicPeriod" startAt="8"/>
            </a:pPr>
            <a:r>
              <a:rPr lang="en-US" sz="2000" dirty="0"/>
              <a:t>IN → &lt; from , </a:t>
            </a:r>
            <a:r>
              <a:rPr lang="hi-IN" sz="2000" dirty="0"/>
              <a:t>से </a:t>
            </a:r>
            <a:r>
              <a:rPr lang="en-US" sz="2000" dirty="0"/>
              <a:t>&gt;</a:t>
            </a:r>
            <a:endParaRPr lang="en-US" sz="2000" baseline="-25000" dirty="0"/>
          </a:p>
          <a:p>
            <a:pPr marL="457200" indent="-457200">
              <a:spcBef>
                <a:spcPct val="20000"/>
              </a:spcBef>
              <a:buFont typeface="+mj-lt"/>
              <a:buAutoNum type="arabicPeriod" startAt="8"/>
            </a:pPr>
            <a:r>
              <a:rPr lang="en-US" sz="2000" dirty="0"/>
              <a:t>DT → &lt; the , </a:t>
            </a:r>
            <a:r>
              <a:rPr lang="el-GR" sz="2000" dirty="0"/>
              <a:t>ε</a:t>
            </a:r>
            <a:r>
              <a:rPr lang="en-US" sz="2000" dirty="0"/>
              <a:t> &gt;</a:t>
            </a:r>
            <a:endParaRPr lang="en-US" sz="2000" baseline="-25000" dirty="0"/>
          </a:p>
          <a:p>
            <a:pPr marL="457200" indent="-457200">
              <a:spcBef>
                <a:spcPct val="20000"/>
              </a:spcBef>
              <a:buFont typeface="+mj-lt"/>
              <a:buAutoNum type="arabicPeriod" startAt="8"/>
            </a:pPr>
            <a:r>
              <a:rPr lang="en-US" sz="2000" dirty="0"/>
              <a:t>DT → &lt; a ,</a:t>
            </a:r>
            <a:r>
              <a:rPr lang="el-GR" sz="2000" dirty="0"/>
              <a:t>ε</a:t>
            </a:r>
            <a:r>
              <a:rPr lang="en-US" sz="2000" dirty="0"/>
              <a:t> &gt;</a:t>
            </a:r>
            <a:endParaRPr lang="en-US" sz="2000" baseline="-25000" dirty="0"/>
          </a:p>
          <a:p>
            <a:pPr marL="342900" indent="-342900" algn="ctr">
              <a:spcBef>
                <a:spcPct val="20000"/>
              </a:spcBef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  <a:ln>
            <a:noFill/>
          </a:ln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NP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VP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, NP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VP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&lt; NP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VP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, NP</a:t>
            </a:r>
            <a:r>
              <a:rPr lang="en-US" sz="2400" baseline="-25000" dirty="0">
                <a:solidFill>
                  <a:schemeClr val="bg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 VP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&lt; PRP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VP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, PRP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VP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 &lt; I VP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VP</a:t>
            </a:r>
            <a:r>
              <a:rPr lang="en-US" sz="2400" baseline="-25000" dirty="0">
                <a:solidFill>
                  <a:schemeClr val="bg1"/>
                </a:solidFill>
              </a:rPr>
              <a:t>2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V</a:t>
            </a:r>
            <a:r>
              <a:rPr lang="en-US" sz="2400" baseline="-25000" dirty="0">
                <a:solidFill>
                  <a:schemeClr val="bg1"/>
                </a:solidFill>
              </a:rPr>
              <a:t>3</a:t>
            </a:r>
            <a:r>
              <a:rPr lang="en-US" sz="2400" dirty="0">
                <a:solidFill>
                  <a:schemeClr val="bg1"/>
                </a:solidFill>
              </a:rPr>
              <a:t> NP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NP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V</a:t>
            </a:r>
            <a:r>
              <a:rPr lang="en-US" sz="2400" baseline="-25000" dirty="0">
                <a:solidFill>
                  <a:schemeClr val="bg1"/>
                </a:solidFill>
              </a:rPr>
              <a:t>3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bought NP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NP</a:t>
            </a:r>
            <a:r>
              <a:rPr lang="en-US" sz="2400" baseline="-25000" dirty="0">
                <a:solidFill>
                  <a:schemeClr val="bg1"/>
                </a:solidFill>
              </a:rPr>
              <a:t>4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खरीदी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bought DT</a:t>
            </a:r>
            <a:r>
              <a:rPr lang="en-US" sz="2400" baseline="-25000" dirty="0">
                <a:solidFill>
                  <a:schemeClr val="bg1"/>
                </a:solidFill>
              </a:rPr>
              <a:t>6 </a:t>
            </a:r>
            <a:r>
              <a:rPr lang="en-US" sz="2400" dirty="0">
                <a:solidFill>
                  <a:schemeClr val="bg1"/>
                </a:solidFill>
              </a:rPr>
              <a:t> NN</a:t>
            </a:r>
            <a:r>
              <a:rPr lang="en-US" sz="2400" baseline="-250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DT</a:t>
            </a:r>
            <a:r>
              <a:rPr lang="en-US" sz="2400" baseline="-25000" dirty="0">
                <a:solidFill>
                  <a:schemeClr val="bg1"/>
                </a:solidFill>
              </a:rPr>
              <a:t>6 </a:t>
            </a:r>
            <a:r>
              <a:rPr lang="en-US" sz="2400" dirty="0">
                <a:solidFill>
                  <a:schemeClr val="bg1"/>
                </a:solidFill>
              </a:rPr>
              <a:t> NN</a:t>
            </a:r>
            <a:r>
              <a:rPr lang="en-US" sz="2400" baseline="-250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खरीदी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bought a NN</a:t>
            </a:r>
            <a:r>
              <a:rPr lang="en-US" sz="2400" baseline="-250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NN</a:t>
            </a:r>
            <a:r>
              <a:rPr lang="en-US" sz="2400" baseline="-25000" dirty="0">
                <a:solidFill>
                  <a:schemeClr val="bg1"/>
                </a:solidFill>
              </a:rPr>
              <a:t>7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खरीदी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bought a pen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PP</a:t>
            </a:r>
            <a:r>
              <a:rPr lang="en-US" sz="2400" baseline="-25000" dirty="0">
                <a:solidFill>
                  <a:schemeClr val="bg1"/>
                </a:solidFill>
              </a:rPr>
              <a:t>5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कलम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खरीदी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bought a pen IN</a:t>
            </a:r>
            <a:r>
              <a:rPr lang="en-US" sz="2400" baseline="-250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 NP</a:t>
            </a:r>
            <a:r>
              <a:rPr lang="en-US" sz="2400" baseline="-25000" dirty="0">
                <a:solidFill>
                  <a:schemeClr val="bg1"/>
                </a:solidFill>
              </a:rPr>
              <a:t>9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 NP</a:t>
            </a:r>
            <a:r>
              <a:rPr lang="en-US" sz="2400" baseline="-25000" dirty="0">
                <a:solidFill>
                  <a:schemeClr val="bg1"/>
                </a:solidFill>
              </a:rPr>
              <a:t>9 </a:t>
            </a:r>
            <a:r>
              <a:rPr lang="en-US" sz="2400" dirty="0">
                <a:solidFill>
                  <a:schemeClr val="bg1"/>
                </a:solidFill>
              </a:rPr>
              <a:t>IN</a:t>
            </a:r>
            <a:r>
              <a:rPr lang="en-US" sz="2400" baseline="-25000" dirty="0">
                <a:solidFill>
                  <a:schemeClr val="bg1"/>
                </a:solidFill>
              </a:rPr>
              <a:t>8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कलम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खरीदी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bought a pen from NP</a:t>
            </a:r>
            <a:r>
              <a:rPr lang="en-US" sz="2400" baseline="-25000" dirty="0">
                <a:solidFill>
                  <a:schemeClr val="bg1"/>
                </a:solidFill>
              </a:rPr>
              <a:t>9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 NP</a:t>
            </a:r>
            <a:r>
              <a:rPr lang="en-US" sz="2400" baseline="-25000" dirty="0">
                <a:solidFill>
                  <a:schemeClr val="bg1"/>
                </a:solidFill>
              </a:rPr>
              <a:t>9 </a:t>
            </a:r>
            <a:r>
              <a:rPr lang="hi-IN" sz="2400" dirty="0">
                <a:solidFill>
                  <a:schemeClr val="bg1"/>
                </a:solidFill>
              </a:rPr>
              <a:t>से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कलम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खरीदी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bought a pen from DT</a:t>
            </a:r>
            <a:r>
              <a:rPr lang="en-US" sz="2400" baseline="-25000" dirty="0">
                <a:solidFill>
                  <a:schemeClr val="bg1"/>
                </a:solidFill>
              </a:rPr>
              <a:t>10</a:t>
            </a:r>
            <a:r>
              <a:rPr lang="en-US" sz="2400" dirty="0">
                <a:solidFill>
                  <a:schemeClr val="bg1"/>
                </a:solidFill>
              </a:rPr>
              <a:t> NN</a:t>
            </a:r>
            <a:r>
              <a:rPr lang="en-US" sz="2400" baseline="-25000" dirty="0">
                <a:solidFill>
                  <a:schemeClr val="bg1"/>
                </a:solidFill>
              </a:rPr>
              <a:t>11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DT</a:t>
            </a:r>
            <a:r>
              <a:rPr lang="en-US" sz="2400" baseline="-25000" dirty="0">
                <a:solidFill>
                  <a:schemeClr val="bg1"/>
                </a:solidFill>
              </a:rPr>
              <a:t>10</a:t>
            </a:r>
            <a:r>
              <a:rPr lang="en-US" sz="2400" dirty="0">
                <a:solidFill>
                  <a:schemeClr val="bg1"/>
                </a:solidFill>
              </a:rPr>
              <a:t> NN</a:t>
            </a:r>
            <a:r>
              <a:rPr lang="en-US" sz="2400" baseline="-25000" dirty="0">
                <a:solidFill>
                  <a:schemeClr val="bg1"/>
                </a:solidFill>
              </a:rPr>
              <a:t>11 </a:t>
            </a:r>
            <a:r>
              <a:rPr lang="hi-IN" sz="2400" dirty="0">
                <a:solidFill>
                  <a:schemeClr val="bg1"/>
                </a:solidFill>
              </a:rPr>
              <a:t>से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कलम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खरीदी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bought a pen from the NN</a:t>
            </a:r>
            <a:r>
              <a:rPr lang="en-US" sz="2400" baseline="-25000" dirty="0">
                <a:solidFill>
                  <a:schemeClr val="bg1"/>
                </a:solidFill>
              </a:rPr>
              <a:t>11</a:t>
            </a:r>
            <a:r>
              <a:rPr lang="en-US" sz="2400" dirty="0">
                <a:solidFill>
                  <a:schemeClr val="bg1"/>
                </a:solidFill>
              </a:rPr>
              <a:t> 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NN</a:t>
            </a:r>
            <a:r>
              <a:rPr lang="en-US" sz="2400" baseline="-25000" dirty="0">
                <a:solidFill>
                  <a:schemeClr val="bg1"/>
                </a:solidFill>
              </a:rPr>
              <a:t>11 </a:t>
            </a:r>
            <a:r>
              <a:rPr lang="hi-IN" sz="2400" dirty="0">
                <a:solidFill>
                  <a:schemeClr val="bg1"/>
                </a:solidFill>
              </a:rPr>
              <a:t>से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कलम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खरीदी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2400" dirty="0">
                <a:solidFill>
                  <a:schemeClr val="bg1"/>
                </a:solidFill>
              </a:rPr>
              <a:t>&lt; I bought a pen from the market, </a:t>
            </a:r>
            <a:r>
              <a:rPr lang="hi-IN" sz="2400" dirty="0">
                <a:solidFill>
                  <a:schemeClr val="bg1"/>
                </a:solidFill>
              </a:rPr>
              <a:t>मैंने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बाजार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से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कलम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i-IN" sz="2400" dirty="0">
                <a:solidFill>
                  <a:schemeClr val="bg1"/>
                </a:solidFill>
              </a:rPr>
              <a:t>खरीदी</a:t>
            </a:r>
            <a:r>
              <a:rPr lang="en-US" sz="2400" baseline="-250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&gt;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7696200" y="304800"/>
            <a:ext cx="2286000" cy="1524000"/>
          </a:xfrm>
          <a:prstGeom prst="wedgeRoundRectCallou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Parsing as Decoding!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Reordering and Relabeling among Child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32882"/>
            <a:ext cx="10969171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only operations a SCFG allows is:</a:t>
            </a:r>
          </a:p>
          <a:p>
            <a:pPr lvl="1"/>
            <a:r>
              <a:rPr lang="en-US" dirty="0"/>
              <a:t>reordering among child nodes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Re-</a:t>
            </a:r>
            <a:r>
              <a:rPr lang="en-US" dirty="0" err="1"/>
              <a:t>labelling</a:t>
            </a:r>
            <a:r>
              <a:rPr lang="en-US" dirty="0"/>
              <a:t> of nodes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The condition is overly restrictive, hardly any pair of languages would follow such a grammar</a:t>
            </a:r>
          </a:p>
          <a:p>
            <a:pPr lvl="1"/>
            <a:r>
              <a:rPr lang="en-US" dirty="0"/>
              <a:t>Useful for representing non-linguistic formalisms like hierarchical model, Inverse Transduction Grammar</a:t>
            </a:r>
          </a:p>
          <a:p>
            <a:r>
              <a:rPr lang="en-US" dirty="0"/>
              <a:t>Other tree-based models like Tree Substitution Grammars are more powerful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03286" y="2619149"/>
            <a:ext cx="563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 → &lt; V</a:t>
            </a:r>
            <a:r>
              <a:rPr lang="en-US" baseline="-25000" dirty="0"/>
              <a:t>1</a:t>
            </a:r>
            <a:r>
              <a:rPr lang="en-US" dirty="0"/>
              <a:t> NP</a:t>
            </a:r>
            <a:r>
              <a:rPr lang="en-US" baseline="-25000" dirty="0"/>
              <a:t>2</a:t>
            </a:r>
            <a:r>
              <a:rPr lang="en-US" dirty="0"/>
              <a:t> PP</a:t>
            </a:r>
            <a:r>
              <a:rPr lang="en-US" baseline="-25000" dirty="0"/>
              <a:t>3</a:t>
            </a:r>
            <a:r>
              <a:rPr lang="en-US" dirty="0"/>
              <a:t> , PP</a:t>
            </a:r>
            <a:r>
              <a:rPr lang="en-US" baseline="-25000" dirty="0"/>
              <a:t>3</a:t>
            </a:r>
            <a:r>
              <a:rPr lang="en-US" dirty="0"/>
              <a:t> NP</a:t>
            </a:r>
            <a:r>
              <a:rPr lang="en-US" baseline="-25000" dirty="0"/>
              <a:t>2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 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2703286" y="3334884"/>
            <a:ext cx="5638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VP → &lt; V</a:t>
            </a:r>
            <a:r>
              <a:rPr lang="en-US" baseline="-25000" dirty="0"/>
              <a:t>1</a:t>
            </a:r>
            <a:r>
              <a:rPr lang="en-US" dirty="0"/>
              <a:t> NP</a:t>
            </a:r>
            <a:r>
              <a:rPr lang="en-US" baseline="-25000" dirty="0"/>
              <a:t>2</a:t>
            </a:r>
            <a:r>
              <a:rPr lang="en-US" dirty="0"/>
              <a:t> PP</a:t>
            </a:r>
            <a:r>
              <a:rPr lang="en-US" baseline="-25000" dirty="0"/>
              <a:t>3</a:t>
            </a:r>
            <a:r>
              <a:rPr lang="en-US" dirty="0"/>
              <a:t> , PREPP</a:t>
            </a:r>
            <a:r>
              <a:rPr lang="en-US" baseline="-25000" dirty="0"/>
              <a:t>3</a:t>
            </a:r>
            <a:r>
              <a:rPr lang="en-US" dirty="0"/>
              <a:t> NP</a:t>
            </a:r>
            <a:r>
              <a:rPr lang="en-US" baseline="-25000" dirty="0"/>
              <a:t>2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 &gt;</a:t>
            </a:r>
          </a:p>
          <a:p>
            <a:pPr algn="ctr"/>
            <a:r>
              <a:rPr lang="en-US" dirty="0"/>
              <a:t>PP/PREPP → &lt; IN</a:t>
            </a:r>
            <a:r>
              <a:rPr lang="en-US" baseline="-25000" dirty="0"/>
              <a:t>1</a:t>
            </a:r>
            <a:r>
              <a:rPr lang="en-US" dirty="0"/>
              <a:t> NP</a:t>
            </a:r>
            <a:r>
              <a:rPr lang="en-US" baseline="-25000" dirty="0"/>
              <a:t>2</a:t>
            </a:r>
            <a:r>
              <a:rPr lang="en-US" dirty="0"/>
              <a:t> , NP</a:t>
            </a:r>
            <a:r>
              <a:rPr lang="en-US" baseline="-25000" dirty="0"/>
              <a:t>2</a:t>
            </a:r>
            <a:r>
              <a:rPr lang="en-US" dirty="0"/>
              <a:t> IN</a:t>
            </a:r>
            <a:r>
              <a:rPr lang="en-US" baseline="-25000" dirty="0"/>
              <a:t>2</a:t>
            </a:r>
            <a:r>
              <a:rPr lang="en-US" dirty="0"/>
              <a:t>&gt;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Phrase Based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399" y="1825625"/>
            <a:ext cx="11183257" cy="4351338"/>
          </a:xfrm>
        </p:spPr>
        <p:txBody>
          <a:bodyPr>
            <a:normAutofit/>
          </a:bodyPr>
          <a:lstStyle/>
          <a:p>
            <a:r>
              <a:rPr lang="en-US" dirty="0"/>
              <a:t>Learns a SCFG purely from data</a:t>
            </a:r>
          </a:p>
          <a:p>
            <a:pPr lvl="1"/>
            <a:r>
              <a:rPr lang="en-US" dirty="0"/>
              <a:t>no source, target side parsers used</a:t>
            </a:r>
          </a:p>
          <a:p>
            <a:r>
              <a:rPr lang="en-US" dirty="0"/>
              <a:t>Learns an undifferentiated grammar</a:t>
            </a:r>
          </a:p>
          <a:p>
            <a:pPr lvl="1"/>
            <a:r>
              <a:rPr lang="en-US" dirty="0"/>
              <a:t>Grammar does not have notion of different types of non-terminals (</a:t>
            </a:r>
            <a:r>
              <a:rPr lang="en-US" dirty="0" err="1"/>
              <a:t>eg</a:t>
            </a:r>
            <a:r>
              <a:rPr lang="en-US" dirty="0"/>
              <a:t>. NP, VP, etc.) </a:t>
            </a:r>
          </a:p>
          <a:p>
            <a:pPr lvl="1"/>
            <a:r>
              <a:rPr lang="en-US" dirty="0"/>
              <a:t>Only one type of non-terminal, called X</a:t>
            </a:r>
          </a:p>
          <a:p>
            <a:r>
              <a:rPr lang="en-US" dirty="0"/>
              <a:t>Production rules are of the form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Useful in generalizing learning  of reordering among phrases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7200" y="4557487"/>
            <a:ext cx="5486400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2800" dirty="0"/>
              <a:t>X </a:t>
            </a:r>
            <a:r>
              <a:rPr lang="en-US" sz="2800" dirty="0"/>
              <a:t>→</a:t>
            </a:r>
            <a:r>
              <a:rPr lang="sv-SE" sz="2800" dirty="0"/>
              <a:t> &lt;</a:t>
            </a:r>
            <a:r>
              <a:rPr lang="el-GR" sz="2800" dirty="0"/>
              <a:t>α</a:t>
            </a:r>
            <a:r>
              <a:rPr lang="en-US" sz="2800" dirty="0"/>
              <a:t> </a:t>
            </a:r>
            <a:r>
              <a:rPr lang="sv-SE" sz="2800" dirty="0"/>
              <a:t>X</a:t>
            </a:r>
            <a:r>
              <a:rPr lang="en-US" sz="2800" baseline="-25000" dirty="0"/>
              <a:t>1</a:t>
            </a:r>
            <a:r>
              <a:rPr lang="sv-SE" sz="2800" dirty="0"/>
              <a:t> </a:t>
            </a:r>
            <a:r>
              <a:rPr lang="el-GR" sz="2800" dirty="0"/>
              <a:t>β</a:t>
            </a:r>
            <a:r>
              <a:rPr lang="sv-SE" sz="2800" dirty="0"/>
              <a:t> X</a:t>
            </a:r>
            <a:r>
              <a:rPr lang="en-US" sz="2800" baseline="-25000" dirty="0"/>
              <a:t> 2</a:t>
            </a:r>
            <a:r>
              <a:rPr lang="sv-SE" sz="2800" dirty="0"/>
              <a:t> </a:t>
            </a:r>
            <a:r>
              <a:rPr lang="el-GR" sz="2800" dirty="0"/>
              <a:t>γ</a:t>
            </a:r>
            <a:r>
              <a:rPr lang="sv-SE" sz="2800" dirty="0"/>
              <a:t> X</a:t>
            </a:r>
            <a:r>
              <a:rPr lang="en-US" sz="2800" baseline="-25000" dirty="0"/>
              <a:t>3</a:t>
            </a:r>
            <a:r>
              <a:rPr lang="sv-SE" sz="2800" dirty="0"/>
              <a:t> </a:t>
            </a:r>
            <a:r>
              <a:rPr lang="en-US" sz="2800" baseline="-25000" dirty="0"/>
              <a:t> </a:t>
            </a:r>
            <a:r>
              <a:rPr lang="sv-SE" sz="2800" dirty="0"/>
              <a:t>, X</a:t>
            </a:r>
            <a:r>
              <a:rPr lang="en-US" sz="2800" baseline="-25000" dirty="0"/>
              <a:t> 2</a:t>
            </a:r>
            <a:r>
              <a:rPr lang="sv-SE" sz="2800" dirty="0"/>
              <a:t> </a:t>
            </a:r>
            <a:r>
              <a:rPr lang="el-GR" sz="2800" dirty="0"/>
              <a:t>α</a:t>
            </a:r>
            <a:r>
              <a:rPr lang="en-US" sz="2800" dirty="0"/>
              <a:t>’ </a:t>
            </a:r>
            <a:r>
              <a:rPr lang="el-GR" sz="2800" dirty="0"/>
              <a:t>β</a:t>
            </a:r>
            <a:r>
              <a:rPr lang="en-US" sz="2800" dirty="0"/>
              <a:t>’ </a:t>
            </a:r>
            <a:r>
              <a:rPr lang="sv-SE" sz="2800" dirty="0"/>
              <a:t>X</a:t>
            </a:r>
            <a:r>
              <a:rPr lang="en-US" sz="2800" baseline="-25000" dirty="0"/>
              <a:t> 3</a:t>
            </a:r>
            <a:r>
              <a:rPr lang="sv-SE" sz="2800" dirty="0"/>
              <a:t> X</a:t>
            </a:r>
            <a:r>
              <a:rPr lang="en-US" sz="2800" baseline="-25000" dirty="0"/>
              <a:t> 1</a:t>
            </a:r>
            <a:r>
              <a:rPr lang="sv-SE" sz="2800" dirty="0"/>
              <a:t>&gt;</a:t>
            </a:r>
            <a:endParaRPr lang="en-US" sz="2800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SCFG for the Hierarchical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rule is of the form: 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    where, ~ is one-one correspondence between non-terminals</a:t>
            </a:r>
          </a:p>
          <a:p>
            <a:endParaRPr lang="en-US" dirty="0"/>
          </a:p>
          <a:p>
            <a:r>
              <a:rPr lang="en-US" dirty="0"/>
              <a:t>In addition, there are “glue” rules for the initial state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057401"/>
            <a:ext cx="2362200" cy="7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08201" y="4480038"/>
            <a:ext cx="27976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862942" y="3440569"/>
            <a:ext cx="5486400" cy="4308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2800" dirty="0"/>
              <a:t>X </a:t>
            </a:r>
            <a:r>
              <a:rPr lang="en-US" sz="2800" dirty="0"/>
              <a:t>→</a:t>
            </a:r>
            <a:r>
              <a:rPr lang="sv-SE" sz="2800" dirty="0"/>
              <a:t> &lt; with </a:t>
            </a:r>
            <a:r>
              <a:rPr lang="en-US" sz="2800" dirty="0"/>
              <a:t>X</a:t>
            </a:r>
            <a:r>
              <a:rPr lang="en-US" sz="2800" baseline="-25000" dirty="0"/>
              <a:t>1 </a:t>
            </a:r>
            <a:r>
              <a:rPr lang="sv-SE" sz="2800" dirty="0"/>
              <a:t>, X</a:t>
            </a:r>
            <a:r>
              <a:rPr lang="en-US" sz="2800" baseline="-25000" dirty="0"/>
              <a:t> 1</a:t>
            </a:r>
            <a:r>
              <a:rPr lang="sv-SE" sz="2800" dirty="0"/>
              <a:t> </a:t>
            </a:r>
            <a:r>
              <a:rPr lang="hi-IN" sz="2800" dirty="0"/>
              <a:t>के साथ </a:t>
            </a:r>
            <a:r>
              <a:rPr lang="sv-SE" sz="2800" dirty="0"/>
              <a:t>&gt;</a:t>
            </a:r>
            <a:endParaRPr lang="en-US" sz="2800" dirty="0"/>
          </a:p>
        </p:txBody>
      </p:sp>
      <p:pic>
        <p:nvPicPr>
          <p:cNvPr id="11" name="Picture 5">
            <a:extLst>
              <a:ext uri="{FF2B5EF4-FFF2-40B4-BE49-F238E27FC236}">
                <a16:creationId xmlns:a16="http://schemas.microsoft.com/office/drawing/2014/main" id="{F3A42076-0DF5-4922-A512-E157A2673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12971" y="4458267"/>
            <a:ext cx="279762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Formal, Not Linguistic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"Formal", but not linguistic </a:t>
            </a:r>
          </a:p>
          <a:p>
            <a:pPr lvl="1"/>
            <a:r>
              <a:rPr lang="en-US" dirty="0"/>
              <a:t>The SCFG grammar does not correspond to any natural language</a:t>
            </a:r>
          </a:p>
          <a:p>
            <a:pPr lvl="1"/>
            <a:r>
              <a:rPr lang="en-US" dirty="0"/>
              <a:t>"non-linguistic" phrases (not words) as basic units</a:t>
            </a:r>
          </a:p>
          <a:p>
            <a:r>
              <a:rPr lang="en-US" dirty="0"/>
              <a:t>The HPBSMT model defines a formal SCFG model for reordering of these "phrases“ in PBMST</a:t>
            </a:r>
          </a:p>
          <a:p>
            <a:r>
              <a:rPr lang="en-US" dirty="0"/>
              <a:t>A custom designed engineering solution for a purpose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3318"/>
            <a:ext cx="10515600" cy="1325563"/>
          </a:xfrm>
        </p:spPr>
        <p:txBody>
          <a:bodyPr/>
          <a:lstStyle/>
          <a:p>
            <a:r>
              <a:rPr lang="en-US" dirty="0"/>
              <a:t>Example of rule generation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1219200"/>
            <a:ext cx="4648200" cy="279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15200" y="23622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Extracted Phrase alignments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28800" y="3962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sz="32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209800" y="4495800"/>
          <a:ext cx="8229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Phrase 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Extracted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(was </a:t>
                      </a:r>
                      <a:r>
                        <a:rPr kumimoji="0" lang="en-US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honoured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hi-IN" sz="1800" dirty="0"/>
                        <a:t>सम्मानित</a:t>
                      </a:r>
                      <a:r>
                        <a:rPr lang="en-US" sz="1800" dirty="0"/>
                        <a:t> </a:t>
                      </a:r>
                      <a:r>
                        <a:rPr lang="hi-IN" sz="1800" dirty="0"/>
                        <a:t>किया</a:t>
                      </a:r>
                      <a:r>
                        <a:rPr lang="en-US" sz="1800" dirty="0"/>
                        <a:t> </a:t>
                      </a:r>
                      <a:r>
                        <a:rPr lang="hi-IN" sz="1800" dirty="0"/>
                        <a:t>गया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 </a:t>
                      </a:r>
                      <a:r>
                        <a:rPr lang="en-US" sz="1800" dirty="0"/>
                        <a:t>→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 was X</a:t>
                      </a:r>
                      <a:r>
                        <a:rPr lang="en-US" sz="1800" baseline="-25000" dirty="0"/>
                        <a:t>1</a:t>
                      </a:r>
                      <a:r>
                        <a:rPr kumimoji="0" lang="en-US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,  X</a:t>
                      </a:r>
                      <a:r>
                        <a:rPr lang="en-US" sz="1800" baseline="-25000" dirty="0"/>
                        <a:t>1</a:t>
                      </a:r>
                      <a:r>
                        <a:rPr kumimoji="0" lang="en-US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i-IN" sz="1800" dirty="0"/>
                        <a:t>किया</a:t>
                      </a:r>
                      <a:r>
                        <a:rPr lang="en-US" sz="1800" dirty="0"/>
                        <a:t> </a:t>
                      </a:r>
                      <a:r>
                        <a:rPr lang="hi-IN" sz="1800" dirty="0"/>
                        <a:t>गया</a:t>
                      </a:r>
                      <a:r>
                        <a:rPr lang="en-US" sz="1800" dirty="0"/>
                        <a:t> 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(with the Bharat </a:t>
                      </a:r>
                      <a:r>
                        <a:rPr lang="en-US" dirty="0" err="1"/>
                        <a:t>Ratna</a:t>
                      </a:r>
                      <a:r>
                        <a:rPr lang="en-US" dirty="0"/>
                        <a:t>, </a:t>
                      </a:r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भारतरत्न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से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sz="1800" dirty="0"/>
                        <a:t>→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&lt; with X</a:t>
                      </a:r>
                      <a:r>
                        <a:rPr lang="en-US" sz="1800" baseline="-25000" dirty="0"/>
                        <a:t>1</a:t>
                      </a:r>
                      <a:r>
                        <a:rPr kumimoji="0" lang="en-US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,  X</a:t>
                      </a:r>
                      <a:r>
                        <a:rPr lang="en-US" sz="1800" baseline="-25000" dirty="0"/>
                        <a:t>1 </a:t>
                      </a:r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से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(was </a:t>
                      </a:r>
                      <a:r>
                        <a:rPr lang="en-US" dirty="0" err="1"/>
                        <a:t>honoured</a:t>
                      </a:r>
                      <a:r>
                        <a:rPr lang="en-US" dirty="0"/>
                        <a:t> with the Bharat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Ratna</a:t>
                      </a:r>
                      <a:r>
                        <a:rPr lang="en-US" baseline="0" dirty="0"/>
                        <a:t>, </a:t>
                      </a:r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भारतरत्न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से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i-IN" sz="1800" dirty="0"/>
                        <a:t>सम्मानित</a:t>
                      </a:r>
                      <a:r>
                        <a:rPr lang="en-US" sz="1800" dirty="0"/>
                        <a:t> </a:t>
                      </a:r>
                      <a:r>
                        <a:rPr lang="hi-IN" sz="1800" dirty="0"/>
                        <a:t>किया</a:t>
                      </a:r>
                      <a:r>
                        <a:rPr lang="en-US" sz="1800" dirty="0"/>
                        <a:t> </a:t>
                      </a:r>
                      <a:r>
                        <a:rPr lang="hi-IN" sz="1800" dirty="0"/>
                        <a:t>गया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</a:t>
                      </a:r>
                      <a:r>
                        <a:rPr lang="en-US" sz="1800" dirty="0"/>
                        <a:t>→ &lt; was</a:t>
                      </a:r>
                      <a:r>
                        <a:rPr lang="en-US" sz="1800" baseline="0" dirty="0"/>
                        <a:t>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aseline="-25000" dirty="0"/>
                        <a:t>1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with 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 X</a:t>
                      </a:r>
                      <a:r>
                        <a:rPr kumimoji="0" lang="en-US" sz="1800" b="0" i="0" u="none" strike="noStrike" kern="1200" cap="none" spc="0" normalizeH="0" baseline="-25000" noProof="0" dirty="0">
                          <a:ln>
                            <a:noFill/>
                          </a:ln>
                          <a:solidFill>
                            <a:schemeClr val="dk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sz="1800" baseline="-25000" dirty="0"/>
                        <a:t> </a:t>
                      </a:r>
                      <a:r>
                        <a:rPr lang="hi-IN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से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baseline="-25000" dirty="0"/>
                        <a:t>1</a:t>
                      </a:r>
                      <a:r>
                        <a:rPr kumimoji="0" lang="en-US" sz="1800" b="0" i="0" u="none" strike="noStrike" kern="1200" cap="none" spc="0" normalizeH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hi-IN" sz="1800" dirty="0"/>
                        <a:t>किया</a:t>
                      </a:r>
                      <a:r>
                        <a:rPr lang="en-US" sz="1800" dirty="0"/>
                        <a:t> </a:t>
                      </a:r>
                      <a:r>
                        <a:rPr lang="hi-IN" sz="1800" dirty="0"/>
                        <a:t>गया</a:t>
                      </a:r>
                      <a:r>
                        <a:rPr lang="en-US" sz="1800" dirty="0"/>
                        <a:t> &gt;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495800" y="4126468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Extracted Rules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based models can better handle syntactic phenomena like reordering, recursion</a:t>
            </a:r>
          </a:p>
          <a:p>
            <a:r>
              <a:rPr lang="en-US" dirty="0"/>
              <a:t>Basic formalism: Synchronous Context Free Grammar</a:t>
            </a:r>
          </a:p>
          <a:p>
            <a:r>
              <a:rPr lang="en-US" dirty="0"/>
              <a:t>Decoding: Parsing on the source side</a:t>
            </a:r>
          </a:p>
          <a:p>
            <a:pPr lvl="1"/>
            <a:r>
              <a:rPr lang="en-US" dirty="0"/>
              <a:t>CYK Parsing</a:t>
            </a:r>
          </a:p>
          <a:p>
            <a:pPr lvl="1"/>
            <a:r>
              <a:rPr lang="en-US" dirty="0"/>
              <a:t>Integration of the language model presents challenge</a:t>
            </a:r>
          </a:p>
          <a:p>
            <a:r>
              <a:rPr lang="en-US" dirty="0"/>
              <a:t>Parsers required for learning syntax transfer</a:t>
            </a:r>
          </a:p>
          <a:p>
            <a:r>
              <a:rPr lang="en-US" dirty="0"/>
              <a:t>Without parsers, some weak learning is possible with hierarchical PBSMT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7032</Words>
  <Application>Microsoft Office PowerPoint</Application>
  <PresentationFormat>Widescreen</PresentationFormat>
  <Paragraphs>1451</Paragraphs>
  <Slides>126</Slides>
  <Notes>49</Notes>
  <HiddenSlides>4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126</vt:i4>
      </vt:variant>
    </vt:vector>
  </HeadingPairs>
  <TitlesOfParts>
    <vt:vector size="140" baseType="lpstr">
      <vt:lpstr>Algerian</vt:lpstr>
      <vt:lpstr>Arial</vt:lpstr>
      <vt:lpstr>Calibri</vt:lpstr>
      <vt:lpstr>Calibri Light</vt:lpstr>
      <vt:lpstr>Cambria Math</vt:lpstr>
      <vt:lpstr>Kartika</vt:lpstr>
      <vt:lpstr>Mangal</vt:lpstr>
      <vt:lpstr>Open Sans</vt:lpstr>
      <vt:lpstr>Ubuntu</vt:lpstr>
      <vt:lpstr>Verdana</vt:lpstr>
      <vt:lpstr>Wingdings</vt:lpstr>
      <vt:lpstr>Office Theme</vt:lpstr>
      <vt:lpstr>simple-light-2</vt:lpstr>
      <vt:lpstr>Simple Light</vt:lpstr>
      <vt:lpstr>An Introduction to Machine Translation </vt:lpstr>
      <vt:lpstr>Agenda</vt:lpstr>
      <vt:lpstr>Agenda</vt:lpstr>
      <vt:lpstr>What is Machine Translation?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Statistical Machine Translation</vt:lpstr>
      <vt:lpstr>PowerPoint Presentation</vt:lpstr>
      <vt:lpstr>PowerPoint Presentation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IBM Models</vt:lpstr>
      <vt:lpstr>IBM Model 1</vt:lpstr>
      <vt:lpstr>Summary</vt:lpstr>
      <vt:lpstr>Agenda</vt:lpstr>
      <vt:lpstr>What is PB-SMT?</vt:lpstr>
      <vt:lpstr>PowerPoint Presentation</vt:lpstr>
      <vt:lpstr>Benefits of PB-SMT</vt:lpstr>
      <vt:lpstr>Benefits of PB-SMT (2)</vt:lpstr>
      <vt:lpstr>Mathematical Model</vt:lpstr>
      <vt:lpstr>Learning The Phrase Translation Model</vt:lpstr>
      <vt:lpstr>Learning Phrase Tables from Word Alignments</vt:lpstr>
      <vt:lpstr>Extracting Phrase Pairs</vt:lpstr>
      <vt:lpstr>Phrase Pairs “consistent” with word alignment</vt:lpstr>
      <vt:lpstr>Phrase Pairs “consistent” with word alignment</vt:lpstr>
      <vt:lpstr>Examples</vt:lpstr>
      <vt:lpstr>Computing Phrase Translation Probabilities</vt:lpstr>
      <vt:lpstr>Generative vs. Discriminative models in ML</vt:lpstr>
      <vt:lpstr>Discriminative Training of PB-SMT</vt:lpstr>
      <vt:lpstr>Generative Model as a special case</vt:lpstr>
      <vt:lpstr>More features for PB-SMT</vt:lpstr>
      <vt:lpstr>Tuning</vt:lpstr>
      <vt:lpstr>Typical SMT Pipeline</vt:lpstr>
      <vt:lpstr>Decoding</vt:lpstr>
      <vt:lpstr>An Example of Translation</vt:lpstr>
      <vt:lpstr>Reality</vt:lpstr>
      <vt:lpstr>What is the challenge in decoding?</vt:lpstr>
      <vt:lpstr>Search Space and Search Organization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do we transliterate?</vt:lpstr>
      <vt:lpstr>Translation between Related Languages</vt:lpstr>
      <vt:lpstr>PowerPoint Presentation</vt:lpstr>
      <vt:lpstr>Key Similarities between related languages</vt:lpstr>
      <vt:lpstr>PowerPoint Presentation</vt:lpstr>
      <vt:lpstr>PowerPoint Presentation</vt:lpstr>
      <vt:lpstr>Lexically Similar Languages (Many words having similar form and meaning)</vt:lpstr>
      <vt:lpstr>PowerPoint Presentation</vt:lpstr>
      <vt:lpstr>Adapting SMT for subword-level translation</vt:lpstr>
      <vt:lpstr>Agenda</vt:lpstr>
      <vt:lpstr>Problems with Phrase Based models</vt:lpstr>
      <vt:lpstr>Problems with Phrase Based models (2)</vt:lpstr>
      <vt:lpstr>Tree based models</vt:lpstr>
      <vt:lpstr>Example</vt:lpstr>
      <vt:lpstr>Why tree based model?</vt:lpstr>
      <vt:lpstr>Different flavours of tree-based models</vt:lpstr>
      <vt:lpstr>Synchronous Context Free Grammar</vt:lpstr>
      <vt:lpstr>Definition</vt:lpstr>
      <vt:lpstr>Example</vt:lpstr>
      <vt:lpstr>Example SCFG for English-Hindi</vt:lpstr>
      <vt:lpstr>Derivation</vt:lpstr>
      <vt:lpstr>Reordering and Relabeling among Child Nodes</vt:lpstr>
      <vt:lpstr>Hierarchical Phrase Based Models</vt:lpstr>
      <vt:lpstr>The SCFG for the Hierarchical Model</vt:lpstr>
      <vt:lpstr>Formal, Not Linguistic</vt:lpstr>
      <vt:lpstr>Example of rule generation</vt:lpstr>
      <vt:lpstr>Summary</vt:lpstr>
      <vt:lpstr>Agenda</vt:lpstr>
      <vt:lpstr>Motivation</vt:lpstr>
      <vt:lpstr>What is a good translation?</vt:lpstr>
      <vt:lpstr>Human Evaluation</vt:lpstr>
      <vt:lpstr>Direct Assessment</vt:lpstr>
      <vt:lpstr>Ranking Translations</vt:lpstr>
      <vt:lpstr>PowerPoint Presentation</vt:lpstr>
      <vt:lpstr>PowerPoint Presentation</vt:lpstr>
      <vt:lpstr>Some popular automatic evaluation metrics</vt:lpstr>
      <vt:lpstr>BLEU</vt:lpstr>
      <vt:lpstr>Formulating BLEU (Step 1): Precision</vt:lpstr>
      <vt:lpstr>Precision: Not good enough</vt:lpstr>
      <vt:lpstr>Formulating BLEU (Step 2): Modified Precision</vt:lpstr>
      <vt:lpstr>Recall for MT (1/2)</vt:lpstr>
      <vt:lpstr>Recall for MT (2/2)</vt:lpstr>
      <vt:lpstr>Formulating BLEU (Step 3): Incorporating recall</vt:lpstr>
      <vt:lpstr>Formulating BLEU (Step 3): Brevity Penalty</vt:lpstr>
      <vt:lpstr>BP leaves out longer translations</vt:lpstr>
      <vt:lpstr>BLEU score</vt:lpstr>
      <vt:lpstr>METEOR: Criticisms of BLEU</vt:lpstr>
      <vt:lpstr>METEOR </vt:lpstr>
      <vt:lpstr>PowerPoint Presentation</vt:lpstr>
      <vt:lpstr>METEOR: The score</vt:lpstr>
      <vt:lpstr>METEOR v/s BLEU</vt:lpstr>
      <vt:lpstr>Agenda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Anoop Kunchukuttan (STC INDIA)</dc:creator>
  <cp:lastModifiedBy>Anoop Kunchukuttan (STC INDIA)</cp:lastModifiedBy>
  <cp:revision>144</cp:revision>
  <dcterms:created xsi:type="dcterms:W3CDTF">2018-06-23T10:21:20Z</dcterms:created>
  <dcterms:modified xsi:type="dcterms:W3CDTF">2018-06-27T18:10:17Z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ankunchu@microsoft.com</vt:lpwstr>
  </property>
  <property fmtid="{D5CDD505-2E9C-101B-9397-08002B2CF9AE}" pid="5" name="MSIP_Label_f42aa342-8706-4288-bd11-ebb85995028c_SetDate">
    <vt:lpwstr>2018-06-23T10:23:28.4266020Z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