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02" r:id="rId3"/>
    <p:sldId id="306" r:id="rId4"/>
    <p:sldId id="307" r:id="rId5"/>
    <p:sldId id="258" r:id="rId6"/>
    <p:sldId id="303" r:id="rId7"/>
    <p:sldId id="305" r:id="rId8"/>
    <p:sldId id="308" r:id="rId9"/>
    <p:sldId id="262" r:id="rId10"/>
    <p:sldId id="260" r:id="rId11"/>
    <p:sldId id="261" r:id="rId12"/>
    <p:sldId id="259" r:id="rId13"/>
    <p:sldId id="288" r:id="rId14"/>
    <p:sldId id="286" r:id="rId15"/>
    <p:sldId id="282" r:id="rId16"/>
    <p:sldId id="309" r:id="rId17"/>
    <p:sldId id="268" r:id="rId18"/>
    <p:sldId id="310" r:id="rId19"/>
    <p:sldId id="294" r:id="rId20"/>
    <p:sldId id="270" r:id="rId21"/>
    <p:sldId id="311" r:id="rId22"/>
    <p:sldId id="279" r:id="rId23"/>
    <p:sldId id="280" r:id="rId24"/>
    <p:sldId id="284" r:id="rId25"/>
    <p:sldId id="289" r:id="rId26"/>
    <p:sldId id="292" r:id="rId27"/>
    <p:sldId id="290" r:id="rId28"/>
    <p:sldId id="287" r:id="rId29"/>
    <p:sldId id="321" r:id="rId30"/>
    <p:sldId id="297" r:id="rId31"/>
    <p:sldId id="320" r:id="rId32"/>
    <p:sldId id="296" r:id="rId33"/>
    <p:sldId id="312" r:id="rId34"/>
    <p:sldId id="300" r:id="rId35"/>
    <p:sldId id="299" r:id="rId36"/>
    <p:sldId id="298" r:id="rId37"/>
    <p:sldId id="316" r:id="rId38"/>
    <p:sldId id="293" r:id="rId39"/>
    <p:sldId id="313" r:id="rId40"/>
    <p:sldId id="314" r:id="rId41"/>
    <p:sldId id="318" r:id="rId42"/>
    <p:sldId id="317" r:id="rId43"/>
    <p:sldId id="319" r:id="rId4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EE49-B37D-4E89-A069-303244B50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2D47-C7FF-45AF-BD1D-145C813C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5D7C-1E72-466A-ADE4-53BABC35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682D-697B-4B13-B316-A10025A1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6622-72A7-4882-BFB6-ADCC2EF0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776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04FC-5B92-4185-9466-262DDFA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97DB0-2DDA-4882-A600-94E9B895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C20F-09E2-4DAE-B70E-99884B7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2E93-6D4D-4865-BB47-3564F23F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087C-D950-46B5-8583-6F40FEF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350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94DCE-EB71-46E2-8699-84BD2256A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A6091-4978-40EB-8A76-43BE0591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A212-AC73-4BC9-9B2F-DFF2DF13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FFDD-AF03-4511-8D7B-AF3C4832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5782-559C-40A7-84D4-9023285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2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78F9-BDE8-4606-AE95-EEAE5CE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08DE-C673-45FB-8D4B-35544429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8E73-CAA5-4510-B548-D263C9F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313B-5854-41DB-A1DE-27D9D760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2CAE-6E35-4F3D-A17F-2021A592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61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2EA8-8CBD-4A32-A401-F3A0ACA6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08A1-55C0-4BD3-B980-AA0FBEA6B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BBDB-C54E-4473-89C0-5B60C02B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C93B-0C76-4FD2-ACD1-70AA5AD2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E98C-FD45-4A88-BF45-AC16D12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E1F7-42CF-44C0-B5C9-1A3DB01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2DF-1326-4165-929D-DEF0D4655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37E0C-4C34-47A1-9499-96DA0198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14AF-DFD5-4C03-8E78-F9E081F4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72F1-9524-4DEA-BBBE-6D66B250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9784-EDED-499B-8CF7-01124B0A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79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513-1337-4467-A786-F6AC0711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326E-80A8-4D23-9849-BDB54191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2987-FC0C-480A-93AD-3D933EAC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F5A9-092C-4E7C-A9AF-B3C91B73D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00B96-35C2-4C3E-A99D-87A386EC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FCCA-6D24-40A3-B915-171BF388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95A3-F9C9-44CF-BC94-DC8ABF4E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94BEF-4D4C-4498-B645-8C15BACD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0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CA5-F271-47B3-8B31-34BFB0FF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89A92-1B67-4E87-B382-72FF1741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29D40-CCBC-4CEB-A5EB-956D01E1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07AC6-F2C1-474A-A310-91CCBBF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20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14C4E-0308-44F6-A29D-9F050080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26FE4-587C-4A05-BE25-1AC4D1B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A8AA-51BB-4547-A884-91EDCE96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9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8C17-DB6B-4A78-A1FE-7BCC43C2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92D5-ED8F-400B-8F26-6650EC1B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0C1E-93F7-40C3-BE76-8126F307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5404-B3C3-4D27-B143-20314A50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9AD14-1A27-44EB-86BD-97FFDFB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F8E79-F12A-4FA9-9152-6B9EEBC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1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BE35-E00E-428C-9CFE-07728A8C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CC62-C5F1-4124-8A07-5F69209E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0F0A-E237-4050-A4D3-A8692EF0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E973-94CA-434B-8735-C0944D1B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4597B-5AAD-4ADE-8C29-F952AB1F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7AEB-84A0-4B64-975E-1399996B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77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F4F6F-7E91-4257-A36E-D2853039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B428-DEBA-433D-A8E9-CF0DAE58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A688-E8AC-4DC7-A561-EF9D40BB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6898-F721-4D5C-911D-1BF845D3C5AC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27FE-757B-4110-8685-443CCB4B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2014-854A-4226-A22C-CBF5C6E6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FC98-F95D-4B9C-B46A-F73BE13EE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53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29044-1E0C-42D7-9008-3E303DB1DB38}"/>
              </a:ext>
            </a:extLst>
          </p:cNvPr>
          <p:cNvSpPr txBox="1"/>
          <p:nvPr/>
        </p:nvSpPr>
        <p:spPr>
          <a:xfrm>
            <a:off x="1001684" y="1084391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An Improved Delegated Proof of Stake Consensus Algorithm</a:t>
            </a:r>
            <a:endParaRPr lang="en-US" sz="4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349B6BA5-15A7-432B-85A7-9CEF0B617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r="-2" b="28802"/>
          <a:stretch/>
        </p:blipFill>
        <p:spPr>
          <a:xfrm>
            <a:off x="720035" y="3428999"/>
            <a:ext cx="3599703" cy="2413123"/>
          </a:xfrm>
          <a:prstGeom prst="rect">
            <a:avLst/>
          </a:prstGeom>
        </p:spPr>
      </p:pic>
      <p:pic>
        <p:nvPicPr>
          <p:cNvPr id="7" name="Picture 6" descr="A person taking a selfie in front of a building&#10;&#10;Description automatically generated">
            <a:extLst>
              <a:ext uri="{FF2B5EF4-FFF2-40B4-BE49-F238E27FC236}">
                <a16:creationId xmlns:a16="http://schemas.microsoft.com/office/drawing/2014/main" id="{25AC6C54-DD24-4A2C-A5E7-36D952D2E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6" b="21955"/>
          <a:stretch/>
        </p:blipFill>
        <p:spPr>
          <a:xfrm>
            <a:off x="7580915" y="3429001"/>
            <a:ext cx="3599703" cy="24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1CA58F9-5A88-4093-90BA-8CDD9E34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BD529-8FEB-4851-AE17-7A17CE180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outline of a mountain&#10;&#10;Description automatically generated with low confidence">
            <a:extLst>
              <a:ext uri="{FF2B5EF4-FFF2-40B4-BE49-F238E27FC236}">
                <a16:creationId xmlns:a16="http://schemas.microsoft.com/office/drawing/2014/main" id="{658AB821-9A19-47A7-805C-254DADDF5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001F2F9-4ABB-4995-94F2-0437526D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9FEB9C8-ECC3-403B-A746-8C6421B6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4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E38A615-BD7A-44AA-889A-A1AD5BFCD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CF2AFFF-378D-4E71-821B-4E6F05AFE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CDF22-7D69-4BA5-A3DA-CD3001E34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2087D-A81F-445C-801B-E12385E4D0E1}"/>
              </a:ext>
            </a:extLst>
          </p:cNvPr>
          <p:cNvSpPr txBox="1"/>
          <p:nvPr/>
        </p:nvSpPr>
        <p:spPr>
          <a:xfrm>
            <a:off x="2443018" y="2644170"/>
            <a:ext cx="7305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of Stake</a:t>
            </a:r>
            <a:endParaRPr lang="en-IL" sz="9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586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3B76E7-FB7C-4561-A4B6-156C1B3A8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C20D637-A749-4034-8461-71263603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B4DD870-E9B5-4584-8FE1-E80F0492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56D26A6C-9095-4C37-BBB1-98C430FF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8" y="129209"/>
            <a:ext cx="11290851" cy="64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6AD9E-F2DB-4856-A9DE-1A5BF2AC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3946C0C-F382-4893-AC6C-7F5695B03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37704-7867-492C-91D3-CE93DD48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FB2180E-FEDD-4D1A-9208-EE0EAD94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5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B3CC6F-BCC1-417F-B54A-EDDC38B2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58ADC01-19CC-43C6-A4FB-0BD1A3927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r="-1" b="-1"/>
          <a:stretch/>
        </p:blipFill>
        <p:spPr>
          <a:xfrm>
            <a:off x="-1" y="9236"/>
            <a:ext cx="1225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0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9B199E7-DA8B-4B85-98D3-63530D7E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" r="-1" b="682"/>
          <a:stretch/>
        </p:blipFill>
        <p:spPr>
          <a:xfrm>
            <a:off x="0" y="0"/>
            <a:ext cx="1219200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9FEB9C8-ECC3-403B-A746-8C6421B6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5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, radar chart&#10;&#10;Description automatically generated">
            <a:extLst>
              <a:ext uri="{FF2B5EF4-FFF2-40B4-BE49-F238E27FC236}">
                <a16:creationId xmlns:a16="http://schemas.microsoft.com/office/drawing/2014/main" id="{9F4BAC1E-AF8B-40BF-AC58-0A74D54A6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" b="48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D796EC4-38AB-457A-B9AE-51AF463FF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0518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7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4261-0EAC-4B96-A449-ED71C973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76"/>
            <a:ext cx="10515600" cy="125485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Proof of Stake Risk</a:t>
            </a:r>
            <a:endParaRPr lang="en-IL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4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5B4C67-FE0D-4403-97B2-517314E52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81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2087D-A81F-445C-801B-E12385E4D0E1}"/>
              </a:ext>
            </a:extLst>
          </p:cNvPr>
          <p:cNvSpPr txBox="1"/>
          <p:nvPr/>
        </p:nvSpPr>
        <p:spPr>
          <a:xfrm>
            <a:off x="600364" y="2767280"/>
            <a:ext cx="11591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Delegated Proof of Stake</a:t>
            </a:r>
            <a:endParaRPr lang="en-IL" sz="8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09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56E4A0-078E-4EE5-88B2-CE370D158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" b="1"/>
          <a:stretch/>
        </p:blipFill>
        <p:spPr>
          <a:xfrm>
            <a:off x="113723" y="94720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0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2803D4F-24B8-40A4-A4EA-061E8E70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57037"/>
            <a:ext cx="10905066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7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C5EF861-927B-45D8-A625-C90E728D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4" y="484717"/>
            <a:ext cx="11777132" cy="5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2087D-A81F-445C-801B-E12385E4D0E1}"/>
              </a:ext>
            </a:extLst>
          </p:cNvPr>
          <p:cNvSpPr txBox="1"/>
          <p:nvPr/>
        </p:nvSpPr>
        <p:spPr>
          <a:xfrm>
            <a:off x="300182" y="2767280"/>
            <a:ext cx="11591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Reputation-</a:t>
            </a:r>
            <a:r>
              <a:rPr lang="en-US" sz="8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DPoS</a:t>
            </a:r>
            <a:endParaRPr lang="en-US" sz="8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412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1C0ED4-8FF8-479F-B93A-0B29E02F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7" y="2102146"/>
            <a:ext cx="10905066" cy="3244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3481C-443A-44ED-AE04-366F12C622D7}"/>
              </a:ext>
            </a:extLst>
          </p:cNvPr>
          <p:cNvSpPr txBox="1"/>
          <p:nvPr/>
        </p:nvSpPr>
        <p:spPr>
          <a:xfrm>
            <a:off x="919162" y="865266"/>
            <a:ext cx="1016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Ri(t) to represent the current reputation of the node S(</a:t>
            </a:r>
            <a:r>
              <a:rPr lang="en-US" dirty="0" err="1"/>
              <a:t>i</a:t>
            </a:r>
            <a:r>
              <a:rPr lang="en-US" dirty="0"/>
              <a:t>) in the blockchain after the t-</a:t>
            </a:r>
            <a:r>
              <a:rPr lang="en-US" dirty="0" err="1"/>
              <a:t>th</a:t>
            </a:r>
            <a:r>
              <a:rPr lang="en-US" dirty="0"/>
              <a:t> round of voting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330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31EE6F-6CE7-4214-AF56-1103A5DD2106}"/>
              </a:ext>
            </a:extLst>
          </p:cNvPr>
          <p:cNvSpPr txBox="1"/>
          <p:nvPr/>
        </p:nvSpPr>
        <p:spPr>
          <a:xfrm>
            <a:off x="647699" y="186343"/>
            <a:ext cx="1005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trusted state of a node is determined by the reputation value R. We distinguish the following four trusted states:</a:t>
            </a:r>
            <a:endParaRPr lang="en-IL" sz="2800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AF7C61A-DAF8-4451-8B7B-4F5CD8D6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" y="1828801"/>
            <a:ext cx="9437207" cy="27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6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BDC3B63-89E4-4671-A7D6-74FCBECE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/>
          <a:stretch/>
        </p:blipFill>
        <p:spPr>
          <a:xfrm>
            <a:off x="247649" y="180089"/>
            <a:ext cx="11553825" cy="64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87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D34BABC-E66E-46F2-84B6-25BB52844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8" y="319411"/>
            <a:ext cx="11509444" cy="62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1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E81-82E5-4129-8F23-3B43121A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Incentive mechanism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70A5-3E46-46F4-9143-3DA599D7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node I successfully generates a block, the node’s trusted state value TS is first obtained, and then the node is calculated to obtain the final transaction fee reward R. The value of R is equal to the original transaction fee reward F / 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increase of reputation value makes the node obtain a good trusted state and improves the probability of the node being elected as a consensus node</a:t>
            </a:r>
            <a:r>
              <a:rPr lang="en-US" sz="2000" dirty="0"/>
              <a:t>.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855668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72A6-A87C-4AB0-B398-FB6DE86D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Selection of consensus nodes</a:t>
            </a:r>
            <a:endParaRPr lang="en-IL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6990-EC28-4BBC-A44F-03172B75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At the beginning of each election cycle, the actual number of votes obtained by each node is calculated as follows: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 = V/ TS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TS represents the trusted state value of the node, and V represents the number of votes obtained by the node. Rank according to the value of S, and finally select a certain number of nodes with the highest ranking.</a:t>
            </a:r>
            <a:endParaRPr lang="en-IL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FC4914-E256-4C82-BEC1-979D434CD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92" y="1782981"/>
            <a:ext cx="5013668" cy="4361892"/>
          </a:xfrm>
          <a:prstGeom prst="rect">
            <a:avLst/>
          </a:prstGeom>
        </p:spPr>
      </p:pic>
      <p:grpSp>
        <p:nvGrpSpPr>
          <p:cNvPr id="31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808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A10E-AC5F-48B4-BA85-2109B189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Nothing at stake</a:t>
            </a:r>
            <a:endParaRPr lang="en-IL" sz="48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98C88-72E5-4DE5-9267-294759EE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64" y="1511929"/>
            <a:ext cx="9605472" cy="5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2C2F4-D3BC-433F-BB7F-4B3F0B9A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50CE6957-485B-4502-980C-2AD204FD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7" y="643467"/>
            <a:ext cx="574336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2087D-A81F-445C-801B-E12385E4D0E1}"/>
              </a:ext>
            </a:extLst>
          </p:cNvPr>
          <p:cNvSpPr txBox="1"/>
          <p:nvPr/>
        </p:nvSpPr>
        <p:spPr>
          <a:xfrm>
            <a:off x="2443018" y="2644170"/>
            <a:ext cx="7305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of Work</a:t>
            </a:r>
            <a:endParaRPr lang="en-IL" sz="9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70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7B7A1C-B585-4929-8AF0-42FAC9D13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BB4B9-88F9-4471-A959-C10FEB60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227</Words>
  <Application>Microsoft Office PowerPoint</Application>
  <PresentationFormat>Widescreen</PresentationFormat>
  <Paragraphs>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Stake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Incentive mechanism</vt:lpstr>
      <vt:lpstr>Selection of consensus nodes</vt:lpstr>
      <vt:lpstr>Nothing at stake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Motaz Tamimi</dc:creator>
  <cp:lastModifiedBy>Motaz Tamimi</cp:lastModifiedBy>
  <cp:revision>8</cp:revision>
  <dcterms:created xsi:type="dcterms:W3CDTF">2021-12-14T13:37:06Z</dcterms:created>
  <dcterms:modified xsi:type="dcterms:W3CDTF">2021-12-20T10:40:29Z</dcterms:modified>
</cp:coreProperties>
</file>