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D967"/>
    <a:srgbClr val="405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849" autoAdjust="0"/>
  </p:normalViewPr>
  <p:slideViewPr>
    <p:cSldViewPr showGuides="1">
      <p:cViewPr varScale="1">
        <p:scale>
          <a:sx n="101" d="100"/>
          <a:sy n="101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9Slide.vn - 2019">
            <a:extLst>
              <a:ext uri="{FF2B5EF4-FFF2-40B4-BE49-F238E27FC236}">
                <a16:creationId xmlns:a16="http://schemas.microsoft.com/office/drawing/2014/main" id="{AD039FB1-BDF0-E5D6-CC73-9DB9C66D6DBC}"/>
              </a:ext>
            </a:extLst>
          </p:cNvPr>
          <p:cNvSpPr txBox="1"/>
          <p:nvPr userDrawn="1"/>
        </p:nvSpPr>
        <p:spPr>
          <a:xfrm>
            <a:off x="0" y="-15123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3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3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3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3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3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3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3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3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3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3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7" name="9Slide.vn 3">
            <a:extLst>
              <a:ext uri="{FF2B5EF4-FFF2-40B4-BE49-F238E27FC236}">
                <a16:creationId xmlns:a16="http://schemas.microsoft.com/office/drawing/2014/main" id="{5407C4E8-5EF5-E99A-284B-F6F6BBD878FF}"/>
              </a:ext>
            </a:extLst>
          </p:cNvPr>
          <p:cNvGrpSpPr/>
          <p:nvPr/>
        </p:nvGrpSpPr>
        <p:grpSpPr>
          <a:xfrm>
            <a:off x="257362" y="5461763"/>
            <a:ext cx="861006" cy="1135728"/>
            <a:chOff x="392421" y="5261052"/>
            <a:chExt cx="861006" cy="1135728"/>
          </a:xfrm>
        </p:grpSpPr>
        <p:sp>
          <p:nvSpPr>
            <p:cNvPr id="8" name="9Slide.vn 4">
              <a:extLst>
                <a:ext uri="{FF2B5EF4-FFF2-40B4-BE49-F238E27FC236}">
                  <a16:creationId xmlns:a16="http://schemas.microsoft.com/office/drawing/2014/main" id="{B968E634-2E58-EA2B-CA61-A49F7D19B060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9Slide.vn 5">
              <a:extLst>
                <a:ext uri="{FF2B5EF4-FFF2-40B4-BE49-F238E27FC236}">
                  <a16:creationId xmlns:a16="http://schemas.microsoft.com/office/drawing/2014/main" id="{42337EA5-A7CA-EF9F-8581-69D737AC0B57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9Slide.vn 6">
              <a:extLst>
                <a:ext uri="{FF2B5EF4-FFF2-40B4-BE49-F238E27FC236}">
                  <a16:creationId xmlns:a16="http://schemas.microsoft.com/office/drawing/2014/main" id="{B2445148-2742-25D1-0446-E8111CE5CC76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9Slide.vn 7">
              <a:extLst>
                <a:ext uri="{FF2B5EF4-FFF2-40B4-BE49-F238E27FC236}">
                  <a16:creationId xmlns:a16="http://schemas.microsoft.com/office/drawing/2014/main" id="{717EAC9A-94FD-D88F-2C1E-A922C135B70F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393" y="3376084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54B538-93E5-57B5-8E9F-6FB110D9718E}"/>
              </a:ext>
            </a:extLst>
          </p:cNvPr>
          <p:cNvSpPr txBox="1"/>
          <p:nvPr/>
        </p:nvSpPr>
        <p:spPr>
          <a:xfrm>
            <a:off x="1386378" y="2813447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AB79F4-F203-90B3-3984-01196C0C9858}"/>
              </a:ext>
            </a:extLst>
          </p:cNvPr>
          <p:cNvSpPr txBox="1"/>
          <p:nvPr/>
        </p:nvSpPr>
        <p:spPr>
          <a:xfrm>
            <a:off x="7009854" y="5184764"/>
            <a:ext cx="33005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20520761 - Đặng Chí Thành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E6E2A-93CF-DCD8-A155-75779730AEE2}"/>
              </a:ext>
            </a:extLst>
          </p:cNvPr>
          <p:cNvSpPr txBox="1"/>
          <p:nvPr/>
        </p:nvSpPr>
        <p:spPr>
          <a:xfrm>
            <a:off x="7009854" y="5502800"/>
            <a:ext cx="382636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20520523 - Đặng Thị Thuý Hồng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8A9104-B5F2-FB10-A628-505720974F24}"/>
              </a:ext>
            </a:extLst>
          </p:cNvPr>
          <p:cNvSpPr txBox="1"/>
          <p:nvPr/>
        </p:nvSpPr>
        <p:spPr>
          <a:xfrm>
            <a:off x="7009854" y="5820836"/>
            <a:ext cx="34448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20521222</a:t>
            </a:r>
            <a:r>
              <a:rPr lang="en-US" sz="2400">
                <a:solidFill>
                  <a:sysClr val="windowText" lastClr="000000"/>
                </a:solidFill>
              </a:rPr>
              <a:t> 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-</a:t>
            </a:r>
            <a:r>
              <a:rPr lang="en-US" sz="2400">
                <a:solidFill>
                  <a:sysClr val="windowText" lastClr="000000"/>
                </a:solidFill>
              </a:rPr>
              <a:t> 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Phạm Tiến Dương </a:t>
            </a:r>
          </a:p>
        </p:txBody>
      </p:sp>
      <p:pic>
        <p:nvPicPr>
          <p:cNvPr id="25" name="Graphic 24" descr="Bar chart with solid fill">
            <a:extLst>
              <a:ext uri="{FF2B5EF4-FFF2-40B4-BE49-F238E27FC236}">
                <a16:creationId xmlns:a16="http://schemas.microsoft.com/office/drawing/2014/main" id="{E4D20907-234F-F97D-8A88-A7D1E2257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26" name="Graphic 25" descr="Pie chart with solid fill">
            <a:extLst>
              <a:ext uri="{FF2B5EF4-FFF2-40B4-BE49-F238E27FC236}">
                <a16:creationId xmlns:a16="http://schemas.microsoft.com/office/drawing/2014/main" id="{C762DD37-BE79-7791-2C19-4B29923AD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249" y="95308"/>
            <a:ext cx="1513514" cy="151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7" name="9Slide.vn 3">
            <a:extLst>
              <a:ext uri="{FF2B5EF4-FFF2-40B4-BE49-F238E27FC236}">
                <a16:creationId xmlns:a16="http://schemas.microsoft.com/office/drawing/2014/main" id="{5407C4E8-5EF5-E99A-284B-F6F6BBD878FF}"/>
              </a:ext>
            </a:extLst>
          </p:cNvPr>
          <p:cNvGrpSpPr/>
          <p:nvPr/>
        </p:nvGrpSpPr>
        <p:grpSpPr>
          <a:xfrm>
            <a:off x="257362" y="5461763"/>
            <a:ext cx="861006" cy="1135728"/>
            <a:chOff x="392421" y="5261052"/>
            <a:chExt cx="861006" cy="1135728"/>
          </a:xfrm>
        </p:grpSpPr>
        <p:sp>
          <p:nvSpPr>
            <p:cNvPr id="8" name="9Slide.vn 4">
              <a:extLst>
                <a:ext uri="{FF2B5EF4-FFF2-40B4-BE49-F238E27FC236}">
                  <a16:creationId xmlns:a16="http://schemas.microsoft.com/office/drawing/2014/main" id="{B968E634-2E58-EA2B-CA61-A49F7D19B060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9Slide.vn 5">
              <a:extLst>
                <a:ext uri="{FF2B5EF4-FFF2-40B4-BE49-F238E27FC236}">
                  <a16:creationId xmlns:a16="http://schemas.microsoft.com/office/drawing/2014/main" id="{42337EA5-A7CA-EF9F-8581-69D737AC0B57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9Slide.vn 6">
              <a:extLst>
                <a:ext uri="{FF2B5EF4-FFF2-40B4-BE49-F238E27FC236}">
                  <a16:creationId xmlns:a16="http://schemas.microsoft.com/office/drawing/2014/main" id="{B2445148-2742-25D1-0446-E8111CE5CC76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9Slide.vn 7">
              <a:extLst>
                <a:ext uri="{FF2B5EF4-FFF2-40B4-BE49-F238E27FC236}">
                  <a16:creationId xmlns:a16="http://schemas.microsoft.com/office/drawing/2014/main" id="{717EAC9A-94FD-D88F-2C1E-A922C135B70F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5A88C0-25C7-9DCE-14F1-FBD29601F565}"/>
              </a:ext>
            </a:extLst>
          </p:cNvPr>
          <p:cNvSpPr txBox="1"/>
          <p:nvPr/>
        </p:nvSpPr>
        <p:spPr>
          <a:xfrm>
            <a:off x="15527847" y="1075596"/>
            <a:ext cx="3670877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2. Bộ dữ liệu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2749178" y="1411460"/>
            <a:ext cx="608820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 Phương pháp thực hiện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166C5-F5E2-6A35-3EF9-0C1B2A69BB79}"/>
              </a:ext>
            </a:extLst>
          </p:cNvPr>
          <p:cNvSpPr txBox="1"/>
          <p:nvPr/>
        </p:nvSpPr>
        <p:spPr>
          <a:xfrm>
            <a:off x="-4840461" y="3902704"/>
            <a:ext cx="217367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E4FF1D-8EAA-4176-840E-2802DE8D1989}"/>
              </a:ext>
            </a:extLst>
          </p:cNvPr>
          <p:cNvSpPr txBox="1"/>
          <p:nvPr/>
        </p:nvSpPr>
        <p:spPr>
          <a:xfrm>
            <a:off x="-4840461" y="4459999"/>
            <a:ext cx="263213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A2597-46E8-1921-22F6-16026D948044}"/>
              </a:ext>
            </a:extLst>
          </p:cNvPr>
          <p:cNvSpPr txBox="1"/>
          <p:nvPr/>
        </p:nvSpPr>
        <p:spPr>
          <a:xfrm>
            <a:off x="-4840461" y="5048776"/>
            <a:ext cx="196367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6. Kết luận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pic>
        <p:nvPicPr>
          <p:cNvPr id="6" name="Graphic 5" descr="Baseball bat and ball with solid fill">
            <a:extLst>
              <a:ext uri="{FF2B5EF4-FFF2-40B4-BE49-F238E27FC236}">
                <a16:creationId xmlns:a16="http://schemas.microsoft.com/office/drawing/2014/main" id="{1B14E70C-4AFC-31C2-0777-EDCC2AA4B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29655" y="3687576"/>
            <a:ext cx="914400" cy="914400"/>
          </a:xfrm>
          <a:prstGeom prst="rect">
            <a:avLst/>
          </a:prstGeom>
        </p:spPr>
      </p:pic>
      <p:pic>
        <p:nvPicPr>
          <p:cNvPr id="19" name="Graphic 18" descr="Baseball bat and ball outline">
            <a:extLst>
              <a:ext uri="{FF2B5EF4-FFF2-40B4-BE49-F238E27FC236}">
                <a16:creationId xmlns:a16="http://schemas.microsoft.com/office/drawing/2014/main" id="{078495E9-65F9-CC0D-0C29-A2EF8AE7E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57642" y="2839406"/>
            <a:ext cx="914400" cy="914400"/>
          </a:xfrm>
          <a:prstGeom prst="rect">
            <a:avLst/>
          </a:prstGeom>
        </p:spPr>
      </p:pic>
      <p:pic>
        <p:nvPicPr>
          <p:cNvPr id="21" name="Graphic 20" descr="Basketball with solid fill">
            <a:extLst>
              <a:ext uri="{FF2B5EF4-FFF2-40B4-BE49-F238E27FC236}">
                <a16:creationId xmlns:a16="http://schemas.microsoft.com/office/drawing/2014/main" id="{59662D31-CBF4-6119-F990-38D1241061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80011" y="3966344"/>
            <a:ext cx="1224696" cy="1224696"/>
          </a:xfrm>
          <a:prstGeom prst="rect">
            <a:avLst/>
          </a:prstGeom>
        </p:spPr>
      </p:pic>
      <p:pic>
        <p:nvPicPr>
          <p:cNvPr id="31" name="Graphic 30" descr="Basketball Hoop outline">
            <a:extLst>
              <a:ext uri="{FF2B5EF4-FFF2-40B4-BE49-F238E27FC236}">
                <a16:creationId xmlns:a16="http://schemas.microsoft.com/office/drawing/2014/main" id="{467BB51F-90A6-FE1E-676A-9A9B17B717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28793" y="1938631"/>
            <a:ext cx="1153471" cy="11534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06D3A7-0914-03A8-9274-B3A59E39370F}"/>
              </a:ext>
            </a:extLst>
          </p:cNvPr>
          <p:cNvSpPr txBox="1"/>
          <p:nvPr/>
        </p:nvSpPr>
        <p:spPr>
          <a:xfrm>
            <a:off x="13109865" y="2457130"/>
            <a:ext cx="55239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Nghiên cứu trên bộ dữ liệu  UIT - ViIC  </a:t>
            </a:r>
            <a:endParaRPr lang="en-US" sz="28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E8787-B37A-D55B-52DD-596E48549F77}"/>
              </a:ext>
            </a:extLst>
          </p:cNvPr>
          <p:cNvSpPr txBox="1"/>
          <p:nvPr/>
        </p:nvSpPr>
        <p:spPr>
          <a:xfrm>
            <a:off x="13802760" y="3036014"/>
            <a:ext cx="628858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3.850 hình ảnh liên quan đến các môn thể thao chơi bóng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từ </a:t>
            </a:r>
            <a:endParaRPr lang="en-US" sz="24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  <a:p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phiên bản 2017 của bộ dữ liệu Microsoft COCO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1B6A48-C065-5D74-549C-58F0F6AD5595}"/>
              </a:ext>
            </a:extLst>
          </p:cNvPr>
          <p:cNvSpPr txBox="1"/>
          <p:nvPr/>
        </p:nvSpPr>
        <p:spPr>
          <a:xfrm>
            <a:off x="13755961" y="3864805"/>
            <a:ext cx="41870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5 chú thích tiếng Việt cho mỗi hình ảnh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9D99B-095D-6CB7-A16B-5D8A30CA8C96}"/>
              </a:ext>
            </a:extLst>
          </p:cNvPr>
          <p:cNvSpPr txBox="1"/>
          <p:nvPr/>
        </p:nvSpPr>
        <p:spPr>
          <a:xfrm>
            <a:off x="13718413" y="4364207"/>
            <a:ext cx="38039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19250 chú thích được gán bằng tay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466AF6F3-CDA8-7840-6328-5F52CC5A81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031464"/>
            <a:ext cx="371948" cy="371948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7B056429-000F-044F-FD2F-7ECAD29176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862189"/>
            <a:ext cx="371948" cy="371948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1701E249-AD44-AA12-C321-C7627827E8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4347103"/>
            <a:ext cx="371948" cy="3719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3521B43-A93F-7C27-494C-EE6858138FB1}"/>
              </a:ext>
            </a:extLst>
          </p:cNvPr>
          <p:cNvSpPr txBox="1"/>
          <p:nvPr/>
        </p:nvSpPr>
        <p:spPr>
          <a:xfrm>
            <a:off x="1313716" y="2362077"/>
            <a:ext cx="29559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Image Captioning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AF86FD-11E4-984C-8363-D5306D3779D2}"/>
              </a:ext>
            </a:extLst>
          </p:cNvPr>
          <p:cNvSpPr txBox="1"/>
          <p:nvPr/>
        </p:nvSpPr>
        <p:spPr>
          <a:xfrm>
            <a:off x="1313716" y="3020004"/>
            <a:ext cx="15052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Tiền xử lý dữ liệu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2E223-278D-CD68-3109-DA37986AA44D}"/>
              </a:ext>
            </a:extLst>
          </p:cNvPr>
          <p:cNvSpPr txBox="1"/>
          <p:nvPr/>
        </p:nvSpPr>
        <p:spPr>
          <a:xfrm>
            <a:off x="1252074" y="3372845"/>
            <a:ext cx="20903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Tokenize dữ liệu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ED52A5-2655-629F-FBCC-CAAC081C3FA2}"/>
              </a:ext>
            </a:extLst>
          </p:cNvPr>
          <p:cNvSpPr txBox="1"/>
          <p:nvPr/>
        </p:nvSpPr>
        <p:spPr>
          <a:xfrm>
            <a:off x="1212117" y="3705095"/>
            <a:ext cx="269625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vi-VN"/>
              <a:t> Load các mô hình đã train sẵn</a:t>
            </a:r>
            <a:r>
              <a:rPr lang="en-US"/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98EB57-A33F-6165-D7FB-FE5E6958DDA8}"/>
              </a:ext>
            </a:extLst>
          </p:cNvPr>
          <p:cNvSpPr txBox="1"/>
          <p:nvPr/>
        </p:nvSpPr>
        <p:spPr>
          <a:xfrm>
            <a:off x="1195366" y="4045058"/>
            <a:ext cx="25070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Tạo m</a:t>
            </a:r>
            <a:r>
              <a:rPr lang="vi-VN"/>
              <a:t>ô hình sản sinh dữ liệu</a:t>
            </a:r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066BE0-CFEE-66C0-568D-C37B0B4BBAA5}"/>
              </a:ext>
            </a:extLst>
          </p:cNvPr>
          <p:cNvSpPr txBox="1"/>
          <p:nvPr/>
        </p:nvSpPr>
        <p:spPr>
          <a:xfrm>
            <a:off x="1252074" y="4437430"/>
            <a:ext cx="417422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Cho mô hình dự đoán trên tập test.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5A29-EC64-3EC1-4228-E239BA221916}"/>
              </a:ext>
            </a:extLst>
          </p:cNvPr>
          <p:cNvSpPr txBox="1"/>
          <p:nvPr/>
        </p:nvSpPr>
        <p:spPr>
          <a:xfrm>
            <a:off x="12680307" y="1938631"/>
            <a:ext cx="339195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Machine Translation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CD4EA-88E7-ADEC-7C67-CF1F477F17CA}"/>
              </a:ext>
            </a:extLst>
          </p:cNvPr>
          <p:cNvSpPr txBox="1"/>
          <p:nvPr/>
        </p:nvSpPr>
        <p:spPr>
          <a:xfrm>
            <a:off x="13242159" y="2582756"/>
            <a:ext cx="226825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>
                <a:latin typeface="#9Slide05 Braxton Regular" panose="03060000000000000000" pitchFamily="66" charset="0"/>
              </a:rPr>
              <a:t>Tiền xử lý dữ liệu  </a:t>
            </a:r>
            <a:endParaRPr lang="en-US" sz="2400">
              <a:latin typeface="#9Slide05 Braxton Regular" panose="03060000000000000000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F4CBA-35DC-CBDC-704F-CB2D6EAAF307}"/>
              </a:ext>
            </a:extLst>
          </p:cNvPr>
          <p:cNvSpPr txBox="1"/>
          <p:nvPr/>
        </p:nvSpPr>
        <p:spPr>
          <a:xfrm>
            <a:off x="13327119" y="3105281"/>
            <a:ext cx="20983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>
                <a:latin typeface="#9Slide05 Braxton Regular" panose="03060000000000000000" pitchFamily="66" charset="0"/>
              </a:rPr>
              <a:t>Tokenize dữ liệu  </a:t>
            </a:r>
            <a:endParaRPr lang="en-US" sz="2400">
              <a:latin typeface="#9Slide05 Braxton Regular" panose="03060000000000000000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08792-4A8A-7235-CE09-F7C92A9671E3}"/>
              </a:ext>
            </a:extLst>
          </p:cNvPr>
          <p:cNvSpPr txBox="1"/>
          <p:nvPr/>
        </p:nvSpPr>
        <p:spPr>
          <a:xfrm>
            <a:off x="13246167" y="3556171"/>
            <a:ext cx="226023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>
                <a:latin typeface="#9Slide05 Braxton Regular" panose="03060000000000000000" pitchFamily="66" charset="0"/>
              </a:rPr>
              <a:t>Xây dựng mô hình</a:t>
            </a:r>
            <a:endParaRPr lang="en-US" sz="2400">
              <a:latin typeface="#9Slide05 Braxton Regular" panose="03060000000000000000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8B934F-C375-D93A-D20D-F735D2FB6652}"/>
              </a:ext>
            </a:extLst>
          </p:cNvPr>
          <p:cNvSpPr txBox="1"/>
          <p:nvPr/>
        </p:nvSpPr>
        <p:spPr>
          <a:xfrm>
            <a:off x="13243762" y="3998197"/>
            <a:ext cx="22650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>
                <a:latin typeface="#9Slide05 Braxton Regular" panose="03060000000000000000" pitchFamily="66" charset="0"/>
              </a:rPr>
              <a:t>Dịch câu chú thích</a:t>
            </a:r>
            <a:endParaRPr lang="en-US" sz="2400">
              <a:latin typeface="#9Slide05 Braxton Regular" panose="030600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349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7" name="9Slide.vn 3">
            <a:extLst>
              <a:ext uri="{FF2B5EF4-FFF2-40B4-BE49-F238E27FC236}">
                <a16:creationId xmlns:a16="http://schemas.microsoft.com/office/drawing/2014/main" id="{5407C4E8-5EF5-E99A-284B-F6F6BBD878FF}"/>
              </a:ext>
            </a:extLst>
          </p:cNvPr>
          <p:cNvGrpSpPr/>
          <p:nvPr/>
        </p:nvGrpSpPr>
        <p:grpSpPr>
          <a:xfrm>
            <a:off x="257362" y="5461763"/>
            <a:ext cx="861006" cy="1135728"/>
            <a:chOff x="392421" y="5261052"/>
            <a:chExt cx="861006" cy="1135728"/>
          </a:xfrm>
        </p:grpSpPr>
        <p:sp>
          <p:nvSpPr>
            <p:cNvPr id="8" name="9Slide.vn 4">
              <a:extLst>
                <a:ext uri="{FF2B5EF4-FFF2-40B4-BE49-F238E27FC236}">
                  <a16:creationId xmlns:a16="http://schemas.microsoft.com/office/drawing/2014/main" id="{B968E634-2E58-EA2B-CA61-A49F7D19B060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9Slide.vn 5">
              <a:extLst>
                <a:ext uri="{FF2B5EF4-FFF2-40B4-BE49-F238E27FC236}">
                  <a16:creationId xmlns:a16="http://schemas.microsoft.com/office/drawing/2014/main" id="{42337EA5-A7CA-EF9F-8581-69D737AC0B57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9Slide.vn 6">
              <a:extLst>
                <a:ext uri="{FF2B5EF4-FFF2-40B4-BE49-F238E27FC236}">
                  <a16:creationId xmlns:a16="http://schemas.microsoft.com/office/drawing/2014/main" id="{B2445148-2742-25D1-0446-E8111CE5CC76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9Slide.vn 7">
              <a:extLst>
                <a:ext uri="{FF2B5EF4-FFF2-40B4-BE49-F238E27FC236}">
                  <a16:creationId xmlns:a16="http://schemas.microsoft.com/office/drawing/2014/main" id="{717EAC9A-94FD-D88F-2C1E-A922C135B70F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5A88C0-25C7-9DCE-14F1-FBD29601F565}"/>
              </a:ext>
            </a:extLst>
          </p:cNvPr>
          <p:cNvSpPr txBox="1"/>
          <p:nvPr/>
        </p:nvSpPr>
        <p:spPr>
          <a:xfrm>
            <a:off x="15527847" y="1075596"/>
            <a:ext cx="3670877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2. Bộ dữ liệu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2749178" y="1368500"/>
            <a:ext cx="608820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 Phương pháp thực hiện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166C5-F5E2-6A35-3EF9-0C1B2A69BB79}"/>
              </a:ext>
            </a:extLst>
          </p:cNvPr>
          <p:cNvSpPr txBox="1"/>
          <p:nvPr/>
        </p:nvSpPr>
        <p:spPr>
          <a:xfrm>
            <a:off x="-4840461" y="3902704"/>
            <a:ext cx="217367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E4FF1D-8EAA-4176-840E-2802DE8D1989}"/>
              </a:ext>
            </a:extLst>
          </p:cNvPr>
          <p:cNvSpPr txBox="1"/>
          <p:nvPr/>
        </p:nvSpPr>
        <p:spPr>
          <a:xfrm>
            <a:off x="-4840461" y="4459999"/>
            <a:ext cx="263213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A2597-46E8-1921-22F6-16026D948044}"/>
              </a:ext>
            </a:extLst>
          </p:cNvPr>
          <p:cNvSpPr txBox="1"/>
          <p:nvPr/>
        </p:nvSpPr>
        <p:spPr>
          <a:xfrm>
            <a:off x="-4840461" y="5048776"/>
            <a:ext cx="196367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6. Kết luận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pic>
        <p:nvPicPr>
          <p:cNvPr id="6" name="Graphic 5" descr="Baseball bat and ball with solid fill">
            <a:extLst>
              <a:ext uri="{FF2B5EF4-FFF2-40B4-BE49-F238E27FC236}">
                <a16:creationId xmlns:a16="http://schemas.microsoft.com/office/drawing/2014/main" id="{1B14E70C-4AFC-31C2-0777-EDCC2AA4B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29655" y="3687576"/>
            <a:ext cx="914400" cy="914400"/>
          </a:xfrm>
          <a:prstGeom prst="rect">
            <a:avLst/>
          </a:prstGeom>
        </p:spPr>
      </p:pic>
      <p:pic>
        <p:nvPicPr>
          <p:cNvPr id="19" name="Graphic 18" descr="Baseball bat and ball outline">
            <a:extLst>
              <a:ext uri="{FF2B5EF4-FFF2-40B4-BE49-F238E27FC236}">
                <a16:creationId xmlns:a16="http://schemas.microsoft.com/office/drawing/2014/main" id="{078495E9-65F9-CC0D-0C29-A2EF8AE7E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57642" y="2839406"/>
            <a:ext cx="914400" cy="914400"/>
          </a:xfrm>
          <a:prstGeom prst="rect">
            <a:avLst/>
          </a:prstGeom>
        </p:spPr>
      </p:pic>
      <p:pic>
        <p:nvPicPr>
          <p:cNvPr id="21" name="Graphic 20" descr="Basketball with solid fill">
            <a:extLst>
              <a:ext uri="{FF2B5EF4-FFF2-40B4-BE49-F238E27FC236}">
                <a16:creationId xmlns:a16="http://schemas.microsoft.com/office/drawing/2014/main" id="{59662D31-CBF4-6119-F990-38D1241061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80011" y="3966344"/>
            <a:ext cx="1224696" cy="1224696"/>
          </a:xfrm>
          <a:prstGeom prst="rect">
            <a:avLst/>
          </a:prstGeom>
        </p:spPr>
      </p:pic>
      <p:pic>
        <p:nvPicPr>
          <p:cNvPr id="31" name="Graphic 30" descr="Basketball Hoop outline">
            <a:extLst>
              <a:ext uri="{FF2B5EF4-FFF2-40B4-BE49-F238E27FC236}">
                <a16:creationId xmlns:a16="http://schemas.microsoft.com/office/drawing/2014/main" id="{467BB51F-90A6-FE1E-676A-9A9B17B717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28793" y="1938631"/>
            <a:ext cx="1153471" cy="11534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06D3A7-0914-03A8-9274-B3A59E39370F}"/>
              </a:ext>
            </a:extLst>
          </p:cNvPr>
          <p:cNvSpPr txBox="1"/>
          <p:nvPr/>
        </p:nvSpPr>
        <p:spPr>
          <a:xfrm>
            <a:off x="13109865" y="2457130"/>
            <a:ext cx="55239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Nghiên cứu trên bộ dữ liệu  UIT - ViIC  </a:t>
            </a:r>
            <a:endParaRPr lang="en-US" sz="28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E8787-B37A-D55B-52DD-596E48549F77}"/>
              </a:ext>
            </a:extLst>
          </p:cNvPr>
          <p:cNvSpPr txBox="1"/>
          <p:nvPr/>
        </p:nvSpPr>
        <p:spPr>
          <a:xfrm>
            <a:off x="13802760" y="3036014"/>
            <a:ext cx="628858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3.850 hình ảnh liên quan đến các môn thể thao chơi bóng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từ </a:t>
            </a:r>
            <a:endParaRPr lang="en-US" sz="24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  <a:p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phiên bản 2017 của bộ dữ liệu Microsoft COCO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1B6A48-C065-5D74-549C-58F0F6AD5595}"/>
              </a:ext>
            </a:extLst>
          </p:cNvPr>
          <p:cNvSpPr txBox="1"/>
          <p:nvPr/>
        </p:nvSpPr>
        <p:spPr>
          <a:xfrm>
            <a:off x="13755961" y="3864805"/>
            <a:ext cx="41870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5 chú thích tiếng Việt cho mỗi hình ảnh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9D99B-095D-6CB7-A16B-5D8A30CA8C96}"/>
              </a:ext>
            </a:extLst>
          </p:cNvPr>
          <p:cNvSpPr txBox="1"/>
          <p:nvPr/>
        </p:nvSpPr>
        <p:spPr>
          <a:xfrm>
            <a:off x="13718413" y="4364207"/>
            <a:ext cx="38039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19250 chú thích được gán bằng tay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466AF6F3-CDA8-7840-6328-5F52CC5A81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031464"/>
            <a:ext cx="371948" cy="371948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7B056429-000F-044F-FD2F-7ECAD29176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862189"/>
            <a:ext cx="371948" cy="371948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1701E249-AD44-AA12-C321-C7627827E8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4347103"/>
            <a:ext cx="371948" cy="3719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3521B43-A93F-7C27-494C-EE6858138FB1}"/>
              </a:ext>
            </a:extLst>
          </p:cNvPr>
          <p:cNvSpPr txBox="1"/>
          <p:nvPr/>
        </p:nvSpPr>
        <p:spPr>
          <a:xfrm>
            <a:off x="-4383305" y="1697585"/>
            <a:ext cx="29559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Image Captioning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AF86FD-11E4-984C-8363-D5306D3779D2}"/>
              </a:ext>
            </a:extLst>
          </p:cNvPr>
          <p:cNvSpPr txBox="1"/>
          <p:nvPr/>
        </p:nvSpPr>
        <p:spPr>
          <a:xfrm>
            <a:off x="-4383305" y="2355512"/>
            <a:ext cx="15052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Tiền xử lý dữ liệu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2E223-278D-CD68-3109-DA37986AA44D}"/>
              </a:ext>
            </a:extLst>
          </p:cNvPr>
          <p:cNvSpPr txBox="1"/>
          <p:nvPr/>
        </p:nvSpPr>
        <p:spPr>
          <a:xfrm>
            <a:off x="-4444947" y="2708353"/>
            <a:ext cx="20903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Tokenize dữ liệu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ED52A5-2655-629F-FBCC-CAAC081C3FA2}"/>
              </a:ext>
            </a:extLst>
          </p:cNvPr>
          <p:cNvSpPr txBox="1"/>
          <p:nvPr/>
        </p:nvSpPr>
        <p:spPr>
          <a:xfrm>
            <a:off x="-4484904" y="3040603"/>
            <a:ext cx="38170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vi-VN"/>
              <a:t> Load các mô hình đã train sẵn</a:t>
            </a:r>
            <a:r>
              <a:rPr lang="en-US"/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98EB57-A33F-6165-D7FB-FE5E6958DDA8}"/>
              </a:ext>
            </a:extLst>
          </p:cNvPr>
          <p:cNvSpPr txBox="1"/>
          <p:nvPr/>
        </p:nvSpPr>
        <p:spPr>
          <a:xfrm>
            <a:off x="-4501655" y="3380566"/>
            <a:ext cx="35121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Tạo m</a:t>
            </a:r>
            <a:r>
              <a:rPr lang="vi-VN"/>
              <a:t>ô hình sản sinh dữ liệu</a:t>
            </a:r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066BE0-CFEE-66C0-568D-C37B0B4BBAA5}"/>
              </a:ext>
            </a:extLst>
          </p:cNvPr>
          <p:cNvSpPr txBox="1"/>
          <p:nvPr/>
        </p:nvSpPr>
        <p:spPr>
          <a:xfrm>
            <a:off x="-4444947" y="3772938"/>
            <a:ext cx="417422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Cho mô hình dự đoán trên tập test.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5A29-EC64-3EC1-4228-E239BA221916}"/>
              </a:ext>
            </a:extLst>
          </p:cNvPr>
          <p:cNvSpPr txBox="1"/>
          <p:nvPr/>
        </p:nvSpPr>
        <p:spPr>
          <a:xfrm>
            <a:off x="1467237" y="2386290"/>
            <a:ext cx="339195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Machine Translation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CD4EA-88E7-ADEC-7C67-CF1F477F17CA}"/>
              </a:ext>
            </a:extLst>
          </p:cNvPr>
          <p:cNvSpPr txBox="1"/>
          <p:nvPr/>
        </p:nvSpPr>
        <p:spPr>
          <a:xfrm>
            <a:off x="1980361" y="3030415"/>
            <a:ext cx="969977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>
                <a:latin typeface="#9Slide05 Braxton Regular" panose="03060000000000000000" pitchFamily="66" charset="0"/>
              </a:rPr>
              <a:t>Tiền xử lý dữ liệu: </a:t>
            </a:r>
            <a:r>
              <a:rPr lang="vi-VN" sz="2800">
                <a:latin typeface="#9Slide05 Braxton Regular" panose="03060000000000000000" pitchFamily="66" charset="0"/>
              </a:rPr>
              <a:t>đưa các câu tiếng anh cần dịch về dạng: [start] this is </a:t>
            </a:r>
            <a:endParaRPr lang="en-US" sz="2800">
              <a:latin typeface="#9Slide05 Braxton Regular" panose="03060000000000000000" pitchFamily="66" charset="0"/>
            </a:endParaRPr>
          </a:p>
          <a:p>
            <a:r>
              <a:rPr lang="vi-VN" sz="2800">
                <a:latin typeface="#9Slide05 Braxton Regular" panose="03060000000000000000" pitchFamily="66" charset="0"/>
              </a:rPr>
              <a:t>sentence</a:t>
            </a:r>
            <a:r>
              <a:rPr lang="en-US" sz="2800">
                <a:latin typeface="#9Slide05 Braxton Regular" panose="03060000000000000000" pitchFamily="66" charset="0"/>
              </a:rPr>
              <a:t> </a:t>
            </a:r>
            <a:r>
              <a:rPr lang="vi-VN" sz="2800">
                <a:latin typeface="#9Slide05 Braxton Regular" panose="03060000000000000000" pitchFamily="66" charset="0"/>
              </a:rPr>
              <a:t>[end].</a:t>
            </a:r>
            <a:r>
              <a:rPr lang="en-US" sz="2800">
                <a:latin typeface="#9Slide05 Braxton Regular" panose="03060000000000000000" pitchFamily="66" charset="0"/>
              </a:rPr>
              <a:t>  </a:t>
            </a:r>
            <a:endParaRPr lang="en-US" sz="2400">
              <a:latin typeface="#9Slide05 Braxton Regular" panose="03060000000000000000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F4CBA-35DC-CBDC-704F-CB2D6EAAF307}"/>
              </a:ext>
            </a:extLst>
          </p:cNvPr>
          <p:cNvSpPr txBox="1"/>
          <p:nvPr/>
        </p:nvSpPr>
        <p:spPr>
          <a:xfrm>
            <a:off x="1467237" y="3901107"/>
            <a:ext cx="17969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Tokenize dữ liệu  </a:t>
            </a:r>
            <a:endParaRPr lang="en-US" sz="2000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08792-4A8A-7235-CE09-F7C92A9671E3}"/>
              </a:ext>
            </a:extLst>
          </p:cNvPr>
          <p:cNvSpPr txBox="1"/>
          <p:nvPr/>
        </p:nvSpPr>
        <p:spPr>
          <a:xfrm>
            <a:off x="1467237" y="4351997"/>
            <a:ext cx="19364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Xây dựng mô hình</a:t>
            </a:r>
            <a:endParaRPr lang="en-US" sz="2000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8B934F-C375-D93A-D20D-F735D2FB6652}"/>
              </a:ext>
            </a:extLst>
          </p:cNvPr>
          <p:cNvSpPr txBox="1"/>
          <p:nvPr/>
        </p:nvSpPr>
        <p:spPr>
          <a:xfrm>
            <a:off x="1467237" y="4794023"/>
            <a:ext cx="19428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Dịch câu chú thích</a:t>
            </a:r>
            <a:endParaRPr lang="en-US" sz="2000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52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7" name="9Slide.vn 3">
            <a:extLst>
              <a:ext uri="{FF2B5EF4-FFF2-40B4-BE49-F238E27FC236}">
                <a16:creationId xmlns:a16="http://schemas.microsoft.com/office/drawing/2014/main" id="{5407C4E8-5EF5-E99A-284B-F6F6BBD878FF}"/>
              </a:ext>
            </a:extLst>
          </p:cNvPr>
          <p:cNvGrpSpPr/>
          <p:nvPr/>
        </p:nvGrpSpPr>
        <p:grpSpPr>
          <a:xfrm>
            <a:off x="257362" y="5461763"/>
            <a:ext cx="861006" cy="1135728"/>
            <a:chOff x="392421" y="5261052"/>
            <a:chExt cx="861006" cy="1135728"/>
          </a:xfrm>
        </p:grpSpPr>
        <p:sp>
          <p:nvSpPr>
            <p:cNvPr id="8" name="9Slide.vn 4">
              <a:extLst>
                <a:ext uri="{FF2B5EF4-FFF2-40B4-BE49-F238E27FC236}">
                  <a16:creationId xmlns:a16="http://schemas.microsoft.com/office/drawing/2014/main" id="{B968E634-2E58-EA2B-CA61-A49F7D19B060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9Slide.vn 5">
              <a:extLst>
                <a:ext uri="{FF2B5EF4-FFF2-40B4-BE49-F238E27FC236}">
                  <a16:creationId xmlns:a16="http://schemas.microsoft.com/office/drawing/2014/main" id="{42337EA5-A7CA-EF9F-8581-69D737AC0B57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9Slide.vn 6">
              <a:extLst>
                <a:ext uri="{FF2B5EF4-FFF2-40B4-BE49-F238E27FC236}">
                  <a16:creationId xmlns:a16="http://schemas.microsoft.com/office/drawing/2014/main" id="{B2445148-2742-25D1-0446-E8111CE5CC76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9Slide.vn 7">
              <a:extLst>
                <a:ext uri="{FF2B5EF4-FFF2-40B4-BE49-F238E27FC236}">
                  <a16:creationId xmlns:a16="http://schemas.microsoft.com/office/drawing/2014/main" id="{717EAC9A-94FD-D88F-2C1E-A922C135B70F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5A88C0-25C7-9DCE-14F1-FBD29601F565}"/>
              </a:ext>
            </a:extLst>
          </p:cNvPr>
          <p:cNvSpPr txBox="1"/>
          <p:nvPr/>
        </p:nvSpPr>
        <p:spPr>
          <a:xfrm>
            <a:off x="15527847" y="1075596"/>
            <a:ext cx="3670877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2. Bộ dữ liệu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2749178" y="1556449"/>
            <a:ext cx="608820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 Phương pháp thực hiện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166C5-F5E2-6A35-3EF9-0C1B2A69BB79}"/>
              </a:ext>
            </a:extLst>
          </p:cNvPr>
          <p:cNvSpPr txBox="1"/>
          <p:nvPr/>
        </p:nvSpPr>
        <p:spPr>
          <a:xfrm>
            <a:off x="-4840461" y="3902704"/>
            <a:ext cx="217367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E4FF1D-8EAA-4176-840E-2802DE8D1989}"/>
              </a:ext>
            </a:extLst>
          </p:cNvPr>
          <p:cNvSpPr txBox="1"/>
          <p:nvPr/>
        </p:nvSpPr>
        <p:spPr>
          <a:xfrm>
            <a:off x="-4840461" y="4459999"/>
            <a:ext cx="263213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A2597-46E8-1921-22F6-16026D948044}"/>
              </a:ext>
            </a:extLst>
          </p:cNvPr>
          <p:cNvSpPr txBox="1"/>
          <p:nvPr/>
        </p:nvSpPr>
        <p:spPr>
          <a:xfrm>
            <a:off x="-4840461" y="5048776"/>
            <a:ext cx="196367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6. Kết luận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pic>
        <p:nvPicPr>
          <p:cNvPr id="6" name="Graphic 5" descr="Baseball bat and ball with solid fill">
            <a:extLst>
              <a:ext uri="{FF2B5EF4-FFF2-40B4-BE49-F238E27FC236}">
                <a16:creationId xmlns:a16="http://schemas.microsoft.com/office/drawing/2014/main" id="{1B14E70C-4AFC-31C2-0777-EDCC2AA4B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29655" y="3687576"/>
            <a:ext cx="914400" cy="914400"/>
          </a:xfrm>
          <a:prstGeom prst="rect">
            <a:avLst/>
          </a:prstGeom>
        </p:spPr>
      </p:pic>
      <p:pic>
        <p:nvPicPr>
          <p:cNvPr id="19" name="Graphic 18" descr="Baseball bat and ball outline">
            <a:extLst>
              <a:ext uri="{FF2B5EF4-FFF2-40B4-BE49-F238E27FC236}">
                <a16:creationId xmlns:a16="http://schemas.microsoft.com/office/drawing/2014/main" id="{078495E9-65F9-CC0D-0C29-A2EF8AE7E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57642" y="2839406"/>
            <a:ext cx="914400" cy="914400"/>
          </a:xfrm>
          <a:prstGeom prst="rect">
            <a:avLst/>
          </a:prstGeom>
        </p:spPr>
      </p:pic>
      <p:pic>
        <p:nvPicPr>
          <p:cNvPr id="21" name="Graphic 20" descr="Basketball with solid fill">
            <a:extLst>
              <a:ext uri="{FF2B5EF4-FFF2-40B4-BE49-F238E27FC236}">
                <a16:creationId xmlns:a16="http://schemas.microsoft.com/office/drawing/2014/main" id="{59662D31-CBF4-6119-F990-38D1241061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80011" y="3966344"/>
            <a:ext cx="1224696" cy="1224696"/>
          </a:xfrm>
          <a:prstGeom prst="rect">
            <a:avLst/>
          </a:prstGeom>
        </p:spPr>
      </p:pic>
      <p:pic>
        <p:nvPicPr>
          <p:cNvPr id="31" name="Graphic 30" descr="Basketball Hoop outline">
            <a:extLst>
              <a:ext uri="{FF2B5EF4-FFF2-40B4-BE49-F238E27FC236}">
                <a16:creationId xmlns:a16="http://schemas.microsoft.com/office/drawing/2014/main" id="{467BB51F-90A6-FE1E-676A-9A9B17B717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28793" y="1938631"/>
            <a:ext cx="1153471" cy="11534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06D3A7-0914-03A8-9274-B3A59E39370F}"/>
              </a:ext>
            </a:extLst>
          </p:cNvPr>
          <p:cNvSpPr txBox="1"/>
          <p:nvPr/>
        </p:nvSpPr>
        <p:spPr>
          <a:xfrm>
            <a:off x="13109865" y="2457130"/>
            <a:ext cx="55239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Nghiên cứu trên bộ dữ liệu  UIT - ViIC  </a:t>
            </a:r>
            <a:endParaRPr lang="en-US" sz="28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E8787-B37A-D55B-52DD-596E48549F77}"/>
              </a:ext>
            </a:extLst>
          </p:cNvPr>
          <p:cNvSpPr txBox="1"/>
          <p:nvPr/>
        </p:nvSpPr>
        <p:spPr>
          <a:xfrm>
            <a:off x="13802760" y="3036014"/>
            <a:ext cx="628858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3.850 hình ảnh liên quan đến các môn thể thao chơi bóng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từ </a:t>
            </a:r>
            <a:endParaRPr lang="en-US" sz="24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  <a:p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phiên bản 2017 của bộ dữ liệu Microsoft COCO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1B6A48-C065-5D74-549C-58F0F6AD5595}"/>
              </a:ext>
            </a:extLst>
          </p:cNvPr>
          <p:cNvSpPr txBox="1"/>
          <p:nvPr/>
        </p:nvSpPr>
        <p:spPr>
          <a:xfrm>
            <a:off x="13755961" y="3864805"/>
            <a:ext cx="41870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5 chú thích tiếng Việt cho mỗi hình ảnh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9D99B-095D-6CB7-A16B-5D8A30CA8C96}"/>
              </a:ext>
            </a:extLst>
          </p:cNvPr>
          <p:cNvSpPr txBox="1"/>
          <p:nvPr/>
        </p:nvSpPr>
        <p:spPr>
          <a:xfrm>
            <a:off x="13718413" y="4364207"/>
            <a:ext cx="38039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19250 chú thích được gán bằng tay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466AF6F3-CDA8-7840-6328-5F52CC5A81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031464"/>
            <a:ext cx="371948" cy="371948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7B056429-000F-044F-FD2F-7ECAD29176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862189"/>
            <a:ext cx="371948" cy="371948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1701E249-AD44-AA12-C321-C7627827E8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4347103"/>
            <a:ext cx="371948" cy="3719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3521B43-A93F-7C27-494C-EE6858138FB1}"/>
              </a:ext>
            </a:extLst>
          </p:cNvPr>
          <p:cNvSpPr txBox="1"/>
          <p:nvPr/>
        </p:nvSpPr>
        <p:spPr>
          <a:xfrm>
            <a:off x="-4383305" y="1697585"/>
            <a:ext cx="29559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Image Captioning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AF86FD-11E4-984C-8363-D5306D3779D2}"/>
              </a:ext>
            </a:extLst>
          </p:cNvPr>
          <p:cNvSpPr txBox="1"/>
          <p:nvPr/>
        </p:nvSpPr>
        <p:spPr>
          <a:xfrm>
            <a:off x="-4383305" y="2355512"/>
            <a:ext cx="15052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Tiền xử lý dữ liệu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2E223-278D-CD68-3109-DA37986AA44D}"/>
              </a:ext>
            </a:extLst>
          </p:cNvPr>
          <p:cNvSpPr txBox="1"/>
          <p:nvPr/>
        </p:nvSpPr>
        <p:spPr>
          <a:xfrm>
            <a:off x="-4444947" y="2708353"/>
            <a:ext cx="20903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Tokenize dữ liệu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ED52A5-2655-629F-FBCC-CAAC081C3FA2}"/>
              </a:ext>
            </a:extLst>
          </p:cNvPr>
          <p:cNvSpPr txBox="1"/>
          <p:nvPr/>
        </p:nvSpPr>
        <p:spPr>
          <a:xfrm>
            <a:off x="-4484904" y="3040603"/>
            <a:ext cx="38170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vi-VN"/>
              <a:t> Load các mô hình đã train sẵn</a:t>
            </a:r>
            <a:r>
              <a:rPr lang="en-US"/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98EB57-A33F-6165-D7FB-FE5E6958DDA8}"/>
              </a:ext>
            </a:extLst>
          </p:cNvPr>
          <p:cNvSpPr txBox="1"/>
          <p:nvPr/>
        </p:nvSpPr>
        <p:spPr>
          <a:xfrm>
            <a:off x="-4501655" y="3380566"/>
            <a:ext cx="35121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Tạo m</a:t>
            </a:r>
            <a:r>
              <a:rPr lang="vi-VN"/>
              <a:t>ô hình sản sinh dữ liệu</a:t>
            </a:r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066BE0-CFEE-66C0-568D-C37B0B4BBAA5}"/>
              </a:ext>
            </a:extLst>
          </p:cNvPr>
          <p:cNvSpPr txBox="1"/>
          <p:nvPr/>
        </p:nvSpPr>
        <p:spPr>
          <a:xfrm>
            <a:off x="-4444947" y="3772938"/>
            <a:ext cx="417422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Cho mô hình dự đoán trên tập test.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5A29-EC64-3EC1-4228-E239BA221916}"/>
              </a:ext>
            </a:extLst>
          </p:cNvPr>
          <p:cNvSpPr txBox="1"/>
          <p:nvPr/>
        </p:nvSpPr>
        <p:spPr>
          <a:xfrm>
            <a:off x="1467237" y="2569934"/>
            <a:ext cx="339195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Machine Translation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CD4EA-88E7-ADEC-7C67-CF1F477F17CA}"/>
              </a:ext>
            </a:extLst>
          </p:cNvPr>
          <p:cNvSpPr txBox="1"/>
          <p:nvPr/>
        </p:nvSpPr>
        <p:spPr>
          <a:xfrm>
            <a:off x="1412597" y="3214059"/>
            <a:ext cx="180818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Tiền xử lý dữ liệu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F4CBA-35DC-CBDC-704F-CB2D6EAAF307}"/>
              </a:ext>
            </a:extLst>
          </p:cNvPr>
          <p:cNvSpPr txBox="1"/>
          <p:nvPr/>
        </p:nvSpPr>
        <p:spPr>
          <a:xfrm>
            <a:off x="1467237" y="3548389"/>
            <a:ext cx="960207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Tokenize dữ liệu  sử dụng Keras TextVectorization layer.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08792-4A8A-7235-CE09-F7C92A9671E3}"/>
              </a:ext>
            </a:extLst>
          </p:cNvPr>
          <p:cNvSpPr txBox="1"/>
          <p:nvPr/>
        </p:nvSpPr>
        <p:spPr>
          <a:xfrm>
            <a:off x="1467237" y="4095333"/>
            <a:ext cx="19364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Xây dựng mô hình</a:t>
            </a:r>
            <a:endParaRPr lang="en-US" sz="2000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8B934F-C375-D93A-D20D-F735D2FB6652}"/>
              </a:ext>
            </a:extLst>
          </p:cNvPr>
          <p:cNvSpPr txBox="1"/>
          <p:nvPr/>
        </p:nvSpPr>
        <p:spPr>
          <a:xfrm>
            <a:off x="1467237" y="4537359"/>
            <a:ext cx="19428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Dịch câu chú thích</a:t>
            </a:r>
            <a:endParaRPr lang="en-US" sz="2000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918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7" name="9Slide.vn 3">
            <a:extLst>
              <a:ext uri="{FF2B5EF4-FFF2-40B4-BE49-F238E27FC236}">
                <a16:creationId xmlns:a16="http://schemas.microsoft.com/office/drawing/2014/main" id="{5407C4E8-5EF5-E99A-284B-F6F6BBD878FF}"/>
              </a:ext>
            </a:extLst>
          </p:cNvPr>
          <p:cNvGrpSpPr/>
          <p:nvPr/>
        </p:nvGrpSpPr>
        <p:grpSpPr>
          <a:xfrm>
            <a:off x="257362" y="5461763"/>
            <a:ext cx="861006" cy="1135728"/>
            <a:chOff x="392421" y="5261052"/>
            <a:chExt cx="861006" cy="1135728"/>
          </a:xfrm>
        </p:grpSpPr>
        <p:sp>
          <p:nvSpPr>
            <p:cNvPr id="8" name="9Slide.vn 4">
              <a:extLst>
                <a:ext uri="{FF2B5EF4-FFF2-40B4-BE49-F238E27FC236}">
                  <a16:creationId xmlns:a16="http://schemas.microsoft.com/office/drawing/2014/main" id="{B968E634-2E58-EA2B-CA61-A49F7D19B060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9Slide.vn 5">
              <a:extLst>
                <a:ext uri="{FF2B5EF4-FFF2-40B4-BE49-F238E27FC236}">
                  <a16:creationId xmlns:a16="http://schemas.microsoft.com/office/drawing/2014/main" id="{42337EA5-A7CA-EF9F-8581-69D737AC0B57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9Slide.vn 6">
              <a:extLst>
                <a:ext uri="{FF2B5EF4-FFF2-40B4-BE49-F238E27FC236}">
                  <a16:creationId xmlns:a16="http://schemas.microsoft.com/office/drawing/2014/main" id="{B2445148-2742-25D1-0446-E8111CE5CC76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9Slide.vn 7">
              <a:extLst>
                <a:ext uri="{FF2B5EF4-FFF2-40B4-BE49-F238E27FC236}">
                  <a16:creationId xmlns:a16="http://schemas.microsoft.com/office/drawing/2014/main" id="{717EAC9A-94FD-D88F-2C1E-A922C135B70F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5A88C0-25C7-9DCE-14F1-FBD29601F565}"/>
              </a:ext>
            </a:extLst>
          </p:cNvPr>
          <p:cNvSpPr txBox="1"/>
          <p:nvPr/>
        </p:nvSpPr>
        <p:spPr>
          <a:xfrm>
            <a:off x="15527847" y="1075596"/>
            <a:ext cx="3670877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2. Bộ dữ liệu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2749178" y="1587080"/>
            <a:ext cx="608820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 Phương pháp thực hiện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166C5-F5E2-6A35-3EF9-0C1B2A69BB79}"/>
              </a:ext>
            </a:extLst>
          </p:cNvPr>
          <p:cNvSpPr txBox="1"/>
          <p:nvPr/>
        </p:nvSpPr>
        <p:spPr>
          <a:xfrm>
            <a:off x="-4840461" y="3902704"/>
            <a:ext cx="217367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E4FF1D-8EAA-4176-840E-2802DE8D1989}"/>
              </a:ext>
            </a:extLst>
          </p:cNvPr>
          <p:cNvSpPr txBox="1"/>
          <p:nvPr/>
        </p:nvSpPr>
        <p:spPr>
          <a:xfrm>
            <a:off x="-4840461" y="4459999"/>
            <a:ext cx="263213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A2597-46E8-1921-22F6-16026D948044}"/>
              </a:ext>
            </a:extLst>
          </p:cNvPr>
          <p:cNvSpPr txBox="1"/>
          <p:nvPr/>
        </p:nvSpPr>
        <p:spPr>
          <a:xfrm>
            <a:off x="-4840461" y="5048776"/>
            <a:ext cx="196367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6. Kết luận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pic>
        <p:nvPicPr>
          <p:cNvPr id="6" name="Graphic 5" descr="Baseball bat and ball with solid fill">
            <a:extLst>
              <a:ext uri="{FF2B5EF4-FFF2-40B4-BE49-F238E27FC236}">
                <a16:creationId xmlns:a16="http://schemas.microsoft.com/office/drawing/2014/main" id="{1B14E70C-4AFC-31C2-0777-EDCC2AA4B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29655" y="3687576"/>
            <a:ext cx="914400" cy="914400"/>
          </a:xfrm>
          <a:prstGeom prst="rect">
            <a:avLst/>
          </a:prstGeom>
        </p:spPr>
      </p:pic>
      <p:pic>
        <p:nvPicPr>
          <p:cNvPr id="19" name="Graphic 18" descr="Baseball bat and ball outline">
            <a:extLst>
              <a:ext uri="{FF2B5EF4-FFF2-40B4-BE49-F238E27FC236}">
                <a16:creationId xmlns:a16="http://schemas.microsoft.com/office/drawing/2014/main" id="{078495E9-65F9-CC0D-0C29-A2EF8AE7E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57642" y="2839406"/>
            <a:ext cx="914400" cy="914400"/>
          </a:xfrm>
          <a:prstGeom prst="rect">
            <a:avLst/>
          </a:prstGeom>
        </p:spPr>
      </p:pic>
      <p:pic>
        <p:nvPicPr>
          <p:cNvPr id="21" name="Graphic 20" descr="Basketball with solid fill">
            <a:extLst>
              <a:ext uri="{FF2B5EF4-FFF2-40B4-BE49-F238E27FC236}">
                <a16:creationId xmlns:a16="http://schemas.microsoft.com/office/drawing/2014/main" id="{59662D31-CBF4-6119-F990-38D1241061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80011" y="3966344"/>
            <a:ext cx="1224696" cy="1224696"/>
          </a:xfrm>
          <a:prstGeom prst="rect">
            <a:avLst/>
          </a:prstGeom>
        </p:spPr>
      </p:pic>
      <p:pic>
        <p:nvPicPr>
          <p:cNvPr id="31" name="Graphic 30" descr="Basketball Hoop outline">
            <a:extLst>
              <a:ext uri="{FF2B5EF4-FFF2-40B4-BE49-F238E27FC236}">
                <a16:creationId xmlns:a16="http://schemas.microsoft.com/office/drawing/2014/main" id="{467BB51F-90A6-FE1E-676A-9A9B17B717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28793" y="1938631"/>
            <a:ext cx="1153471" cy="11534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06D3A7-0914-03A8-9274-B3A59E39370F}"/>
              </a:ext>
            </a:extLst>
          </p:cNvPr>
          <p:cNvSpPr txBox="1"/>
          <p:nvPr/>
        </p:nvSpPr>
        <p:spPr>
          <a:xfrm>
            <a:off x="13109865" y="2457130"/>
            <a:ext cx="55239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Nghiên cứu trên bộ dữ liệu  UIT - ViIC  </a:t>
            </a:r>
            <a:endParaRPr lang="en-US" sz="28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E8787-B37A-D55B-52DD-596E48549F77}"/>
              </a:ext>
            </a:extLst>
          </p:cNvPr>
          <p:cNvSpPr txBox="1"/>
          <p:nvPr/>
        </p:nvSpPr>
        <p:spPr>
          <a:xfrm>
            <a:off x="13802760" y="3036014"/>
            <a:ext cx="628858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3.850 hình ảnh liên quan đến các môn thể thao chơi bóng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từ </a:t>
            </a:r>
            <a:endParaRPr lang="en-US" sz="24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  <a:p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phiên bản 2017 của bộ dữ liệu Microsoft COCO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1B6A48-C065-5D74-549C-58F0F6AD5595}"/>
              </a:ext>
            </a:extLst>
          </p:cNvPr>
          <p:cNvSpPr txBox="1"/>
          <p:nvPr/>
        </p:nvSpPr>
        <p:spPr>
          <a:xfrm>
            <a:off x="13755961" y="3864805"/>
            <a:ext cx="41870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5 chú thích tiếng Việt cho mỗi hình ảnh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9D99B-095D-6CB7-A16B-5D8A30CA8C96}"/>
              </a:ext>
            </a:extLst>
          </p:cNvPr>
          <p:cNvSpPr txBox="1"/>
          <p:nvPr/>
        </p:nvSpPr>
        <p:spPr>
          <a:xfrm>
            <a:off x="13718413" y="4364207"/>
            <a:ext cx="38039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19250 chú thích được gán bằng tay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466AF6F3-CDA8-7840-6328-5F52CC5A81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031464"/>
            <a:ext cx="371948" cy="371948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7B056429-000F-044F-FD2F-7ECAD29176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862189"/>
            <a:ext cx="371948" cy="371948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1701E249-AD44-AA12-C321-C7627827E8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4347103"/>
            <a:ext cx="371948" cy="3719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3521B43-A93F-7C27-494C-EE6858138FB1}"/>
              </a:ext>
            </a:extLst>
          </p:cNvPr>
          <p:cNvSpPr txBox="1"/>
          <p:nvPr/>
        </p:nvSpPr>
        <p:spPr>
          <a:xfrm>
            <a:off x="-4383305" y="1697585"/>
            <a:ext cx="29559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Image Captioning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AF86FD-11E4-984C-8363-D5306D3779D2}"/>
              </a:ext>
            </a:extLst>
          </p:cNvPr>
          <p:cNvSpPr txBox="1"/>
          <p:nvPr/>
        </p:nvSpPr>
        <p:spPr>
          <a:xfrm>
            <a:off x="-4383305" y="2355512"/>
            <a:ext cx="15052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Tiền xử lý dữ liệu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2E223-278D-CD68-3109-DA37986AA44D}"/>
              </a:ext>
            </a:extLst>
          </p:cNvPr>
          <p:cNvSpPr txBox="1"/>
          <p:nvPr/>
        </p:nvSpPr>
        <p:spPr>
          <a:xfrm>
            <a:off x="-4444947" y="2708353"/>
            <a:ext cx="20903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Tokenize dữ liệu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ED52A5-2655-629F-FBCC-CAAC081C3FA2}"/>
              </a:ext>
            </a:extLst>
          </p:cNvPr>
          <p:cNvSpPr txBox="1"/>
          <p:nvPr/>
        </p:nvSpPr>
        <p:spPr>
          <a:xfrm>
            <a:off x="-4484904" y="3040603"/>
            <a:ext cx="38170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vi-VN"/>
              <a:t> Load các mô hình đã train sẵn</a:t>
            </a:r>
            <a:r>
              <a:rPr lang="en-US"/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98EB57-A33F-6165-D7FB-FE5E6958DDA8}"/>
              </a:ext>
            </a:extLst>
          </p:cNvPr>
          <p:cNvSpPr txBox="1"/>
          <p:nvPr/>
        </p:nvSpPr>
        <p:spPr>
          <a:xfrm>
            <a:off x="-4501655" y="3380566"/>
            <a:ext cx="35121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Tạo m</a:t>
            </a:r>
            <a:r>
              <a:rPr lang="vi-VN"/>
              <a:t>ô hình sản sinh dữ liệu</a:t>
            </a:r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066BE0-CFEE-66C0-568D-C37B0B4BBAA5}"/>
              </a:ext>
            </a:extLst>
          </p:cNvPr>
          <p:cNvSpPr txBox="1"/>
          <p:nvPr/>
        </p:nvSpPr>
        <p:spPr>
          <a:xfrm>
            <a:off x="-4444947" y="3772938"/>
            <a:ext cx="417422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Cho mô hình dự đoán trên tập test.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5A29-EC64-3EC1-4228-E239BA221916}"/>
              </a:ext>
            </a:extLst>
          </p:cNvPr>
          <p:cNvSpPr txBox="1"/>
          <p:nvPr/>
        </p:nvSpPr>
        <p:spPr>
          <a:xfrm>
            <a:off x="1467237" y="2585242"/>
            <a:ext cx="339195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Machine Translation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CD4EA-88E7-ADEC-7C67-CF1F477F17CA}"/>
              </a:ext>
            </a:extLst>
          </p:cNvPr>
          <p:cNvSpPr txBox="1"/>
          <p:nvPr/>
        </p:nvSpPr>
        <p:spPr>
          <a:xfrm>
            <a:off x="1412597" y="3229367"/>
            <a:ext cx="96997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Tiền xử lý dữ liệu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F4CBA-35DC-CBDC-704F-CB2D6EAAF307}"/>
              </a:ext>
            </a:extLst>
          </p:cNvPr>
          <p:cNvSpPr txBox="1"/>
          <p:nvPr/>
        </p:nvSpPr>
        <p:spPr>
          <a:xfrm>
            <a:off x="1467237" y="3563697"/>
            <a:ext cx="17969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Tokenize dữ liệu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08792-4A8A-7235-CE09-F7C92A9671E3}"/>
              </a:ext>
            </a:extLst>
          </p:cNvPr>
          <p:cNvSpPr txBox="1"/>
          <p:nvPr/>
        </p:nvSpPr>
        <p:spPr>
          <a:xfrm>
            <a:off x="1697175" y="3976572"/>
            <a:ext cx="90594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Xây dựng mô hình: Sequence-to-sequence learning  với GRU và LSTM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8B934F-C375-D93A-D20D-F735D2FB6652}"/>
              </a:ext>
            </a:extLst>
          </p:cNvPr>
          <p:cNvSpPr txBox="1"/>
          <p:nvPr/>
        </p:nvSpPr>
        <p:spPr>
          <a:xfrm>
            <a:off x="1467237" y="4552667"/>
            <a:ext cx="19428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Dịch câu chú thích</a:t>
            </a:r>
            <a:endParaRPr lang="en-US" sz="2000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281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7" name="9Slide.vn 3">
            <a:extLst>
              <a:ext uri="{FF2B5EF4-FFF2-40B4-BE49-F238E27FC236}">
                <a16:creationId xmlns:a16="http://schemas.microsoft.com/office/drawing/2014/main" id="{5407C4E8-5EF5-E99A-284B-F6F6BBD878FF}"/>
              </a:ext>
            </a:extLst>
          </p:cNvPr>
          <p:cNvGrpSpPr/>
          <p:nvPr/>
        </p:nvGrpSpPr>
        <p:grpSpPr>
          <a:xfrm>
            <a:off x="257362" y="5461763"/>
            <a:ext cx="861006" cy="1135728"/>
            <a:chOff x="392421" y="5261052"/>
            <a:chExt cx="861006" cy="1135728"/>
          </a:xfrm>
        </p:grpSpPr>
        <p:sp>
          <p:nvSpPr>
            <p:cNvPr id="8" name="9Slide.vn 4">
              <a:extLst>
                <a:ext uri="{FF2B5EF4-FFF2-40B4-BE49-F238E27FC236}">
                  <a16:creationId xmlns:a16="http://schemas.microsoft.com/office/drawing/2014/main" id="{B968E634-2E58-EA2B-CA61-A49F7D19B060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9Slide.vn 5">
              <a:extLst>
                <a:ext uri="{FF2B5EF4-FFF2-40B4-BE49-F238E27FC236}">
                  <a16:creationId xmlns:a16="http://schemas.microsoft.com/office/drawing/2014/main" id="{42337EA5-A7CA-EF9F-8581-69D737AC0B57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9Slide.vn 6">
              <a:extLst>
                <a:ext uri="{FF2B5EF4-FFF2-40B4-BE49-F238E27FC236}">
                  <a16:creationId xmlns:a16="http://schemas.microsoft.com/office/drawing/2014/main" id="{B2445148-2742-25D1-0446-E8111CE5CC76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9Slide.vn 7">
              <a:extLst>
                <a:ext uri="{FF2B5EF4-FFF2-40B4-BE49-F238E27FC236}">
                  <a16:creationId xmlns:a16="http://schemas.microsoft.com/office/drawing/2014/main" id="{717EAC9A-94FD-D88F-2C1E-A922C135B70F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5A88C0-25C7-9DCE-14F1-FBD29601F565}"/>
              </a:ext>
            </a:extLst>
          </p:cNvPr>
          <p:cNvSpPr txBox="1"/>
          <p:nvPr/>
        </p:nvSpPr>
        <p:spPr>
          <a:xfrm>
            <a:off x="15527847" y="1075596"/>
            <a:ext cx="3670877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2. Bộ dữ liệu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2749178" y="1746052"/>
            <a:ext cx="608820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 Phương pháp thực hiện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166C5-F5E2-6A35-3EF9-0C1B2A69BB79}"/>
              </a:ext>
            </a:extLst>
          </p:cNvPr>
          <p:cNvSpPr txBox="1"/>
          <p:nvPr/>
        </p:nvSpPr>
        <p:spPr>
          <a:xfrm>
            <a:off x="-4840461" y="3902704"/>
            <a:ext cx="217367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E4FF1D-8EAA-4176-840E-2802DE8D1989}"/>
              </a:ext>
            </a:extLst>
          </p:cNvPr>
          <p:cNvSpPr txBox="1"/>
          <p:nvPr/>
        </p:nvSpPr>
        <p:spPr>
          <a:xfrm>
            <a:off x="-4840461" y="4459999"/>
            <a:ext cx="263213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A2597-46E8-1921-22F6-16026D948044}"/>
              </a:ext>
            </a:extLst>
          </p:cNvPr>
          <p:cNvSpPr txBox="1"/>
          <p:nvPr/>
        </p:nvSpPr>
        <p:spPr>
          <a:xfrm>
            <a:off x="-4840461" y="5048776"/>
            <a:ext cx="196367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6. Kết luận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pic>
        <p:nvPicPr>
          <p:cNvPr id="6" name="Graphic 5" descr="Baseball bat and ball with solid fill">
            <a:extLst>
              <a:ext uri="{FF2B5EF4-FFF2-40B4-BE49-F238E27FC236}">
                <a16:creationId xmlns:a16="http://schemas.microsoft.com/office/drawing/2014/main" id="{1B14E70C-4AFC-31C2-0777-EDCC2AA4B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29655" y="3687576"/>
            <a:ext cx="914400" cy="914400"/>
          </a:xfrm>
          <a:prstGeom prst="rect">
            <a:avLst/>
          </a:prstGeom>
        </p:spPr>
      </p:pic>
      <p:pic>
        <p:nvPicPr>
          <p:cNvPr id="19" name="Graphic 18" descr="Baseball bat and ball outline">
            <a:extLst>
              <a:ext uri="{FF2B5EF4-FFF2-40B4-BE49-F238E27FC236}">
                <a16:creationId xmlns:a16="http://schemas.microsoft.com/office/drawing/2014/main" id="{078495E9-65F9-CC0D-0C29-A2EF8AE7E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57642" y="2839406"/>
            <a:ext cx="914400" cy="914400"/>
          </a:xfrm>
          <a:prstGeom prst="rect">
            <a:avLst/>
          </a:prstGeom>
        </p:spPr>
      </p:pic>
      <p:pic>
        <p:nvPicPr>
          <p:cNvPr id="21" name="Graphic 20" descr="Basketball with solid fill">
            <a:extLst>
              <a:ext uri="{FF2B5EF4-FFF2-40B4-BE49-F238E27FC236}">
                <a16:creationId xmlns:a16="http://schemas.microsoft.com/office/drawing/2014/main" id="{59662D31-CBF4-6119-F990-38D1241061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80011" y="3966344"/>
            <a:ext cx="1224696" cy="1224696"/>
          </a:xfrm>
          <a:prstGeom prst="rect">
            <a:avLst/>
          </a:prstGeom>
        </p:spPr>
      </p:pic>
      <p:pic>
        <p:nvPicPr>
          <p:cNvPr id="31" name="Graphic 30" descr="Basketball Hoop outline">
            <a:extLst>
              <a:ext uri="{FF2B5EF4-FFF2-40B4-BE49-F238E27FC236}">
                <a16:creationId xmlns:a16="http://schemas.microsoft.com/office/drawing/2014/main" id="{467BB51F-90A6-FE1E-676A-9A9B17B717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28793" y="1938631"/>
            <a:ext cx="1153471" cy="11534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06D3A7-0914-03A8-9274-B3A59E39370F}"/>
              </a:ext>
            </a:extLst>
          </p:cNvPr>
          <p:cNvSpPr txBox="1"/>
          <p:nvPr/>
        </p:nvSpPr>
        <p:spPr>
          <a:xfrm>
            <a:off x="13109865" y="2457130"/>
            <a:ext cx="55239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Nghiên cứu trên bộ dữ liệu  UIT - ViIC  </a:t>
            </a:r>
            <a:endParaRPr lang="en-US" sz="28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E8787-B37A-D55B-52DD-596E48549F77}"/>
              </a:ext>
            </a:extLst>
          </p:cNvPr>
          <p:cNvSpPr txBox="1"/>
          <p:nvPr/>
        </p:nvSpPr>
        <p:spPr>
          <a:xfrm>
            <a:off x="13802760" y="3036014"/>
            <a:ext cx="628858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3.850 hình ảnh liên quan đến các môn thể thao chơi bóng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từ </a:t>
            </a:r>
            <a:endParaRPr lang="en-US" sz="24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  <a:p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phiên bản 2017 của bộ dữ liệu Microsoft COCO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1B6A48-C065-5D74-549C-58F0F6AD5595}"/>
              </a:ext>
            </a:extLst>
          </p:cNvPr>
          <p:cNvSpPr txBox="1"/>
          <p:nvPr/>
        </p:nvSpPr>
        <p:spPr>
          <a:xfrm>
            <a:off x="13755961" y="3864805"/>
            <a:ext cx="41870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5 chú thích tiếng Việt cho mỗi hình ảnh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9D99B-095D-6CB7-A16B-5D8A30CA8C96}"/>
              </a:ext>
            </a:extLst>
          </p:cNvPr>
          <p:cNvSpPr txBox="1"/>
          <p:nvPr/>
        </p:nvSpPr>
        <p:spPr>
          <a:xfrm>
            <a:off x="13718413" y="4364207"/>
            <a:ext cx="38039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19250 chú thích được gán bằng tay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466AF6F3-CDA8-7840-6328-5F52CC5A81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031464"/>
            <a:ext cx="371948" cy="371948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7B056429-000F-044F-FD2F-7ECAD29176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862189"/>
            <a:ext cx="371948" cy="371948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1701E249-AD44-AA12-C321-C7627827E8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4347103"/>
            <a:ext cx="371948" cy="3719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3521B43-A93F-7C27-494C-EE6858138FB1}"/>
              </a:ext>
            </a:extLst>
          </p:cNvPr>
          <p:cNvSpPr txBox="1"/>
          <p:nvPr/>
        </p:nvSpPr>
        <p:spPr>
          <a:xfrm>
            <a:off x="-4383305" y="1697585"/>
            <a:ext cx="29559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Image Captioning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AF86FD-11E4-984C-8363-D5306D3779D2}"/>
              </a:ext>
            </a:extLst>
          </p:cNvPr>
          <p:cNvSpPr txBox="1"/>
          <p:nvPr/>
        </p:nvSpPr>
        <p:spPr>
          <a:xfrm>
            <a:off x="-4383305" y="2355512"/>
            <a:ext cx="15052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Tiền xử lý dữ liệu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2E223-278D-CD68-3109-DA37986AA44D}"/>
              </a:ext>
            </a:extLst>
          </p:cNvPr>
          <p:cNvSpPr txBox="1"/>
          <p:nvPr/>
        </p:nvSpPr>
        <p:spPr>
          <a:xfrm>
            <a:off x="-4444947" y="2708353"/>
            <a:ext cx="20903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Tokenize dữ liệu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ED52A5-2655-629F-FBCC-CAAC081C3FA2}"/>
              </a:ext>
            </a:extLst>
          </p:cNvPr>
          <p:cNvSpPr txBox="1"/>
          <p:nvPr/>
        </p:nvSpPr>
        <p:spPr>
          <a:xfrm>
            <a:off x="-4484904" y="3040603"/>
            <a:ext cx="38170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vi-VN"/>
              <a:t> Load các mô hình đã train sẵn</a:t>
            </a:r>
            <a:r>
              <a:rPr lang="en-US"/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98EB57-A33F-6165-D7FB-FE5E6958DDA8}"/>
              </a:ext>
            </a:extLst>
          </p:cNvPr>
          <p:cNvSpPr txBox="1"/>
          <p:nvPr/>
        </p:nvSpPr>
        <p:spPr>
          <a:xfrm>
            <a:off x="-4501655" y="3380566"/>
            <a:ext cx="35121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Tạo m</a:t>
            </a:r>
            <a:r>
              <a:rPr lang="vi-VN"/>
              <a:t>ô hình sản sinh dữ liệu</a:t>
            </a:r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066BE0-CFEE-66C0-568D-C37B0B4BBAA5}"/>
              </a:ext>
            </a:extLst>
          </p:cNvPr>
          <p:cNvSpPr txBox="1"/>
          <p:nvPr/>
        </p:nvSpPr>
        <p:spPr>
          <a:xfrm>
            <a:off x="-4444947" y="3772938"/>
            <a:ext cx="417422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Cho mô hình dự đoán trên tập test.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25A29-EC64-3EC1-4228-E239BA221916}"/>
              </a:ext>
            </a:extLst>
          </p:cNvPr>
          <p:cNvSpPr txBox="1"/>
          <p:nvPr/>
        </p:nvSpPr>
        <p:spPr>
          <a:xfrm>
            <a:off x="1467237" y="2672855"/>
            <a:ext cx="339195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Machine Translation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7CD4EA-88E7-ADEC-7C67-CF1F477F17CA}"/>
              </a:ext>
            </a:extLst>
          </p:cNvPr>
          <p:cNvSpPr txBox="1"/>
          <p:nvPr/>
        </p:nvSpPr>
        <p:spPr>
          <a:xfrm>
            <a:off x="1412597" y="3316980"/>
            <a:ext cx="96997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Tiền xử lý dữ liệu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F4CBA-35DC-CBDC-704F-CB2D6EAAF307}"/>
              </a:ext>
            </a:extLst>
          </p:cNvPr>
          <p:cNvSpPr txBox="1"/>
          <p:nvPr/>
        </p:nvSpPr>
        <p:spPr>
          <a:xfrm>
            <a:off x="1467237" y="3651310"/>
            <a:ext cx="179696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Tokenize dữ liệu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08792-4A8A-7235-CE09-F7C92A9671E3}"/>
              </a:ext>
            </a:extLst>
          </p:cNvPr>
          <p:cNvSpPr txBox="1"/>
          <p:nvPr/>
        </p:nvSpPr>
        <p:spPr>
          <a:xfrm>
            <a:off x="1446941" y="4064185"/>
            <a:ext cx="19364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Xây dựng mô hình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8B934F-C375-D93A-D20D-F735D2FB6652}"/>
              </a:ext>
            </a:extLst>
          </p:cNvPr>
          <p:cNvSpPr txBox="1"/>
          <p:nvPr/>
        </p:nvSpPr>
        <p:spPr>
          <a:xfrm>
            <a:off x="1467237" y="4469435"/>
            <a:ext cx="22650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Dịch câu chú thích</a:t>
            </a:r>
          </a:p>
        </p:txBody>
      </p:sp>
    </p:spTree>
    <p:extLst>
      <p:ext uri="{BB962C8B-B14F-4D97-AF65-F5344CB8AC3E}">
        <p14:creationId xmlns:p14="http://schemas.microsoft.com/office/powerpoint/2010/main" val="3652300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4247188" y="746968"/>
            <a:ext cx="309219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69AB355-8BB5-A939-17E3-8FF1AFFEF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22012"/>
              </p:ext>
            </p:extLst>
          </p:nvPr>
        </p:nvGraphicFramePr>
        <p:xfrm>
          <a:off x="1447800" y="2061320"/>
          <a:ext cx="9296399" cy="35949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35679">
                  <a:extLst>
                    <a:ext uri="{9D8B030D-6E8A-4147-A177-3AD203B41FA5}">
                      <a16:colId xmlns:a16="http://schemas.microsoft.com/office/drawing/2014/main" val="1717566125"/>
                    </a:ext>
                  </a:extLst>
                </a:gridCol>
                <a:gridCol w="1640180">
                  <a:extLst>
                    <a:ext uri="{9D8B030D-6E8A-4147-A177-3AD203B41FA5}">
                      <a16:colId xmlns:a16="http://schemas.microsoft.com/office/drawing/2014/main" val="4206824589"/>
                    </a:ext>
                  </a:extLst>
                </a:gridCol>
                <a:gridCol w="1640180">
                  <a:extLst>
                    <a:ext uri="{9D8B030D-6E8A-4147-A177-3AD203B41FA5}">
                      <a16:colId xmlns:a16="http://schemas.microsoft.com/office/drawing/2014/main" val="3099880205"/>
                    </a:ext>
                  </a:extLst>
                </a:gridCol>
                <a:gridCol w="1640180">
                  <a:extLst>
                    <a:ext uri="{9D8B030D-6E8A-4147-A177-3AD203B41FA5}">
                      <a16:colId xmlns:a16="http://schemas.microsoft.com/office/drawing/2014/main" val="268114116"/>
                    </a:ext>
                  </a:extLst>
                </a:gridCol>
                <a:gridCol w="1640180">
                  <a:extLst>
                    <a:ext uri="{9D8B030D-6E8A-4147-A177-3AD203B41FA5}">
                      <a16:colId xmlns:a16="http://schemas.microsoft.com/office/drawing/2014/main" val="2217468825"/>
                    </a:ext>
                  </a:extLst>
                </a:gridCol>
              </a:tblGrid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 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BLEU-1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BLEU-2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BLEU-3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BLEU-4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5994398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VGG16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0.58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0.48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0.39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871232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VGG16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0.57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0.47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0.38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791163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InceptionV3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2217421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InceptionV3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644000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ResNet50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0.75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0.45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817469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ResNet50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0.75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199567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EfficientNetV2L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0.66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0.56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974181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EfficientNetV2L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0.77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0.55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0.47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7369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VGG19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672236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VGG19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0.58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0.48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408987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DenseNet201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448961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DenseNet201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541688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InceptionResNetV2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836260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InceptionResNetV2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90186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0A6E50E-B5AF-F0F4-F092-9760219EB3DA}"/>
              </a:ext>
            </a:extLst>
          </p:cNvPr>
          <p:cNvSpPr txBox="1"/>
          <p:nvPr/>
        </p:nvSpPr>
        <p:spPr>
          <a:xfrm>
            <a:off x="1314231" y="1431036"/>
            <a:ext cx="29559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Image Captioning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4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4247188" y="746968"/>
            <a:ext cx="309219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69AB355-8BB5-A939-17E3-8FF1AFFEF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57630"/>
              </p:ext>
            </p:extLst>
          </p:nvPr>
        </p:nvGraphicFramePr>
        <p:xfrm>
          <a:off x="1447800" y="2061320"/>
          <a:ext cx="9296399" cy="35949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35679">
                  <a:extLst>
                    <a:ext uri="{9D8B030D-6E8A-4147-A177-3AD203B41FA5}">
                      <a16:colId xmlns:a16="http://schemas.microsoft.com/office/drawing/2014/main" val="1717566125"/>
                    </a:ext>
                  </a:extLst>
                </a:gridCol>
                <a:gridCol w="1640180">
                  <a:extLst>
                    <a:ext uri="{9D8B030D-6E8A-4147-A177-3AD203B41FA5}">
                      <a16:colId xmlns:a16="http://schemas.microsoft.com/office/drawing/2014/main" val="4206824589"/>
                    </a:ext>
                  </a:extLst>
                </a:gridCol>
                <a:gridCol w="1640180">
                  <a:extLst>
                    <a:ext uri="{9D8B030D-6E8A-4147-A177-3AD203B41FA5}">
                      <a16:colId xmlns:a16="http://schemas.microsoft.com/office/drawing/2014/main" val="3099880205"/>
                    </a:ext>
                  </a:extLst>
                </a:gridCol>
                <a:gridCol w="1640180">
                  <a:extLst>
                    <a:ext uri="{9D8B030D-6E8A-4147-A177-3AD203B41FA5}">
                      <a16:colId xmlns:a16="http://schemas.microsoft.com/office/drawing/2014/main" val="268114116"/>
                    </a:ext>
                  </a:extLst>
                </a:gridCol>
                <a:gridCol w="1640180">
                  <a:extLst>
                    <a:ext uri="{9D8B030D-6E8A-4147-A177-3AD203B41FA5}">
                      <a16:colId xmlns:a16="http://schemas.microsoft.com/office/drawing/2014/main" val="2217468825"/>
                    </a:ext>
                  </a:extLst>
                </a:gridCol>
              </a:tblGrid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 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BLEU-1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BLEU-2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BLEU-3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BLEU-4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5994398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VGG16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0.58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0.48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0.39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871232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VGG16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0.57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0.47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0.38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791163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InceptionV3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2217421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InceptionV3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644000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ResNet50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0.75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0.45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817469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ResNet50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0.75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199567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effectLst/>
                        </a:rPr>
                        <a:t>LSTM – EfficientNetV2L</a:t>
                      </a:r>
                      <a:endParaRPr lang="en-US" sz="125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effectLst/>
                        </a:rPr>
                        <a:t>0.79</a:t>
                      </a:r>
                      <a:endParaRPr lang="en-US" sz="125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effectLst/>
                        </a:rPr>
                        <a:t>0.66</a:t>
                      </a:r>
                      <a:endParaRPr lang="en-US" sz="125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effectLst/>
                        </a:rPr>
                        <a:t>0.56</a:t>
                      </a:r>
                      <a:endParaRPr lang="en-US" sz="125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effectLst/>
                        </a:rPr>
                        <a:t>0.49</a:t>
                      </a:r>
                      <a:endParaRPr lang="en-US" sz="125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974181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effectLst/>
                        </a:rPr>
                        <a:t>GRU – EfficientNetV2L</a:t>
                      </a:r>
                      <a:endParaRPr lang="en-US" sz="125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effectLst/>
                        </a:rPr>
                        <a:t>0.77</a:t>
                      </a:r>
                      <a:endParaRPr lang="en-US" sz="125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effectLst/>
                        </a:rPr>
                        <a:t>0.64</a:t>
                      </a:r>
                      <a:endParaRPr lang="en-US" sz="125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effectLst/>
                        </a:rPr>
                        <a:t>0.55</a:t>
                      </a:r>
                      <a:endParaRPr lang="en-US" sz="125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effectLst/>
                        </a:rPr>
                        <a:t>0.47</a:t>
                      </a:r>
                      <a:endParaRPr lang="en-US" sz="125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7369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VGG19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672236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VGG19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0.58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0.48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408987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DenseNet201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448961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DenseNet201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541688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InceptionResNetV2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836260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InceptionResNetV2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90186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0A6E50E-B5AF-F0F4-F092-9760219EB3DA}"/>
              </a:ext>
            </a:extLst>
          </p:cNvPr>
          <p:cNvSpPr txBox="1"/>
          <p:nvPr/>
        </p:nvSpPr>
        <p:spPr>
          <a:xfrm>
            <a:off x="1314231" y="1431036"/>
            <a:ext cx="29559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Image Captioning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7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4247188" y="746968"/>
            <a:ext cx="309219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69AB355-8BB5-A939-17E3-8FF1AFFEF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21646"/>
              </p:ext>
            </p:extLst>
          </p:nvPr>
        </p:nvGraphicFramePr>
        <p:xfrm>
          <a:off x="1447800" y="2061320"/>
          <a:ext cx="9296399" cy="35949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35679">
                  <a:extLst>
                    <a:ext uri="{9D8B030D-6E8A-4147-A177-3AD203B41FA5}">
                      <a16:colId xmlns:a16="http://schemas.microsoft.com/office/drawing/2014/main" val="1717566125"/>
                    </a:ext>
                  </a:extLst>
                </a:gridCol>
                <a:gridCol w="1640180">
                  <a:extLst>
                    <a:ext uri="{9D8B030D-6E8A-4147-A177-3AD203B41FA5}">
                      <a16:colId xmlns:a16="http://schemas.microsoft.com/office/drawing/2014/main" val="4206824589"/>
                    </a:ext>
                  </a:extLst>
                </a:gridCol>
                <a:gridCol w="1640180">
                  <a:extLst>
                    <a:ext uri="{9D8B030D-6E8A-4147-A177-3AD203B41FA5}">
                      <a16:colId xmlns:a16="http://schemas.microsoft.com/office/drawing/2014/main" val="3099880205"/>
                    </a:ext>
                  </a:extLst>
                </a:gridCol>
                <a:gridCol w="1640180">
                  <a:extLst>
                    <a:ext uri="{9D8B030D-6E8A-4147-A177-3AD203B41FA5}">
                      <a16:colId xmlns:a16="http://schemas.microsoft.com/office/drawing/2014/main" val="268114116"/>
                    </a:ext>
                  </a:extLst>
                </a:gridCol>
                <a:gridCol w="1640180">
                  <a:extLst>
                    <a:ext uri="{9D8B030D-6E8A-4147-A177-3AD203B41FA5}">
                      <a16:colId xmlns:a16="http://schemas.microsoft.com/office/drawing/2014/main" val="2217468825"/>
                    </a:ext>
                  </a:extLst>
                </a:gridCol>
              </a:tblGrid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 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BLEU-1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BLEU-2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BLEU-3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BLEU-4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5994398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solidFill>
                            <a:schemeClr val="tx1"/>
                          </a:solidFill>
                          <a:effectLst/>
                        </a:rPr>
                        <a:t>LSTM – VGG16</a:t>
                      </a:r>
                      <a:endParaRPr lang="en-US" sz="125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solidFill>
                            <a:schemeClr val="tx1"/>
                          </a:solidFill>
                          <a:effectLst/>
                        </a:rPr>
                        <a:t>0.73</a:t>
                      </a:r>
                      <a:endParaRPr lang="en-US" sz="125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solidFill>
                            <a:schemeClr val="tx1"/>
                          </a:solidFill>
                          <a:effectLst/>
                        </a:rPr>
                        <a:t>0.58</a:t>
                      </a:r>
                      <a:endParaRPr lang="en-US" sz="125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solidFill>
                            <a:schemeClr val="tx1"/>
                          </a:solidFill>
                          <a:effectLst/>
                        </a:rPr>
                        <a:t>0.48</a:t>
                      </a:r>
                      <a:endParaRPr lang="en-US" sz="125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solidFill>
                            <a:schemeClr val="tx1"/>
                          </a:solidFill>
                          <a:effectLst/>
                        </a:rPr>
                        <a:t>0.39</a:t>
                      </a:r>
                      <a:endParaRPr lang="en-US" sz="125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871232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solidFill>
                            <a:schemeClr val="tx1"/>
                          </a:solidFill>
                          <a:effectLst/>
                        </a:rPr>
                        <a:t>GRU – VGG16</a:t>
                      </a:r>
                      <a:endParaRPr lang="en-US" sz="125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solidFill>
                            <a:schemeClr val="tx1"/>
                          </a:solidFill>
                          <a:effectLst/>
                        </a:rPr>
                        <a:t>0.71</a:t>
                      </a:r>
                      <a:endParaRPr lang="en-US" sz="125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solidFill>
                            <a:schemeClr val="tx1"/>
                          </a:solidFill>
                          <a:effectLst/>
                        </a:rPr>
                        <a:t>0.57</a:t>
                      </a:r>
                      <a:endParaRPr lang="en-US" sz="125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solidFill>
                            <a:schemeClr val="tx1"/>
                          </a:solidFill>
                          <a:effectLst/>
                        </a:rPr>
                        <a:t>0.47</a:t>
                      </a:r>
                      <a:endParaRPr lang="en-US" sz="125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 b="1">
                          <a:solidFill>
                            <a:schemeClr val="tx1"/>
                          </a:solidFill>
                          <a:effectLst/>
                        </a:rPr>
                        <a:t>0.38</a:t>
                      </a:r>
                      <a:endParaRPr lang="en-US" sz="125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791163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InceptionV3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2217421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InceptionV3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644000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ResNet50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0.75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0.45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817469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ResNet50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0.75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199567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EfficientNetV2L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0.66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0.56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974181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EfficientNetV2L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0.77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0.55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0.47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7369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VGG19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672236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VGG19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0.58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0.48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408987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DenseNet201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2448961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DenseNet201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541688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LSTM – InceptionResNetV2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0.73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0.49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0.41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836260"/>
                  </a:ext>
                </a:extLst>
              </a:tr>
              <a:tr h="239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GRU – InceptionResNetV2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0.74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0.60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0.50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50">
                          <a:effectLst/>
                        </a:rPr>
                        <a:t>0.42</a:t>
                      </a:r>
                      <a:endParaRPr lang="en-US" sz="12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90186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0A6E50E-B5AF-F0F4-F092-9760219EB3DA}"/>
              </a:ext>
            </a:extLst>
          </p:cNvPr>
          <p:cNvSpPr txBox="1"/>
          <p:nvPr/>
        </p:nvSpPr>
        <p:spPr>
          <a:xfrm>
            <a:off x="1314231" y="1431036"/>
            <a:ext cx="29559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Image Captioning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53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4247188" y="1221872"/>
            <a:ext cx="309219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A6E50E-B5AF-F0F4-F092-9760219EB3DA}"/>
              </a:ext>
            </a:extLst>
          </p:cNvPr>
          <p:cNvSpPr txBox="1"/>
          <p:nvPr/>
        </p:nvSpPr>
        <p:spPr>
          <a:xfrm>
            <a:off x="2369413" y="2476732"/>
            <a:ext cx="337752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Machine translation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6CDDE3-F4EF-90D2-7356-78E1CD154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28195"/>
              </p:ext>
            </p:extLst>
          </p:nvPr>
        </p:nvGraphicFramePr>
        <p:xfrm>
          <a:off x="2369413" y="3174914"/>
          <a:ext cx="7317618" cy="16307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3378">
                  <a:extLst>
                    <a:ext uri="{9D8B030D-6E8A-4147-A177-3AD203B41FA5}">
                      <a16:colId xmlns:a16="http://schemas.microsoft.com/office/drawing/2014/main" val="3553205226"/>
                    </a:ext>
                  </a:extLst>
                </a:gridCol>
                <a:gridCol w="1291060">
                  <a:extLst>
                    <a:ext uri="{9D8B030D-6E8A-4147-A177-3AD203B41FA5}">
                      <a16:colId xmlns:a16="http://schemas.microsoft.com/office/drawing/2014/main" val="3926108266"/>
                    </a:ext>
                  </a:extLst>
                </a:gridCol>
                <a:gridCol w="1291060">
                  <a:extLst>
                    <a:ext uri="{9D8B030D-6E8A-4147-A177-3AD203B41FA5}">
                      <a16:colId xmlns:a16="http://schemas.microsoft.com/office/drawing/2014/main" val="3292224513"/>
                    </a:ext>
                  </a:extLst>
                </a:gridCol>
                <a:gridCol w="1291060">
                  <a:extLst>
                    <a:ext uri="{9D8B030D-6E8A-4147-A177-3AD203B41FA5}">
                      <a16:colId xmlns:a16="http://schemas.microsoft.com/office/drawing/2014/main" val="1728009073"/>
                    </a:ext>
                  </a:extLst>
                </a:gridCol>
                <a:gridCol w="1291060">
                  <a:extLst>
                    <a:ext uri="{9D8B030D-6E8A-4147-A177-3AD203B41FA5}">
                      <a16:colId xmlns:a16="http://schemas.microsoft.com/office/drawing/2014/main" val="2494990731"/>
                    </a:ext>
                  </a:extLst>
                </a:gridCol>
              </a:tblGrid>
              <a:tr h="4076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BLEU-1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BLEU-2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BLEU-3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BLEU-4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6225855"/>
                  </a:ext>
                </a:extLst>
              </a:tr>
              <a:tr h="4076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LSTM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0.49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0.37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0.27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6586033"/>
                  </a:ext>
                </a:extLst>
              </a:tr>
              <a:tr h="4076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GRU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0.38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0.28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971492"/>
                  </a:ext>
                </a:extLst>
              </a:tr>
              <a:tr h="4076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Google API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0.54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0.42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0.31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0.21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8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579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4038600" y="746968"/>
            <a:ext cx="371415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DF594-B4C8-7F73-D309-8886E0F9E65F}"/>
              </a:ext>
            </a:extLst>
          </p:cNvPr>
          <p:cNvSpPr txBox="1"/>
          <p:nvPr/>
        </p:nvSpPr>
        <p:spPr>
          <a:xfrm>
            <a:off x="1262904" y="2051129"/>
            <a:ext cx="92655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vi-VN"/>
              <a:t>Lỗi 1: Số lượng dữ liệu về từng môn thể thao được phân bố không đều nhau,</a:t>
            </a:r>
          </a:p>
          <a:p>
            <a:r>
              <a:rPr lang="vi-VN"/>
              <a:t>điển hình là môn bóng đá và bóng rổ.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DE2E9-801C-5986-49F7-2847DBFCFE63}"/>
              </a:ext>
            </a:extLst>
          </p:cNvPr>
          <p:cNvSpPr txBox="1"/>
          <p:nvPr/>
        </p:nvSpPr>
        <p:spPr>
          <a:xfrm>
            <a:off x="1314231" y="1431036"/>
            <a:ext cx="29559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Image Captioning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0AB266-B2A8-C1C4-8252-0456DB9ADDB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" t="-422" r="-72" b="49165"/>
          <a:stretch/>
        </p:blipFill>
        <p:spPr>
          <a:xfrm>
            <a:off x="1981200" y="2949181"/>
            <a:ext cx="7576792" cy="28420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810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7" name="9Slide.vn 3">
            <a:extLst>
              <a:ext uri="{FF2B5EF4-FFF2-40B4-BE49-F238E27FC236}">
                <a16:creationId xmlns:a16="http://schemas.microsoft.com/office/drawing/2014/main" id="{5407C4E8-5EF5-E99A-284B-F6F6BBD878FF}"/>
              </a:ext>
            </a:extLst>
          </p:cNvPr>
          <p:cNvGrpSpPr/>
          <p:nvPr/>
        </p:nvGrpSpPr>
        <p:grpSpPr>
          <a:xfrm>
            <a:off x="257362" y="5461763"/>
            <a:ext cx="861006" cy="1135728"/>
            <a:chOff x="392421" y="5261052"/>
            <a:chExt cx="861006" cy="1135728"/>
          </a:xfrm>
        </p:grpSpPr>
        <p:sp>
          <p:nvSpPr>
            <p:cNvPr id="8" name="9Slide.vn 4">
              <a:extLst>
                <a:ext uri="{FF2B5EF4-FFF2-40B4-BE49-F238E27FC236}">
                  <a16:creationId xmlns:a16="http://schemas.microsoft.com/office/drawing/2014/main" id="{B968E634-2E58-EA2B-CA61-A49F7D19B060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9Slide.vn 5">
              <a:extLst>
                <a:ext uri="{FF2B5EF4-FFF2-40B4-BE49-F238E27FC236}">
                  <a16:creationId xmlns:a16="http://schemas.microsoft.com/office/drawing/2014/main" id="{42337EA5-A7CA-EF9F-8581-69D737AC0B57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9Slide.vn 6">
              <a:extLst>
                <a:ext uri="{FF2B5EF4-FFF2-40B4-BE49-F238E27FC236}">
                  <a16:creationId xmlns:a16="http://schemas.microsoft.com/office/drawing/2014/main" id="{B2445148-2742-25D1-0446-E8111CE5CC76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9Slide.vn 7">
              <a:extLst>
                <a:ext uri="{FF2B5EF4-FFF2-40B4-BE49-F238E27FC236}">
                  <a16:creationId xmlns:a16="http://schemas.microsoft.com/office/drawing/2014/main" id="{717EAC9A-94FD-D88F-2C1E-A922C135B70F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393" y="3376084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D19A7B3-3DF9-3F6E-7D28-A09F19F388FC}"/>
              </a:ext>
            </a:extLst>
          </p:cNvPr>
          <p:cNvSpPr txBox="1"/>
          <p:nvPr/>
        </p:nvSpPr>
        <p:spPr>
          <a:xfrm>
            <a:off x="1129254" y="839396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1693CA-0DE8-ECCF-42D6-FF176540DE5D}"/>
              </a:ext>
            </a:extLst>
          </p:cNvPr>
          <p:cNvSpPr txBox="1"/>
          <p:nvPr/>
        </p:nvSpPr>
        <p:spPr>
          <a:xfrm>
            <a:off x="1518525" y="2292214"/>
            <a:ext cx="201016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1. Giới thiệu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5A88C0-25C7-9DCE-14F1-FBD29601F565}"/>
              </a:ext>
            </a:extLst>
          </p:cNvPr>
          <p:cNvSpPr txBox="1"/>
          <p:nvPr/>
        </p:nvSpPr>
        <p:spPr>
          <a:xfrm>
            <a:off x="1518525" y="2823385"/>
            <a:ext cx="222016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2. Bộ dữ liệu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1518525" y="3327622"/>
            <a:ext cx="449802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 Phương pháp thực hiện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166C5-F5E2-6A35-3EF9-0C1B2A69BB79}"/>
              </a:ext>
            </a:extLst>
          </p:cNvPr>
          <p:cNvSpPr txBox="1"/>
          <p:nvPr/>
        </p:nvSpPr>
        <p:spPr>
          <a:xfrm>
            <a:off x="1518525" y="3902704"/>
            <a:ext cx="217367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E4FF1D-8EAA-4176-840E-2802DE8D1989}"/>
              </a:ext>
            </a:extLst>
          </p:cNvPr>
          <p:cNvSpPr txBox="1"/>
          <p:nvPr/>
        </p:nvSpPr>
        <p:spPr>
          <a:xfrm>
            <a:off x="1518525" y="4459999"/>
            <a:ext cx="263213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A2597-46E8-1921-22F6-16026D948044}"/>
              </a:ext>
            </a:extLst>
          </p:cNvPr>
          <p:cNvSpPr txBox="1"/>
          <p:nvPr/>
        </p:nvSpPr>
        <p:spPr>
          <a:xfrm>
            <a:off x="1518525" y="5048776"/>
            <a:ext cx="196367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6. Kết luận</a:t>
            </a:r>
          </a:p>
        </p:txBody>
      </p:sp>
      <p:pic>
        <p:nvPicPr>
          <p:cNvPr id="1026" name="Picture 2" descr="Captioning">
            <a:extLst>
              <a:ext uri="{FF2B5EF4-FFF2-40B4-BE49-F238E27FC236}">
                <a16:creationId xmlns:a16="http://schemas.microsoft.com/office/drawing/2014/main" id="{DCB5A7D3-A146-5088-0A25-7A3D0534D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76" y="2602676"/>
            <a:ext cx="3773757" cy="28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239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4038600" y="746968"/>
            <a:ext cx="371415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DF594-B4C8-7F73-D309-8886E0F9E65F}"/>
              </a:ext>
            </a:extLst>
          </p:cNvPr>
          <p:cNvSpPr txBox="1"/>
          <p:nvPr/>
        </p:nvSpPr>
        <p:spPr>
          <a:xfrm>
            <a:off x="1262904" y="2051129"/>
            <a:ext cx="92655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vi-VN"/>
              <a:t>Lỗi 2: Deep learning là thuật toán luôn “đói dữ liệu”, tuy nhiên số lượng ảnh</a:t>
            </a:r>
          </a:p>
          <a:p>
            <a:r>
              <a:rPr lang="vi-VN"/>
              <a:t>trong bộ dữ liệu UIT-ViIC vẫn còn khá ít (3850 ảnh)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DE2E9-801C-5986-49F7-2847DBFCFE63}"/>
              </a:ext>
            </a:extLst>
          </p:cNvPr>
          <p:cNvSpPr txBox="1"/>
          <p:nvPr/>
        </p:nvSpPr>
        <p:spPr>
          <a:xfrm>
            <a:off x="1314231" y="1431036"/>
            <a:ext cx="29559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Image Captioning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8D834-5565-FE24-4FC1-917B820F37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53" y="2978998"/>
            <a:ext cx="8512465" cy="30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197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4038600" y="1236259"/>
            <a:ext cx="371415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DF594-B4C8-7F73-D309-8886E0F9E65F}"/>
              </a:ext>
            </a:extLst>
          </p:cNvPr>
          <p:cNvSpPr txBox="1"/>
          <p:nvPr/>
        </p:nvSpPr>
        <p:spPr>
          <a:xfrm>
            <a:off x="1463225" y="2540420"/>
            <a:ext cx="92655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vi-VN"/>
              <a:t> </a:t>
            </a:r>
            <a:r>
              <a:rPr lang="en-US"/>
              <a:t>Sau khi chạy mô hình và dịch  trên tập Image Captioning,</a:t>
            </a:r>
            <a:r>
              <a:rPr lang="vi-VN"/>
              <a:t>nhận thấy</a:t>
            </a:r>
            <a:r>
              <a:rPr lang="en-US"/>
              <a:t> </a:t>
            </a:r>
            <a:r>
              <a:rPr lang="vi-VN"/>
              <a:t>có vài câu xuất hiện [UNK].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DE2E9-801C-5986-49F7-2847DBFCFE63}"/>
              </a:ext>
            </a:extLst>
          </p:cNvPr>
          <p:cNvSpPr txBox="1"/>
          <p:nvPr/>
        </p:nvSpPr>
        <p:spPr>
          <a:xfrm>
            <a:off x="1314231" y="1920327"/>
            <a:ext cx="349134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Machine Translation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C73C7B-9B88-48BE-12C5-645B5E462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331192"/>
              </p:ext>
            </p:extLst>
          </p:nvPr>
        </p:nvGraphicFramePr>
        <p:xfrm>
          <a:off x="1688753" y="3453768"/>
          <a:ext cx="8702370" cy="18216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514085">
                  <a:extLst>
                    <a:ext uri="{9D8B030D-6E8A-4147-A177-3AD203B41FA5}">
                      <a16:colId xmlns:a16="http://schemas.microsoft.com/office/drawing/2014/main" val="1186048612"/>
                    </a:ext>
                  </a:extLst>
                </a:gridCol>
                <a:gridCol w="4188285">
                  <a:extLst>
                    <a:ext uri="{9D8B030D-6E8A-4147-A177-3AD203B41FA5}">
                      <a16:colId xmlns:a16="http://schemas.microsoft.com/office/drawing/2014/main" val="3849630399"/>
                    </a:ext>
                  </a:extLst>
                </a:gridCol>
              </a:tblGrid>
              <a:tr h="364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Input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Output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13202960"/>
                  </a:ext>
                </a:extLst>
              </a:tr>
              <a:tr h="364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Những người đàn ông đang luyện tập ném dĩa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 men are [UNK] to the frisbee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4091299"/>
                  </a:ext>
                </a:extLst>
              </a:tr>
              <a:tr h="364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Hai đứa trẻ đang chơi trên chiếc phao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two children are playing on a [UNK] life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6940531"/>
                  </a:ext>
                </a:extLst>
              </a:tr>
              <a:tr h="364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Một nam vận động viên tennis đang vung vợt để đánh bóng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 [UNK] [UNK] is tennis player is riding a ball to his toy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00857682"/>
                  </a:ext>
                </a:extLst>
              </a:tr>
              <a:tr h="3643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Một nam vận động viên tennis đang nhún chân để đỡ bóng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 [UNK] [UNK] is the tennis player to his ball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3507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238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4426529" y="1197696"/>
            <a:ext cx="293830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6. Kết Luận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454D1-91D3-7B4A-A670-7666AB4DFC9F}"/>
              </a:ext>
            </a:extLst>
          </p:cNvPr>
          <p:cNvSpPr txBox="1"/>
          <p:nvPr/>
        </p:nvSpPr>
        <p:spPr>
          <a:xfrm>
            <a:off x="1129254" y="2032987"/>
            <a:ext cx="9890575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vi-VN"/>
              <a:t> </a:t>
            </a:r>
            <a:r>
              <a:rPr lang="en-US"/>
              <a:t>C</a:t>
            </a:r>
            <a:r>
              <a:rPr lang="vi-VN"/>
              <a:t>ác mô hình thể hiện khá tốt ở thangđo BLEU-1. Bên cạnh đó, EfficientNetV2L là mô hình trích xuất được các đặc</a:t>
            </a:r>
            <a:r>
              <a:rPr lang="en-US"/>
              <a:t> </a:t>
            </a:r>
            <a:r>
              <a:rPr lang="vi-VN"/>
              <a:t>trưng quan trọng của hình ảnh, nhờ đó nâng cao độ hiệu quả của việc dự đoán</a:t>
            </a:r>
            <a:r>
              <a:rPr lang="en-US"/>
              <a:t> </a:t>
            </a:r>
            <a:r>
              <a:rPr lang="vi-VN"/>
              <a:t>câu mô tả.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C956F-619D-3FAE-47E8-B0E02C61590D}"/>
              </a:ext>
            </a:extLst>
          </p:cNvPr>
          <p:cNvSpPr txBox="1"/>
          <p:nvPr/>
        </p:nvSpPr>
        <p:spPr>
          <a:xfrm>
            <a:off x="1129254" y="3329572"/>
            <a:ext cx="9890575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vi-VN"/>
              <a:t>Mặt khác, khi so sánh các chú thích được dịch bằng cách chạy các mô</a:t>
            </a:r>
            <a:r>
              <a:rPr lang="en-US"/>
              <a:t> </a:t>
            </a:r>
            <a:r>
              <a:rPr lang="vi-VN"/>
              <a:t>hình học sâu trên tập dữ liệu với chú thích dịch bởi mô hình API của Google,</a:t>
            </a:r>
            <a:r>
              <a:rPr lang="en-US"/>
              <a:t> k</a:t>
            </a:r>
            <a:r>
              <a:rPr lang="vi-VN"/>
              <a:t>ết quả đánh giá và ví dụ đầu ra cho thấy rằng mô hình Google Translation API</a:t>
            </a:r>
            <a:r>
              <a:rPr lang="en-US"/>
              <a:t> </a:t>
            </a:r>
            <a:r>
              <a:rPr lang="vi-VN"/>
              <a:t>có thể hoạt động ở mức chấp nhận được, tuy nhiên một số phụ đề được dịch</a:t>
            </a:r>
            <a:r>
              <a:rPr lang="en-US"/>
              <a:t> </a:t>
            </a:r>
            <a:r>
              <a:rPr lang="vi-VN"/>
              <a:t>không hoàn toàn và sát nghĩa.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48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7" name="9Slide.vn 3">
            <a:extLst>
              <a:ext uri="{FF2B5EF4-FFF2-40B4-BE49-F238E27FC236}">
                <a16:creationId xmlns:a16="http://schemas.microsoft.com/office/drawing/2014/main" id="{5407C4E8-5EF5-E99A-284B-F6F6BBD878FF}"/>
              </a:ext>
            </a:extLst>
          </p:cNvPr>
          <p:cNvGrpSpPr/>
          <p:nvPr/>
        </p:nvGrpSpPr>
        <p:grpSpPr>
          <a:xfrm>
            <a:off x="257362" y="5461763"/>
            <a:ext cx="861006" cy="1135728"/>
            <a:chOff x="392421" y="5261052"/>
            <a:chExt cx="861006" cy="1135728"/>
          </a:xfrm>
        </p:grpSpPr>
        <p:sp>
          <p:nvSpPr>
            <p:cNvPr id="8" name="9Slide.vn 4">
              <a:extLst>
                <a:ext uri="{FF2B5EF4-FFF2-40B4-BE49-F238E27FC236}">
                  <a16:creationId xmlns:a16="http://schemas.microsoft.com/office/drawing/2014/main" id="{B968E634-2E58-EA2B-CA61-A49F7D19B060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9Slide.vn 5">
              <a:extLst>
                <a:ext uri="{FF2B5EF4-FFF2-40B4-BE49-F238E27FC236}">
                  <a16:creationId xmlns:a16="http://schemas.microsoft.com/office/drawing/2014/main" id="{42337EA5-A7CA-EF9F-8581-69D737AC0B57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9Slide.vn 6">
              <a:extLst>
                <a:ext uri="{FF2B5EF4-FFF2-40B4-BE49-F238E27FC236}">
                  <a16:creationId xmlns:a16="http://schemas.microsoft.com/office/drawing/2014/main" id="{B2445148-2742-25D1-0446-E8111CE5CC76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9Slide.vn 7">
              <a:extLst>
                <a:ext uri="{FF2B5EF4-FFF2-40B4-BE49-F238E27FC236}">
                  <a16:creationId xmlns:a16="http://schemas.microsoft.com/office/drawing/2014/main" id="{717EAC9A-94FD-D88F-2C1E-A922C135B70F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393" y="3376084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1693CA-0DE8-ECCF-42D6-FF176540DE5D}"/>
              </a:ext>
            </a:extLst>
          </p:cNvPr>
          <p:cNvSpPr txBox="1"/>
          <p:nvPr/>
        </p:nvSpPr>
        <p:spPr>
          <a:xfrm>
            <a:off x="4587574" y="780684"/>
            <a:ext cx="394682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1</a:t>
            </a:r>
            <a:r>
              <a:rPr lang="en-US" sz="6000" b="1" dirty="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. </a:t>
            </a:r>
            <a:r>
              <a:rPr lang="en-US" sz="6000" b="1" dirty="0" err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Giới</a:t>
            </a:r>
            <a:r>
              <a:rPr lang="en-US" sz="6000" b="1" dirty="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en-US" sz="6000" b="1" dirty="0" err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thiệu</a:t>
            </a:r>
            <a:endParaRPr lang="en-US" sz="6000" b="1" dirty="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5A88C0-25C7-9DCE-14F1-FBD29601F565}"/>
              </a:ext>
            </a:extLst>
          </p:cNvPr>
          <p:cNvSpPr txBox="1"/>
          <p:nvPr/>
        </p:nvSpPr>
        <p:spPr>
          <a:xfrm>
            <a:off x="-4840461" y="2823385"/>
            <a:ext cx="222016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2. Bộ dữ liệu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-4840461" y="3327622"/>
            <a:ext cx="449802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 </a:t>
            </a:r>
            <a:r>
              <a:rPr lang="en-US" sz="4000" dirty="0" err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Phương</a:t>
            </a:r>
            <a:r>
              <a:rPr lang="en-US" sz="4000" dirty="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en-US" sz="4000" dirty="0" err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pháp</a:t>
            </a:r>
            <a:r>
              <a:rPr lang="en-US" sz="4000" dirty="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en-US" sz="4000" dirty="0" err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thực</a:t>
            </a:r>
            <a:r>
              <a:rPr lang="en-US" sz="4000" dirty="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en-US" sz="4000" dirty="0" err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hiện</a:t>
            </a:r>
            <a:endParaRPr lang="en-US" sz="4000" dirty="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166C5-F5E2-6A35-3EF9-0C1B2A69BB79}"/>
              </a:ext>
            </a:extLst>
          </p:cNvPr>
          <p:cNvSpPr txBox="1"/>
          <p:nvPr/>
        </p:nvSpPr>
        <p:spPr>
          <a:xfrm>
            <a:off x="-4840461" y="3902704"/>
            <a:ext cx="217367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E4FF1D-8EAA-4176-840E-2802DE8D1989}"/>
              </a:ext>
            </a:extLst>
          </p:cNvPr>
          <p:cNvSpPr txBox="1"/>
          <p:nvPr/>
        </p:nvSpPr>
        <p:spPr>
          <a:xfrm>
            <a:off x="-4840461" y="4459999"/>
            <a:ext cx="263213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A2597-46E8-1921-22F6-16026D948044}"/>
              </a:ext>
            </a:extLst>
          </p:cNvPr>
          <p:cNvSpPr txBox="1"/>
          <p:nvPr/>
        </p:nvSpPr>
        <p:spPr>
          <a:xfrm>
            <a:off x="-4840461" y="5048776"/>
            <a:ext cx="196367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6. Kết luận</a:t>
            </a:r>
          </a:p>
        </p:txBody>
      </p:sp>
      <p:pic>
        <p:nvPicPr>
          <p:cNvPr id="1026" name="Picture 2" descr="Captioning">
            <a:extLst>
              <a:ext uri="{FF2B5EF4-FFF2-40B4-BE49-F238E27FC236}">
                <a16:creationId xmlns:a16="http://schemas.microsoft.com/office/drawing/2014/main" id="{DCB5A7D3-A146-5088-0A25-7A3D0534D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209" y="1879795"/>
            <a:ext cx="5534182" cy="419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</p:spTree>
    <p:extLst>
      <p:ext uri="{BB962C8B-B14F-4D97-AF65-F5344CB8AC3E}">
        <p14:creationId xmlns:p14="http://schemas.microsoft.com/office/powerpoint/2010/main" val="26105200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7" name="9Slide.vn 3">
            <a:extLst>
              <a:ext uri="{FF2B5EF4-FFF2-40B4-BE49-F238E27FC236}">
                <a16:creationId xmlns:a16="http://schemas.microsoft.com/office/drawing/2014/main" id="{5407C4E8-5EF5-E99A-284B-F6F6BBD878FF}"/>
              </a:ext>
            </a:extLst>
          </p:cNvPr>
          <p:cNvGrpSpPr/>
          <p:nvPr/>
        </p:nvGrpSpPr>
        <p:grpSpPr>
          <a:xfrm>
            <a:off x="257362" y="5461763"/>
            <a:ext cx="861006" cy="1135728"/>
            <a:chOff x="392421" y="5261052"/>
            <a:chExt cx="861006" cy="1135728"/>
          </a:xfrm>
        </p:grpSpPr>
        <p:sp>
          <p:nvSpPr>
            <p:cNvPr id="8" name="9Slide.vn 4">
              <a:extLst>
                <a:ext uri="{FF2B5EF4-FFF2-40B4-BE49-F238E27FC236}">
                  <a16:creationId xmlns:a16="http://schemas.microsoft.com/office/drawing/2014/main" id="{B968E634-2E58-EA2B-CA61-A49F7D19B060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9Slide.vn 5">
              <a:extLst>
                <a:ext uri="{FF2B5EF4-FFF2-40B4-BE49-F238E27FC236}">
                  <a16:creationId xmlns:a16="http://schemas.microsoft.com/office/drawing/2014/main" id="{42337EA5-A7CA-EF9F-8581-69D737AC0B57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9Slide.vn 6">
              <a:extLst>
                <a:ext uri="{FF2B5EF4-FFF2-40B4-BE49-F238E27FC236}">
                  <a16:creationId xmlns:a16="http://schemas.microsoft.com/office/drawing/2014/main" id="{B2445148-2742-25D1-0446-E8111CE5CC76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9Slide.vn 7">
              <a:extLst>
                <a:ext uri="{FF2B5EF4-FFF2-40B4-BE49-F238E27FC236}">
                  <a16:creationId xmlns:a16="http://schemas.microsoft.com/office/drawing/2014/main" id="{717EAC9A-94FD-D88F-2C1E-A922C135B70F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393" y="3376084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31693CA-0DE8-ECCF-42D6-FF176540DE5D}"/>
              </a:ext>
            </a:extLst>
          </p:cNvPr>
          <p:cNvSpPr txBox="1"/>
          <p:nvPr/>
        </p:nvSpPr>
        <p:spPr>
          <a:xfrm>
            <a:off x="13261247" y="780684"/>
            <a:ext cx="301685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1. Giới thiệu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5A88C0-25C7-9DCE-14F1-FBD29601F565}"/>
              </a:ext>
            </a:extLst>
          </p:cNvPr>
          <p:cNvSpPr txBox="1"/>
          <p:nvPr/>
        </p:nvSpPr>
        <p:spPr>
          <a:xfrm>
            <a:off x="4260562" y="1075596"/>
            <a:ext cx="3670877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2. Bộ dữ liệu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-4840461" y="3327622"/>
            <a:ext cx="449802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 </a:t>
            </a:r>
            <a:r>
              <a:rPr lang="en-US" sz="4000" dirty="0" err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Phương</a:t>
            </a:r>
            <a:r>
              <a:rPr lang="en-US" sz="4000" dirty="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en-US" sz="4000" dirty="0" err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pháp</a:t>
            </a:r>
            <a:r>
              <a:rPr lang="en-US" sz="4000" dirty="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en-US" sz="4000" dirty="0" err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thực</a:t>
            </a:r>
            <a:r>
              <a:rPr lang="en-US" sz="4000" dirty="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en-US" sz="4000" dirty="0" err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hiện</a:t>
            </a:r>
            <a:endParaRPr lang="en-US" sz="4000" dirty="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166C5-F5E2-6A35-3EF9-0C1B2A69BB79}"/>
              </a:ext>
            </a:extLst>
          </p:cNvPr>
          <p:cNvSpPr txBox="1"/>
          <p:nvPr/>
        </p:nvSpPr>
        <p:spPr>
          <a:xfrm>
            <a:off x="-4840461" y="3902704"/>
            <a:ext cx="217367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E4FF1D-8EAA-4176-840E-2802DE8D1989}"/>
              </a:ext>
            </a:extLst>
          </p:cNvPr>
          <p:cNvSpPr txBox="1"/>
          <p:nvPr/>
        </p:nvSpPr>
        <p:spPr>
          <a:xfrm>
            <a:off x="-4840461" y="4459999"/>
            <a:ext cx="263213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A2597-46E8-1921-22F6-16026D948044}"/>
              </a:ext>
            </a:extLst>
          </p:cNvPr>
          <p:cNvSpPr txBox="1"/>
          <p:nvPr/>
        </p:nvSpPr>
        <p:spPr>
          <a:xfrm>
            <a:off x="-4840461" y="5048776"/>
            <a:ext cx="196367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6. Kết luận</a:t>
            </a:r>
          </a:p>
        </p:txBody>
      </p:sp>
      <p:pic>
        <p:nvPicPr>
          <p:cNvPr id="1026" name="Picture 2" descr="Captioning">
            <a:extLst>
              <a:ext uri="{FF2B5EF4-FFF2-40B4-BE49-F238E27FC236}">
                <a16:creationId xmlns:a16="http://schemas.microsoft.com/office/drawing/2014/main" id="{DCB5A7D3-A146-5088-0A25-7A3D0534D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557" y="1879795"/>
            <a:ext cx="5534182" cy="419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pic>
        <p:nvPicPr>
          <p:cNvPr id="6" name="Graphic 5" descr="Baseball bat and ball with solid fill">
            <a:extLst>
              <a:ext uri="{FF2B5EF4-FFF2-40B4-BE49-F238E27FC236}">
                <a16:creationId xmlns:a16="http://schemas.microsoft.com/office/drawing/2014/main" id="{1B14E70C-4AFC-31C2-0777-EDCC2AA4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2370" y="3687576"/>
            <a:ext cx="914400" cy="914400"/>
          </a:xfrm>
          <a:prstGeom prst="rect">
            <a:avLst/>
          </a:prstGeom>
        </p:spPr>
      </p:pic>
      <p:pic>
        <p:nvPicPr>
          <p:cNvPr id="19" name="Graphic 18" descr="Baseball bat and ball outline">
            <a:extLst>
              <a:ext uri="{FF2B5EF4-FFF2-40B4-BE49-F238E27FC236}">
                <a16:creationId xmlns:a16="http://schemas.microsoft.com/office/drawing/2014/main" id="{078495E9-65F9-CC0D-0C29-A2EF8AE7E1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0357" y="2839406"/>
            <a:ext cx="914400" cy="914400"/>
          </a:xfrm>
          <a:prstGeom prst="rect">
            <a:avLst/>
          </a:prstGeom>
        </p:spPr>
      </p:pic>
      <p:pic>
        <p:nvPicPr>
          <p:cNvPr id="21" name="Graphic 20" descr="Basketball with solid fill">
            <a:extLst>
              <a:ext uri="{FF2B5EF4-FFF2-40B4-BE49-F238E27FC236}">
                <a16:creationId xmlns:a16="http://schemas.microsoft.com/office/drawing/2014/main" id="{59662D31-CBF4-6119-F990-38D1241061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12726" y="3966344"/>
            <a:ext cx="1224696" cy="1224696"/>
          </a:xfrm>
          <a:prstGeom prst="rect">
            <a:avLst/>
          </a:prstGeom>
        </p:spPr>
      </p:pic>
      <p:pic>
        <p:nvPicPr>
          <p:cNvPr id="31" name="Graphic 30" descr="Basketball Hoop outline">
            <a:extLst>
              <a:ext uri="{FF2B5EF4-FFF2-40B4-BE49-F238E27FC236}">
                <a16:creationId xmlns:a16="http://schemas.microsoft.com/office/drawing/2014/main" id="{467BB51F-90A6-FE1E-676A-9A9B17B717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61508" y="1938631"/>
            <a:ext cx="1153471" cy="11534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06D3A7-0914-03A8-9274-B3A59E39370F}"/>
              </a:ext>
            </a:extLst>
          </p:cNvPr>
          <p:cNvSpPr txBox="1"/>
          <p:nvPr/>
        </p:nvSpPr>
        <p:spPr>
          <a:xfrm>
            <a:off x="1842580" y="2457130"/>
            <a:ext cx="55239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Nghiên cứu trên bộ dữ liệu  UIT - ViIC  </a:t>
            </a:r>
            <a:endParaRPr lang="en-US" sz="28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E8787-B37A-D55B-52DD-596E48549F77}"/>
              </a:ext>
            </a:extLst>
          </p:cNvPr>
          <p:cNvSpPr txBox="1"/>
          <p:nvPr/>
        </p:nvSpPr>
        <p:spPr>
          <a:xfrm>
            <a:off x="2535475" y="3036014"/>
            <a:ext cx="628858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3.850 hình ảnh liên quan đến các môn thể thao chơi bóng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từ </a:t>
            </a:r>
            <a:endParaRPr lang="en-US" sz="24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  <a:p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phiên bản 2017 của bộ dữ liệu Microsoft COCO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1B6A48-C065-5D74-549C-58F0F6AD5595}"/>
              </a:ext>
            </a:extLst>
          </p:cNvPr>
          <p:cNvSpPr txBox="1"/>
          <p:nvPr/>
        </p:nvSpPr>
        <p:spPr>
          <a:xfrm>
            <a:off x="2488676" y="3864805"/>
            <a:ext cx="41870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5 chú thích tiếng Việt cho mỗi hình ảnh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9D99B-095D-6CB7-A16B-5D8A30CA8C96}"/>
              </a:ext>
            </a:extLst>
          </p:cNvPr>
          <p:cNvSpPr txBox="1"/>
          <p:nvPr/>
        </p:nvSpPr>
        <p:spPr>
          <a:xfrm>
            <a:off x="2451128" y="4364207"/>
            <a:ext cx="38039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19250 chú thích được gán bằng tay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466AF6F3-CDA8-7840-6328-5F52CC5A81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22540" y="3031464"/>
            <a:ext cx="371948" cy="371948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7B056429-000F-044F-FD2F-7ECAD29176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22540" y="3862189"/>
            <a:ext cx="371948" cy="371948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1701E249-AD44-AA12-C321-C7627827E8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22540" y="4347103"/>
            <a:ext cx="371948" cy="3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42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7" name="9Slide.vn 3">
            <a:extLst>
              <a:ext uri="{FF2B5EF4-FFF2-40B4-BE49-F238E27FC236}">
                <a16:creationId xmlns:a16="http://schemas.microsoft.com/office/drawing/2014/main" id="{5407C4E8-5EF5-E99A-284B-F6F6BBD878FF}"/>
              </a:ext>
            </a:extLst>
          </p:cNvPr>
          <p:cNvGrpSpPr/>
          <p:nvPr/>
        </p:nvGrpSpPr>
        <p:grpSpPr>
          <a:xfrm>
            <a:off x="257362" y="5461763"/>
            <a:ext cx="861006" cy="1135728"/>
            <a:chOff x="392421" y="5261052"/>
            <a:chExt cx="861006" cy="1135728"/>
          </a:xfrm>
        </p:grpSpPr>
        <p:sp>
          <p:nvSpPr>
            <p:cNvPr id="8" name="9Slide.vn 4">
              <a:extLst>
                <a:ext uri="{FF2B5EF4-FFF2-40B4-BE49-F238E27FC236}">
                  <a16:creationId xmlns:a16="http://schemas.microsoft.com/office/drawing/2014/main" id="{B968E634-2E58-EA2B-CA61-A49F7D19B060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9Slide.vn 5">
              <a:extLst>
                <a:ext uri="{FF2B5EF4-FFF2-40B4-BE49-F238E27FC236}">
                  <a16:creationId xmlns:a16="http://schemas.microsoft.com/office/drawing/2014/main" id="{42337EA5-A7CA-EF9F-8581-69D737AC0B57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9Slide.vn 6">
              <a:extLst>
                <a:ext uri="{FF2B5EF4-FFF2-40B4-BE49-F238E27FC236}">
                  <a16:creationId xmlns:a16="http://schemas.microsoft.com/office/drawing/2014/main" id="{B2445148-2742-25D1-0446-E8111CE5CC76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9Slide.vn 7">
              <a:extLst>
                <a:ext uri="{FF2B5EF4-FFF2-40B4-BE49-F238E27FC236}">
                  <a16:creationId xmlns:a16="http://schemas.microsoft.com/office/drawing/2014/main" id="{717EAC9A-94FD-D88F-2C1E-A922C135B70F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179" y="3376084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5A88C0-25C7-9DCE-14F1-FBD29601F565}"/>
              </a:ext>
            </a:extLst>
          </p:cNvPr>
          <p:cNvSpPr txBox="1"/>
          <p:nvPr/>
        </p:nvSpPr>
        <p:spPr>
          <a:xfrm>
            <a:off x="15527847" y="1075596"/>
            <a:ext cx="3670877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2. Bộ dữ liệu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2749178" y="1203337"/>
            <a:ext cx="608820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 Phương pháp thực hiện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166C5-F5E2-6A35-3EF9-0C1B2A69BB79}"/>
              </a:ext>
            </a:extLst>
          </p:cNvPr>
          <p:cNvSpPr txBox="1"/>
          <p:nvPr/>
        </p:nvSpPr>
        <p:spPr>
          <a:xfrm>
            <a:off x="-4840461" y="3902704"/>
            <a:ext cx="217367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E4FF1D-8EAA-4176-840E-2802DE8D1989}"/>
              </a:ext>
            </a:extLst>
          </p:cNvPr>
          <p:cNvSpPr txBox="1"/>
          <p:nvPr/>
        </p:nvSpPr>
        <p:spPr>
          <a:xfrm>
            <a:off x="-4840461" y="4459999"/>
            <a:ext cx="263213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A2597-46E8-1921-22F6-16026D948044}"/>
              </a:ext>
            </a:extLst>
          </p:cNvPr>
          <p:cNvSpPr txBox="1"/>
          <p:nvPr/>
        </p:nvSpPr>
        <p:spPr>
          <a:xfrm>
            <a:off x="-4840461" y="5048776"/>
            <a:ext cx="196367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6. Kết luận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pic>
        <p:nvPicPr>
          <p:cNvPr id="6" name="Graphic 5" descr="Baseball bat and ball with solid fill">
            <a:extLst>
              <a:ext uri="{FF2B5EF4-FFF2-40B4-BE49-F238E27FC236}">
                <a16:creationId xmlns:a16="http://schemas.microsoft.com/office/drawing/2014/main" id="{1B14E70C-4AFC-31C2-0777-EDCC2AA4B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29655" y="3687576"/>
            <a:ext cx="914400" cy="914400"/>
          </a:xfrm>
          <a:prstGeom prst="rect">
            <a:avLst/>
          </a:prstGeom>
        </p:spPr>
      </p:pic>
      <p:pic>
        <p:nvPicPr>
          <p:cNvPr id="19" name="Graphic 18" descr="Baseball bat and ball outline">
            <a:extLst>
              <a:ext uri="{FF2B5EF4-FFF2-40B4-BE49-F238E27FC236}">
                <a16:creationId xmlns:a16="http://schemas.microsoft.com/office/drawing/2014/main" id="{078495E9-65F9-CC0D-0C29-A2EF8AE7E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57642" y="2839406"/>
            <a:ext cx="914400" cy="914400"/>
          </a:xfrm>
          <a:prstGeom prst="rect">
            <a:avLst/>
          </a:prstGeom>
        </p:spPr>
      </p:pic>
      <p:pic>
        <p:nvPicPr>
          <p:cNvPr id="21" name="Graphic 20" descr="Basketball with solid fill">
            <a:extLst>
              <a:ext uri="{FF2B5EF4-FFF2-40B4-BE49-F238E27FC236}">
                <a16:creationId xmlns:a16="http://schemas.microsoft.com/office/drawing/2014/main" id="{59662D31-CBF4-6119-F990-38D1241061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80011" y="3966344"/>
            <a:ext cx="1224696" cy="1224696"/>
          </a:xfrm>
          <a:prstGeom prst="rect">
            <a:avLst/>
          </a:prstGeom>
        </p:spPr>
      </p:pic>
      <p:pic>
        <p:nvPicPr>
          <p:cNvPr id="31" name="Graphic 30" descr="Basketball Hoop outline">
            <a:extLst>
              <a:ext uri="{FF2B5EF4-FFF2-40B4-BE49-F238E27FC236}">
                <a16:creationId xmlns:a16="http://schemas.microsoft.com/office/drawing/2014/main" id="{467BB51F-90A6-FE1E-676A-9A9B17B717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28793" y="1938631"/>
            <a:ext cx="1153471" cy="11534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06D3A7-0914-03A8-9274-B3A59E39370F}"/>
              </a:ext>
            </a:extLst>
          </p:cNvPr>
          <p:cNvSpPr txBox="1"/>
          <p:nvPr/>
        </p:nvSpPr>
        <p:spPr>
          <a:xfrm>
            <a:off x="13109865" y="2457130"/>
            <a:ext cx="55239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Nghiên cứu trên bộ dữ liệu  UIT - ViIC  </a:t>
            </a:r>
            <a:endParaRPr lang="en-US" sz="28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E8787-B37A-D55B-52DD-596E48549F77}"/>
              </a:ext>
            </a:extLst>
          </p:cNvPr>
          <p:cNvSpPr txBox="1"/>
          <p:nvPr/>
        </p:nvSpPr>
        <p:spPr>
          <a:xfrm>
            <a:off x="13802760" y="3036014"/>
            <a:ext cx="628858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3.850 hình ảnh liên quan đến các môn thể thao chơi bóng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từ </a:t>
            </a:r>
            <a:endParaRPr lang="en-US" sz="24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  <a:p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phiên bản 2017 của bộ dữ liệu Microsoft COCO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1B6A48-C065-5D74-549C-58F0F6AD5595}"/>
              </a:ext>
            </a:extLst>
          </p:cNvPr>
          <p:cNvSpPr txBox="1"/>
          <p:nvPr/>
        </p:nvSpPr>
        <p:spPr>
          <a:xfrm>
            <a:off x="13755961" y="3864805"/>
            <a:ext cx="41870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5 chú thích tiếng Việt cho mỗi hình ảnh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9D99B-095D-6CB7-A16B-5D8A30CA8C96}"/>
              </a:ext>
            </a:extLst>
          </p:cNvPr>
          <p:cNvSpPr txBox="1"/>
          <p:nvPr/>
        </p:nvSpPr>
        <p:spPr>
          <a:xfrm>
            <a:off x="13718413" y="4364207"/>
            <a:ext cx="38039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19250 chú thích được gán bằng tay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466AF6F3-CDA8-7840-6328-5F52CC5A81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031464"/>
            <a:ext cx="371948" cy="371948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7B056429-000F-044F-FD2F-7ECAD29176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862189"/>
            <a:ext cx="371948" cy="371948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1701E249-AD44-AA12-C321-C7627827E8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4347103"/>
            <a:ext cx="371948" cy="37194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C35CCE3-5432-BAB3-08D6-7B25C5E22AF3}"/>
              </a:ext>
            </a:extLst>
          </p:cNvPr>
          <p:cNvSpPr txBox="1"/>
          <p:nvPr/>
        </p:nvSpPr>
        <p:spPr>
          <a:xfrm>
            <a:off x="6376112" y="2389426"/>
            <a:ext cx="339195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Machine Translation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BCAC56-BC44-054D-BB7E-BC2DDC7CE758}"/>
              </a:ext>
            </a:extLst>
          </p:cNvPr>
          <p:cNvSpPr txBox="1"/>
          <p:nvPr/>
        </p:nvSpPr>
        <p:spPr>
          <a:xfrm>
            <a:off x="6937964" y="3033551"/>
            <a:ext cx="226825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>
                <a:latin typeface="#9Slide05 Braxton Regular" panose="03060000000000000000" pitchFamily="66" charset="0"/>
              </a:rPr>
              <a:t>Tiền xử lý dữ liệu  </a:t>
            </a:r>
            <a:endParaRPr lang="en-US" sz="2400">
              <a:latin typeface="#9Slide05 Braxton Regular" panose="03060000000000000000" pitchFamily="66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B8C22B-0330-DD9D-9CBA-00586E99E9E5}"/>
              </a:ext>
            </a:extLst>
          </p:cNvPr>
          <p:cNvSpPr txBox="1"/>
          <p:nvPr/>
        </p:nvSpPr>
        <p:spPr>
          <a:xfrm>
            <a:off x="7022924" y="3556076"/>
            <a:ext cx="20983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>
                <a:latin typeface="#9Slide05 Braxton Regular" panose="03060000000000000000" pitchFamily="66" charset="0"/>
              </a:rPr>
              <a:t>Tokenize dữ liệu  </a:t>
            </a:r>
            <a:endParaRPr lang="en-US" sz="2400">
              <a:latin typeface="#9Slide05 Braxton Regular" panose="03060000000000000000" pitchFamily="66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71F969-DC9C-3833-EA43-5057B2B423D8}"/>
              </a:ext>
            </a:extLst>
          </p:cNvPr>
          <p:cNvSpPr txBox="1"/>
          <p:nvPr/>
        </p:nvSpPr>
        <p:spPr>
          <a:xfrm>
            <a:off x="6941972" y="4006966"/>
            <a:ext cx="226023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>
                <a:latin typeface="#9Slide05 Braxton Regular" panose="03060000000000000000" pitchFamily="66" charset="0"/>
              </a:rPr>
              <a:t>Xây dựng mô hình</a:t>
            </a:r>
            <a:endParaRPr lang="en-US" sz="2400">
              <a:latin typeface="#9Slide05 Braxton Regular" panose="03060000000000000000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9E8B55-55D0-ED77-C211-A8C09092ABA8}"/>
              </a:ext>
            </a:extLst>
          </p:cNvPr>
          <p:cNvSpPr txBox="1"/>
          <p:nvPr/>
        </p:nvSpPr>
        <p:spPr>
          <a:xfrm>
            <a:off x="6939567" y="4448992"/>
            <a:ext cx="22650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>
                <a:latin typeface="#9Slide05 Braxton Regular" panose="03060000000000000000" pitchFamily="66" charset="0"/>
              </a:rPr>
              <a:t>Dịch câu chú thích</a:t>
            </a:r>
            <a:endParaRPr lang="en-US" sz="2400">
              <a:latin typeface="#9Slide05 Braxton Regular" panose="03060000000000000000" pitchFamily="66" charset="0"/>
            </a:endParaRPr>
          </a:p>
        </p:txBody>
      </p:sp>
      <p:sp>
        <p:nvSpPr>
          <p:cNvPr id="51" name="9Slide.vn 11">
            <a:extLst>
              <a:ext uri="{FF2B5EF4-FFF2-40B4-BE49-F238E27FC236}">
                <a16:creationId xmlns:a16="http://schemas.microsoft.com/office/drawing/2014/main" id="{A9F10C29-9C7D-432F-43E8-9060CD7A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406" y="3376084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521B43-A93F-7C27-494C-EE6858138FB1}"/>
              </a:ext>
            </a:extLst>
          </p:cNvPr>
          <p:cNvSpPr txBox="1"/>
          <p:nvPr/>
        </p:nvSpPr>
        <p:spPr>
          <a:xfrm>
            <a:off x="2188347" y="2389426"/>
            <a:ext cx="29559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Image Captioning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AF86FD-11E4-984C-8363-D5306D3779D2}"/>
              </a:ext>
            </a:extLst>
          </p:cNvPr>
          <p:cNvSpPr txBox="1"/>
          <p:nvPr/>
        </p:nvSpPr>
        <p:spPr>
          <a:xfrm>
            <a:off x="2532191" y="3033551"/>
            <a:ext cx="226825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>
                <a:latin typeface="#9Slide05 Braxton Regular" panose="03060000000000000000" pitchFamily="66" charset="0"/>
              </a:rPr>
              <a:t>Tiền xử lý dữ liệu  </a:t>
            </a:r>
            <a:endParaRPr lang="en-US" sz="2400">
              <a:latin typeface="#9Slide05 Braxton Regular" panose="03060000000000000000" pitchFamily="66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2E223-278D-CD68-3109-DA37986AA44D}"/>
              </a:ext>
            </a:extLst>
          </p:cNvPr>
          <p:cNvSpPr txBox="1"/>
          <p:nvPr/>
        </p:nvSpPr>
        <p:spPr>
          <a:xfrm>
            <a:off x="2617151" y="3556076"/>
            <a:ext cx="20983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>
                <a:latin typeface="#9Slide05 Braxton Regular" panose="03060000000000000000" pitchFamily="66" charset="0"/>
              </a:rPr>
              <a:t>Tokenize dữ liệu  </a:t>
            </a:r>
            <a:endParaRPr lang="en-US" sz="2400">
              <a:latin typeface="#9Slide05 Braxton Regular" panose="03060000000000000000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ED52A5-2655-629F-FBCC-CAAC081C3FA2}"/>
              </a:ext>
            </a:extLst>
          </p:cNvPr>
          <p:cNvSpPr txBox="1"/>
          <p:nvPr/>
        </p:nvSpPr>
        <p:spPr>
          <a:xfrm>
            <a:off x="1814848" y="4006966"/>
            <a:ext cx="370293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vi-VN" sz="2800">
                <a:latin typeface="#9Slide05 Braxton Regular" panose="03060000000000000000" pitchFamily="66" charset="0"/>
              </a:rPr>
              <a:t> Load các mô hình đã train sẵn</a:t>
            </a:r>
            <a:endParaRPr lang="en-US" sz="2400">
              <a:latin typeface="#9Slide05 Braxton Regular" panose="03060000000000000000" pitchFamily="66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98EB57-A33F-6165-D7FB-FE5E6958DDA8}"/>
              </a:ext>
            </a:extLst>
          </p:cNvPr>
          <p:cNvSpPr txBox="1"/>
          <p:nvPr/>
        </p:nvSpPr>
        <p:spPr>
          <a:xfrm>
            <a:off x="1814848" y="4448992"/>
            <a:ext cx="370293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>
                <a:latin typeface="#9Slide05 Braxton Regular" panose="03060000000000000000" pitchFamily="66" charset="0"/>
              </a:rPr>
              <a:t>Tạo m</a:t>
            </a:r>
            <a:r>
              <a:rPr lang="vi-VN" sz="2800">
                <a:latin typeface="#9Slide05 Braxton Regular" panose="03060000000000000000" pitchFamily="66" charset="0"/>
              </a:rPr>
              <a:t>ô hình sản sinh dữ liệu</a:t>
            </a:r>
            <a:endParaRPr lang="en-US" sz="2400">
              <a:latin typeface="#9Slide05 Braxton Regular" panose="03060000000000000000" pitchFamily="66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066BE0-CFEE-66C0-568D-C37B0B4BBAA5}"/>
              </a:ext>
            </a:extLst>
          </p:cNvPr>
          <p:cNvSpPr txBox="1"/>
          <p:nvPr/>
        </p:nvSpPr>
        <p:spPr>
          <a:xfrm>
            <a:off x="1555665" y="4882787"/>
            <a:ext cx="422130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>
                <a:latin typeface="#9Slide05 Braxton Regular" panose="03060000000000000000" pitchFamily="66" charset="0"/>
              </a:rPr>
              <a:t>Cho mô hình dự đoán trên tập test.</a:t>
            </a:r>
            <a:endParaRPr lang="en-US" sz="2400">
              <a:latin typeface="#9Slide05 Braxton Regular" panose="030600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42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7" name="9Slide.vn 3">
            <a:extLst>
              <a:ext uri="{FF2B5EF4-FFF2-40B4-BE49-F238E27FC236}">
                <a16:creationId xmlns:a16="http://schemas.microsoft.com/office/drawing/2014/main" id="{5407C4E8-5EF5-E99A-284B-F6F6BBD878FF}"/>
              </a:ext>
            </a:extLst>
          </p:cNvPr>
          <p:cNvGrpSpPr/>
          <p:nvPr/>
        </p:nvGrpSpPr>
        <p:grpSpPr>
          <a:xfrm>
            <a:off x="257362" y="5461763"/>
            <a:ext cx="861006" cy="1135728"/>
            <a:chOff x="392421" y="5261052"/>
            <a:chExt cx="861006" cy="1135728"/>
          </a:xfrm>
        </p:grpSpPr>
        <p:sp>
          <p:nvSpPr>
            <p:cNvPr id="8" name="9Slide.vn 4">
              <a:extLst>
                <a:ext uri="{FF2B5EF4-FFF2-40B4-BE49-F238E27FC236}">
                  <a16:creationId xmlns:a16="http://schemas.microsoft.com/office/drawing/2014/main" id="{B968E634-2E58-EA2B-CA61-A49F7D19B060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9Slide.vn 5">
              <a:extLst>
                <a:ext uri="{FF2B5EF4-FFF2-40B4-BE49-F238E27FC236}">
                  <a16:creationId xmlns:a16="http://schemas.microsoft.com/office/drawing/2014/main" id="{42337EA5-A7CA-EF9F-8581-69D737AC0B57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9Slide.vn 6">
              <a:extLst>
                <a:ext uri="{FF2B5EF4-FFF2-40B4-BE49-F238E27FC236}">
                  <a16:creationId xmlns:a16="http://schemas.microsoft.com/office/drawing/2014/main" id="{B2445148-2742-25D1-0446-E8111CE5CC76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9Slide.vn 7">
              <a:extLst>
                <a:ext uri="{FF2B5EF4-FFF2-40B4-BE49-F238E27FC236}">
                  <a16:creationId xmlns:a16="http://schemas.microsoft.com/office/drawing/2014/main" id="{717EAC9A-94FD-D88F-2C1E-A922C135B70F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5A88C0-25C7-9DCE-14F1-FBD29601F565}"/>
              </a:ext>
            </a:extLst>
          </p:cNvPr>
          <p:cNvSpPr txBox="1"/>
          <p:nvPr/>
        </p:nvSpPr>
        <p:spPr>
          <a:xfrm>
            <a:off x="15527847" y="1075596"/>
            <a:ext cx="3670877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2. Bộ dữ liệu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2749178" y="937111"/>
            <a:ext cx="608820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 Phương pháp thực hiện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166C5-F5E2-6A35-3EF9-0C1B2A69BB79}"/>
              </a:ext>
            </a:extLst>
          </p:cNvPr>
          <p:cNvSpPr txBox="1"/>
          <p:nvPr/>
        </p:nvSpPr>
        <p:spPr>
          <a:xfrm>
            <a:off x="-4840461" y="3902704"/>
            <a:ext cx="217367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E4FF1D-8EAA-4176-840E-2802DE8D1989}"/>
              </a:ext>
            </a:extLst>
          </p:cNvPr>
          <p:cNvSpPr txBox="1"/>
          <p:nvPr/>
        </p:nvSpPr>
        <p:spPr>
          <a:xfrm>
            <a:off x="-4840461" y="4459999"/>
            <a:ext cx="263213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A2597-46E8-1921-22F6-16026D948044}"/>
              </a:ext>
            </a:extLst>
          </p:cNvPr>
          <p:cNvSpPr txBox="1"/>
          <p:nvPr/>
        </p:nvSpPr>
        <p:spPr>
          <a:xfrm>
            <a:off x="-4840461" y="5048776"/>
            <a:ext cx="196367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6. Kết luận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pic>
        <p:nvPicPr>
          <p:cNvPr id="6" name="Graphic 5" descr="Baseball bat and ball with solid fill">
            <a:extLst>
              <a:ext uri="{FF2B5EF4-FFF2-40B4-BE49-F238E27FC236}">
                <a16:creationId xmlns:a16="http://schemas.microsoft.com/office/drawing/2014/main" id="{1B14E70C-4AFC-31C2-0777-EDCC2AA4B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29655" y="3687576"/>
            <a:ext cx="914400" cy="914400"/>
          </a:xfrm>
          <a:prstGeom prst="rect">
            <a:avLst/>
          </a:prstGeom>
        </p:spPr>
      </p:pic>
      <p:pic>
        <p:nvPicPr>
          <p:cNvPr id="19" name="Graphic 18" descr="Baseball bat and ball outline">
            <a:extLst>
              <a:ext uri="{FF2B5EF4-FFF2-40B4-BE49-F238E27FC236}">
                <a16:creationId xmlns:a16="http://schemas.microsoft.com/office/drawing/2014/main" id="{078495E9-65F9-CC0D-0C29-A2EF8AE7E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57642" y="2839406"/>
            <a:ext cx="914400" cy="914400"/>
          </a:xfrm>
          <a:prstGeom prst="rect">
            <a:avLst/>
          </a:prstGeom>
        </p:spPr>
      </p:pic>
      <p:pic>
        <p:nvPicPr>
          <p:cNvPr id="21" name="Graphic 20" descr="Basketball with solid fill">
            <a:extLst>
              <a:ext uri="{FF2B5EF4-FFF2-40B4-BE49-F238E27FC236}">
                <a16:creationId xmlns:a16="http://schemas.microsoft.com/office/drawing/2014/main" id="{59662D31-CBF4-6119-F990-38D1241061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80011" y="3966344"/>
            <a:ext cx="1224696" cy="1224696"/>
          </a:xfrm>
          <a:prstGeom prst="rect">
            <a:avLst/>
          </a:prstGeom>
        </p:spPr>
      </p:pic>
      <p:pic>
        <p:nvPicPr>
          <p:cNvPr id="31" name="Graphic 30" descr="Basketball Hoop outline">
            <a:extLst>
              <a:ext uri="{FF2B5EF4-FFF2-40B4-BE49-F238E27FC236}">
                <a16:creationId xmlns:a16="http://schemas.microsoft.com/office/drawing/2014/main" id="{467BB51F-90A6-FE1E-676A-9A9B17B717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28793" y="1938631"/>
            <a:ext cx="1153471" cy="11534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06D3A7-0914-03A8-9274-B3A59E39370F}"/>
              </a:ext>
            </a:extLst>
          </p:cNvPr>
          <p:cNvSpPr txBox="1"/>
          <p:nvPr/>
        </p:nvSpPr>
        <p:spPr>
          <a:xfrm>
            <a:off x="13109865" y="2457130"/>
            <a:ext cx="55239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Nghiên cứu trên bộ dữ liệu  UIT - ViIC  </a:t>
            </a:r>
            <a:endParaRPr lang="en-US" sz="28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E8787-B37A-D55B-52DD-596E48549F77}"/>
              </a:ext>
            </a:extLst>
          </p:cNvPr>
          <p:cNvSpPr txBox="1"/>
          <p:nvPr/>
        </p:nvSpPr>
        <p:spPr>
          <a:xfrm>
            <a:off x="13802760" y="3036014"/>
            <a:ext cx="628858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3.850 hình ảnh liên quan đến các môn thể thao chơi bóng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từ </a:t>
            </a:r>
            <a:endParaRPr lang="en-US" sz="24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  <a:p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phiên bản 2017 của bộ dữ liệu Microsoft COCO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1B6A48-C065-5D74-549C-58F0F6AD5595}"/>
              </a:ext>
            </a:extLst>
          </p:cNvPr>
          <p:cNvSpPr txBox="1"/>
          <p:nvPr/>
        </p:nvSpPr>
        <p:spPr>
          <a:xfrm>
            <a:off x="13755961" y="3864805"/>
            <a:ext cx="41870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5 chú thích tiếng Việt cho mỗi hình ảnh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9D99B-095D-6CB7-A16B-5D8A30CA8C96}"/>
              </a:ext>
            </a:extLst>
          </p:cNvPr>
          <p:cNvSpPr txBox="1"/>
          <p:nvPr/>
        </p:nvSpPr>
        <p:spPr>
          <a:xfrm>
            <a:off x="13718413" y="4364207"/>
            <a:ext cx="38039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19250 chú thích được gán bằng tay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466AF6F3-CDA8-7840-6328-5F52CC5A81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031464"/>
            <a:ext cx="371948" cy="371948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7B056429-000F-044F-FD2F-7ECAD29176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862189"/>
            <a:ext cx="371948" cy="371948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1701E249-AD44-AA12-C321-C7627827E8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4347103"/>
            <a:ext cx="371948" cy="3719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3521B43-A93F-7C27-494C-EE6858138FB1}"/>
              </a:ext>
            </a:extLst>
          </p:cNvPr>
          <p:cNvSpPr txBox="1"/>
          <p:nvPr/>
        </p:nvSpPr>
        <p:spPr>
          <a:xfrm>
            <a:off x="1313716" y="1887728"/>
            <a:ext cx="29559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Image Captioning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AF86FD-11E4-984C-8363-D5306D3779D2}"/>
              </a:ext>
            </a:extLst>
          </p:cNvPr>
          <p:cNvSpPr txBox="1"/>
          <p:nvPr/>
        </p:nvSpPr>
        <p:spPr>
          <a:xfrm>
            <a:off x="1647776" y="2474873"/>
            <a:ext cx="9188413" cy="1723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>
                <a:latin typeface="#9Slide05 Braxton Regular" panose="03060000000000000000" pitchFamily="66" charset="0"/>
              </a:rPr>
              <a:t>Tiền xử lý dữ liệu :Làm sạch dữ liệu bằng cách loại bỏ kí tự số, kí tự đặc biệt,</a:t>
            </a:r>
          </a:p>
          <a:p>
            <a:r>
              <a:rPr lang="en-US" sz="2800">
                <a:latin typeface="#9Slide05 Braxton Regular" panose="03060000000000000000" pitchFamily="66" charset="0"/>
              </a:rPr>
              <a:t>chỉ giữ lại chữ cái từ a - z; Thêm kí tự (token) startseq, endseq; Mapping dữ</a:t>
            </a:r>
          </a:p>
          <a:p>
            <a:r>
              <a:rPr lang="en-US" sz="2800">
                <a:latin typeface="#9Slide05 Braxton Regular" panose="03060000000000000000" pitchFamily="66" charset="0"/>
              </a:rPr>
              <a:t>liệu: nhóm dữ liệu lại thành dạng dictionary, json; Chia bộ dữ liệu thành tập</a:t>
            </a:r>
          </a:p>
          <a:p>
            <a:r>
              <a:rPr lang="en-US" sz="2800">
                <a:latin typeface="#9Slide05 Braxton Regular" panose="03060000000000000000" pitchFamily="66" charset="0"/>
              </a:rPr>
              <a:t>Train, Val, Test.    </a:t>
            </a:r>
            <a:endParaRPr lang="en-US" sz="2400">
              <a:latin typeface="#9Slide05 Braxton Regular" panose="03060000000000000000" pitchFamily="66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2E223-278D-CD68-3109-DA37986AA44D}"/>
              </a:ext>
            </a:extLst>
          </p:cNvPr>
          <p:cNvSpPr txBox="1"/>
          <p:nvPr/>
        </p:nvSpPr>
        <p:spPr>
          <a:xfrm>
            <a:off x="1252074" y="4219591"/>
            <a:ext cx="14972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Tokenize dữ liệu  </a:t>
            </a:r>
            <a:endParaRPr lang="en-US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ED52A5-2655-629F-FBCC-CAAC081C3FA2}"/>
              </a:ext>
            </a:extLst>
          </p:cNvPr>
          <p:cNvSpPr txBox="1"/>
          <p:nvPr/>
        </p:nvSpPr>
        <p:spPr>
          <a:xfrm>
            <a:off x="1252074" y="4670481"/>
            <a:ext cx="26465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vi-VN"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 Load các mô hình đã train sẵn</a:t>
            </a:r>
            <a:endParaRPr lang="en-US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98EB57-A33F-6165-D7FB-FE5E6958DDA8}"/>
              </a:ext>
            </a:extLst>
          </p:cNvPr>
          <p:cNvSpPr txBox="1"/>
          <p:nvPr/>
        </p:nvSpPr>
        <p:spPr>
          <a:xfrm>
            <a:off x="1252074" y="5112507"/>
            <a:ext cx="25070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Tạo m</a:t>
            </a:r>
            <a:r>
              <a:rPr lang="vi-VN"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ô hình sản sinh dữ liệu</a:t>
            </a:r>
            <a:endParaRPr lang="en-US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066BE0-CFEE-66C0-568D-C37B0B4BBAA5}"/>
              </a:ext>
            </a:extLst>
          </p:cNvPr>
          <p:cNvSpPr txBox="1"/>
          <p:nvPr/>
        </p:nvSpPr>
        <p:spPr>
          <a:xfrm>
            <a:off x="1252074" y="5546302"/>
            <a:ext cx="298479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Cho mô hình dự đoán trên tập test.</a:t>
            </a:r>
            <a:endParaRPr lang="en-US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92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7" name="9Slide.vn 3">
            <a:extLst>
              <a:ext uri="{FF2B5EF4-FFF2-40B4-BE49-F238E27FC236}">
                <a16:creationId xmlns:a16="http://schemas.microsoft.com/office/drawing/2014/main" id="{5407C4E8-5EF5-E99A-284B-F6F6BBD878FF}"/>
              </a:ext>
            </a:extLst>
          </p:cNvPr>
          <p:cNvGrpSpPr/>
          <p:nvPr/>
        </p:nvGrpSpPr>
        <p:grpSpPr>
          <a:xfrm>
            <a:off x="257362" y="5461763"/>
            <a:ext cx="861006" cy="1135728"/>
            <a:chOff x="392421" y="5261052"/>
            <a:chExt cx="861006" cy="1135728"/>
          </a:xfrm>
        </p:grpSpPr>
        <p:sp>
          <p:nvSpPr>
            <p:cNvPr id="8" name="9Slide.vn 4">
              <a:extLst>
                <a:ext uri="{FF2B5EF4-FFF2-40B4-BE49-F238E27FC236}">
                  <a16:creationId xmlns:a16="http://schemas.microsoft.com/office/drawing/2014/main" id="{B968E634-2E58-EA2B-CA61-A49F7D19B060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9Slide.vn 5">
              <a:extLst>
                <a:ext uri="{FF2B5EF4-FFF2-40B4-BE49-F238E27FC236}">
                  <a16:creationId xmlns:a16="http://schemas.microsoft.com/office/drawing/2014/main" id="{42337EA5-A7CA-EF9F-8581-69D737AC0B57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9Slide.vn 6">
              <a:extLst>
                <a:ext uri="{FF2B5EF4-FFF2-40B4-BE49-F238E27FC236}">
                  <a16:creationId xmlns:a16="http://schemas.microsoft.com/office/drawing/2014/main" id="{B2445148-2742-25D1-0446-E8111CE5CC76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9Slide.vn 7">
              <a:extLst>
                <a:ext uri="{FF2B5EF4-FFF2-40B4-BE49-F238E27FC236}">
                  <a16:creationId xmlns:a16="http://schemas.microsoft.com/office/drawing/2014/main" id="{717EAC9A-94FD-D88F-2C1E-A922C135B70F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5A88C0-25C7-9DCE-14F1-FBD29601F565}"/>
              </a:ext>
            </a:extLst>
          </p:cNvPr>
          <p:cNvSpPr txBox="1"/>
          <p:nvPr/>
        </p:nvSpPr>
        <p:spPr>
          <a:xfrm>
            <a:off x="15527847" y="1075596"/>
            <a:ext cx="3670877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2. Bộ dữ liệu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2749178" y="1315665"/>
            <a:ext cx="608820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 Phương pháp thực hiện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166C5-F5E2-6A35-3EF9-0C1B2A69BB79}"/>
              </a:ext>
            </a:extLst>
          </p:cNvPr>
          <p:cNvSpPr txBox="1"/>
          <p:nvPr/>
        </p:nvSpPr>
        <p:spPr>
          <a:xfrm>
            <a:off x="-4840461" y="3902704"/>
            <a:ext cx="217367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E4FF1D-8EAA-4176-840E-2802DE8D1989}"/>
              </a:ext>
            </a:extLst>
          </p:cNvPr>
          <p:cNvSpPr txBox="1"/>
          <p:nvPr/>
        </p:nvSpPr>
        <p:spPr>
          <a:xfrm>
            <a:off x="-4840461" y="4459999"/>
            <a:ext cx="263213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A2597-46E8-1921-22F6-16026D948044}"/>
              </a:ext>
            </a:extLst>
          </p:cNvPr>
          <p:cNvSpPr txBox="1"/>
          <p:nvPr/>
        </p:nvSpPr>
        <p:spPr>
          <a:xfrm>
            <a:off x="-4840461" y="5048776"/>
            <a:ext cx="196367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6. Kết luận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pic>
        <p:nvPicPr>
          <p:cNvPr id="6" name="Graphic 5" descr="Baseball bat and ball with solid fill">
            <a:extLst>
              <a:ext uri="{FF2B5EF4-FFF2-40B4-BE49-F238E27FC236}">
                <a16:creationId xmlns:a16="http://schemas.microsoft.com/office/drawing/2014/main" id="{1B14E70C-4AFC-31C2-0777-EDCC2AA4B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29655" y="3687576"/>
            <a:ext cx="914400" cy="914400"/>
          </a:xfrm>
          <a:prstGeom prst="rect">
            <a:avLst/>
          </a:prstGeom>
        </p:spPr>
      </p:pic>
      <p:pic>
        <p:nvPicPr>
          <p:cNvPr id="19" name="Graphic 18" descr="Baseball bat and ball outline">
            <a:extLst>
              <a:ext uri="{FF2B5EF4-FFF2-40B4-BE49-F238E27FC236}">
                <a16:creationId xmlns:a16="http://schemas.microsoft.com/office/drawing/2014/main" id="{078495E9-65F9-CC0D-0C29-A2EF8AE7E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57642" y="2839406"/>
            <a:ext cx="914400" cy="914400"/>
          </a:xfrm>
          <a:prstGeom prst="rect">
            <a:avLst/>
          </a:prstGeom>
        </p:spPr>
      </p:pic>
      <p:pic>
        <p:nvPicPr>
          <p:cNvPr id="21" name="Graphic 20" descr="Basketball with solid fill">
            <a:extLst>
              <a:ext uri="{FF2B5EF4-FFF2-40B4-BE49-F238E27FC236}">
                <a16:creationId xmlns:a16="http://schemas.microsoft.com/office/drawing/2014/main" id="{59662D31-CBF4-6119-F990-38D1241061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80011" y="3966344"/>
            <a:ext cx="1224696" cy="1224696"/>
          </a:xfrm>
          <a:prstGeom prst="rect">
            <a:avLst/>
          </a:prstGeom>
        </p:spPr>
      </p:pic>
      <p:pic>
        <p:nvPicPr>
          <p:cNvPr id="31" name="Graphic 30" descr="Basketball Hoop outline">
            <a:extLst>
              <a:ext uri="{FF2B5EF4-FFF2-40B4-BE49-F238E27FC236}">
                <a16:creationId xmlns:a16="http://schemas.microsoft.com/office/drawing/2014/main" id="{467BB51F-90A6-FE1E-676A-9A9B17B717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28793" y="1938631"/>
            <a:ext cx="1153471" cy="11534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06D3A7-0914-03A8-9274-B3A59E39370F}"/>
              </a:ext>
            </a:extLst>
          </p:cNvPr>
          <p:cNvSpPr txBox="1"/>
          <p:nvPr/>
        </p:nvSpPr>
        <p:spPr>
          <a:xfrm>
            <a:off x="13109865" y="2457130"/>
            <a:ext cx="55239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Nghiên cứu trên bộ dữ liệu  UIT - ViIC  </a:t>
            </a:r>
            <a:endParaRPr lang="en-US" sz="28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E8787-B37A-D55B-52DD-596E48549F77}"/>
              </a:ext>
            </a:extLst>
          </p:cNvPr>
          <p:cNvSpPr txBox="1"/>
          <p:nvPr/>
        </p:nvSpPr>
        <p:spPr>
          <a:xfrm>
            <a:off x="13802760" y="3036014"/>
            <a:ext cx="628858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3.850 hình ảnh liên quan đến các môn thể thao chơi bóng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từ </a:t>
            </a:r>
            <a:endParaRPr lang="en-US" sz="24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  <a:p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phiên bản 2017 của bộ dữ liệu Microsoft COCO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1B6A48-C065-5D74-549C-58F0F6AD5595}"/>
              </a:ext>
            </a:extLst>
          </p:cNvPr>
          <p:cNvSpPr txBox="1"/>
          <p:nvPr/>
        </p:nvSpPr>
        <p:spPr>
          <a:xfrm>
            <a:off x="13755961" y="3864805"/>
            <a:ext cx="41870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5 chú thích tiếng Việt cho mỗi hình ảnh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9D99B-095D-6CB7-A16B-5D8A30CA8C96}"/>
              </a:ext>
            </a:extLst>
          </p:cNvPr>
          <p:cNvSpPr txBox="1"/>
          <p:nvPr/>
        </p:nvSpPr>
        <p:spPr>
          <a:xfrm>
            <a:off x="13718413" y="4364207"/>
            <a:ext cx="38039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19250 chú thích được gán bằng tay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466AF6F3-CDA8-7840-6328-5F52CC5A81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031464"/>
            <a:ext cx="371948" cy="371948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7B056429-000F-044F-FD2F-7ECAD29176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862189"/>
            <a:ext cx="371948" cy="371948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1701E249-AD44-AA12-C321-C7627827E8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4347103"/>
            <a:ext cx="371948" cy="3719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3521B43-A93F-7C27-494C-EE6858138FB1}"/>
              </a:ext>
            </a:extLst>
          </p:cNvPr>
          <p:cNvSpPr txBox="1"/>
          <p:nvPr/>
        </p:nvSpPr>
        <p:spPr>
          <a:xfrm>
            <a:off x="1313716" y="2266282"/>
            <a:ext cx="29559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Image Captioning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AF86FD-11E4-984C-8363-D5306D3779D2}"/>
              </a:ext>
            </a:extLst>
          </p:cNvPr>
          <p:cNvSpPr txBox="1"/>
          <p:nvPr/>
        </p:nvSpPr>
        <p:spPr>
          <a:xfrm>
            <a:off x="1313716" y="2924209"/>
            <a:ext cx="15052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Tiền xử lý dữ liệu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2E223-278D-CD68-3109-DA37986AA44D}"/>
              </a:ext>
            </a:extLst>
          </p:cNvPr>
          <p:cNvSpPr txBox="1"/>
          <p:nvPr/>
        </p:nvSpPr>
        <p:spPr>
          <a:xfrm>
            <a:off x="1989374" y="3277050"/>
            <a:ext cx="908101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Tokenize dữ liệu : </a:t>
            </a:r>
            <a:r>
              <a:rPr lang="vi-VN"/>
              <a:t>tạo từ điển dữ liệu (dữ liệu ở đây gồm các từ), mỗi từ được</a:t>
            </a:r>
          </a:p>
          <a:p>
            <a:r>
              <a:rPr lang="vi-VN"/>
              <a:t>đánh 1 số theo thứ tự. Tổng số lượng các từ là 1351 từ.</a:t>
            </a:r>
            <a:r>
              <a:rPr lang="en-US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ED52A5-2655-629F-FBCC-CAAC081C3FA2}"/>
              </a:ext>
            </a:extLst>
          </p:cNvPr>
          <p:cNvSpPr txBox="1"/>
          <p:nvPr/>
        </p:nvSpPr>
        <p:spPr>
          <a:xfrm>
            <a:off x="1252074" y="4269698"/>
            <a:ext cx="26465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vi-VN"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 Load các mô hình đã train sẵn</a:t>
            </a:r>
            <a:endParaRPr lang="en-US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98EB57-A33F-6165-D7FB-FE5E6958DDA8}"/>
              </a:ext>
            </a:extLst>
          </p:cNvPr>
          <p:cNvSpPr txBox="1"/>
          <p:nvPr/>
        </p:nvSpPr>
        <p:spPr>
          <a:xfrm>
            <a:off x="1252074" y="4711724"/>
            <a:ext cx="25070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Tạo m</a:t>
            </a:r>
            <a:r>
              <a:rPr lang="vi-VN"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ô hình sản sinh dữ liệu</a:t>
            </a:r>
            <a:endParaRPr lang="en-US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066BE0-CFEE-66C0-568D-C37B0B4BBAA5}"/>
              </a:ext>
            </a:extLst>
          </p:cNvPr>
          <p:cNvSpPr txBox="1"/>
          <p:nvPr/>
        </p:nvSpPr>
        <p:spPr>
          <a:xfrm>
            <a:off x="1252074" y="5145519"/>
            <a:ext cx="298479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Cho mô hình dự đoán trên tập test.</a:t>
            </a:r>
            <a:endParaRPr lang="en-US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315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7" name="9Slide.vn 3">
            <a:extLst>
              <a:ext uri="{FF2B5EF4-FFF2-40B4-BE49-F238E27FC236}">
                <a16:creationId xmlns:a16="http://schemas.microsoft.com/office/drawing/2014/main" id="{5407C4E8-5EF5-E99A-284B-F6F6BBD878FF}"/>
              </a:ext>
            </a:extLst>
          </p:cNvPr>
          <p:cNvGrpSpPr/>
          <p:nvPr/>
        </p:nvGrpSpPr>
        <p:grpSpPr>
          <a:xfrm>
            <a:off x="257362" y="5461763"/>
            <a:ext cx="861006" cy="1135728"/>
            <a:chOff x="392421" y="5261052"/>
            <a:chExt cx="861006" cy="1135728"/>
          </a:xfrm>
        </p:grpSpPr>
        <p:sp>
          <p:nvSpPr>
            <p:cNvPr id="8" name="9Slide.vn 4">
              <a:extLst>
                <a:ext uri="{FF2B5EF4-FFF2-40B4-BE49-F238E27FC236}">
                  <a16:creationId xmlns:a16="http://schemas.microsoft.com/office/drawing/2014/main" id="{B968E634-2E58-EA2B-CA61-A49F7D19B060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9Slide.vn 5">
              <a:extLst>
                <a:ext uri="{FF2B5EF4-FFF2-40B4-BE49-F238E27FC236}">
                  <a16:creationId xmlns:a16="http://schemas.microsoft.com/office/drawing/2014/main" id="{42337EA5-A7CA-EF9F-8581-69D737AC0B57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9Slide.vn 6">
              <a:extLst>
                <a:ext uri="{FF2B5EF4-FFF2-40B4-BE49-F238E27FC236}">
                  <a16:creationId xmlns:a16="http://schemas.microsoft.com/office/drawing/2014/main" id="{B2445148-2742-25D1-0446-E8111CE5CC76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9Slide.vn 7">
              <a:extLst>
                <a:ext uri="{FF2B5EF4-FFF2-40B4-BE49-F238E27FC236}">
                  <a16:creationId xmlns:a16="http://schemas.microsoft.com/office/drawing/2014/main" id="{717EAC9A-94FD-D88F-2C1E-A922C135B70F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5A88C0-25C7-9DCE-14F1-FBD29601F565}"/>
              </a:ext>
            </a:extLst>
          </p:cNvPr>
          <p:cNvSpPr txBox="1"/>
          <p:nvPr/>
        </p:nvSpPr>
        <p:spPr>
          <a:xfrm>
            <a:off x="15527847" y="1075596"/>
            <a:ext cx="3670877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2. Bộ dữ liệu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2749178" y="926440"/>
            <a:ext cx="608820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 Phương pháp thực hiện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166C5-F5E2-6A35-3EF9-0C1B2A69BB79}"/>
              </a:ext>
            </a:extLst>
          </p:cNvPr>
          <p:cNvSpPr txBox="1"/>
          <p:nvPr/>
        </p:nvSpPr>
        <p:spPr>
          <a:xfrm>
            <a:off x="-4840461" y="3902704"/>
            <a:ext cx="217367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E4FF1D-8EAA-4176-840E-2802DE8D1989}"/>
              </a:ext>
            </a:extLst>
          </p:cNvPr>
          <p:cNvSpPr txBox="1"/>
          <p:nvPr/>
        </p:nvSpPr>
        <p:spPr>
          <a:xfrm>
            <a:off x="-4840461" y="4459999"/>
            <a:ext cx="263213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A2597-46E8-1921-22F6-16026D948044}"/>
              </a:ext>
            </a:extLst>
          </p:cNvPr>
          <p:cNvSpPr txBox="1"/>
          <p:nvPr/>
        </p:nvSpPr>
        <p:spPr>
          <a:xfrm>
            <a:off x="-4840461" y="5048776"/>
            <a:ext cx="196367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6. Kết luận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pic>
        <p:nvPicPr>
          <p:cNvPr id="6" name="Graphic 5" descr="Baseball bat and ball with solid fill">
            <a:extLst>
              <a:ext uri="{FF2B5EF4-FFF2-40B4-BE49-F238E27FC236}">
                <a16:creationId xmlns:a16="http://schemas.microsoft.com/office/drawing/2014/main" id="{1B14E70C-4AFC-31C2-0777-EDCC2AA4B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29655" y="3687576"/>
            <a:ext cx="914400" cy="914400"/>
          </a:xfrm>
          <a:prstGeom prst="rect">
            <a:avLst/>
          </a:prstGeom>
        </p:spPr>
      </p:pic>
      <p:pic>
        <p:nvPicPr>
          <p:cNvPr id="19" name="Graphic 18" descr="Baseball bat and ball outline">
            <a:extLst>
              <a:ext uri="{FF2B5EF4-FFF2-40B4-BE49-F238E27FC236}">
                <a16:creationId xmlns:a16="http://schemas.microsoft.com/office/drawing/2014/main" id="{078495E9-65F9-CC0D-0C29-A2EF8AE7E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57642" y="2839406"/>
            <a:ext cx="914400" cy="914400"/>
          </a:xfrm>
          <a:prstGeom prst="rect">
            <a:avLst/>
          </a:prstGeom>
        </p:spPr>
      </p:pic>
      <p:pic>
        <p:nvPicPr>
          <p:cNvPr id="21" name="Graphic 20" descr="Basketball with solid fill">
            <a:extLst>
              <a:ext uri="{FF2B5EF4-FFF2-40B4-BE49-F238E27FC236}">
                <a16:creationId xmlns:a16="http://schemas.microsoft.com/office/drawing/2014/main" id="{59662D31-CBF4-6119-F990-38D1241061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80011" y="3966344"/>
            <a:ext cx="1224696" cy="1224696"/>
          </a:xfrm>
          <a:prstGeom prst="rect">
            <a:avLst/>
          </a:prstGeom>
        </p:spPr>
      </p:pic>
      <p:pic>
        <p:nvPicPr>
          <p:cNvPr id="31" name="Graphic 30" descr="Basketball Hoop outline">
            <a:extLst>
              <a:ext uri="{FF2B5EF4-FFF2-40B4-BE49-F238E27FC236}">
                <a16:creationId xmlns:a16="http://schemas.microsoft.com/office/drawing/2014/main" id="{467BB51F-90A6-FE1E-676A-9A9B17B717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28793" y="1938631"/>
            <a:ext cx="1153471" cy="11534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06D3A7-0914-03A8-9274-B3A59E39370F}"/>
              </a:ext>
            </a:extLst>
          </p:cNvPr>
          <p:cNvSpPr txBox="1"/>
          <p:nvPr/>
        </p:nvSpPr>
        <p:spPr>
          <a:xfrm>
            <a:off x="13109865" y="2457130"/>
            <a:ext cx="55239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Nghiên cứu trên bộ dữ liệu  UIT - ViIC  </a:t>
            </a:r>
            <a:endParaRPr lang="en-US" sz="28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E8787-B37A-D55B-52DD-596E48549F77}"/>
              </a:ext>
            </a:extLst>
          </p:cNvPr>
          <p:cNvSpPr txBox="1"/>
          <p:nvPr/>
        </p:nvSpPr>
        <p:spPr>
          <a:xfrm>
            <a:off x="13802760" y="3036014"/>
            <a:ext cx="628858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3.850 hình ảnh liên quan đến các môn thể thao chơi bóng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từ </a:t>
            </a:r>
            <a:endParaRPr lang="en-US" sz="24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  <a:p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phiên bản 2017 của bộ dữ liệu Microsoft COCO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1B6A48-C065-5D74-549C-58F0F6AD5595}"/>
              </a:ext>
            </a:extLst>
          </p:cNvPr>
          <p:cNvSpPr txBox="1"/>
          <p:nvPr/>
        </p:nvSpPr>
        <p:spPr>
          <a:xfrm>
            <a:off x="13755961" y="3864805"/>
            <a:ext cx="41870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5 chú thích tiếng Việt cho mỗi hình ảnh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9D99B-095D-6CB7-A16B-5D8A30CA8C96}"/>
              </a:ext>
            </a:extLst>
          </p:cNvPr>
          <p:cNvSpPr txBox="1"/>
          <p:nvPr/>
        </p:nvSpPr>
        <p:spPr>
          <a:xfrm>
            <a:off x="13718413" y="4364207"/>
            <a:ext cx="38039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19250 chú thích được gán bằng tay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466AF6F3-CDA8-7840-6328-5F52CC5A81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031464"/>
            <a:ext cx="371948" cy="371948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7B056429-000F-044F-FD2F-7ECAD29176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862189"/>
            <a:ext cx="371948" cy="371948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1701E249-AD44-AA12-C321-C7627827E8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4347103"/>
            <a:ext cx="371948" cy="3719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3521B43-A93F-7C27-494C-EE6858138FB1}"/>
              </a:ext>
            </a:extLst>
          </p:cNvPr>
          <p:cNvSpPr txBox="1"/>
          <p:nvPr/>
        </p:nvSpPr>
        <p:spPr>
          <a:xfrm>
            <a:off x="1313716" y="1877057"/>
            <a:ext cx="29559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Image Captioning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AF86FD-11E4-984C-8363-D5306D3779D2}"/>
              </a:ext>
            </a:extLst>
          </p:cNvPr>
          <p:cNvSpPr txBox="1"/>
          <p:nvPr/>
        </p:nvSpPr>
        <p:spPr>
          <a:xfrm>
            <a:off x="1313716" y="2534984"/>
            <a:ext cx="15052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Tiền xử lý dữ liệu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2E223-278D-CD68-3109-DA37986AA44D}"/>
              </a:ext>
            </a:extLst>
          </p:cNvPr>
          <p:cNvSpPr txBox="1"/>
          <p:nvPr/>
        </p:nvSpPr>
        <p:spPr>
          <a:xfrm>
            <a:off x="1252074" y="2887825"/>
            <a:ext cx="144110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Tokenize dữ liệu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ED52A5-2655-629F-FBCC-CAAC081C3FA2}"/>
              </a:ext>
            </a:extLst>
          </p:cNvPr>
          <p:cNvSpPr txBox="1"/>
          <p:nvPr/>
        </p:nvSpPr>
        <p:spPr>
          <a:xfrm>
            <a:off x="1672619" y="3220075"/>
            <a:ext cx="9424223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vi-VN"/>
              <a:t> Load các mô hình đã train sẵn</a:t>
            </a:r>
            <a:r>
              <a:rPr lang="en-US"/>
              <a:t>: </a:t>
            </a:r>
            <a:r>
              <a:rPr lang="vi-VN"/>
              <a:t>n nhằm trích xuất đặc trưng của ảnh (còn gọi là pre-trained model, kĩ thuật này là Transfer Learning). Các model trích xuất đặc trưng [4] gồm VGG-16, Inception-V3, ResNet-50, VGG-19, EfficientNetV2L, DenseNet-201, Inception-ResNet-V2.</a:t>
            </a:r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98EB57-A33F-6165-D7FB-FE5E6958DDA8}"/>
              </a:ext>
            </a:extLst>
          </p:cNvPr>
          <p:cNvSpPr txBox="1"/>
          <p:nvPr/>
        </p:nvSpPr>
        <p:spPr>
          <a:xfrm>
            <a:off x="1252074" y="4935011"/>
            <a:ext cx="250709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Tạo m</a:t>
            </a:r>
            <a:r>
              <a:rPr lang="vi-VN"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ô hình sản sinh dữ liệu</a:t>
            </a:r>
            <a:endParaRPr lang="en-US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066BE0-CFEE-66C0-568D-C37B0B4BBAA5}"/>
              </a:ext>
            </a:extLst>
          </p:cNvPr>
          <p:cNvSpPr txBox="1"/>
          <p:nvPr/>
        </p:nvSpPr>
        <p:spPr>
          <a:xfrm>
            <a:off x="1252074" y="5368806"/>
            <a:ext cx="298479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Cho mô hình dự đoán trên tập test.</a:t>
            </a:r>
            <a:endParaRPr lang="en-US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36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3E4CB1-4E67-A298-4897-6A113AEA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1" y="-194414"/>
            <a:ext cx="12649202" cy="71409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A0B17-A3FC-48D1-2B0D-60FEB6B73A12}"/>
              </a:ext>
            </a:extLst>
          </p:cNvPr>
          <p:cNvSpPr/>
          <p:nvPr/>
        </p:nvSpPr>
        <p:spPr>
          <a:xfrm>
            <a:off x="1028700" y="609600"/>
            <a:ext cx="10134600" cy="5638800"/>
          </a:xfrm>
          <a:custGeom>
            <a:avLst/>
            <a:gdLst>
              <a:gd name="connsiteX0" fmla="*/ 0 w 10134600"/>
              <a:gd name="connsiteY0" fmla="*/ 0 h 5638800"/>
              <a:gd name="connsiteX1" fmla="*/ 494807 w 10134600"/>
              <a:gd name="connsiteY1" fmla="*/ 0 h 5638800"/>
              <a:gd name="connsiteX2" fmla="*/ 786922 w 10134600"/>
              <a:gd name="connsiteY2" fmla="*/ 0 h 5638800"/>
              <a:gd name="connsiteX3" fmla="*/ 1079037 w 10134600"/>
              <a:gd name="connsiteY3" fmla="*/ 0 h 5638800"/>
              <a:gd name="connsiteX4" fmla="*/ 1877882 w 10134600"/>
              <a:gd name="connsiteY4" fmla="*/ 0 h 5638800"/>
              <a:gd name="connsiteX5" fmla="*/ 2372689 w 10134600"/>
              <a:gd name="connsiteY5" fmla="*/ 0 h 5638800"/>
              <a:gd name="connsiteX6" fmla="*/ 3171534 w 10134600"/>
              <a:gd name="connsiteY6" fmla="*/ 0 h 5638800"/>
              <a:gd name="connsiteX7" fmla="*/ 3767687 w 10134600"/>
              <a:gd name="connsiteY7" fmla="*/ 0 h 5638800"/>
              <a:gd name="connsiteX8" fmla="*/ 4262494 w 10134600"/>
              <a:gd name="connsiteY8" fmla="*/ 0 h 5638800"/>
              <a:gd name="connsiteX9" fmla="*/ 4757300 w 10134600"/>
              <a:gd name="connsiteY9" fmla="*/ 0 h 5638800"/>
              <a:gd name="connsiteX10" fmla="*/ 5353453 w 10134600"/>
              <a:gd name="connsiteY10" fmla="*/ 0 h 5638800"/>
              <a:gd name="connsiteX11" fmla="*/ 6152298 w 10134600"/>
              <a:gd name="connsiteY11" fmla="*/ 0 h 5638800"/>
              <a:gd name="connsiteX12" fmla="*/ 6849797 w 10134600"/>
              <a:gd name="connsiteY12" fmla="*/ 0 h 5638800"/>
              <a:gd name="connsiteX13" fmla="*/ 7445950 w 10134600"/>
              <a:gd name="connsiteY13" fmla="*/ 0 h 5638800"/>
              <a:gd name="connsiteX14" fmla="*/ 7738065 w 10134600"/>
              <a:gd name="connsiteY14" fmla="*/ 0 h 5638800"/>
              <a:gd name="connsiteX15" fmla="*/ 8232872 w 10134600"/>
              <a:gd name="connsiteY15" fmla="*/ 0 h 5638800"/>
              <a:gd name="connsiteX16" fmla="*/ 9031717 w 10134600"/>
              <a:gd name="connsiteY16" fmla="*/ 0 h 5638800"/>
              <a:gd name="connsiteX17" fmla="*/ 10134600 w 10134600"/>
              <a:gd name="connsiteY17" fmla="*/ 0 h 5638800"/>
              <a:gd name="connsiteX18" fmla="*/ 10134600 w 10134600"/>
              <a:gd name="connsiteY18" fmla="*/ 676656 h 5638800"/>
              <a:gd name="connsiteX19" fmla="*/ 10134600 w 10134600"/>
              <a:gd name="connsiteY19" fmla="*/ 1353312 h 5638800"/>
              <a:gd name="connsiteX20" fmla="*/ 10134600 w 10134600"/>
              <a:gd name="connsiteY20" fmla="*/ 1748028 h 5638800"/>
              <a:gd name="connsiteX21" fmla="*/ 10134600 w 10134600"/>
              <a:gd name="connsiteY21" fmla="*/ 2142744 h 5638800"/>
              <a:gd name="connsiteX22" fmla="*/ 10134600 w 10134600"/>
              <a:gd name="connsiteY22" fmla="*/ 2706624 h 5638800"/>
              <a:gd name="connsiteX23" fmla="*/ 10134600 w 10134600"/>
              <a:gd name="connsiteY23" fmla="*/ 3157728 h 5638800"/>
              <a:gd name="connsiteX24" fmla="*/ 10134600 w 10134600"/>
              <a:gd name="connsiteY24" fmla="*/ 3608832 h 5638800"/>
              <a:gd name="connsiteX25" fmla="*/ 10134600 w 10134600"/>
              <a:gd name="connsiteY25" fmla="*/ 4003548 h 5638800"/>
              <a:gd name="connsiteX26" fmla="*/ 10134600 w 10134600"/>
              <a:gd name="connsiteY26" fmla="*/ 4680204 h 5638800"/>
              <a:gd name="connsiteX27" fmla="*/ 10134600 w 10134600"/>
              <a:gd name="connsiteY27" fmla="*/ 5638800 h 5638800"/>
              <a:gd name="connsiteX28" fmla="*/ 9639793 w 10134600"/>
              <a:gd name="connsiteY28" fmla="*/ 5638800 h 5638800"/>
              <a:gd name="connsiteX29" fmla="*/ 9144986 w 10134600"/>
              <a:gd name="connsiteY29" fmla="*/ 5638800 h 5638800"/>
              <a:gd name="connsiteX30" fmla="*/ 8346141 w 10134600"/>
              <a:gd name="connsiteY30" fmla="*/ 5638800 h 5638800"/>
              <a:gd name="connsiteX31" fmla="*/ 7749988 w 10134600"/>
              <a:gd name="connsiteY31" fmla="*/ 5638800 h 5638800"/>
              <a:gd name="connsiteX32" fmla="*/ 7356527 w 10134600"/>
              <a:gd name="connsiteY32" fmla="*/ 5638800 h 5638800"/>
              <a:gd name="connsiteX33" fmla="*/ 6760374 w 10134600"/>
              <a:gd name="connsiteY33" fmla="*/ 5638800 h 5638800"/>
              <a:gd name="connsiteX34" fmla="*/ 6164221 w 10134600"/>
              <a:gd name="connsiteY34" fmla="*/ 5638800 h 5638800"/>
              <a:gd name="connsiteX35" fmla="*/ 5568068 w 10134600"/>
              <a:gd name="connsiteY35" fmla="*/ 5638800 h 5638800"/>
              <a:gd name="connsiteX36" fmla="*/ 5275954 w 10134600"/>
              <a:gd name="connsiteY36" fmla="*/ 5638800 h 5638800"/>
              <a:gd name="connsiteX37" fmla="*/ 4781147 w 10134600"/>
              <a:gd name="connsiteY37" fmla="*/ 5638800 h 5638800"/>
              <a:gd name="connsiteX38" fmla="*/ 4489032 w 10134600"/>
              <a:gd name="connsiteY38" fmla="*/ 5638800 h 5638800"/>
              <a:gd name="connsiteX39" fmla="*/ 3994225 w 10134600"/>
              <a:gd name="connsiteY39" fmla="*/ 5638800 h 5638800"/>
              <a:gd name="connsiteX40" fmla="*/ 3600764 w 10134600"/>
              <a:gd name="connsiteY40" fmla="*/ 5638800 h 5638800"/>
              <a:gd name="connsiteX41" fmla="*/ 3105957 w 10134600"/>
              <a:gd name="connsiteY41" fmla="*/ 5638800 h 5638800"/>
              <a:gd name="connsiteX42" fmla="*/ 2813842 w 10134600"/>
              <a:gd name="connsiteY42" fmla="*/ 5638800 h 5638800"/>
              <a:gd name="connsiteX43" fmla="*/ 2217689 w 10134600"/>
              <a:gd name="connsiteY43" fmla="*/ 5638800 h 5638800"/>
              <a:gd name="connsiteX44" fmla="*/ 1824228 w 10134600"/>
              <a:gd name="connsiteY44" fmla="*/ 5638800 h 5638800"/>
              <a:gd name="connsiteX45" fmla="*/ 1532113 w 10134600"/>
              <a:gd name="connsiteY45" fmla="*/ 5638800 h 5638800"/>
              <a:gd name="connsiteX46" fmla="*/ 834614 w 10134600"/>
              <a:gd name="connsiteY46" fmla="*/ 5638800 h 5638800"/>
              <a:gd name="connsiteX47" fmla="*/ 542499 w 10134600"/>
              <a:gd name="connsiteY47" fmla="*/ 5638800 h 5638800"/>
              <a:gd name="connsiteX48" fmla="*/ 0 w 10134600"/>
              <a:gd name="connsiteY48" fmla="*/ 5638800 h 5638800"/>
              <a:gd name="connsiteX49" fmla="*/ 0 w 10134600"/>
              <a:gd name="connsiteY49" fmla="*/ 5131308 h 5638800"/>
              <a:gd name="connsiteX50" fmla="*/ 0 w 10134600"/>
              <a:gd name="connsiteY50" fmla="*/ 4567428 h 5638800"/>
              <a:gd name="connsiteX51" fmla="*/ 0 w 10134600"/>
              <a:gd name="connsiteY51" fmla="*/ 3890772 h 5638800"/>
              <a:gd name="connsiteX52" fmla="*/ 0 w 10134600"/>
              <a:gd name="connsiteY52" fmla="*/ 3270504 h 5638800"/>
              <a:gd name="connsiteX53" fmla="*/ 0 w 10134600"/>
              <a:gd name="connsiteY53" fmla="*/ 2593848 h 5638800"/>
              <a:gd name="connsiteX54" fmla="*/ 0 w 10134600"/>
              <a:gd name="connsiteY54" fmla="*/ 2029968 h 5638800"/>
              <a:gd name="connsiteX55" fmla="*/ 0 w 10134600"/>
              <a:gd name="connsiteY55" fmla="*/ 1466088 h 5638800"/>
              <a:gd name="connsiteX56" fmla="*/ 0 w 10134600"/>
              <a:gd name="connsiteY56" fmla="*/ 845820 h 5638800"/>
              <a:gd name="connsiteX57" fmla="*/ 0 w 10134600"/>
              <a:gd name="connsiteY57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0134600" h="5638800" fill="none" extrusionOk="0">
                <a:moveTo>
                  <a:pt x="0" y="0"/>
                </a:moveTo>
                <a:cubicBezTo>
                  <a:pt x="180714" y="-31638"/>
                  <a:pt x="267281" y="31300"/>
                  <a:pt x="494807" y="0"/>
                </a:cubicBezTo>
                <a:cubicBezTo>
                  <a:pt x="722333" y="-31300"/>
                  <a:pt x="643723" y="32164"/>
                  <a:pt x="786922" y="0"/>
                </a:cubicBezTo>
                <a:cubicBezTo>
                  <a:pt x="930122" y="-32164"/>
                  <a:pt x="952532" y="9290"/>
                  <a:pt x="1079037" y="0"/>
                </a:cubicBezTo>
                <a:cubicBezTo>
                  <a:pt x="1205542" y="-9290"/>
                  <a:pt x="1621623" y="2856"/>
                  <a:pt x="1877882" y="0"/>
                </a:cubicBezTo>
                <a:cubicBezTo>
                  <a:pt x="2134142" y="-2856"/>
                  <a:pt x="2272336" y="13346"/>
                  <a:pt x="2372689" y="0"/>
                </a:cubicBezTo>
                <a:cubicBezTo>
                  <a:pt x="2473042" y="-13346"/>
                  <a:pt x="2870774" y="90767"/>
                  <a:pt x="3171534" y="0"/>
                </a:cubicBezTo>
                <a:cubicBezTo>
                  <a:pt x="3472295" y="-90767"/>
                  <a:pt x="3603841" y="46186"/>
                  <a:pt x="3767687" y="0"/>
                </a:cubicBezTo>
                <a:cubicBezTo>
                  <a:pt x="3931533" y="-46186"/>
                  <a:pt x="4155098" y="20273"/>
                  <a:pt x="4262494" y="0"/>
                </a:cubicBezTo>
                <a:cubicBezTo>
                  <a:pt x="4369890" y="-20273"/>
                  <a:pt x="4583898" y="50405"/>
                  <a:pt x="4757300" y="0"/>
                </a:cubicBezTo>
                <a:cubicBezTo>
                  <a:pt x="4930702" y="-50405"/>
                  <a:pt x="5094517" y="6215"/>
                  <a:pt x="5353453" y="0"/>
                </a:cubicBezTo>
                <a:cubicBezTo>
                  <a:pt x="5612389" y="-6215"/>
                  <a:pt x="5897339" y="28368"/>
                  <a:pt x="6152298" y="0"/>
                </a:cubicBezTo>
                <a:cubicBezTo>
                  <a:pt x="6407258" y="-28368"/>
                  <a:pt x="6651186" y="66137"/>
                  <a:pt x="6849797" y="0"/>
                </a:cubicBezTo>
                <a:cubicBezTo>
                  <a:pt x="7048408" y="-66137"/>
                  <a:pt x="7201200" y="43"/>
                  <a:pt x="7445950" y="0"/>
                </a:cubicBezTo>
                <a:cubicBezTo>
                  <a:pt x="7690700" y="-43"/>
                  <a:pt x="7639514" y="30240"/>
                  <a:pt x="7738065" y="0"/>
                </a:cubicBezTo>
                <a:cubicBezTo>
                  <a:pt x="7836617" y="-30240"/>
                  <a:pt x="8119169" y="26140"/>
                  <a:pt x="8232872" y="0"/>
                </a:cubicBezTo>
                <a:cubicBezTo>
                  <a:pt x="8346575" y="-26140"/>
                  <a:pt x="8810904" y="23845"/>
                  <a:pt x="9031717" y="0"/>
                </a:cubicBezTo>
                <a:cubicBezTo>
                  <a:pt x="9252530" y="-23845"/>
                  <a:pt x="9805469" y="51903"/>
                  <a:pt x="10134600" y="0"/>
                </a:cubicBezTo>
                <a:cubicBezTo>
                  <a:pt x="10212735" y="302017"/>
                  <a:pt x="10090393" y="520975"/>
                  <a:pt x="10134600" y="676656"/>
                </a:cubicBezTo>
                <a:cubicBezTo>
                  <a:pt x="10178807" y="832337"/>
                  <a:pt x="10073255" y="1107518"/>
                  <a:pt x="10134600" y="1353312"/>
                </a:cubicBezTo>
                <a:cubicBezTo>
                  <a:pt x="10195945" y="1599106"/>
                  <a:pt x="10095894" y="1613500"/>
                  <a:pt x="10134600" y="1748028"/>
                </a:cubicBezTo>
                <a:cubicBezTo>
                  <a:pt x="10173306" y="1882556"/>
                  <a:pt x="10128177" y="2018899"/>
                  <a:pt x="10134600" y="2142744"/>
                </a:cubicBezTo>
                <a:cubicBezTo>
                  <a:pt x="10141023" y="2266589"/>
                  <a:pt x="10108576" y="2444093"/>
                  <a:pt x="10134600" y="2706624"/>
                </a:cubicBezTo>
                <a:cubicBezTo>
                  <a:pt x="10160624" y="2969155"/>
                  <a:pt x="10107318" y="3052130"/>
                  <a:pt x="10134600" y="3157728"/>
                </a:cubicBezTo>
                <a:cubicBezTo>
                  <a:pt x="10161882" y="3263326"/>
                  <a:pt x="10089475" y="3426069"/>
                  <a:pt x="10134600" y="3608832"/>
                </a:cubicBezTo>
                <a:cubicBezTo>
                  <a:pt x="10179725" y="3791595"/>
                  <a:pt x="10105117" y="3881767"/>
                  <a:pt x="10134600" y="4003548"/>
                </a:cubicBezTo>
                <a:cubicBezTo>
                  <a:pt x="10164083" y="4125329"/>
                  <a:pt x="10072524" y="4342469"/>
                  <a:pt x="10134600" y="4680204"/>
                </a:cubicBezTo>
                <a:cubicBezTo>
                  <a:pt x="10196676" y="5017939"/>
                  <a:pt x="10045386" y="5267427"/>
                  <a:pt x="10134600" y="5638800"/>
                </a:cubicBezTo>
                <a:cubicBezTo>
                  <a:pt x="10033376" y="5680459"/>
                  <a:pt x="9830589" y="5607988"/>
                  <a:pt x="9639793" y="5638800"/>
                </a:cubicBezTo>
                <a:cubicBezTo>
                  <a:pt x="9448997" y="5669612"/>
                  <a:pt x="9366008" y="5591835"/>
                  <a:pt x="9144986" y="5638800"/>
                </a:cubicBezTo>
                <a:cubicBezTo>
                  <a:pt x="8923964" y="5685765"/>
                  <a:pt x="8618766" y="5582086"/>
                  <a:pt x="8346141" y="5638800"/>
                </a:cubicBezTo>
                <a:cubicBezTo>
                  <a:pt x="8073516" y="5695514"/>
                  <a:pt x="7926005" y="5633475"/>
                  <a:pt x="7749988" y="5638800"/>
                </a:cubicBezTo>
                <a:cubicBezTo>
                  <a:pt x="7573971" y="5644125"/>
                  <a:pt x="7443591" y="5605312"/>
                  <a:pt x="7356527" y="5638800"/>
                </a:cubicBezTo>
                <a:cubicBezTo>
                  <a:pt x="7269463" y="5672288"/>
                  <a:pt x="6933749" y="5634554"/>
                  <a:pt x="6760374" y="5638800"/>
                </a:cubicBezTo>
                <a:cubicBezTo>
                  <a:pt x="6586999" y="5643046"/>
                  <a:pt x="6338525" y="5623047"/>
                  <a:pt x="6164221" y="5638800"/>
                </a:cubicBezTo>
                <a:cubicBezTo>
                  <a:pt x="5989917" y="5654553"/>
                  <a:pt x="5700914" y="5609669"/>
                  <a:pt x="5568068" y="5638800"/>
                </a:cubicBezTo>
                <a:cubicBezTo>
                  <a:pt x="5435222" y="5667931"/>
                  <a:pt x="5336900" y="5609788"/>
                  <a:pt x="5275954" y="5638800"/>
                </a:cubicBezTo>
                <a:cubicBezTo>
                  <a:pt x="5215008" y="5667812"/>
                  <a:pt x="4885774" y="5615988"/>
                  <a:pt x="4781147" y="5638800"/>
                </a:cubicBezTo>
                <a:cubicBezTo>
                  <a:pt x="4676520" y="5661612"/>
                  <a:pt x="4627646" y="5614235"/>
                  <a:pt x="4489032" y="5638800"/>
                </a:cubicBezTo>
                <a:cubicBezTo>
                  <a:pt x="4350419" y="5663365"/>
                  <a:pt x="4145202" y="5582370"/>
                  <a:pt x="3994225" y="5638800"/>
                </a:cubicBezTo>
                <a:cubicBezTo>
                  <a:pt x="3843248" y="5695230"/>
                  <a:pt x="3752969" y="5614492"/>
                  <a:pt x="3600764" y="5638800"/>
                </a:cubicBezTo>
                <a:cubicBezTo>
                  <a:pt x="3448559" y="5663108"/>
                  <a:pt x="3330572" y="5636351"/>
                  <a:pt x="3105957" y="5638800"/>
                </a:cubicBezTo>
                <a:cubicBezTo>
                  <a:pt x="2881342" y="5641249"/>
                  <a:pt x="2873271" y="5620690"/>
                  <a:pt x="2813842" y="5638800"/>
                </a:cubicBezTo>
                <a:cubicBezTo>
                  <a:pt x="2754414" y="5656910"/>
                  <a:pt x="2461185" y="5581677"/>
                  <a:pt x="2217689" y="5638800"/>
                </a:cubicBezTo>
                <a:cubicBezTo>
                  <a:pt x="1974193" y="5695923"/>
                  <a:pt x="1966506" y="5638727"/>
                  <a:pt x="1824228" y="5638800"/>
                </a:cubicBezTo>
                <a:cubicBezTo>
                  <a:pt x="1681950" y="5638873"/>
                  <a:pt x="1630893" y="5611152"/>
                  <a:pt x="1532113" y="5638800"/>
                </a:cubicBezTo>
                <a:cubicBezTo>
                  <a:pt x="1433334" y="5666448"/>
                  <a:pt x="1122826" y="5556441"/>
                  <a:pt x="834614" y="5638800"/>
                </a:cubicBezTo>
                <a:cubicBezTo>
                  <a:pt x="546402" y="5721159"/>
                  <a:pt x="625214" y="5634324"/>
                  <a:pt x="542499" y="5638800"/>
                </a:cubicBezTo>
                <a:cubicBezTo>
                  <a:pt x="459784" y="5643276"/>
                  <a:pt x="188121" y="5616390"/>
                  <a:pt x="0" y="5638800"/>
                </a:cubicBezTo>
                <a:cubicBezTo>
                  <a:pt x="-35664" y="5459281"/>
                  <a:pt x="30882" y="5252459"/>
                  <a:pt x="0" y="5131308"/>
                </a:cubicBezTo>
                <a:cubicBezTo>
                  <a:pt x="-30882" y="5010157"/>
                  <a:pt x="15370" y="4821492"/>
                  <a:pt x="0" y="4567428"/>
                </a:cubicBezTo>
                <a:cubicBezTo>
                  <a:pt x="-15370" y="4313364"/>
                  <a:pt x="52670" y="4106203"/>
                  <a:pt x="0" y="3890772"/>
                </a:cubicBezTo>
                <a:cubicBezTo>
                  <a:pt x="-52670" y="3675341"/>
                  <a:pt x="64088" y="3498621"/>
                  <a:pt x="0" y="3270504"/>
                </a:cubicBezTo>
                <a:cubicBezTo>
                  <a:pt x="-64088" y="3042387"/>
                  <a:pt x="70622" y="2847990"/>
                  <a:pt x="0" y="2593848"/>
                </a:cubicBezTo>
                <a:cubicBezTo>
                  <a:pt x="-70622" y="2339706"/>
                  <a:pt x="8249" y="2150571"/>
                  <a:pt x="0" y="2029968"/>
                </a:cubicBezTo>
                <a:cubicBezTo>
                  <a:pt x="-8249" y="1909365"/>
                  <a:pt x="6588" y="1660513"/>
                  <a:pt x="0" y="1466088"/>
                </a:cubicBezTo>
                <a:cubicBezTo>
                  <a:pt x="-6588" y="1271663"/>
                  <a:pt x="37489" y="1044435"/>
                  <a:pt x="0" y="845820"/>
                </a:cubicBezTo>
                <a:cubicBezTo>
                  <a:pt x="-37489" y="647205"/>
                  <a:pt x="33593" y="360848"/>
                  <a:pt x="0" y="0"/>
                </a:cubicBezTo>
                <a:close/>
              </a:path>
              <a:path w="10134600" h="5638800" stroke="0" extrusionOk="0">
                <a:moveTo>
                  <a:pt x="0" y="0"/>
                </a:moveTo>
                <a:cubicBezTo>
                  <a:pt x="138508" y="-9083"/>
                  <a:pt x="208882" y="31838"/>
                  <a:pt x="393461" y="0"/>
                </a:cubicBezTo>
                <a:cubicBezTo>
                  <a:pt x="578040" y="-31838"/>
                  <a:pt x="736558" y="41832"/>
                  <a:pt x="888268" y="0"/>
                </a:cubicBezTo>
                <a:cubicBezTo>
                  <a:pt x="1039978" y="-41832"/>
                  <a:pt x="1244739" y="51790"/>
                  <a:pt x="1585767" y="0"/>
                </a:cubicBezTo>
                <a:cubicBezTo>
                  <a:pt x="1926795" y="-51790"/>
                  <a:pt x="2033367" y="13714"/>
                  <a:pt x="2181920" y="0"/>
                </a:cubicBezTo>
                <a:cubicBezTo>
                  <a:pt x="2330473" y="-13714"/>
                  <a:pt x="2403414" y="17596"/>
                  <a:pt x="2474035" y="0"/>
                </a:cubicBezTo>
                <a:cubicBezTo>
                  <a:pt x="2544656" y="-17596"/>
                  <a:pt x="2892159" y="31981"/>
                  <a:pt x="3272880" y="0"/>
                </a:cubicBezTo>
                <a:cubicBezTo>
                  <a:pt x="3653601" y="-31981"/>
                  <a:pt x="3650362" y="21481"/>
                  <a:pt x="3970379" y="0"/>
                </a:cubicBezTo>
                <a:cubicBezTo>
                  <a:pt x="4290396" y="-21481"/>
                  <a:pt x="4237224" y="36398"/>
                  <a:pt x="4465186" y="0"/>
                </a:cubicBezTo>
                <a:cubicBezTo>
                  <a:pt x="4693148" y="-36398"/>
                  <a:pt x="4764700" y="27183"/>
                  <a:pt x="4858646" y="0"/>
                </a:cubicBezTo>
                <a:cubicBezTo>
                  <a:pt x="4952592" y="-27183"/>
                  <a:pt x="5114571" y="24104"/>
                  <a:pt x="5353453" y="0"/>
                </a:cubicBezTo>
                <a:cubicBezTo>
                  <a:pt x="5592335" y="-24104"/>
                  <a:pt x="5528562" y="23001"/>
                  <a:pt x="5645568" y="0"/>
                </a:cubicBezTo>
                <a:cubicBezTo>
                  <a:pt x="5762575" y="-23001"/>
                  <a:pt x="5860291" y="28702"/>
                  <a:pt x="5937683" y="0"/>
                </a:cubicBezTo>
                <a:cubicBezTo>
                  <a:pt x="6015076" y="-28702"/>
                  <a:pt x="6099629" y="2289"/>
                  <a:pt x="6229798" y="0"/>
                </a:cubicBezTo>
                <a:cubicBezTo>
                  <a:pt x="6359968" y="-2289"/>
                  <a:pt x="6659184" y="19530"/>
                  <a:pt x="6927297" y="0"/>
                </a:cubicBezTo>
                <a:cubicBezTo>
                  <a:pt x="7195410" y="-19530"/>
                  <a:pt x="7213862" y="20344"/>
                  <a:pt x="7422104" y="0"/>
                </a:cubicBezTo>
                <a:cubicBezTo>
                  <a:pt x="7630346" y="-20344"/>
                  <a:pt x="7649820" y="629"/>
                  <a:pt x="7714219" y="0"/>
                </a:cubicBezTo>
                <a:cubicBezTo>
                  <a:pt x="7778618" y="-629"/>
                  <a:pt x="7870377" y="26417"/>
                  <a:pt x="8006334" y="0"/>
                </a:cubicBezTo>
                <a:cubicBezTo>
                  <a:pt x="8142291" y="-26417"/>
                  <a:pt x="8609083" y="27887"/>
                  <a:pt x="8805179" y="0"/>
                </a:cubicBezTo>
                <a:cubicBezTo>
                  <a:pt x="9001276" y="-27887"/>
                  <a:pt x="9170966" y="20850"/>
                  <a:pt x="9299986" y="0"/>
                </a:cubicBezTo>
                <a:cubicBezTo>
                  <a:pt x="9429006" y="-20850"/>
                  <a:pt x="9965524" y="30095"/>
                  <a:pt x="10134600" y="0"/>
                </a:cubicBezTo>
                <a:cubicBezTo>
                  <a:pt x="10197747" y="249470"/>
                  <a:pt x="10110900" y="343987"/>
                  <a:pt x="10134600" y="676656"/>
                </a:cubicBezTo>
                <a:cubicBezTo>
                  <a:pt x="10158300" y="1009325"/>
                  <a:pt x="10064815" y="1215590"/>
                  <a:pt x="10134600" y="1353312"/>
                </a:cubicBezTo>
                <a:cubicBezTo>
                  <a:pt x="10204385" y="1491034"/>
                  <a:pt x="10096042" y="1734965"/>
                  <a:pt x="10134600" y="1973580"/>
                </a:cubicBezTo>
                <a:cubicBezTo>
                  <a:pt x="10173158" y="2212195"/>
                  <a:pt x="10131069" y="2289470"/>
                  <a:pt x="10134600" y="2593848"/>
                </a:cubicBezTo>
                <a:cubicBezTo>
                  <a:pt x="10138131" y="2898226"/>
                  <a:pt x="10134134" y="3047184"/>
                  <a:pt x="10134600" y="3214116"/>
                </a:cubicBezTo>
                <a:cubicBezTo>
                  <a:pt x="10135066" y="3381048"/>
                  <a:pt x="10093871" y="3470448"/>
                  <a:pt x="10134600" y="3608832"/>
                </a:cubicBezTo>
                <a:cubicBezTo>
                  <a:pt x="10175329" y="3747216"/>
                  <a:pt x="10070470" y="3986023"/>
                  <a:pt x="10134600" y="4172712"/>
                </a:cubicBezTo>
                <a:cubicBezTo>
                  <a:pt x="10198730" y="4359401"/>
                  <a:pt x="10083901" y="4583620"/>
                  <a:pt x="10134600" y="4736592"/>
                </a:cubicBezTo>
                <a:cubicBezTo>
                  <a:pt x="10185299" y="4889564"/>
                  <a:pt x="10085658" y="5434636"/>
                  <a:pt x="10134600" y="5638800"/>
                </a:cubicBezTo>
                <a:cubicBezTo>
                  <a:pt x="10002972" y="5651919"/>
                  <a:pt x="9872105" y="5611666"/>
                  <a:pt x="9639793" y="5638800"/>
                </a:cubicBezTo>
                <a:cubicBezTo>
                  <a:pt x="9407481" y="5665934"/>
                  <a:pt x="9334234" y="5625057"/>
                  <a:pt x="9144986" y="5638800"/>
                </a:cubicBezTo>
                <a:cubicBezTo>
                  <a:pt x="8955738" y="5652543"/>
                  <a:pt x="8854289" y="5629980"/>
                  <a:pt x="8751525" y="5638800"/>
                </a:cubicBezTo>
                <a:cubicBezTo>
                  <a:pt x="8648761" y="5647620"/>
                  <a:pt x="8590759" y="5605391"/>
                  <a:pt x="8459410" y="5638800"/>
                </a:cubicBezTo>
                <a:cubicBezTo>
                  <a:pt x="8328062" y="5672209"/>
                  <a:pt x="8177608" y="5593614"/>
                  <a:pt x="8065949" y="5638800"/>
                </a:cubicBezTo>
                <a:cubicBezTo>
                  <a:pt x="7954290" y="5683986"/>
                  <a:pt x="7652072" y="5579305"/>
                  <a:pt x="7469796" y="5638800"/>
                </a:cubicBezTo>
                <a:cubicBezTo>
                  <a:pt x="7287520" y="5698295"/>
                  <a:pt x="7273427" y="5619301"/>
                  <a:pt x="7177681" y="5638800"/>
                </a:cubicBezTo>
                <a:cubicBezTo>
                  <a:pt x="7081936" y="5658299"/>
                  <a:pt x="6784393" y="5570153"/>
                  <a:pt x="6480182" y="5638800"/>
                </a:cubicBezTo>
                <a:cubicBezTo>
                  <a:pt x="6175971" y="5707447"/>
                  <a:pt x="6146490" y="5627310"/>
                  <a:pt x="5884030" y="5638800"/>
                </a:cubicBezTo>
                <a:cubicBezTo>
                  <a:pt x="5621570" y="5650290"/>
                  <a:pt x="5478227" y="5553100"/>
                  <a:pt x="5085185" y="5638800"/>
                </a:cubicBezTo>
                <a:cubicBezTo>
                  <a:pt x="4692143" y="5724500"/>
                  <a:pt x="4693501" y="5593269"/>
                  <a:pt x="4387686" y="5638800"/>
                </a:cubicBezTo>
                <a:cubicBezTo>
                  <a:pt x="4081871" y="5684331"/>
                  <a:pt x="4174288" y="5635799"/>
                  <a:pt x="4095571" y="5638800"/>
                </a:cubicBezTo>
                <a:cubicBezTo>
                  <a:pt x="4016854" y="5641801"/>
                  <a:pt x="3709644" y="5571771"/>
                  <a:pt x="3499418" y="5638800"/>
                </a:cubicBezTo>
                <a:cubicBezTo>
                  <a:pt x="3289192" y="5705829"/>
                  <a:pt x="2929813" y="5549087"/>
                  <a:pt x="2700573" y="5638800"/>
                </a:cubicBezTo>
                <a:cubicBezTo>
                  <a:pt x="2471334" y="5728513"/>
                  <a:pt x="2479257" y="5610477"/>
                  <a:pt x="2408458" y="5638800"/>
                </a:cubicBezTo>
                <a:cubicBezTo>
                  <a:pt x="2337660" y="5667123"/>
                  <a:pt x="1994211" y="5615676"/>
                  <a:pt x="1609613" y="5638800"/>
                </a:cubicBezTo>
                <a:cubicBezTo>
                  <a:pt x="1225015" y="5661924"/>
                  <a:pt x="1317715" y="5608029"/>
                  <a:pt x="1114806" y="5638800"/>
                </a:cubicBezTo>
                <a:cubicBezTo>
                  <a:pt x="911897" y="5669571"/>
                  <a:pt x="774680" y="5615535"/>
                  <a:pt x="619999" y="5638800"/>
                </a:cubicBezTo>
                <a:cubicBezTo>
                  <a:pt x="465318" y="5662065"/>
                  <a:pt x="296813" y="5623716"/>
                  <a:pt x="0" y="5638800"/>
                </a:cubicBezTo>
                <a:cubicBezTo>
                  <a:pt x="-60888" y="5335384"/>
                  <a:pt x="23136" y="5191126"/>
                  <a:pt x="0" y="5018532"/>
                </a:cubicBezTo>
                <a:cubicBezTo>
                  <a:pt x="-23136" y="4845938"/>
                  <a:pt x="23344" y="4675424"/>
                  <a:pt x="0" y="4511040"/>
                </a:cubicBezTo>
                <a:cubicBezTo>
                  <a:pt x="-23344" y="4346656"/>
                  <a:pt x="22780" y="4230406"/>
                  <a:pt x="0" y="4059936"/>
                </a:cubicBezTo>
                <a:cubicBezTo>
                  <a:pt x="-22780" y="3889466"/>
                  <a:pt x="35815" y="3692331"/>
                  <a:pt x="0" y="3439668"/>
                </a:cubicBezTo>
                <a:cubicBezTo>
                  <a:pt x="-35815" y="3187005"/>
                  <a:pt x="13595" y="2919786"/>
                  <a:pt x="0" y="2763012"/>
                </a:cubicBezTo>
                <a:cubicBezTo>
                  <a:pt x="-13595" y="2606238"/>
                  <a:pt x="2810" y="2414140"/>
                  <a:pt x="0" y="2086356"/>
                </a:cubicBezTo>
                <a:cubicBezTo>
                  <a:pt x="-2810" y="1758572"/>
                  <a:pt x="45463" y="1753669"/>
                  <a:pt x="0" y="1522476"/>
                </a:cubicBezTo>
                <a:cubicBezTo>
                  <a:pt x="-45463" y="1291283"/>
                  <a:pt x="54337" y="1257888"/>
                  <a:pt x="0" y="1014984"/>
                </a:cubicBezTo>
                <a:cubicBezTo>
                  <a:pt x="-54337" y="772080"/>
                  <a:pt x="59207" y="745518"/>
                  <a:pt x="0" y="507492"/>
                </a:cubicBezTo>
                <a:cubicBezTo>
                  <a:pt x="-59207" y="269466"/>
                  <a:pt x="37495" y="21120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405DA6"/>
            </a:solidFill>
            <a:extLst>
              <a:ext uri="{C807C97D-BFC1-408E-A445-0C87EB9F89A2}">
                <ask:lineSketchStyleProps xmlns:ask="http://schemas.microsoft.com/office/drawing/2018/sketchyshapes" sd="18520133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</a:endParaRPr>
          </a:p>
        </p:txBody>
      </p:sp>
      <p:grpSp>
        <p:nvGrpSpPr>
          <p:cNvPr id="7" name="9Slide.vn 3">
            <a:extLst>
              <a:ext uri="{FF2B5EF4-FFF2-40B4-BE49-F238E27FC236}">
                <a16:creationId xmlns:a16="http://schemas.microsoft.com/office/drawing/2014/main" id="{5407C4E8-5EF5-E99A-284B-F6F6BBD878FF}"/>
              </a:ext>
            </a:extLst>
          </p:cNvPr>
          <p:cNvGrpSpPr/>
          <p:nvPr/>
        </p:nvGrpSpPr>
        <p:grpSpPr>
          <a:xfrm>
            <a:off x="257362" y="5461763"/>
            <a:ext cx="861006" cy="1135728"/>
            <a:chOff x="392421" y="5261052"/>
            <a:chExt cx="861006" cy="1135728"/>
          </a:xfrm>
        </p:grpSpPr>
        <p:sp>
          <p:nvSpPr>
            <p:cNvPr id="8" name="9Slide.vn 4">
              <a:extLst>
                <a:ext uri="{FF2B5EF4-FFF2-40B4-BE49-F238E27FC236}">
                  <a16:creationId xmlns:a16="http://schemas.microsoft.com/office/drawing/2014/main" id="{B968E634-2E58-EA2B-CA61-A49F7D19B060}"/>
                </a:ext>
              </a:extLst>
            </p:cNvPr>
            <p:cNvSpPr/>
            <p:nvPr userDrawn="1"/>
          </p:nvSpPr>
          <p:spPr>
            <a:xfrm>
              <a:off x="400733" y="6211836"/>
              <a:ext cx="184944" cy="184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9Slide.vn 5">
              <a:extLst>
                <a:ext uri="{FF2B5EF4-FFF2-40B4-BE49-F238E27FC236}">
                  <a16:creationId xmlns:a16="http://schemas.microsoft.com/office/drawing/2014/main" id="{42337EA5-A7CA-EF9F-8581-69D737AC0B57}"/>
                </a:ext>
              </a:extLst>
            </p:cNvPr>
            <p:cNvSpPr/>
            <p:nvPr userDrawn="1"/>
          </p:nvSpPr>
          <p:spPr>
            <a:xfrm>
              <a:off x="392421" y="5261052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9Slide.vn 6">
              <a:extLst>
                <a:ext uri="{FF2B5EF4-FFF2-40B4-BE49-F238E27FC236}">
                  <a16:creationId xmlns:a16="http://schemas.microsoft.com/office/drawing/2014/main" id="{B2445148-2742-25D1-0446-E8111CE5CC76}"/>
                </a:ext>
              </a:extLst>
            </p:cNvPr>
            <p:cNvSpPr/>
            <p:nvPr userDrawn="1"/>
          </p:nvSpPr>
          <p:spPr>
            <a:xfrm>
              <a:off x="1171353" y="6304308"/>
              <a:ext cx="82074" cy="820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9Slide.vn 7">
              <a:extLst>
                <a:ext uri="{FF2B5EF4-FFF2-40B4-BE49-F238E27FC236}">
                  <a16:creationId xmlns:a16="http://schemas.microsoft.com/office/drawing/2014/main" id="{717EAC9A-94FD-D88F-2C1E-A922C135B70F}"/>
                </a:ext>
              </a:extLst>
            </p:cNvPr>
            <p:cNvSpPr/>
            <p:nvPr userDrawn="1"/>
          </p:nvSpPr>
          <p:spPr>
            <a:xfrm>
              <a:off x="800414" y="5749089"/>
              <a:ext cx="115580" cy="1155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9Slide.vn 10">
            <a:extLst>
              <a:ext uri="{FF2B5EF4-FFF2-40B4-BE49-F238E27FC236}">
                <a16:creationId xmlns:a16="http://schemas.microsoft.com/office/drawing/2014/main" id="{D016B8C7-028F-958F-0C5C-C70069CF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413" y="95308"/>
            <a:ext cx="310937" cy="401326"/>
          </a:xfrm>
          <a:custGeom>
            <a:avLst/>
            <a:gdLst>
              <a:gd name="T0" fmla="*/ 405 w 1139"/>
              <a:gd name="T1" fmla="*/ 569 h 1467"/>
              <a:gd name="T2" fmla="*/ 569 w 1139"/>
              <a:gd name="T3" fmla="*/ 0 h 1467"/>
              <a:gd name="T4" fmla="*/ 733 w 1139"/>
              <a:gd name="T5" fmla="*/ 569 h 1467"/>
              <a:gd name="T6" fmla="*/ 1138 w 1139"/>
              <a:gd name="T7" fmla="*/ 733 h 1467"/>
              <a:gd name="T8" fmla="*/ 733 w 1139"/>
              <a:gd name="T9" fmla="*/ 897 h 1467"/>
              <a:gd name="T10" fmla="*/ 569 w 1139"/>
              <a:gd name="T11" fmla="*/ 1466 h 1467"/>
              <a:gd name="T12" fmla="*/ 405 w 1139"/>
              <a:gd name="T13" fmla="*/ 897 h 1467"/>
              <a:gd name="T14" fmla="*/ 0 w 1139"/>
              <a:gd name="T15" fmla="*/ 733 h 1467"/>
              <a:gd name="T16" fmla="*/ 405 w 1139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9" h="1467">
                <a:moveTo>
                  <a:pt x="405" y="569"/>
                </a:moveTo>
                <a:lnTo>
                  <a:pt x="569" y="0"/>
                </a:lnTo>
                <a:lnTo>
                  <a:pt x="733" y="569"/>
                </a:lnTo>
                <a:lnTo>
                  <a:pt x="1138" y="733"/>
                </a:lnTo>
                <a:lnTo>
                  <a:pt x="733" y="897"/>
                </a:lnTo>
                <a:lnTo>
                  <a:pt x="569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3" name="9Slide.vn 11">
            <a:extLst>
              <a:ext uri="{FF2B5EF4-FFF2-40B4-BE49-F238E27FC236}">
                <a16:creationId xmlns:a16="http://schemas.microsoft.com/office/drawing/2014/main" id="{06FABB4C-6F3D-8C12-FDDB-5E25D81D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7000" y="3256047"/>
            <a:ext cx="401821" cy="518631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4" name="9Slide.vn 12">
            <a:extLst>
              <a:ext uri="{FF2B5EF4-FFF2-40B4-BE49-F238E27FC236}">
                <a16:creationId xmlns:a16="http://schemas.microsoft.com/office/drawing/2014/main" id="{8B8BA21E-A971-7D8B-3D81-B4F5574D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0"/>
            <a:ext cx="433190" cy="559115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sp>
        <p:nvSpPr>
          <p:cNvPr id="16" name="9Slide.vn 15">
            <a:extLst>
              <a:ext uri="{FF2B5EF4-FFF2-40B4-BE49-F238E27FC236}">
                <a16:creationId xmlns:a16="http://schemas.microsoft.com/office/drawing/2014/main" id="{04EA04DE-19F7-14C2-7BF8-CBF935FE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430887"/>
            <a:ext cx="258161" cy="333207"/>
          </a:xfrm>
          <a:custGeom>
            <a:avLst/>
            <a:gdLst>
              <a:gd name="T0" fmla="*/ 405 w 1138"/>
              <a:gd name="T1" fmla="*/ 569 h 1467"/>
              <a:gd name="T2" fmla="*/ 568 w 1138"/>
              <a:gd name="T3" fmla="*/ 0 h 1467"/>
              <a:gd name="T4" fmla="*/ 733 w 1138"/>
              <a:gd name="T5" fmla="*/ 569 h 1467"/>
              <a:gd name="T6" fmla="*/ 1137 w 1138"/>
              <a:gd name="T7" fmla="*/ 733 h 1467"/>
              <a:gd name="T8" fmla="*/ 733 w 1138"/>
              <a:gd name="T9" fmla="*/ 897 h 1467"/>
              <a:gd name="T10" fmla="*/ 568 w 1138"/>
              <a:gd name="T11" fmla="*/ 1466 h 1467"/>
              <a:gd name="T12" fmla="*/ 405 w 1138"/>
              <a:gd name="T13" fmla="*/ 897 h 1467"/>
              <a:gd name="T14" fmla="*/ 0 w 1138"/>
              <a:gd name="T15" fmla="*/ 733 h 1467"/>
              <a:gd name="T16" fmla="*/ 405 w 1138"/>
              <a:gd name="T17" fmla="*/ 569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8" h="1467">
                <a:moveTo>
                  <a:pt x="405" y="569"/>
                </a:moveTo>
                <a:lnTo>
                  <a:pt x="568" y="0"/>
                </a:lnTo>
                <a:lnTo>
                  <a:pt x="733" y="569"/>
                </a:lnTo>
                <a:lnTo>
                  <a:pt x="1137" y="733"/>
                </a:lnTo>
                <a:lnTo>
                  <a:pt x="733" y="897"/>
                </a:lnTo>
                <a:lnTo>
                  <a:pt x="568" y="1466"/>
                </a:lnTo>
                <a:lnTo>
                  <a:pt x="405" y="897"/>
                </a:lnTo>
                <a:lnTo>
                  <a:pt x="0" y="733"/>
                </a:lnTo>
                <a:lnTo>
                  <a:pt x="405" y="569"/>
                </a:lnTo>
              </a:path>
            </a:pathLst>
          </a:custGeom>
          <a:solidFill>
            <a:srgbClr val="FFFFFF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dirty="0"/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0EDBF0FA-29D3-557C-FB08-7FB23E77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6707" y="5268573"/>
            <a:ext cx="1399619" cy="1399619"/>
          </a:xfrm>
          <a:prstGeom prst="rect">
            <a:avLst/>
          </a:prstGeom>
        </p:spPr>
      </p:pic>
      <p:pic>
        <p:nvPicPr>
          <p:cNvPr id="18" name="Graphic 17" descr="Pie chart with solid fill">
            <a:extLst>
              <a:ext uri="{FF2B5EF4-FFF2-40B4-BE49-F238E27FC236}">
                <a16:creationId xmlns:a16="http://schemas.microsoft.com/office/drawing/2014/main" id="{AB6E8A93-7C68-89E3-265F-DE04978EE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239" y="-284541"/>
            <a:ext cx="1513514" cy="15135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5A88C0-25C7-9DCE-14F1-FBD29601F565}"/>
              </a:ext>
            </a:extLst>
          </p:cNvPr>
          <p:cNvSpPr txBox="1"/>
          <p:nvPr/>
        </p:nvSpPr>
        <p:spPr>
          <a:xfrm>
            <a:off x="15527847" y="1075596"/>
            <a:ext cx="3670877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2. Bộ dữ liệu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D2E41B-B3F1-D87B-9AB1-3FC0094289E5}"/>
              </a:ext>
            </a:extLst>
          </p:cNvPr>
          <p:cNvSpPr txBox="1"/>
          <p:nvPr/>
        </p:nvSpPr>
        <p:spPr>
          <a:xfrm>
            <a:off x="2749178" y="1104090"/>
            <a:ext cx="608820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54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 Phương pháp thực hiện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166C5-F5E2-6A35-3EF9-0C1B2A69BB79}"/>
              </a:ext>
            </a:extLst>
          </p:cNvPr>
          <p:cNvSpPr txBox="1"/>
          <p:nvPr/>
        </p:nvSpPr>
        <p:spPr>
          <a:xfrm>
            <a:off x="-4840461" y="3902704"/>
            <a:ext cx="217367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4. Đánh giá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E4FF1D-8EAA-4176-840E-2802DE8D1989}"/>
              </a:ext>
            </a:extLst>
          </p:cNvPr>
          <p:cNvSpPr txBox="1"/>
          <p:nvPr/>
        </p:nvSpPr>
        <p:spPr>
          <a:xfrm>
            <a:off x="-4840461" y="4459999"/>
            <a:ext cx="263213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5. Phân tích lỗi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A2597-46E8-1921-22F6-16026D948044}"/>
              </a:ext>
            </a:extLst>
          </p:cNvPr>
          <p:cNvSpPr txBox="1"/>
          <p:nvPr/>
        </p:nvSpPr>
        <p:spPr>
          <a:xfrm>
            <a:off x="-4840461" y="5048776"/>
            <a:ext cx="196367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6. Kết luận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B5143-DD2C-02EF-E60B-9510C5167D42}"/>
              </a:ext>
            </a:extLst>
          </p:cNvPr>
          <p:cNvSpPr txBox="1"/>
          <p:nvPr/>
        </p:nvSpPr>
        <p:spPr>
          <a:xfrm>
            <a:off x="1129254" y="-1555590"/>
            <a:ext cx="9419245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CHÚ THÍCH HÌNH ẢNH BẰNG BẰNG TIẾNG VIỆT </a:t>
            </a:r>
          </a:p>
          <a:p>
            <a:pPr algn="ctr"/>
            <a:r>
              <a:rPr lang="en-US" sz="4000" b="1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VỚI BỘ DỮ LIỆU UIT-ViIC</a:t>
            </a:r>
          </a:p>
        </p:txBody>
      </p:sp>
      <p:pic>
        <p:nvPicPr>
          <p:cNvPr id="6" name="Graphic 5" descr="Baseball bat and ball with solid fill">
            <a:extLst>
              <a:ext uri="{FF2B5EF4-FFF2-40B4-BE49-F238E27FC236}">
                <a16:creationId xmlns:a16="http://schemas.microsoft.com/office/drawing/2014/main" id="{1B14E70C-4AFC-31C2-0777-EDCC2AA4B0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29655" y="3687576"/>
            <a:ext cx="914400" cy="914400"/>
          </a:xfrm>
          <a:prstGeom prst="rect">
            <a:avLst/>
          </a:prstGeom>
        </p:spPr>
      </p:pic>
      <p:pic>
        <p:nvPicPr>
          <p:cNvPr id="19" name="Graphic 18" descr="Baseball bat and ball outline">
            <a:extLst>
              <a:ext uri="{FF2B5EF4-FFF2-40B4-BE49-F238E27FC236}">
                <a16:creationId xmlns:a16="http://schemas.microsoft.com/office/drawing/2014/main" id="{078495E9-65F9-CC0D-0C29-A2EF8AE7E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57642" y="2839406"/>
            <a:ext cx="914400" cy="914400"/>
          </a:xfrm>
          <a:prstGeom prst="rect">
            <a:avLst/>
          </a:prstGeom>
        </p:spPr>
      </p:pic>
      <p:pic>
        <p:nvPicPr>
          <p:cNvPr id="21" name="Graphic 20" descr="Basketball with solid fill">
            <a:extLst>
              <a:ext uri="{FF2B5EF4-FFF2-40B4-BE49-F238E27FC236}">
                <a16:creationId xmlns:a16="http://schemas.microsoft.com/office/drawing/2014/main" id="{59662D31-CBF4-6119-F990-38D1241061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80011" y="3966344"/>
            <a:ext cx="1224696" cy="1224696"/>
          </a:xfrm>
          <a:prstGeom prst="rect">
            <a:avLst/>
          </a:prstGeom>
        </p:spPr>
      </p:pic>
      <p:pic>
        <p:nvPicPr>
          <p:cNvPr id="31" name="Graphic 30" descr="Basketball Hoop outline">
            <a:extLst>
              <a:ext uri="{FF2B5EF4-FFF2-40B4-BE49-F238E27FC236}">
                <a16:creationId xmlns:a16="http://schemas.microsoft.com/office/drawing/2014/main" id="{467BB51F-90A6-FE1E-676A-9A9B17B717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728793" y="1938631"/>
            <a:ext cx="1153471" cy="11534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06D3A7-0914-03A8-9274-B3A59E39370F}"/>
              </a:ext>
            </a:extLst>
          </p:cNvPr>
          <p:cNvSpPr txBox="1"/>
          <p:nvPr/>
        </p:nvSpPr>
        <p:spPr>
          <a:xfrm>
            <a:off x="13109865" y="2457130"/>
            <a:ext cx="55239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32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Nghiên cứu trên bộ dữ liệu  UIT - ViIC  </a:t>
            </a:r>
            <a:endParaRPr lang="en-US" sz="28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E8787-B37A-D55B-52DD-596E48549F77}"/>
              </a:ext>
            </a:extLst>
          </p:cNvPr>
          <p:cNvSpPr txBox="1"/>
          <p:nvPr/>
        </p:nvSpPr>
        <p:spPr>
          <a:xfrm>
            <a:off x="13802760" y="3036014"/>
            <a:ext cx="628858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3.850 hình ảnh liên quan đến các môn thể thao chơi bóng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từ </a:t>
            </a:r>
            <a:endParaRPr lang="en-US" sz="24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  <a:p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phiên bản 2017 của bộ dữ liệu Microsoft COCO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1B6A48-C065-5D74-549C-58F0F6AD5595}"/>
              </a:ext>
            </a:extLst>
          </p:cNvPr>
          <p:cNvSpPr txBox="1"/>
          <p:nvPr/>
        </p:nvSpPr>
        <p:spPr>
          <a:xfrm>
            <a:off x="13755961" y="3864805"/>
            <a:ext cx="418704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vi-VN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5 chú thích tiếng Việt cho mỗi hình ảnh</a:t>
            </a:r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9D99B-095D-6CB7-A16B-5D8A30CA8C96}"/>
              </a:ext>
            </a:extLst>
          </p:cNvPr>
          <p:cNvSpPr txBox="1"/>
          <p:nvPr/>
        </p:nvSpPr>
        <p:spPr>
          <a:xfrm>
            <a:off x="13718413" y="4364207"/>
            <a:ext cx="380392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ysClr val="windowText" lastClr="000000"/>
                </a:solidFill>
                <a:latin typeface="#9Slide05 Braxton Regular" panose="03060000000000000000" pitchFamily="66" charset="0"/>
              </a:rPr>
              <a:t> 19250 chú thích được gán bằng tay </a:t>
            </a:r>
            <a:endParaRPr lang="en-US" sz="2000">
              <a:solidFill>
                <a:sysClr val="windowText" lastClr="000000"/>
              </a:solidFill>
              <a:latin typeface="#9Slide05 Braxton Regular" panose="03060000000000000000" pitchFamily="66" charset="0"/>
            </a:endParaRPr>
          </a:p>
        </p:txBody>
      </p:sp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466AF6F3-CDA8-7840-6328-5F52CC5A81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031464"/>
            <a:ext cx="371948" cy="371948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7B056429-000F-044F-FD2F-7ECAD29176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3862189"/>
            <a:ext cx="371948" cy="371948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1701E249-AD44-AA12-C321-C7627827E8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89825" y="4347103"/>
            <a:ext cx="371948" cy="3719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3521B43-A93F-7C27-494C-EE6858138FB1}"/>
              </a:ext>
            </a:extLst>
          </p:cNvPr>
          <p:cNvSpPr txBox="1"/>
          <p:nvPr/>
        </p:nvSpPr>
        <p:spPr>
          <a:xfrm>
            <a:off x="1313716" y="2054707"/>
            <a:ext cx="295593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>
                <a:latin typeface="#9Slide05 Braxton Regular" panose="03060000000000000000" pitchFamily="66" charset="0"/>
              </a:rPr>
              <a:t>Image Captioning  </a:t>
            </a:r>
            <a:endParaRPr lang="en-US" sz="3200">
              <a:latin typeface="#9Slide05 Braxton Regular" panose="03060000000000000000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AF86FD-11E4-984C-8363-D5306D3779D2}"/>
              </a:ext>
            </a:extLst>
          </p:cNvPr>
          <p:cNvSpPr txBox="1"/>
          <p:nvPr/>
        </p:nvSpPr>
        <p:spPr>
          <a:xfrm>
            <a:off x="1313716" y="2712634"/>
            <a:ext cx="15052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Tiền xử lý dữ liệu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52E223-278D-CD68-3109-DA37986AA44D}"/>
              </a:ext>
            </a:extLst>
          </p:cNvPr>
          <p:cNvSpPr txBox="1"/>
          <p:nvPr/>
        </p:nvSpPr>
        <p:spPr>
          <a:xfrm>
            <a:off x="1252074" y="3065475"/>
            <a:ext cx="20903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Tokenize dữ liệu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ED52A5-2655-629F-FBCC-CAAC081C3FA2}"/>
              </a:ext>
            </a:extLst>
          </p:cNvPr>
          <p:cNvSpPr txBox="1"/>
          <p:nvPr/>
        </p:nvSpPr>
        <p:spPr>
          <a:xfrm>
            <a:off x="1212117" y="3397725"/>
            <a:ext cx="269625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defRPr>
            </a:lvl1pPr>
          </a:lstStyle>
          <a:p>
            <a:r>
              <a:rPr lang="vi-VN"/>
              <a:t> Load các mô hình đã train sẵn</a:t>
            </a:r>
            <a:r>
              <a:rPr lang="en-US"/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98EB57-A33F-6165-D7FB-FE5E6958DDA8}"/>
              </a:ext>
            </a:extLst>
          </p:cNvPr>
          <p:cNvSpPr txBox="1"/>
          <p:nvPr/>
        </p:nvSpPr>
        <p:spPr>
          <a:xfrm>
            <a:off x="1560454" y="3737688"/>
            <a:ext cx="960284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800">
                <a:latin typeface="#9Slide05 Braxton Regular" panose="03060000000000000000" pitchFamily="66" charset="0"/>
              </a:defRPr>
            </a:lvl1pPr>
          </a:lstStyle>
          <a:p>
            <a:r>
              <a:rPr lang="en-US"/>
              <a:t>Tạo m</a:t>
            </a:r>
            <a:r>
              <a:rPr lang="vi-VN"/>
              <a:t>ô hình sản sinh dữ liệu</a:t>
            </a:r>
            <a:r>
              <a:rPr lang="en-US"/>
              <a:t>: </a:t>
            </a:r>
            <a:r>
              <a:rPr lang="vi-VN"/>
              <a:t>Tạo các mô hình</a:t>
            </a:r>
            <a:r>
              <a:rPr lang="en-US"/>
              <a:t> </a:t>
            </a:r>
            <a:r>
              <a:rPr lang="vi-VN"/>
              <a:t>CNN-LSTM và CNN-GRU[5] và bắt đầu huấn luyện dựa trên data generator và</a:t>
            </a:r>
            <a:r>
              <a:rPr lang="en-US"/>
              <a:t> </a:t>
            </a:r>
            <a:r>
              <a:rPr lang="vi-VN"/>
              <a:t>các đặc trưng đã trích xuất .</a:t>
            </a:r>
            <a:r>
              <a:rPr lang="en-US"/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066BE0-CFEE-66C0-568D-C37B0B4BBAA5}"/>
              </a:ext>
            </a:extLst>
          </p:cNvPr>
          <p:cNvSpPr txBox="1"/>
          <p:nvPr/>
        </p:nvSpPr>
        <p:spPr>
          <a:xfrm>
            <a:off x="1252074" y="4693846"/>
            <a:ext cx="298479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#9Slide05 Braxton Regular" panose="03060000000000000000" pitchFamily="66" charset="0"/>
              </a:rPr>
              <a:t>Cho mô hình dự đoán trên tập test.</a:t>
            </a:r>
            <a:endParaRPr lang="en-US">
              <a:solidFill>
                <a:schemeClr val="bg1">
                  <a:lumMod val="65000"/>
                </a:schemeClr>
              </a:solidFill>
              <a:latin typeface="#9Slide05 Braxton Regular" panose="030600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85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1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BD45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410</TotalTime>
  <Words>2516</Words>
  <Application>Microsoft Office PowerPoint</Application>
  <PresentationFormat>Widescreen</PresentationFormat>
  <Paragraphs>542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#9Slide02 Noi dung dai</vt:lpstr>
      <vt:lpstr>#9Slide02 Tieu de dai</vt:lpstr>
      <vt:lpstr>#9Slide05 Braxton Regular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Dell</dc:creator>
  <cp:keywords>9Slide</cp:keywords>
  <dc:description>9Slide.vn</dc:description>
  <cp:lastModifiedBy>Đặng Chí Thành</cp:lastModifiedBy>
  <cp:revision>6</cp:revision>
  <dcterms:created xsi:type="dcterms:W3CDTF">2022-12-25T08:01:11Z</dcterms:created>
  <dcterms:modified xsi:type="dcterms:W3CDTF">2022-12-25T16:34:40Z</dcterms:modified>
  <cp:category>9Slide.vn</cp:category>
  <cp:contentStatus>9Slide</cp:contentStatus>
</cp:coreProperties>
</file>