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5"/>
    <p:sldMasterId id="214748367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embeddedFontLs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FBD1092-4377-44B6-AEAA-7638BB7AC528}">
  <a:tblStyle styleId="{0FBD1092-4377-44B6-AEAA-7638BB7AC52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OpenSans-regular.fntdata"/><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OpenSans-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57515110cb_1_4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57515110cb_1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639711a67d_1_126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191" name="Google Shape;191;g639711a67d_1_12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6463c6be4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463c6be4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62a7771621_0_3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205" name="Google Shape;205;g62a7771621_0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61265ad5f5_0_9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61265ad5f5_0_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639711a67d_1_124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639711a67d_1_12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639711a67d_1_125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639711a67d_1_12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62a7771621_0_7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236" name="Google Shape;236;g62a7771621_0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63c535a6a2_0_38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3" name="Google Shape;243;g63c535a6a2_0_3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3fdb98d2b8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1" name="Google Shape;251;g13fdb98d2b8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645f63b28d_0_1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9" name="Google Shape;259;g645f63b28d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63c535a6a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3c535a6a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645f63b28d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7" name="Google Shape;267;g645f63b28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63c535a6a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3c535a6a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63c535a6a2_0_5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147" name="Google Shape;147;g63c535a6a2_0_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63c535a6a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3c535a6a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63c535a6a2_0_36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160" name="Google Shape;160;g63c535a6a2_0_3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62a7771621_0_2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7" name="Google Shape;167;g62a7771621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6473e69d8f_0_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5" name="Google Shape;175;g6473e69d8f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63c535a6a2_0_37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3" name="Google Shape;183;g63c535a6a2_0_3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54"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b="7535" l="0" r="7800" t="0"/>
          <a:stretch/>
        </p:blipFill>
        <p:spPr>
          <a:xfrm>
            <a:off x="6579650" y="2571750"/>
            <a:ext cx="2564400" cy="2571900"/>
          </a:xfrm>
          <a:prstGeom prst="rect">
            <a:avLst/>
          </a:prstGeom>
          <a:noFill/>
          <a:ln>
            <a:noFill/>
          </a:ln>
        </p:spPr>
      </p:pic>
      <p:sp>
        <p:nvSpPr>
          <p:cNvPr id="56" name="Google Shape;56;p14"/>
          <p:cNvSpPr txBox="1"/>
          <p:nvPr>
            <p:ph type="title"/>
          </p:nvPr>
        </p:nvSpPr>
        <p:spPr>
          <a:xfrm>
            <a:off x="457200" y="834727"/>
            <a:ext cx="8229600" cy="13893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57" name="Google Shape;57;p14"/>
          <p:cNvSpPr txBox="1"/>
          <p:nvPr>
            <p:ph idx="1" type="body"/>
          </p:nvPr>
        </p:nvSpPr>
        <p:spPr>
          <a:xfrm>
            <a:off x="457200" y="2195513"/>
            <a:ext cx="5038800" cy="1003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1pPr>
            <a:lvl2pPr indent="-228600" lvl="1" marL="9144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2pPr>
            <a:lvl3pPr indent="-228600" lvl="2" marL="13716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3pPr>
            <a:lvl4pPr indent="-228600" lvl="3" marL="18288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4pPr>
            <a:lvl5pPr indent="-228600" lvl="4" marL="22860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9pPr>
          </a:lstStyle>
          <a:p/>
        </p:txBody>
      </p:sp>
      <p:sp>
        <p:nvSpPr>
          <p:cNvPr id="58" name="Google Shape;58;p14"/>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type="tx">
  <p:cSld name="TITLE_AND_BODY">
    <p:spTree>
      <p:nvGrpSpPr>
        <p:cNvPr id="59" name="Shape 59"/>
        <p:cNvGrpSpPr/>
        <p:nvPr/>
      </p:nvGrpSpPr>
      <p:grpSpPr>
        <a:xfrm>
          <a:off x="0" y="0"/>
          <a:ext cx="0" cy="0"/>
          <a:chOff x="0" y="0"/>
          <a:chExt cx="0" cy="0"/>
        </a:xfrm>
      </p:grpSpPr>
      <p:sp>
        <p:nvSpPr>
          <p:cNvPr id="60" name="Google Shape;60;p15"/>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61" name="Google Shape;61;p15"/>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rgbClr val="FFFFFF"/>
        </a:solidFill>
      </p:bgPr>
    </p:bg>
    <p:spTree>
      <p:nvGrpSpPr>
        <p:cNvPr id="62" name="Shape 62"/>
        <p:cNvGrpSpPr/>
        <p:nvPr/>
      </p:nvGrpSpPr>
      <p:grpSpPr>
        <a:xfrm>
          <a:off x="0" y="0"/>
          <a:ext cx="0" cy="0"/>
          <a:chOff x="0" y="0"/>
          <a:chExt cx="0" cy="0"/>
        </a:xfrm>
      </p:grpSpPr>
      <p:sp>
        <p:nvSpPr>
          <p:cNvPr id="63" name="Google Shape;63;p16"/>
          <p:cNvSpPr txBox="1"/>
          <p:nvPr>
            <p:ph idx="1" type="body"/>
          </p:nvPr>
        </p:nvSpPr>
        <p:spPr>
          <a:xfrm>
            <a:off x="457200" y="914251"/>
            <a:ext cx="8229600" cy="309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64" name="Google Shape;64;p16"/>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7D97AD"/>
              </a:buClr>
              <a:buSzPts val="5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65" name="Google Shape;65;p16"/>
          <p:cNvSpPr txBox="1"/>
          <p:nvPr>
            <p:ph type="title"/>
          </p:nvPr>
        </p:nvSpPr>
        <p:spPr>
          <a:xfrm>
            <a:off x="457200" y="304800"/>
            <a:ext cx="8229600" cy="5952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0"/>
              </a:spcBef>
              <a:spcAft>
                <a:spcPts val="0"/>
              </a:spcAft>
              <a:buClr>
                <a:srgbClr val="2D3D4A"/>
              </a:buClr>
              <a:buSzPts val="500"/>
              <a:buFont typeface="Open Sans"/>
              <a:buNone/>
              <a:defRPr b="0" i="0"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66" name="Google Shape;66;p16"/>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1pPr>
            <a:lvl2pPr indent="0" lvl="1"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2pPr>
            <a:lvl3pPr indent="0" lvl="2"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3pPr>
            <a:lvl4pPr indent="0" lvl="3"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4pPr>
            <a:lvl5pPr indent="0" lvl="4"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5pPr>
            <a:lvl6pPr indent="0" lvl="5"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6pPr>
            <a:lvl7pPr indent="0" lvl="6"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7pPr>
            <a:lvl8pPr indent="0" lvl="7"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8pPr>
            <a:lvl9pPr indent="0" lvl="8"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solidFill>
                <a:srgbClr val="929292"/>
              </a:solidFill>
            </a:endParaRPr>
          </a:p>
        </p:txBody>
      </p:sp>
      <p:sp>
        <p:nvSpPr>
          <p:cNvPr id="67" name="Google Shape;67;p16"/>
          <p:cNvSpPr txBox="1"/>
          <p:nvPr>
            <p:ph idx="3" type="body"/>
          </p:nvPr>
        </p:nvSpPr>
        <p:spPr>
          <a:xfrm>
            <a:off x="457200" y="1715877"/>
            <a:ext cx="8229600" cy="2857800"/>
          </a:xfrm>
          <a:prstGeom prst="rect">
            <a:avLst/>
          </a:prstGeom>
          <a:noFill/>
          <a:ln>
            <a:noFill/>
          </a:ln>
        </p:spPr>
        <p:txBody>
          <a:bodyPr anchorCtr="0" anchor="ctr" bIns="34275" lIns="34275" spcFirstLastPara="1" rIns="34275" wrap="square" tIns="34275">
            <a:noAutofit/>
          </a:bodyPr>
          <a:lstStyle>
            <a:lvl1pPr indent="-228600" lvl="0" marL="457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with Subtitle">
  <p:cSld name="Segue with Subtitle">
    <p:spTree>
      <p:nvGrpSpPr>
        <p:cNvPr id="68" name="Shape 68"/>
        <p:cNvGrpSpPr/>
        <p:nvPr/>
      </p:nvGrpSpPr>
      <p:grpSpPr>
        <a:xfrm>
          <a:off x="0" y="0"/>
          <a:ext cx="0" cy="0"/>
          <a:chOff x="0" y="0"/>
          <a:chExt cx="0" cy="0"/>
        </a:xfrm>
      </p:grpSpPr>
      <p:sp>
        <p:nvSpPr>
          <p:cNvPr id="69" name="Google Shape;69;p17"/>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70" name="Google Shape;70;p17"/>
          <p:cNvSpPr txBox="1"/>
          <p:nvPr>
            <p:ph idx="1" type="body"/>
          </p:nvPr>
        </p:nvSpPr>
        <p:spPr>
          <a:xfrm>
            <a:off x="457200" y="2633663"/>
            <a:ext cx="8229600" cy="1390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1pPr>
            <a:lvl2pPr indent="-228600" lvl="1" marL="9144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2pPr>
            <a:lvl3pPr indent="-228600" lvl="2" marL="13716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3pPr>
            <a:lvl4pPr indent="-228600" lvl="3" marL="18288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4pPr>
            <a:lvl5pPr indent="-228600" lvl="4" marL="22860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71" name="Google Shape;71;p17"/>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with Subtitle Light">
  <p:cSld name="Segue with Subtitle Light">
    <p:bg>
      <p:bgPr>
        <a:solidFill>
          <a:srgbClr val="02B3E4"/>
        </a:solidFill>
      </p:bgPr>
    </p:bg>
    <p:spTree>
      <p:nvGrpSpPr>
        <p:cNvPr id="72" name="Shape 72"/>
        <p:cNvGrpSpPr/>
        <p:nvPr/>
      </p:nvGrpSpPr>
      <p:grpSpPr>
        <a:xfrm>
          <a:off x="0" y="0"/>
          <a:ext cx="0" cy="0"/>
          <a:chOff x="0" y="0"/>
          <a:chExt cx="0" cy="0"/>
        </a:xfrm>
      </p:grpSpPr>
      <p:sp>
        <p:nvSpPr>
          <p:cNvPr id="73" name="Google Shape;73;p18"/>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74" name="Google Shape;74;p18"/>
          <p:cNvSpPr txBox="1"/>
          <p:nvPr>
            <p:ph idx="1" type="body"/>
          </p:nvPr>
        </p:nvSpPr>
        <p:spPr>
          <a:xfrm>
            <a:off x="457200" y="2633663"/>
            <a:ext cx="8229600" cy="1390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1pPr>
            <a:lvl2pPr indent="-228600" lvl="1" marL="9144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2pPr>
            <a:lvl3pPr indent="-228600" lvl="2" marL="13716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3pPr>
            <a:lvl4pPr indent="-228600" lvl="3" marL="18288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4pPr>
            <a:lvl5pPr indent="-228600" lvl="4" marL="22860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75" name="Google Shape;75;p18"/>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Light">
  <p:cSld name="Segue Light">
    <p:bg>
      <p:bgPr>
        <a:solidFill>
          <a:srgbClr val="02B3E4"/>
        </a:solidFill>
      </p:bgPr>
    </p:bg>
    <p:spTree>
      <p:nvGrpSpPr>
        <p:cNvPr id="76" name="Shape 76"/>
        <p:cNvGrpSpPr/>
        <p:nvPr/>
      </p:nvGrpSpPr>
      <p:grpSpPr>
        <a:xfrm>
          <a:off x="0" y="0"/>
          <a:ext cx="0" cy="0"/>
          <a:chOff x="0" y="0"/>
          <a:chExt cx="0" cy="0"/>
        </a:xfrm>
      </p:grpSpPr>
      <p:sp>
        <p:nvSpPr>
          <p:cNvPr id="77" name="Google Shape;77;p19"/>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78" name="Google Shape;78;p19"/>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rgbClr val="FFFFFF"/>
        </a:solidFill>
      </p:bgPr>
    </p:bg>
    <p:spTree>
      <p:nvGrpSpPr>
        <p:cNvPr id="79" name="Shape 79"/>
        <p:cNvGrpSpPr/>
        <p:nvPr/>
      </p:nvGrpSpPr>
      <p:grpSpPr>
        <a:xfrm>
          <a:off x="0" y="0"/>
          <a:ext cx="0" cy="0"/>
          <a:chOff x="0" y="0"/>
          <a:chExt cx="0" cy="0"/>
        </a:xfrm>
      </p:grpSpPr>
      <p:sp>
        <p:nvSpPr>
          <p:cNvPr id="80" name="Google Shape;80;p20"/>
          <p:cNvSpPr txBox="1"/>
          <p:nvPr>
            <p:ph type="title"/>
          </p:nvPr>
        </p:nvSpPr>
        <p:spPr>
          <a:xfrm>
            <a:off x="457200" y="667978"/>
            <a:ext cx="8229600" cy="2665800"/>
          </a:xfrm>
          <a:prstGeom prst="rect">
            <a:avLst/>
          </a:prstGeom>
          <a:noFill/>
          <a:ln>
            <a:noFill/>
          </a:ln>
        </p:spPr>
        <p:txBody>
          <a:bodyPr anchorCtr="0" anchor="b" bIns="34275" lIns="34275" spcFirstLastPara="1" rIns="34275" wrap="square" tIns="34275">
            <a:noAutofit/>
          </a:bodyPr>
          <a:lstStyle>
            <a:lvl1pPr indent="-152400" lvl="0" marL="152400" marR="0" rtl="0" algn="l">
              <a:lnSpc>
                <a:spcPct val="100000"/>
              </a:lnSpc>
              <a:spcBef>
                <a:spcPts val="0"/>
              </a:spcBef>
              <a:spcAft>
                <a:spcPts val="0"/>
              </a:spcAft>
              <a:buClr>
                <a:srgbClr val="2D3D4A"/>
              </a:buClr>
              <a:buSzPts val="500"/>
              <a:buFont typeface="Open Sans"/>
              <a:buNone/>
              <a:defRPr b="0" i="1"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81" name="Google Shape;81;p20"/>
          <p:cNvSpPr txBox="1"/>
          <p:nvPr>
            <p:ph idx="1" type="body"/>
          </p:nvPr>
        </p:nvSpPr>
        <p:spPr>
          <a:xfrm>
            <a:off x="609600" y="3419475"/>
            <a:ext cx="8077200" cy="744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2pPr>
            <a:lvl3pPr indent="-228600" lvl="2" marL="13716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3pPr>
            <a:lvl4pPr indent="-228600" lvl="3" marL="18288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4pPr>
            <a:lvl5pPr indent="-228600" lvl="4" marL="22860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2" name="Google Shape;82;p20"/>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Content">
  <p:cSld name="Title with Content">
    <p:bg>
      <p:bgPr>
        <a:solidFill>
          <a:srgbClr val="FFFFFF"/>
        </a:solidFill>
      </p:bgPr>
    </p:bg>
    <p:spTree>
      <p:nvGrpSpPr>
        <p:cNvPr id="83" name="Shape 83"/>
        <p:cNvGrpSpPr/>
        <p:nvPr/>
      </p:nvGrpSpPr>
      <p:grpSpPr>
        <a:xfrm>
          <a:off x="0" y="0"/>
          <a:ext cx="0" cy="0"/>
          <a:chOff x="0" y="0"/>
          <a:chExt cx="0" cy="0"/>
        </a:xfrm>
      </p:grpSpPr>
      <p:sp>
        <p:nvSpPr>
          <p:cNvPr id="84" name="Google Shape;84;p21"/>
          <p:cNvSpPr txBox="1"/>
          <p:nvPr>
            <p:ph idx="1" type="body"/>
          </p:nvPr>
        </p:nvSpPr>
        <p:spPr>
          <a:xfrm>
            <a:off x="457200" y="914251"/>
            <a:ext cx="8229600" cy="309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5" name="Google Shape;85;p21"/>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7D97AD"/>
              </a:buClr>
              <a:buSzPts val="5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6" name="Google Shape;86;p21"/>
          <p:cNvSpPr txBox="1"/>
          <p:nvPr>
            <p:ph type="title"/>
          </p:nvPr>
        </p:nvSpPr>
        <p:spPr>
          <a:xfrm>
            <a:off x="457200" y="304800"/>
            <a:ext cx="8229600" cy="5952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0"/>
              </a:spcBef>
              <a:spcAft>
                <a:spcPts val="0"/>
              </a:spcAft>
              <a:buClr>
                <a:srgbClr val="2D3D4A"/>
              </a:buClr>
              <a:buSzPts val="500"/>
              <a:buFont typeface="Open Sans"/>
              <a:buNone/>
              <a:defRPr b="0" i="0"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87" name="Google Shape;87;p21"/>
          <p:cNvSpPr txBox="1"/>
          <p:nvPr>
            <p:ph idx="3" type="body"/>
          </p:nvPr>
        </p:nvSpPr>
        <p:spPr>
          <a:xfrm>
            <a:off x="457200" y="1714500"/>
            <a:ext cx="8229600" cy="28575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700"/>
              </a:spcBef>
              <a:spcAft>
                <a:spcPts val="0"/>
              </a:spcAft>
              <a:buClr>
                <a:srgbClr val="2D3D4A"/>
              </a:buClr>
              <a:buSzPts val="1400"/>
              <a:buFont typeface="Cabin"/>
              <a:buChar char="•"/>
              <a:defRPr b="0" i="0" sz="1800" u="none" cap="none" strike="noStrike">
                <a:solidFill>
                  <a:srgbClr val="2D3D4A"/>
                </a:solidFill>
                <a:latin typeface="Open Sans"/>
                <a:ea typeface="Open Sans"/>
                <a:cs typeface="Open Sans"/>
                <a:sym typeface="Open Sans"/>
              </a:defRPr>
            </a:lvl1pPr>
            <a:lvl2pPr indent="-311150" lvl="1" marL="914400" marR="0" rtl="0" algn="l">
              <a:lnSpc>
                <a:spcPct val="100000"/>
              </a:lnSpc>
              <a:spcBef>
                <a:spcPts val="700"/>
              </a:spcBef>
              <a:spcAft>
                <a:spcPts val="0"/>
              </a:spcAft>
              <a:buClr>
                <a:srgbClr val="2D3D4A"/>
              </a:buClr>
              <a:buSzPts val="1300"/>
              <a:buFont typeface="Open Sans"/>
              <a:buChar char="–"/>
              <a:defRPr b="0" i="0" sz="1600" u="none" cap="none" strike="noStrike">
                <a:solidFill>
                  <a:srgbClr val="2D3D4A"/>
                </a:solidFill>
                <a:latin typeface="Open Sans"/>
                <a:ea typeface="Open Sans"/>
                <a:cs typeface="Open Sans"/>
                <a:sym typeface="Open Sans"/>
              </a:defRPr>
            </a:lvl2pPr>
            <a:lvl3pPr indent="-298450" lvl="2" marL="13716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3pPr>
            <a:lvl4pPr indent="-298450" lvl="3" marL="18288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4pPr>
            <a:lvl5pPr indent="-298450" lvl="4" marL="22860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8" name="Google Shape;88;p21"/>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1pPr>
            <a:lvl2pPr indent="0" lvl="1"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2pPr>
            <a:lvl3pPr indent="0" lvl="2"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3pPr>
            <a:lvl4pPr indent="0" lvl="3"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4pPr>
            <a:lvl5pPr indent="0" lvl="4"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5pPr>
            <a:lvl6pPr indent="0" lvl="5"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6pPr>
            <a:lvl7pPr indent="0" lvl="6"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7pPr>
            <a:lvl8pPr indent="0" lvl="7"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8pPr>
            <a:lvl9pPr indent="0" lvl="8"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solidFill>
                <a:srgbClr val="92929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Content &amp; Image">
  <p:cSld name="Title with Content &amp; Image">
    <p:bg>
      <p:bgPr>
        <a:solidFill>
          <a:srgbClr val="FFFFFF"/>
        </a:solidFill>
      </p:bgPr>
    </p:bg>
    <p:spTree>
      <p:nvGrpSpPr>
        <p:cNvPr id="89" name="Shape 89"/>
        <p:cNvGrpSpPr/>
        <p:nvPr/>
      </p:nvGrpSpPr>
      <p:grpSpPr>
        <a:xfrm>
          <a:off x="0" y="0"/>
          <a:ext cx="0" cy="0"/>
          <a:chOff x="0" y="0"/>
          <a:chExt cx="0" cy="0"/>
        </a:xfrm>
      </p:grpSpPr>
      <p:sp>
        <p:nvSpPr>
          <p:cNvPr id="90" name="Google Shape;90;p22"/>
          <p:cNvSpPr txBox="1"/>
          <p:nvPr>
            <p:ph idx="1" type="body"/>
          </p:nvPr>
        </p:nvSpPr>
        <p:spPr>
          <a:xfrm>
            <a:off x="457200" y="912875"/>
            <a:ext cx="8229600" cy="309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1" name="Google Shape;91;p22"/>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7D97AD"/>
              </a:buClr>
              <a:buSzPts val="5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2" name="Google Shape;92;p22"/>
          <p:cNvSpPr txBox="1"/>
          <p:nvPr>
            <p:ph type="title"/>
          </p:nvPr>
        </p:nvSpPr>
        <p:spPr>
          <a:xfrm>
            <a:off x="457200" y="304800"/>
            <a:ext cx="8229600" cy="5937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0"/>
              </a:spcBef>
              <a:spcAft>
                <a:spcPts val="0"/>
              </a:spcAft>
              <a:buClr>
                <a:srgbClr val="2D3D4A"/>
              </a:buClr>
              <a:buSzPts val="500"/>
              <a:buFont typeface="Open Sans"/>
              <a:buNone/>
              <a:defRPr b="0" i="0"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93" name="Google Shape;93;p22"/>
          <p:cNvSpPr txBox="1"/>
          <p:nvPr>
            <p:ph idx="3" type="body"/>
          </p:nvPr>
        </p:nvSpPr>
        <p:spPr>
          <a:xfrm>
            <a:off x="457200" y="1714500"/>
            <a:ext cx="4025100" cy="28575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700"/>
              </a:spcBef>
              <a:spcAft>
                <a:spcPts val="0"/>
              </a:spcAft>
              <a:buClr>
                <a:srgbClr val="2D3D4A"/>
              </a:buClr>
              <a:buSzPts val="1400"/>
              <a:buFont typeface="Open Sans"/>
              <a:buChar char="•"/>
              <a:defRPr b="0" i="0" sz="1800" u="none" cap="none" strike="noStrike">
                <a:solidFill>
                  <a:srgbClr val="2D3D4A"/>
                </a:solidFill>
                <a:latin typeface="Open Sans"/>
                <a:ea typeface="Open Sans"/>
                <a:cs typeface="Open Sans"/>
                <a:sym typeface="Open Sans"/>
              </a:defRPr>
            </a:lvl1pPr>
            <a:lvl2pPr indent="-311150" lvl="1" marL="914400" marR="0" rtl="0" algn="l">
              <a:lnSpc>
                <a:spcPct val="100000"/>
              </a:lnSpc>
              <a:spcBef>
                <a:spcPts val="700"/>
              </a:spcBef>
              <a:spcAft>
                <a:spcPts val="0"/>
              </a:spcAft>
              <a:buClr>
                <a:srgbClr val="2D3D4A"/>
              </a:buClr>
              <a:buSzPts val="1300"/>
              <a:buFont typeface="Open Sans"/>
              <a:buChar char="–"/>
              <a:defRPr b="0" i="0" sz="1600" u="none" cap="none" strike="noStrike">
                <a:solidFill>
                  <a:srgbClr val="2D3D4A"/>
                </a:solidFill>
                <a:latin typeface="Open Sans"/>
                <a:ea typeface="Open Sans"/>
                <a:cs typeface="Open Sans"/>
                <a:sym typeface="Open Sans"/>
              </a:defRPr>
            </a:lvl2pPr>
            <a:lvl3pPr indent="-298450" lvl="2" marL="13716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3pPr>
            <a:lvl4pPr indent="-298450" lvl="3" marL="18288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4pPr>
            <a:lvl5pPr indent="-298450" lvl="4" marL="22860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4" name="Google Shape;94;p22"/>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1pPr>
            <a:lvl2pPr indent="0" lvl="1"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2pPr>
            <a:lvl3pPr indent="0" lvl="2"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3pPr>
            <a:lvl4pPr indent="0" lvl="3"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4pPr>
            <a:lvl5pPr indent="0" lvl="4"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5pPr>
            <a:lvl6pPr indent="0" lvl="5"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6pPr>
            <a:lvl7pPr indent="0" lvl="6"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7pPr>
            <a:lvl8pPr indent="0" lvl="7"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8pPr>
            <a:lvl9pPr indent="0" lvl="8"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solidFill>
                <a:srgbClr val="929292"/>
              </a:solidFill>
            </a:endParaRPr>
          </a:p>
        </p:txBody>
      </p:sp>
      <p:sp>
        <p:nvSpPr>
          <p:cNvPr id="95" name="Google Shape;95;p22"/>
          <p:cNvSpPr/>
          <p:nvPr>
            <p:ph idx="4" type="pic"/>
          </p:nvPr>
        </p:nvSpPr>
        <p:spPr>
          <a:xfrm>
            <a:off x="4662488" y="1714500"/>
            <a:ext cx="4024200" cy="28575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1pPr>
            <a:lvl2pPr indent="0" lvl="1"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0" lvl="2"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0" lvl="3"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0" lvl="4"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533400" lvl="5"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711200" lvl="6"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889000" lvl="7"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1066800" lvl="8"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p:cSld name="Image">
    <p:bg>
      <p:bgPr>
        <a:solidFill>
          <a:srgbClr val="2D3D4A"/>
        </a:solidFill>
      </p:bgPr>
    </p:bg>
    <p:spTree>
      <p:nvGrpSpPr>
        <p:cNvPr id="96" name="Shape 96"/>
        <p:cNvGrpSpPr/>
        <p:nvPr/>
      </p:nvGrpSpPr>
      <p:grpSpPr>
        <a:xfrm>
          <a:off x="0" y="0"/>
          <a:ext cx="0" cy="0"/>
          <a:chOff x="0" y="0"/>
          <a:chExt cx="0" cy="0"/>
        </a:xfrm>
      </p:grpSpPr>
      <p:sp>
        <p:nvSpPr>
          <p:cNvPr id="97" name="Google Shape;97;p23"/>
          <p:cNvSpPr/>
          <p:nvPr>
            <p:ph idx="2" type="pic"/>
          </p:nvPr>
        </p:nvSpPr>
        <p:spPr>
          <a:xfrm>
            <a:off x="0" y="0"/>
            <a:ext cx="9144000" cy="51435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1pPr>
            <a:lvl2pPr indent="0" lvl="1"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0" lvl="2"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0" lvl="3"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0" lvl="4"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533400" lvl="5"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711200" lvl="6"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889000" lvl="7"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1066800" lvl="8"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8" name="Google Shape;98;p23"/>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p:cSld name="Demo">
    <p:spTree>
      <p:nvGrpSpPr>
        <p:cNvPr id="99" name="Shape 99"/>
        <p:cNvGrpSpPr/>
        <p:nvPr/>
      </p:nvGrpSpPr>
      <p:grpSpPr>
        <a:xfrm>
          <a:off x="0" y="0"/>
          <a:ext cx="0" cy="0"/>
          <a:chOff x="0" y="0"/>
          <a:chExt cx="0" cy="0"/>
        </a:xfrm>
      </p:grpSpPr>
      <p:pic>
        <p:nvPicPr>
          <p:cNvPr id="100" name="Google Shape;100;p24"/>
          <p:cNvPicPr preferRelativeResize="0"/>
          <p:nvPr/>
        </p:nvPicPr>
        <p:blipFill rotWithShape="1">
          <a:blip r:embed="rId2">
            <a:alphaModFix/>
          </a:blip>
          <a:srcRect b="7535" l="0" r="7800" t="0"/>
          <a:stretch/>
        </p:blipFill>
        <p:spPr>
          <a:xfrm>
            <a:off x="6579650" y="2571750"/>
            <a:ext cx="2564400" cy="2571900"/>
          </a:xfrm>
          <a:prstGeom prst="rect">
            <a:avLst/>
          </a:prstGeom>
          <a:noFill/>
          <a:ln>
            <a:noFill/>
          </a:ln>
        </p:spPr>
      </p:pic>
      <p:sp>
        <p:nvSpPr>
          <p:cNvPr id="101" name="Google Shape;101;p24"/>
          <p:cNvSpPr txBox="1"/>
          <p:nvPr>
            <p:ph idx="1" type="body"/>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228600" lvl="0" marL="45720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102" name="Google Shape;102;p24"/>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A Dark">
  <p:cSld name="Logo A Dark">
    <p:spTree>
      <p:nvGrpSpPr>
        <p:cNvPr id="103" name="Shape 103"/>
        <p:cNvGrpSpPr/>
        <p:nvPr/>
      </p:nvGrpSpPr>
      <p:grpSpPr>
        <a:xfrm>
          <a:off x="0" y="0"/>
          <a:ext cx="0" cy="0"/>
          <a:chOff x="0" y="0"/>
          <a:chExt cx="0" cy="0"/>
        </a:xfrm>
      </p:grpSpPr>
      <p:sp>
        <p:nvSpPr>
          <p:cNvPr id="104" name="Google Shape;104;p25"/>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2016 Udacity. All rights reserved.</a:t>
            </a:r>
            <a:endParaRPr sz="500"/>
          </a:p>
        </p:txBody>
      </p:sp>
      <p:sp>
        <p:nvSpPr>
          <p:cNvPr id="105" name="Google Shape;105;p25"/>
          <p:cNvSpPr/>
          <p:nvPr/>
        </p:nvSpPr>
        <p:spPr>
          <a:xfrm>
            <a:off x="3796401" y="3514398"/>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Font typeface="Open Sans"/>
              <a:buNone/>
            </a:pPr>
            <a:r>
              <a:rPr b="0" i="0" lang="en" sz="1800" u="none" cap="none" strike="noStrike">
                <a:solidFill>
                  <a:srgbClr val="FFFFFF"/>
                </a:solidFill>
                <a:latin typeface="Open Sans"/>
                <a:ea typeface="Open Sans"/>
                <a:cs typeface="Open Sans"/>
                <a:sym typeface="Open Sans"/>
              </a:rPr>
              <a:t>Be in Demand</a:t>
            </a:r>
            <a:endParaRPr sz="500"/>
          </a:p>
        </p:txBody>
      </p:sp>
      <p:pic>
        <p:nvPicPr>
          <p:cNvPr id="106" name="Google Shape;106;p25"/>
          <p:cNvPicPr preferRelativeResize="0"/>
          <p:nvPr/>
        </p:nvPicPr>
        <p:blipFill rotWithShape="1">
          <a:blip r:embed="rId2">
            <a:alphaModFix/>
          </a:blip>
          <a:srcRect b="0" l="0" r="0" t="0"/>
          <a:stretch/>
        </p:blipFill>
        <p:spPr>
          <a:xfrm>
            <a:off x="3485828" y="1370725"/>
            <a:ext cx="2172300" cy="1941000"/>
          </a:xfrm>
          <a:prstGeom prst="rect">
            <a:avLst/>
          </a:prstGeom>
          <a:noFill/>
          <a:ln>
            <a:noFill/>
          </a:ln>
        </p:spPr>
      </p:pic>
      <p:sp>
        <p:nvSpPr>
          <p:cNvPr id="107" name="Google Shape;107;p25"/>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A Light">
  <p:cSld name="Logo A Light">
    <p:bg>
      <p:bgPr>
        <a:solidFill>
          <a:srgbClr val="02B3E4"/>
        </a:solidFill>
      </p:bgPr>
    </p:bg>
    <p:spTree>
      <p:nvGrpSpPr>
        <p:cNvPr id="108" name="Shape 108"/>
        <p:cNvGrpSpPr/>
        <p:nvPr/>
      </p:nvGrpSpPr>
      <p:grpSpPr>
        <a:xfrm>
          <a:off x="0" y="0"/>
          <a:ext cx="0" cy="0"/>
          <a:chOff x="0" y="0"/>
          <a:chExt cx="0" cy="0"/>
        </a:xfrm>
      </p:grpSpPr>
      <p:sp>
        <p:nvSpPr>
          <p:cNvPr id="109" name="Google Shape;109;p26"/>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700" u="none" cap="none" strike="noStrike">
                <a:solidFill>
                  <a:srgbClr val="FAFBFC"/>
                </a:solidFill>
                <a:latin typeface="Open Sans"/>
                <a:ea typeface="Open Sans"/>
                <a:cs typeface="Open Sans"/>
                <a:sym typeface="Open Sans"/>
              </a:rPr>
              <a:t>© 2016 Udacity. All rights reserved.</a:t>
            </a:r>
            <a:endParaRPr sz="500"/>
          </a:p>
        </p:txBody>
      </p:sp>
      <p:sp>
        <p:nvSpPr>
          <p:cNvPr id="110" name="Google Shape;110;p26"/>
          <p:cNvSpPr/>
          <p:nvPr/>
        </p:nvSpPr>
        <p:spPr>
          <a:xfrm>
            <a:off x="3796401" y="3514725"/>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1800" u="none" cap="none" strike="noStrike">
                <a:solidFill>
                  <a:srgbClr val="FAFBFC"/>
                </a:solidFill>
                <a:latin typeface="Open Sans"/>
                <a:ea typeface="Open Sans"/>
                <a:cs typeface="Open Sans"/>
                <a:sym typeface="Open Sans"/>
              </a:rPr>
              <a:t>Be in Demand</a:t>
            </a:r>
            <a:endParaRPr sz="500"/>
          </a:p>
        </p:txBody>
      </p:sp>
      <p:pic>
        <p:nvPicPr>
          <p:cNvPr id="111" name="Google Shape;111;p26"/>
          <p:cNvPicPr preferRelativeResize="0"/>
          <p:nvPr/>
        </p:nvPicPr>
        <p:blipFill rotWithShape="1">
          <a:blip r:embed="rId2">
            <a:alphaModFix/>
          </a:blip>
          <a:srcRect b="0" l="0" r="0" t="0"/>
          <a:stretch/>
        </p:blipFill>
        <p:spPr>
          <a:xfrm>
            <a:off x="3485828" y="1370725"/>
            <a:ext cx="2172300" cy="1941000"/>
          </a:xfrm>
          <a:prstGeom prst="rect">
            <a:avLst/>
          </a:prstGeom>
          <a:noFill/>
          <a:ln>
            <a:noFill/>
          </a:ln>
        </p:spPr>
      </p:pic>
      <p:sp>
        <p:nvSpPr>
          <p:cNvPr id="112" name="Google Shape;112;p26"/>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B Dark">
  <p:cSld name="Logo B Dark">
    <p:spTree>
      <p:nvGrpSpPr>
        <p:cNvPr id="113" name="Shape 113"/>
        <p:cNvGrpSpPr/>
        <p:nvPr/>
      </p:nvGrpSpPr>
      <p:grpSpPr>
        <a:xfrm>
          <a:off x="0" y="0"/>
          <a:ext cx="0" cy="0"/>
          <a:chOff x="0" y="0"/>
          <a:chExt cx="0" cy="0"/>
        </a:xfrm>
      </p:grpSpPr>
      <p:sp>
        <p:nvSpPr>
          <p:cNvPr id="114" name="Google Shape;114;p27"/>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2016 Udacity. All rights reserved.</a:t>
            </a:r>
            <a:endParaRPr sz="500"/>
          </a:p>
        </p:txBody>
      </p:sp>
      <p:sp>
        <p:nvSpPr>
          <p:cNvPr id="115" name="Google Shape;115;p27"/>
          <p:cNvSpPr/>
          <p:nvPr/>
        </p:nvSpPr>
        <p:spPr>
          <a:xfrm>
            <a:off x="3796401" y="3048793"/>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Font typeface="Open Sans"/>
              <a:buNone/>
            </a:pPr>
            <a:r>
              <a:rPr b="0" i="0" lang="en" sz="1800" u="none" cap="none" strike="noStrike">
                <a:solidFill>
                  <a:srgbClr val="FFFFFF"/>
                </a:solidFill>
                <a:latin typeface="Open Sans"/>
                <a:ea typeface="Open Sans"/>
                <a:cs typeface="Open Sans"/>
                <a:sym typeface="Open Sans"/>
              </a:rPr>
              <a:t>Be in Demand</a:t>
            </a:r>
            <a:endParaRPr sz="500"/>
          </a:p>
        </p:txBody>
      </p:sp>
      <p:pic>
        <p:nvPicPr>
          <p:cNvPr id="116" name="Google Shape;116;p27"/>
          <p:cNvPicPr preferRelativeResize="0"/>
          <p:nvPr/>
        </p:nvPicPr>
        <p:blipFill rotWithShape="1">
          <a:blip r:embed="rId2">
            <a:alphaModFix/>
          </a:blip>
          <a:srcRect b="0" l="0" r="0" t="0"/>
          <a:stretch/>
        </p:blipFill>
        <p:spPr>
          <a:xfrm>
            <a:off x="2500679" y="2221260"/>
            <a:ext cx="4143300" cy="720000"/>
          </a:xfrm>
          <a:prstGeom prst="rect">
            <a:avLst/>
          </a:prstGeom>
          <a:noFill/>
          <a:ln>
            <a:noFill/>
          </a:ln>
        </p:spPr>
      </p:pic>
      <p:sp>
        <p:nvSpPr>
          <p:cNvPr id="117" name="Google Shape;117;p27"/>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B Light">
  <p:cSld name="Logo B Light">
    <p:bg>
      <p:bgPr>
        <a:solidFill>
          <a:srgbClr val="02B3E4"/>
        </a:solidFill>
      </p:bgPr>
    </p:bg>
    <p:spTree>
      <p:nvGrpSpPr>
        <p:cNvPr id="118" name="Shape 118"/>
        <p:cNvGrpSpPr/>
        <p:nvPr/>
      </p:nvGrpSpPr>
      <p:grpSpPr>
        <a:xfrm>
          <a:off x="0" y="0"/>
          <a:ext cx="0" cy="0"/>
          <a:chOff x="0" y="0"/>
          <a:chExt cx="0" cy="0"/>
        </a:xfrm>
      </p:grpSpPr>
      <p:sp>
        <p:nvSpPr>
          <p:cNvPr id="119" name="Google Shape;119;p28"/>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700" u="none" cap="none" strike="noStrike">
                <a:solidFill>
                  <a:srgbClr val="FAFBFC"/>
                </a:solidFill>
                <a:latin typeface="Open Sans"/>
                <a:ea typeface="Open Sans"/>
                <a:cs typeface="Open Sans"/>
                <a:sym typeface="Open Sans"/>
              </a:rPr>
              <a:t>© 2016 Udacity. All rights reserved.</a:t>
            </a:r>
            <a:endParaRPr sz="500"/>
          </a:p>
        </p:txBody>
      </p:sp>
      <p:sp>
        <p:nvSpPr>
          <p:cNvPr id="120" name="Google Shape;120;p28"/>
          <p:cNvSpPr/>
          <p:nvPr/>
        </p:nvSpPr>
        <p:spPr>
          <a:xfrm>
            <a:off x="3796401" y="3048793"/>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1800" u="none" cap="none" strike="noStrike">
                <a:solidFill>
                  <a:srgbClr val="FAFBFC"/>
                </a:solidFill>
                <a:latin typeface="Open Sans"/>
                <a:ea typeface="Open Sans"/>
                <a:cs typeface="Open Sans"/>
                <a:sym typeface="Open Sans"/>
              </a:rPr>
              <a:t>Be in Demand</a:t>
            </a:r>
            <a:endParaRPr sz="500"/>
          </a:p>
        </p:txBody>
      </p:sp>
      <p:pic>
        <p:nvPicPr>
          <p:cNvPr id="121" name="Google Shape;121;p28"/>
          <p:cNvPicPr preferRelativeResize="0"/>
          <p:nvPr/>
        </p:nvPicPr>
        <p:blipFill rotWithShape="1">
          <a:blip r:embed="rId2">
            <a:alphaModFix/>
          </a:blip>
          <a:srcRect b="0" l="0" r="0" t="0"/>
          <a:stretch/>
        </p:blipFill>
        <p:spPr>
          <a:xfrm>
            <a:off x="2500313" y="2221260"/>
            <a:ext cx="4143300" cy="720000"/>
          </a:xfrm>
          <a:prstGeom prst="rect">
            <a:avLst/>
          </a:prstGeom>
          <a:noFill/>
          <a:ln>
            <a:noFill/>
          </a:ln>
        </p:spPr>
      </p:pic>
      <p:sp>
        <p:nvSpPr>
          <p:cNvPr id="122" name="Google Shape;122;p28"/>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bg>
      <p:bgPr>
        <a:solidFill>
          <a:srgbClr val="FFFFFF"/>
        </a:solidFill>
      </p:bgPr>
    </p:bg>
    <p:spTree>
      <p:nvGrpSpPr>
        <p:cNvPr id="123" name="Shape 123"/>
        <p:cNvGrpSpPr/>
        <p:nvPr/>
      </p:nvGrpSpPr>
      <p:grpSpPr>
        <a:xfrm>
          <a:off x="0" y="0"/>
          <a:ext cx="0" cy="0"/>
          <a:chOff x="0" y="0"/>
          <a:chExt cx="0" cy="0"/>
        </a:xfrm>
      </p:grpSpPr>
      <p:sp>
        <p:nvSpPr>
          <p:cNvPr id="124" name="Google Shape;124;p29"/>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theme" Target="../theme/theme3.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3D49"/>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52" name="Google Shape;52;p13"/>
          <p:cNvSpPr txBox="1"/>
          <p:nvPr>
            <p:ph idx="1" type="body"/>
          </p:nvPr>
        </p:nvSpPr>
        <p:spPr>
          <a:xfrm>
            <a:off x="614363" y="2662238"/>
            <a:ext cx="7915200" cy="1390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9pPr>
          </a:lstStyle>
          <a:p/>
        </p:txBody>
      </p:sp>
      <p:sp>
        <p:nvSpPr>
          <p:cNvPr id="53" name="Google Shape;53;p13"/>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hyperlink" Target="https://www.figma.com/proto/mcWS07eQc0BPFlxIEcriRz/createCV?node-id=2%3A4&amp;scaling=scale-down&amp;page-id=0%3A1&amp;starting-point-node-id=2%3A2&amp;show-proto-sidebar=1"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hyperlink" Target="https://drive.google.com/file/d/1c1pzvXtgH3VHSbmn5YclGzJc66Qz1dBJ/view?usp=shar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 Id="rId3" Type="http://schemas.openxmlformats.org/officeDocument/2006/relationships/hyperlink" Target="https://drive.google.com/file/d/1XwkOBiqvbo4c9xrGkZl-D7dsNX01C61B/view?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hyperlink" Target="https://docs.google.com/spreadsheets/d/13GOKxY2mjNQG5JzUG1Xtpo8UqYtKv2m-V8iRdvIjFQE/edit?usp=sha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hyperlink" Target="https://www.figma.com/proto/mcWS07eQc0BPFlxIEcriRz/createCV?node-id=2%3A2&amp;scaling=scale-down&amp;page-id=0%3A1&amp;starting-point-node-id=2%3A2"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hyperlink" Target="https://www.figma.com/proto/accpHLbLQ2NT3Aj9XO9vZX/courses?node-id=0%3A1&amp;scaling=scale-down&amp;page-id=0%3A1&amp;starting-point-node-id=1%3A2&amp;show-proto-sidebar=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30"/>
          <p:cNvSpPr txBox="1"/>
          <p:nvPr>
            <p:ph type="title"/>
          </p:nvPr>
        </p:nvSpPr>
        <p:spPr>
          <a:xfrm>
            <a:off x="457200" y="834727"/>
            <a:ext cx="8229600" cy="1389300"/>
          </a:xfrm>
          <a:prstGeom prst="rect">
            <a:avLst/>
          </a:prstGeom>
          <a:noFill/>
          <a:ln>
            <a:noFill/>
          </a:ln>
        </p:spPr>
        <p:txBody>
          <a:bodyPr anchorCtr="0" anchor="b" bIns="0" lIns="0" spcFirstLastPara="1" rIns="0" wrap="square" tIns="0">
            <a:noAutofit/>
          </a:bodyPr>
          <a:lstStyle/>
          <a:p>
            <a:pPr indent="0" lvl="0" marL="0" marR="0" rtl="0" algn="l">
              <a:lnSpc>
                <a:spcPct val="120000"/>
              </a:lnSpc>
              <a:spcBef>
                <a:spcPts val="0"/>
              </a:spcBef>
              <a:spcAft>
                <a:spcPts val="0"/>
              </a:spcAft>
              <a:buClr>
                <a:srgbClr val="FFFFFF"/>
              </a:buClr>
              <a:buFont typeface="Open Sans"/>
              <a:buNone/>
            </a:pPr>
            <a:r>
              <a:rPr lang="en" sz="4200"/>
              <a:t>LinkedIn Grad</a:t>
            </a:r>
            <a:endParaRPr sz="4200"/>
          </a:p>
        </p:txBody>
      </p:sp>
      <p:sp>
        <p:nvSpPr>
          <p:cNvPr id="130" name="Google Shape;130;p30"/>
          <p:cNvSpPr txBox="1"/>
          <p:nvPr>
            <p:ph idx="1" type="body"/>
          </p:nvPr>
        </p:nvSpPr>
        <p:spPr>
          <a:xfrm>
            <a:off x="457200" y="2195525"/>
            <a:ext cx="5900700" cy="1003500"/>
          </a:xfrm>
          <a:prstGeom prst="rect">
            <a:avLst/>
          </a:prstGeom>
          <a:noFill/>
          <a:ln>
            <a:noFill/>
          </a:ln>
        </p:spPr>
        <p:txBody>
          <a:bodyPr anchorCtr="0" anchor="t" bIns="0" lIns="0" spcFirstLastPara="1" rIns="0" wrap="square" tIns="0">
            <a:noAutofit/>
          </a:bodyPr>
          <a:lstStyle/>
          <a:p>
            <a:pPr indent="0" lvl="0" marL="0" marR="0" rtl="0" algn="l">
              <a:lnSpc>
                <a:spcPct val="131250"/>
              </a:lnSpc>
              <a:spcBef>
                <a:spcPts val="0"/>
              </a:spcBef>
              <a:spcAft>
                <a:spcPts val="0"/>
              </a:spcAft>
              <a:buClr>
                <a:srgbClr val="9CBDD8"/>
              </a:buClr>
              <a:buFont typeface="Open Sans"/>
              <a:buNone/>
            </a:pPr>
            <a:r>
              <a:rPr lang="en"/>
              <a:t>Developing the product</a:t>
            </a:r>
            <a:endParaRPr b="1"/>
          </a:p>
          <a:p>
            <a:pPr indent="0" lvl="0" marL="0" marR="0" rtl="0" algn="l">
              <a:lnSpc>
                <a:spcPct val="131250"/>
              </a:lnSpc>
              <a:spcBef>
                <a:spcPts val="0"/>
              </a:spcBef>
              <a:spcAft>
                <a:spcPts val="0"/>
              </a:spcAft>
              <a:buClr>
                <a:srgbClr val="9CBDD8"/>
              </a:buClr>
              <a:buFont typeface="Open Sans"/>
              <a:buNone/>
            </a:pPr>
            <a:r>
              <a:t/>
            </a:r>
            <a:endParaRPr b="1"/>
          </a:p>
          <a:p>
            <a:pPr indent="0" lvl="0" marL="0" marR="0" rtl="0" algn="l">
              <a:lnSpc>
                <a:spcPct val="131250"/>
              </a:lnSpc>
              <a:spcBef>
                <a:spcPts val="0"/>
              </a:spcBef>
              <a:spcAft>
                <a:spcPts val="0"/>
              </a:spcAft>
              <a:buClr>
                <a:srgbClr val="9CBDD8"/>
              </a:buClr>
              <a:buFont typeface="Open Sans"/>
              <a:buNone/>
            </a:pPr>
            <a:r>
              <a:rPr b="1" lang="en"/>
              <a:t>Product Owner: Bich Pham</a:t>
            </a:r>
            <a:endParaRPr b="1"/>
          </a:p>
          <a:p>
            <a:pPr indent="0" lvl="0" marL="0" marR="0" rtl="0" algn="l">
              <a:lnSpc>
                <a:spcPct val="131250"/>
              </a:lnSpc>
              <a:spcBef>
                <a:spcPts val="0"/>
              </a:spcBef>
              <a:spcAft>
                <a:spcPts val="0"/>
              </a:spcAft>
              <a:buClr>
                <a:srgbClr val="9CBDD8"/>
              </a:buClr>
              <a:buFont typeface="Open Sans"/>
              <a:buNone/>
            </a:pPr>
            <a:r>
              <a:t/>
            </a:r>
            <a:endParaRPr sz="500"/>
          </a:p>
        </p:txBody>
      </p:sp>
      <p:sp>
        <p:nvSpPr>
          <p:cNvPr id="131" name="Google Shape;131;p30"/>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2019 Udacity.  All rights reserved.</a:t>
            </a:r>
            <a:endParaRPr sz="50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9"/>
          <p:cNvSpPr txBox="1"/>
          <p:nvPr>
            <p:ph type="title"/>
          </p:nvPr>
        </p:nvSpPr>
        <p:spPr>
          <a:xfrm>
            <a:off x="457200" y="1066800"/>
            <a:ext cx="8229600" cy="1390800"/>
          </a:xfrm>
          <a:prstGeom prst="rect">
            <a:avLst/>
          </a:prstGeom>
          <a:noFill/>
          <a:ln>
            <a:noFill/>
          </a:ln>
        </p:spPr>
        <p:txBody>
          <a:bodyPr anchorCtr="0" anchor="b" bIns="0" lIns="0" spcFirstLastPara="1" rIns="0" wrap="square" tIns="0">
            <a:noAutofit/>
          </a:bodyPr>
          <a:lstStyle/>
          <a:p>
            <a:pPr indent="0" lvl="0" marL="0" rtl="0" algn="l">
              <a:lnSpc>
                <a:spcPct val="115000"/>
              </a:lnSpc>
              <a:spcBef>
                <a:spcPts val="0"/>
              </a:spcBef>
              <a:spcAft>
                <a:spcPts val="0"/>
              </a:spcAft>
              <a:buClr>
                <a:srgbClr val="FFFFFF"/>
              </a:buClr>
              <a:buFont typeface="Open Sans"/>
              <a:buNone/>
            </a:pPr>
            <a:r>
              <a:rPr lang="en" sz="4200"/>
              <a:t>Decoding API Documentation</a:t>
            </a:r>
            <a:endParaRPr sz="4200"/>
          </a:p>
        </p:txBody>
      </p:sp>
      <p:sp>
        <p:nvSpPr>
          <p:cNvPr id="194" name="Google Shape;194;p39"/>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95" name="Google Shape;195;p39"/>
          <p:cNvSpPr txBox="1"/>
          <p:nvPr>
            <p:ph idx="1" type="body"/>
          </p:nvPr>
        </p:nvSpPr>
        <p:spPr>
          <a:xfrm>
            <a:off x="457200" y="2405063"/>
            <a:ext cx="8229600" cy="1390800"/>
          </a:xfrm>
          <a:prstGeom prst="rect">
            <a:avLst/>
          </a:prstGeom>
        </p:spPr>
        <p:txBody>
          <a:bodyPr anchorCtr="0" anchor="t" bIns="34275" lIns="34275" spcFirstLastPara="1" rIns="34275" wrap="square" tIns="34275">
            <a:noAutofit/>
          </a:bodyPr>
          <a:lstStyle/>
          <a:p>
            <a:pPr indent="0" lvl="0" marL="0" rtl="0" algn="l">
              <a:lnSpc>
                <a:spcPct val="115000"/>
              </a:lnSpc>
              <a:spcBef>
                <a:spcPts val="0"/>
              </a:spcBef>
              <a:spcAft>
                <a:spcPts val="0"/>
              </a:spcAft>
              <a:buNone/>
            </a:pPr>
            <a:r>
              <a:rPr lang="en" sz="1200">
                <a:solidFill>
                  <a:srgbClr val="FAFBFC"/>
                </a:solidFill>
              </a:rPr>
              <a:t>As a PM, you will collaborate with the engineering team and provide guidance that </a:t>
            </a:r>
            <a:r>
              <a:rPr lang="en" sz="1200">
                <a:solidFill>
                  <a:srgbClr val="FAFBFC"/>
                </a:solidFill>
              </a:rPr>
              <a:t>heavily</a:t>
            </a:r>
            <a:r>
              <a:rPr lang="en" sz="1200">
                <a:solidFill>
                  <a:srgbClr val="FAFBFC"/>
                </a:solidFill>
              </a:rPr>
              <a:t> influences their </a:t>
            </a:r>
            <a:r>
              <a:rPr lang="en" sz="1200">
                <a:solidFill>
                  <a:srgbClr val="FAFBFC"/>
                </a:solidFill>
              </a:rPr>
              <a:t>development</a:t>
            </a:r>
            <a:r>
              <a:rPr lang="en" sz="1200">
                <a:solidFill>
                  <a:srgbClr val="FAFBFC"/>
                </a:solidFill>
              </a:rPr>
              <a:t> approach. When a product requires an API integration, sometimes PM need to be “technical enough” to understand the following </a:t>
            </a:r>
            <a:r>
              <a:rPr lang="en" sz="1200">
                <a:solidFill>
                  <a:srgbClr val="FAFBFC"/>
                </a:solidFill>
              </a:rPr>
              <a:t> to refine the solution with designer and development team </a:t>
            </a:r>
            <a:endParaRPr sz="1200">
              <a:solidFill>
                <a:srgbClr val="FAFBFC"/>
              </a:solidFill>
            </a:endParaRPr>
          </a:p>
          <a:p>
            <a:pPr indent="-304800" lvl="0" marL="457200" rtl="0" algn="l">
              <a:lnSpc>
                <a:spcPct val="115000"/>
              </a:lnSpc>
              <a:spcBef>
                <a:spcPts val="0"/>
              </a:spcBef>
              <a:spcAft>
                <a:spcPts val="0"/>
              </a:spcAft>
              <a:buClr>
                <a:srgbClr val="FAFBFC"/>
              </a:buClr>
              <a:buSzPts val="1200"/>
              <a:buChar char="●"/>
            </a:pPr>
            <a:r>
              <a:rPr lang="en" sz="1200">
                <a:solidFill>
                  <a:srgbClr val="FAFBFC"/>
                </a:solidFill>
              </a:rPr>
              <a:t>what information is available via the API</a:t>
            </a:r>
            <a:endParaRPr sz="1200">
              <a:solidFill>
                <a:srgbClr val="FAFBFC"/>
              </a:solidFill>
            </a:endParaRPr>
          </a:p>
          <a:p>
            <a:pPr indent="-304800" lvl="0" marL="457200" rtl="0" algn="l">
              <a:lnSpc>
                <a:spcPct val="115000"/>
              </a:lnSpc>
              <a:spcBef>
                <a:spcPts val="0"/>
              </a:spcBef>
              <a:spcAft>
                <a:spcPts val="0"/>
              </a:spcAft>
              <a:buClr>
                <a:srgbClr val="FAFBFC"/>
              </a:buClr>
              <a:buSzPts val="1200"/>
              <a:buChar char="●"/>
            </a:pPr>
            <a:r>
              <a:rPr lang="en" sz="1200">
                <a:solidFill>
                  <a:srgbClr val="FAFBFC"/>
                </a:solidFill>
              </a:rPr>
              <a:t>how is it available</a:t>
            </a:r>
            <a:endParaRPr sz="1200">
              <a:solidFill>
                <a:srgbClr val="FAFBFC"/>
              </a:solidFill>
            </a:endParaRPr>
          </a:p>
          <a:p>
            <a:pPr indent="-304800" lvl="0" marL="457200" rtl="0" algn="l">
              <a:lnSpc>
                <a:spcPct val="115000"/>
              </a:lnSpc>
              <a:spcBef>
                <a:spcPts val="0"/>
              </a:spcBef>
              <a:spcAft>
                <a:spcPts val="0"/>
              </a:spcAft>
              <a:buClr>
                <a:srgbClr val="FAFBFC"/>
              </a:buClr>
              <a:buSzPts val="1200"/>
              <a:buChar char="●"/>
            </a:pPr>
            <a:r>
              <a:rPr lang="en" sz="1200"/>
              <a:t>p</a:t>
            </a:r>
            <a:r>
              <a:rPr lang="en" sz="1200">
                <a:solidFill>
                  <a:srgbClr val="FAFBFC"/>
                </a:solidFill>
              </a:rPr>
              <a:t>ossible pricing impact</a:t>
            </a:r>
            <a:endParaRPr sz="1200">
              <a:solidFill>
                <a:srgbClr val="FAFBFC"/>
              </a:solidFill>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40"/>
          <p:cNvSpPr txBox="1"/>
          <p:nvPr>
            <p:ph idx="2" type="body"/>
          </p:nvPr>
        </p:nvSpPr>
        <p:spPr>
          <a:xfrm>
            <a:off x="457200" y="4914900"/>
            <a:ext cx="3957600" cy="1143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201" name="Google Shape;201;p40"/>
          <p:cNvSpPr txBox="1"/>
          <p:nvPr>
            <p:ph type="title"/>
          </p:nvPr>
        </p:nvSpPr>
        <p:spPr>
          <a:xfrm>
            <a:off x="304800" y="76200"/>
            <a:ext cx="8229600" cy="5952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2800"/>
              <a:t>LinkedIn Grad</a:t>
            </a:r>
            <a:endParaRPr sz="2800"/>
          </a:p>
        </p:txBody>
      </p:sp>
      <p:graphicFrame>
        <p:nvGraphicFramePr>
          <p:cNvPr id="202" name="Google Shape;202;p40"/>
          <p:cNvGraphicFramePr/>
          <p:nvPr/>
        </p:nvGraphicFramePr>
        <p:xfrm>
          <a:off x="152400" y="625600"/>
          <a:ext cx="3000000" cy="3000000"/>
        </p:xfrm>
        <a:graphic>
          <a:graphicData uri="http://schemas.openxmlformats.org/drawingml/2006/table">
            <a:tbl>
              <a:tblPr>
                <a:noFill/>
                <a:tableStyleId>{0FBD1092-4377-44B6-AEAA-7638BB7AC528}</a:tableStyleId>
              </a:tblPr>
              <a:tblGrid>
                <a:gridCol w="2264800"/>
                <a:gridCol w="6492050"/>
              </a:tblGrid>
              <a:tr h="1744675">
                <a:tc>
                  <a:txBody>
                    <a:bodyPr/>
                    <a:lstStyle/>
                    <a:p>
                      <a:pPr indent="0" lvl="0" marL="0" rtl="0" algn="l">
                        <a:lnSpc>
                          <a:spcPct val="115000"/>
                        </a:lnSpc>
                        <a:spcBef>
                          <a:spcPts val="700"/>
                        </a:spcBef>
                        <a:spcAft>
                          <a:spcPts val="0"/>
                        </a:spcAft>
                        <a:buNone/>
                      </a:pPr>
                      <a:r>
                        <a:rPr b="1" lang="en" sz="1200">
                          <a:solidFill>
                            <a:srgbClr val="2D3D4A"/>
                          </a:solidFill>
                          <a:latin typeface="Open Sans"/>
                          <a:ea typeface="Open Sans"/>
                          <a:cs typeface="Open Sans"/>
                          <a:sym typeface="Open Sans"/>
                        </a:rPr>
                        <a:t>Based on the API documentation how would you update your solution and design?</a:t>
                      </a:r>
                      <a:endParaRPr b="1" sz="1200">
                        <a:solidFill>
                          <a:srgbClr val="2D3D4A"/>
                        </a:solidFill>
                        <a:latin typeface="Open Sans"/>
                        <a:ea typeface="Open Sans"/>
                        <a:cs typeface="Open Sans"/>
                        <a:sym typeface="Open Sans"/>
                      </a:endParaRPr>
                    </a:p>
                    <a:p>
                      <a:pPr indent="0" lvl="0" marL="0" rtl="0" algn="l">
                        <a:lnSpc>
                          <a:spcPct val="115000"/>
                        </a:lnSpc>
                        <a:spcBef>
                          <a:spcPts val="700"/>
                        </a:spcBef>
                        <a:spcAft>
                          <a:spcPts val="0"/>
                        </a:spcAft>
                        <a:buNone/>
                      </a:pPr>
                      <a:r>
                        <a:t/>
                      </a:r>
                      <a:endParaRPr b="1" sz="1200">
                        <a:solidFill>
                          <a:srgbClr val="2D3D4A"/>
                        </a:solidFill>
                        <a:latin typeface="Open Sans"/>
                        <a:ea typeface="Open Sans"/>
                        <a:cs typeface="Open Sans"/>
                        <a:sym typeface="Open Sans"/>
                      </a:endParaRPr>
                    </a:p>
                  </a:txBody>
                  <a:tcPr marT="91425" marB="91425" marR="91425" marL="91425"/>
                </a:tc>
                <a:tc>
                  <a:txBody>
                    <a:bodyPr/>
                    <a:lstStyle/>
                    <a:p>
                      <a:pPr indent="-304800" lvl="0" marL="457200" rtl="0" algn="l">
                        <a:lnSpc>
                          <a:spcPct val="115000"/>
                        </a:lnSpc>
                        <a:spcBef>
                          <a:spcPts val="70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Send notification to recruiter to remind about candidates as well as the expiration of their job =&gt; post new job</a:t>
                      </a:r>
                      <a:endParaRPr sz="1200">
                        <a:solidFill>
                          <a:schemeClr val="dk1"/>
                        </a:solidFill>
                        <a:latin typeface="Open Sans"/>
                        <a:ea typeface="Open Sans"/>
                        <a:cs typeface="Open Sans"/>
                        <a:sym typeface="Open Sans"/>
                      </a:endParaRPr>
                    </a:p>
                    <a:p>
                      <a:pPr indent="0" lvl="0" marL="457200" rtl="0" algn="l">
                        <a:lnSpc>
                          <a:spcPct val="115000"/>
                        </a:lnSpc>
                        <a:spcBef>
                          <a:spcPts val="700"/>
                        </a:spcBef>
                        <a:spcAft>
                          <a:spcPts val="0"/>
                        </a:spcAft>
                        <a:buNone/>
                      </a:pPr>
                      <a:r>
                        <a:t/>
                      </a:r>
                      <a:endParaRPr sz="1200">
                        <a:solidFill>
                          <a:schemeClr val="dk1"/>
                        </a:solidFill>
                        <a:latin typeface="Open Sans"/>
                        <a:ea typeface="Open Sans"/>
                        <a:cs typeface="Open Sans"/>
                        <a:sym typeface="Open Sans"/>
                      </a:endParaRPr>
                    </a:p>
                    <a:p>
                      <a:pPr indent="-304800" lvl="0" marL="457200" rtl="0" algn="l">
                        <a:lnSpc>
                          <a:spcPct val="115000"/>
                        </a:lnSpc>
                        <a:spcBef>
                          <a:spcPts val="70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In job details screen, need to verify designer about email id, company, job requirements, salary, …</a:t>
                      </a:r>
                      <a:endParaRPr sz="1200">
                        <a:solidFill>
                          <a:schemeClr val="dk1"/>
                        </a:solidFill>
                        <a:latin typeface="Open Sans"/>
                        <a:ea typeface="Open Sans"/>
                        <a:cs typeface="Open Sans"/>
                        <a:sym typeface="Open Sans"/>
                      </a:endParaRPr>
                    </a:p>
                  </a:txBody>
                  <a:tcPr marT="91425" marB="91425" marR="91425" marL="91425"/>
                </a:tc>
              </a:tr>
              <a:tr h="2161350">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Based on your high-level understanding of the API documentation, are there any details that you want to discuss with engineering to refine solution and/or determine feasibility</a:t>
                      </a:r>
                      <a:endParaRPr b="1" sz="1200">
                        <a:solidFill>
                          <a:srgbClr val="2D3D4A"/>
                        </a:solidFill>
                        <a:latin typeface="Open Sans"/>
                        <a:ea typeface="Open Sans"/>
                        <a:cs typeface="Open Sans"/>
                        <a:sym typeface="Open Sans"/>
                      </a:endParaRPr>
                    </a:p>
                  </a:txBody>
                  <a:tcPr marT="91425" marB="91425" marR="91425" marL="91425"/>
                </a:tc>
                <a:tc>
                  <a:txBody>
                    <a:bodyPr/>
                    <a:lstStyle/>
                    <a:p>
                      <a:pPr indent="-304800" lvl="0" marL="457200" rtl="0" algn="l">
                        <a:lnSpc>
                          <a:spcPct val="115000"/>
                        </a:lnSpc>
                        <a:spcBef>
                          <a:spcPts val="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Discuss with data analyst team to return confirmation about the quality of CV review process from AI systems.</a:t>
                      </a:r>
                      <a:endParaRPr sz="12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1200">
                        <a:solidFill>
                          <a:schemeClr val="dk1"/>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Font typeface="Open Sans"/>
                        <a:buAutoNum type="arabicPeriod"/>
                      </a:pPr>
                      <a:r>
                        <a:rPr lang="en" sz="1200">
                          <a:solidFill>
                            <a:schemeClr val="dk1"/>
                          </a:solidFill>
                          <a:latin typeface="Open Sans"/>
                          <a:ea typeface="Open Sans"/>
                          <a:cs typeface="Open Sans"/>
                          <a:sym typeface="Open Sans"/>
                        </a:rPr>
                        <a:t>Discuss with developer team to clear about solution while entering universities’ name, majors, experiences from all over the world.</a:t>
                      </a:r>
                      <a:endParaRPr sz="1200">
                        <a:solidFill>
                          <a:schemeClr val="dk1"/>
                        </a:solidFill>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1"/>
          <p:cNvSpPr txBox="1"/>
          <p:nvPr>
            <p:ph type="title"/>
          </p:nvPr>
        </p:nvSpPr>
        <p:spPr>
          <a:xfrm>
            <a:off x="457200" y="1295400"/>
            <a:ext cx="8229600" cy="13908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FFFFFF"/>
              </a:buClr>
              <a:buFont typeface="Open Sans"/>
              <a:buNone/>
            </a:pPr>
            <a:r>
              <a:rPr lang="en" sz="4200"/>
              <a:t>Re-prioritize Sprint Backlog</a:t>
            </a:r>
            <a:endParaRPr sz="4200"/>
          </a:p>
        </p:txBody>
      </p:sp>
      <p:sp>
        <p:nvSpPr>
          <p:cNvPr id="208" name="Google Shape;208;p41"/>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09" name="Google Shape;209;p41"/>
          <p:cNvSpPr txBox="1"/>
          <p:nvPr>
            <p:ph idx="1" type="body"/>
          </p:nvPr>
        </p:nvSpPr>
        <p:spPr>
          <a:xfrm>
            <a:off x="457200" y="2642663"/>
            <a:ext cx="8229600" cy="1390800"/>
          </a:xfrm>
          <a:prstGeom prst="rect">
            <a:avLst/>
          </a:prstGeom>
        </p:spPr>
        <p:txBody>
          <a:bodyPr anchorCtr="0" anchor="t" bIns="34275" lIns="34275" spcFirstLastPara="1" rIns="34275" wrap="square" tIns="34275">
            <a:noAutofit/>
          </a:bodyPr>
          <a:lstStyle/>
          <a:p>
            <a:pPr indent="0" lvl="0" marL="0" rtl="0" algn="l">
              <a:lnSpc>
                <a:spcPct val="115000"/>
              </a:lnSpc>
              <a:spcBef>
                <a:spcPts val="0"/>
              </a:spcBef>
              <a:spcAft>
                <a:spcPts val="0"/>
              </a:spcAft>
              <a:buNone/>
            </a:pPr>
            <a:r>
              <a:rPr lang="en" sz="1200"/>
              <a:t>As a PM, unexpected issues and new feature requests will </a:t>
            </a:r>
            <a:r>
              <a:rPr lang="en" sz="1200"/>
              <a:t>require you to triage them efficiently and re-prioritize the sprint backlog without impacting the roadmap deliverables significantly</a:t>
            </a:r>
            <a:endParaRPr sz="1200"/>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2"/>
          <p:cNvSpPr txBox="1"/>
          <p:nvPr>
            <p:ph type="title"/>
          </p:nvPr>
        </p:nvSpPr>
        <p:spPr>
          <a:xfrm>
            <a:off x="152400" y="76200"/>
            <a:ext cx="8229600" cy="479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sz="2800"/>
              <a:t>Issue 1: Landing Page loading too slow</a:t>
            </a:r>
            <a:endParaRPr sz="2800"/>
          </a:p>
        </p:txBody>
      </p:sp>
      <p:sp>
        <p:nvSpPr>
          <p:cNvPr id="215" name="Google Shape;215;p42"/>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
        <p:nvSpPr>
          <p:cNvPr id="216" name="Google Shape;216;p42"/>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graphicFrame>
        <p:nvGraphicFramePr>
          <p:cNvPr id="217" name="Google Shape;217;p42"/>
          <p:cNvGraphicFramePr/>
          <p:nvPr/>
        </p:nvGraphicFramePr>
        <p:xfrm>
          <a:off x="105650" y="564275"/>
          <a:ext cx="3000000" cy="3000000"/>
        </p:xfrm>
        <a:graphic>
          <a:graphicData uri="http://schemas.openxmlformats.org/drawingml/2006/table">
            <a:tbl>
              <a:tblPr>
                <a:noFill/>
                <a:tableStyleId>{0FBD1092-4377-44B6-AEAA-7638BB7AC528}</a:tableStyleId>
              </a:tblPr>
              <a:tblGrid>
                <a:gridCol w="1405875"/>
                <a:gridCol w="7504575"/>
              </a:tblGrid>
              <a:tr h="1367400">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Determine impact and criticality to prioritize issue</a:t>
                      </a:r>
                      <a:endParaRPr/>
                    </a:p>
                  </a:txBody>
                  <a:tcPr marT="91425" marB="91425" marR="91425" marL="91425"/>
                </a:tc>
                <a:tc>
                  <a:txBody>
                    <a:bodyPr/>
                    <a:lstStyle/>
                    <a:p>
                      <a:pPr indent="0" lvl="0" marL="0" rtl="0" algn="l">
                        <a:lnSpc>
                          <a:spcPct val="115000"/>
                        </a:lnSpc>
                        <a:spcBef>
                          <a:spcPts val="0"/>
                        </a:spcBef>
                        <a:spcAft>
                          <a:spcPts val="0"/>
                        </a:spcAft>
                        <a:buNone/>
                      </a:pPr>
                      <a:r>
                        <a:rPr lang="en" sz="1000">
                          <a:solidFill>
                            <a:schemeClr val="dk1"/>
                          </a:solidFill>
                          <a:latin typeface="Open Sans"/>
                          <a:ea typeface="Open Sans"/>
                          <a:cs typeface="Open Sans"/>
                          <a:sym typeface="Open Sans"/>
                        </a:rPr>
                        <a:t>- </a:t>
                      </a:r>
                      <a:r>
                        <a:rPr b="1" lang="en" sz="1000">
                          <a:solidFill>
                            <a:schemeClr val="dk1"/>
                          </a:solidFill>
                          <a:latin typeface="Open Sans"/>
                          <a:ea typeface="Open Sans"/>
                          <a:cs typeface="Open Sans"/>
                          <a:sym typeface="Open Sans"/>
                        </a:rPr>
                        <a:t>Reach</a:t>
                      </a:r>
                      <a:r>
                        <a:rPr lang="en" sz="1000">
                          <a:solidFill>
                            <a:schemeClr val="dk1"/>
                          </a:solidFill>
                          <a:latin typeface="Open Sans"/>
                          <a:ea typeface="Open Sans"/>
                          <a:cs typeface="Open Sans"/>
                          <a:sym typeface="Open Sans"/>
                        </a:rPr>
                        <a:t>: negative effects on </a:t>
                      </a:r>
                      <a:r>
                        <a:rPr b="1" lang="en" sz="1000">
                          <a:solidFill>
                            <a:schemeClr val="dk1"/>
                          </a:solidFill>
                          <a:latin typeface="Open Sans"/>
                          <a:ea typeface="Open Sans"/>
                          <a:cs typeface="Open Sans"/>
                          <a:sym typeface="Open Sans"/>
                        </a:rPr>
                        <a:t>all users</a:t>
                      </a:r>
                      <a:endParaRPr b="1" sz="1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000">
                          <a:solidFill>
                            <a:schemeClr val="dk1"/>
                          </a:solidFill>
                          <a:latin typeface="Open Sans"/>
                          <a:ea typeface="Open Sans"/>
                          <a:cs typeface="Open Sans"/>
                          <a:sym typeface="Open Sans"/>
                        </a:rPr>
                        <a:t>- </a:t>
                      </a:r>
                      <a:r>
                        <a:rPr b="1" lang="en" sz="1000">
                          <a:solidFill>
                            <a:schemeClr val="dk1"/>
                          </a:solidFill>
                          <a:latin typeface="Open Sans"/>
                          <a:ea typeface="Open Sans"/>
                          <a:cs typeface="Open Sans"/>
                          <a:sym typeface="Open Sans"/>
                        </a:rPr>
                        <a:t>Impact</a:t>
                      </a:r>
                      <a:r>
                        <a:rPr lang="en" sz="1000">
                          <a:solidFill>
                            <a:schemeClr val="dk1"/>
                          </a:solidFill>
                          <a:latin typeface="Open Sans"/>
                          <a:ea typeface="Open Sans"/>
                          <a:cs typeface="Open Sans"/>
                          <a:sym typeface="Open Sans"/>
                        </a:rPr>
                        <a:t>: </a:t>
                      </a:r>
                      <a:r>
                        <a:rPr lang="en" sz="1000">
                          <a:solidFill>
                            <a:srgbClr val="2D3D4A"/>
                          </a:solidFill>
                          <a:latin typeface="Open Sans"/>
                          <a:ea typeface="Open Sans"/>
                          <a:cs typeface="Open Sans"/>
                          <a:sym typeface="Open Sans"/>
                        </a:rPr>
                        <a:t>taking 38% more time to load which means users have to wait for extra time =&gt; loose user active because of terrible UX</a:t>
                      </a:r>
                      <a:endParaRPr sz="10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rPr lang="en" sz="1000">
                          <a:solidFill>
                            <a:srgbClr val="2D3D4A"/>
                          </a:solidFill>
                          <a:latin typeface="Open Sans"/>
                          <a:ea typeface="Open Sans"/>
                          <a:cs typeface="Open Sans"/>
                          <a:sym typeface="Open Sans"/>
                        </a:rPr>
                        <a:t>- </a:t>
                      </a:r>
                      <a:r>
                        <a:rPr b="1" lang="en" sz="1000">
                          <a:solidFill>
                            <a:srgbClr val="2D3D4A"/>
                          </a:solidFill>
                          <a:latin typeface="Open Sans"/>
                          <a:ea typeface="Open Sans"/>
                          <a:cs typeface="Open Sans"/>
                          <a:sym typeface="Open Sans"/>
                        </a:rPr>
                        <a:t>Confidence</a:t>
                      </a:r>
                      <a:r>
                        <a:rPr lang="en" sz="1000">
                          <a:solidFill>
                            <a:srgbClr val="2D3D4A"/>
                          </a:solidFill>
                          <a:latin typeface="Open Sans"/>
                          <a:ea typeface="Open Sans"/>
                          <a:cs typeface="Open Sans"/>
                          <a:sym typeface="Open Sans"/>
                        </a:rPr>
                        <a:t>: High (QA confirm)</a:t>
                      </a:r>
                      <a:endParaRPr sz="10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rPr lang="en" sz="1000">
                          <a:solidFill>
                            <a:srgbClr val="2D3D4A"/>
                          </a:solidFill>
                          <a:latin typeface="Open Sans"/>
                          <a:ea typeface="Open Sans"/>
                          <a:cs typeface="Open Sans"/>
                          <a:sym typeface="Open Sans"/>
                        </a:rPr>
                        <a:t>- </a:t>
                      </a:r>
                      <a:r>
                        <a:rPr b="1" lang="en" sz="1000">
                          <a:solidFill>
                            <a:srgbClr val="2D3D4A"/>
                          </a:solidFill>
                          <a:latin typeface="Open Sans"/>
                          <a:ea typeface="Open Sans"/>
                          <a:cs typeface="Open Sans"/>
                          <a:sym typeface="Open Sans"/>
                        </a:rPr>
                        <a:t>Effort</a:t>
                      </a:r>
                      <a:r>
                        <a:rPr lang="en" sz="1000">
                          <a:solidFill>
                            <a:srgbClr val="2D3D4A"/>
                          </a:solidFill>
                          <a:latin typeface="Open Sans"/>
                          <a:ea typeface="Open Sans"/>
                          <a:cs typeface="Open Sans"/>
                          <a:sym typeface="Open Sans"/>
                        </a:rPr>
                        <a:t>: Discuss with dev team and QA to estimate effort</a:t>
                      </a:r>
                      <a:endParaRPr sz="10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rPr lang="en" sz="1000">
                          <a:solidFill>
                            <a:srgbClr val="2D3D4A"/>
                          </a:solidFill>
                          <a:latin typeface="Open Sans"/>
                          <a:ea typeface="Open Sans"/>
                          <a:cs typeface="Open Sans"/>
                          <a:sym typeface="Open Sans"/>
                        </a:rPr>
                        <a:t>- </a:t>
                      </a:r>
                      <a:r>
                        <a:rPr b="1" lang="en" sz="1000">
                          <a:solidFill>
                            <a:srgbClr val="2D3D4A"/>
                          </a:solidFill>
                          <a:latin typeface="Open Sans"/>
                          <a:ea typeface="Open Sans"/>
                          <a:cs typeface="Open Sans"/>
                          <a:sym typeface="Open Sans"/>
                        </a:rPr>
                        <a:t>Priority</a:t>
                      </a:r>
                      <a:r>
                        <a:rPr lang="en" sz="1000">
                          <a:solidFill>
                            <a:srgbClr val="2D3D4A"/>
                          </a:solidFill>
                          <a:latin typeface="Open Sans"/>
                          <a:ea typeface="Open Sans"/>
                          <a:cs typeface="Open Sans"/>
                          <a:sym typeface="Open Sans"/>
                        </a:rPr>
                        <a:t>: High</a:t>
                      </a:r>
                      <a:endParaRPr sz="1000">
                        <a:solidFill>
                          <a:srgbClr val="2D3D4A"/>
                        </a:solidFill>
                        <a:latin typeface="Open Sans"/>
                        <a:ea typeface="Open Sans"/>
                        <a:cs typeface="Open Sans"/>
                        <a:sym typeface="Open Sans"/>
                      </a:endParaRPr>
                    </a:p>
                  </a:txBody>
                  <a:tcPr marT="91425" marB="91425" marR="91425" marL="91425"/>
                </a:tc>
              </a:tr>
              <a:tr h="1658250">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Next Steps </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You would carry out typically </a:t>
                      </a:r>
                      <a:r>
                        <a:rPr lang="en" sz="1200">
                          <a:solidFill>
                            <a:srgbClr val="2D3D4A"/>
                          </a:solidFill>
                          <a:latin typeface="Open Sans"/>
                          <a:ea typeface="Open Sans"/>
                          <a:cs typeface="Open Sans"/>
                          <a:sym typeface="Open Sans"/>
                        </a:rPr>
                        <a:t>using JIRA (ticketing tool), communication channel (Slack)</a:t>
                      </a:r>
                      <a:r>
                        <a:rPr lang="en" sz="1200">
                          <a:solidFill>
                            <a:srgbClr val="2D3D4A"/>
                          </a:solidFill>
                          <a:latin typeface="Open Sans"/>
                          <a:ea typeface="Open Sans"/>
                          <a:cs typeface="Open Sans"/>
                          <a:sym typeface="Open Sans"/>
                        </a:rPr>
                        <a:t> </a:t>
                      </a:r>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chemeClr val="dk1"/>
                          </a:solidFill>
                          <a:latin typeface="Open Sans"/>
                          <a:ea typeface="Open Sans"/>
                          <a:cs typeface="Open Sans"/>
                          <a:sym typeface="Open Sans"/>
                        </a:rPr>
                        <a:t>- Inform about the current issues to stakeholders through communication channels.</a:t>
                      </a:r>
                      <a:endParaRPr sz="12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chemeClr val="dk1"/>
                          </a:solidFill>
                          <a:latin typeface="Open Sans"/>
                          <a:ea typeface="Open Sans"/>
                          <a:cs typeface="Open Sans"/>
                          <a:sym typeface="Open Sans"/>
                        </a:rPr>
                        <a:t>- Track the data collection from customer services to find out the frequency of this phenomenon</a:t>
                      </a:r>
                      <a:endParaRPr sz="12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chemeClr val="dk1"/>
                          </a:solidFill>
                          <a:latin typeface="Open Sans"/>
                          <a:ea typeface="Open Sans"/>
                          <a:cs typeface="Open Sans"/>
                          <a:sym typeface="Open Sans"/>
                        </a:rPr>
                        <a:t>- Discuss with technical leader as well as dev team to figure out the root cause and the solutions.</a:t>
                      </a:r>
                      <a:endParaRPr sz="12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chemeClr val="dk1"/>
                          </a:solidFill>
                          <a:latin typeface="Open Sans"/>
                          <a:ea typeface="Open Sans"/>
                          <a:cs typeface="Open Sans"/>
                          <a:sym typeface="Open Sans"/>
                        </a:rPr>
                        <a:t>- Update the issues to critical</a:t>
                      </a:r>
                      <a:endParaRPr sz="12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chemeClr val="dk1"/>
                          </a:solidFill>
                          <a:latin typeface="Open Sans"/>
                          <a:ea typeface="Open Sans"/>
                          <a:cs typeface="Open Sans"/>
                          <a:sym typeface="Open Sans"/>
                        </a:rPr>
                        <a:t>- Send email to important across stakeholders about impact and solutions.</a:t>
                      </a:r>
                      <a:endParaRPr sz="1200">
                        <a:solidFill>
                          <a:schemeClr val="dk1"/>
                        </a:solidFill>
                        <a:latin typeface="Open Sans"/>
                        <a:ea typeface="Open Sans"/>
                        <a:cs typeface="Open Sans"/>
                        <a:sym typeface="Open Sans"/>
                      </a:endParaRPr>
                    </a:p>
                  </a:txBody>
                  <a:tcPr marT="91425" marB="91425" marR="91425" marL="91425"/>
                </a:tc>
              </a:tr>
              <a:tr h="124877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Would you take </a:t>
                      </a:r>
                      <a:r>
                        <a:rPr b="1" lang="en" sz="1200">
                          <a:solidFill>
                            <a:srgbClr val="2D3D4A"/>
                          </a:solidFill>
                          <a:latin typeface="Open Sans"/>
                          <a:ea typeface="Open Sans"/>
                          <a:cs typeface="Open Sans"/>
                          <a:sym typeface="Open Sans"/>
                        </a:rPr>
                        <a:t>additional steps ?</a:t>
                      </a:r>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chemeClr val="dk1"/>
                          </a:solidFill>
                          <a:latin typeface="Open Sans"/>
                          <a:ea typeface="Open Sans"/>
                          <a:cs typeface="Open Sans"/>
                          <a:sym typeface="Open Sans"/>
                        </a:rPr>
                        <a:t>- After finding out the primary reasons, we discuss about the resources required and backup plan</a:t>
                      </a:r>
                      <a:endParaRPr sz="12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chemeClr val="dk1"/>
                          </a:solidFill>
                          <a:latin typeface="Open Sans"/>
                          <a:ea typeface="Open Sans"/>
                          <a:cs typeface="Open Sans"/>
                          <a:sym typeface="Open Sans"/>
                        </a:rPr>
                        <a:t>- We write document, evidence, action taken to improve in the future and prevent the second time.</a:t>
                      </a:r>
                      <a:endParaRPr sz="12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chemeClr val="dk1"/>
                          </a:solidFill>
                          <a:latin typeface="Open Sans"/>
                          <a:ea typeface="Open Sans"/>
                          <a:cs typeface="Open Sans"/>
                          <a:sym typeface="Open Sans"/>
                        </a:rPr>
                        <a:t>- We share documents to all across stakeholders.</a:t>
                      </a:r>
                      <a:endParaRPr sz="1200">
                        <a:solidFill>
                          <a:schemeClr val="dk1"/>
                        </a:solidFill>
                        <a:latin typeface="Open Sans"/>
                        <a:ea typeface="Open Sans"/>
                        <a:cs typeface="Open Sans"/>
                        <a:sym typeface="Open Sans"/>
                      </a:endParaRPr>
                    </a:p>
                  </a:txBody>
                  <a:tcPr marT="91425" marB="91425" marR="91425" marL="91425"/>
                </a:tc>
              </a:tr>
            </a:tbl>
          </a:graphicData>
        </a:graphic>
      </p:graphicFrame>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3"/>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
        <p:nvSpPr>
          <p:cNvPr id="223" name="Google Shape;223;p43"/>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24" name="Google Shape;224;p43"/>
          <p:cNvSpPr txBox="1"/>
          <p:nvPr/>
        </p:nvSpPr>
        <p:spPr>
          <a:xfrm>
            <a:off x="-3775" y="76200"/>
            <a:ext cx="8287800" cy="5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2D3D4A"/>
                </a:solidFill>
                <a:latin typeface="Open Sans"/>
                <a:ea typeface="Open Sans"/>
                <a:cs typeface="Open Sans"/>
                <a:sym typeface="Open Sans"/>
              </a:rPr>
              <a:t>Issue 2: Misaligned fields in Profile Settings</a:t>
            </a:r>
            <a:endParaRPr sz="2800">
              <a:solidFill>
                <a:srgbClr val="2D3D4A"/>
              </a:solidFill>
              <a:latin typeface="Open Sans"/>
              <a:ea typeface="Open Sans"/>
              <a:cs typeface="Open Sans"/>
              <a:sym typeface="Open Sans"/>
            </a:endParaRPr>
          </a:p>
        </p:txBody>
      </p:sp>
      <p:graphicFrame>
        <p:nvGraphicFramePr>
          <p:cNvPr id="225" name="Google Shape;225;p43"/>
          <p:cNvGraphicFramePr/>
          <p:nvPr/>
        </p:nvGraphicFramePr>
        <p:xfrm>
          <a:off x="105650" y="666750"/>
          <a:ext cx="3000000" cy="3000000"/>
        </p:xfrm>
        <a:graphic>
          <a:graphicData uri="http://schemas.openxmlformats.org/drawingml/2006/table">
            <a:tbl>
              <a:tblPr>
                <a:noFill/>
                <a:tableStyleId>{0FBD1092-4377-44B6-AEAA-7638BB7AC528}</a:tableStyleId>
              </a:tblPr>
              <a:tblGrid>
                <a:gridCol w="1339350"/>
                <a:gridCol w="7571100"/>
              </a:tblGrid>
              <a:tr h="170127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Determine impact and criticality to prioritize issue</a:t>
                      </a:r>
                      <a:endParaRPr/>
                    </a:p>
                  </a:txBody>
                  <a:tcPr marT="91425" marB="91425" marR="91425" marL="91425"/>
                </a:tc>
                <a:tc>
                  <a:txBody>
                    <a:bodyPr/>
                    <a:lstStyle/>
                    <a:p>
                      <a:pPr indent="0" lvl="0" marL="0" rtl="0" algn="l">
                        <a:lnSpc>
                          <a:spcPct val="115000"/>
                        </a:lnSpc>
                        <a:spcBef>
                          <a:spcPts val="0"/>
                        </a:spcBef>
                        <a:spcAft>
                          <a:spcPts val="0"/>
                        </a:spcAft>
                        <a:buNone/>
                      </a:pPr>
                      <a:r>
                        <a:rPr lang="en" sz="1000">
                          <a:solidFill>
                            <a:schemeClr val="dk1"/>
                          </a:solidFill>
                          <a:latin typeface="Open Sans"/>
                          <a:ea typeface="Open Sans"/>
                          <a:cs typeface="Open Sans"/>
                          <a:sym typeface="Open Sans"/>
                        </a:rPr>
                        <a:t>- </a:t>
                      </a:r>
                      <a:r>
                        <a:rPr b="1" lang="en" sz="1000">
                          <a:solidFill>
                            <a:schemeClr val="dk1"/>
                          </a:solidFill>
                          <a:latin typeface="Open Sans"/>
                          <a:ea typeface="Open Sans"/>
                          <a:cs typeface="Open Sans"/>
                          <a:sym typeface="Open Sans"/>
                        </a:rPr>
                        <a:t>Reach</a:t>
                      </a:r>
                      <a:r>
                        <a:rPr lang="en" sz="1000">
                          <a:solidFill>
                            <a:schemeClr val="dk1"/>
                          </a:solidFill>
                          <a:latin typeface="Open Sans"/>
                          <a:ea typeface="Open Sans"/>
                          <a:cs typeface="Open Sans"/>
                          <a:sym typeface="Open Sans"/>
                        </a:rPr>
                        <a:t>: small proportion of users </a:t>
                      </a:r>
                      <a:endParaRPr sz="1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000">
                          <a:solidFill>
                            <a:schemeClr val="dk1"/>
                          </a:solidFill>
                          <a:latin typeface="Open Sans"/>
                          <a:ea typeface="Open Sans"/>
                          <a:cs typeface="Open Sans"/>
                          <a:sym typeface="Open Sans"/>
                        </a:rPr>
                        <a:t>- </a:t>
                      </a:r>
                      <a:r>
                        <a:rPr b="1" lang="en" sz="1000">
                          <a:solidFill>
                            <a:schemeClr val="dk1"/>
                          </a:solidFill>
                          <a:latin typeface="Open Sans"/>
                          <a:ea typeface="Open Sans"/>
                          <a:cs typeface="Open Sans"/>
                          <a:sym typeface="Open Sans"/>
                        </a:rPr>
                        <a:t>Impact</a:t>
                      </a:r>
                      <a:r>
                        <a:rPr lang="en" sz="1000">
                          <a:solidFill>
                            <a:schemeClr val="dk1"/>
                          </a:solidFill>
                          <a:latin typeface="Open Sans"/>
                          <a:ea typeface="Open Sans"/>
                          <a:cs typeface="Open Sans"/>
                          <a:sym typeface="Open Sans"/>
                        </a:rPr>
                        <a:t>: Profile settings fields are misaligned =&gt; bad UI/UX =&gt; small proportion of users use this regularly so the impact is medium</a:t>
                      </a:r>
                      <a:endParaRPr sz="1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000">
                          <a:solidFill>
                            <a:schemeClr val="dk1"/>
                          </a:solidFill>
                          <a:latin typeface="Open Sans"/>
                          <a:ea typeface="Open Sans"/>
                          <a:cs typeface="Open Sans"/>
                          <a:sym typeface="Open Sans"/>
                        </a:rPr>
                        <a:t>- </a:t>
                      </a:r>
                      <a:r>
                        <a:rPr b="1" lang="en" sz="1000">
                          <a:solidFill>
                            <a:schemeClr val="dk1"/>
                          </a:solidFill>
                          <a:latin typeface="Open Sans"/>
                          <a:ea typeface="Open Sans"/>
                          <a:cs typeface="Open Sans"/>
                          <a:sym typeface="Open Sans"/>
                        </a:rPr>
                        <a:t>Confidence</a:t>
                      </a:r>
                      <a:r>
                        <a:rPr lang="en" sz="1000">
                          <a:solidFill>
                            <a:schemeClr val="dk1"/>
                          </a:solidFill>
                          <a:latin typeface="Open Sans"/>
                          <a:ea typeface="Open Sans"/>
                          <a:cs typeface="Open Sans"/>
                          <a:sym typeface="Open Sans"/>
                        </a:rPr>
                        <a:t>: High (QA confirm)</a:t>
                      </a:r>
                      <a:endParaRPr sz="1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000">
                          <a:solidFill>
                            <a:schemeClr val="dk1"/>
                          </a:solidFill>
                          <a:latin typeface="Open Sans"/>
                          <a:ea typeface="Open Sans"/>
                          <a:cs typeface="Open Sans"/>
                          <a:sym typeface="Open Sans"/>
                        </a:rPr>
                        <a:t>- </a:t>
                      </a:r>
                      <a:r>
                        <a:rPr b="1" lang="en" sz="1000">
                          <a:solidFill>
                            <a:schemeClr val="dk1"/>
                          </a:solidFill>
                          <a:latin typeface="Open Sans"/>
                          <a:ea typeface="Open Sans"/>
                          <a:cs typeface="Open Sans"/>
                          <a:sym typeface="Open Sans"/>
                        </a:rPr>
                        <a:t>Effort</a:t>
                      </a:r>
                      <a:r>
                        <a:rPr lang="en" sz="1000">
                          <a:solidFill>
                            <a:schemeClr val="dk1"/>
                          </a:solidFill>
                          <a:latin typeface="Open Sans"/>
                          <a:ea typeface="Open Sans"/>
                          <a:cs typeface="Open Sans"/>
                          <a:sym typeface="Open Sans"/>
                        </a:rPr>
                        <a:t>: Discuss with dev team and QA to find root cause and quick fix</a:t>
                      </a:r>
                      <a:endParaRPr sz="1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000">
                          <a:solidFill>
                            <a:schemeClr val="dk1"/>
                          </a:solidFill>
                          <a:latin typeface="Open Sans"/>
                          <a:ea typeface="Open Sans"/>
                          <a:cs typeface="Open Sans"/>
                          <a:sym typeface="Open Sans"/>
                        </a:rPr>
                        <a:t>- </a:t>
                      </a:r>
                      <a:r>
                        <a:rPr b="1" lang="en" sz="1000">
                          <a:solidFill>
                            <a:schemeClr val="dk1"/>
                          </a:solidFill>
                          <a:latin typeface="Open Sans"/>
                          <a:ea typeface="Open Sans"/>
                          <a:cs typeface="Open Sans"/>
                          <a:sym typeface="Open Sans"/>
                        </a:rPr>
                        <a:t>Priority</a:t>
                      </a:r>
                      <a:r>
                        <a:rPr lang="en" sz="1000">
                          <a:solidFill>
                            <a:schemeClr val="dk1"/>
                          </a:solidFill>
                          <a:latin typeface="Open Sans"/>
                          <a:ea typeface="Open Sans"/>
                          <a:cs typeface="Open Sans"/>
                          <a:sym typeface="Open Sans"/>
                        </a:rPr>
                        <a:t>: Low =&gt; just mistaken not bug.</a:t>
                      </a:r>
                      <a:endParaRPr sz="1000">
                        <a:solidFill>
                          <a:schemeClr val="dk1"/>
                        </a:solidFill>
                        <a:latin typeface="Open Sans"/>
                        <a:ea typeface="Open Sans"/>
                        <a:cs typeface="Open Sans"/>
                        <a:sym typeface="Open Sans"/>
                      </a:endParaRPr>
                    </a:p>
                  </a:txBody>
                  <a:tcPr marT="91425" marB="91425" marR="91425" marL="91425"/>
                </a:tc>
              </a:tr>
              <a:tr h="2246950">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Next Steps </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use ticketing tool (JIRA), and  communication channel (Slack)</a:t>
                      </a:r>
                      <a:endParaRPr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chemeClr val="dk1"/>
                          </a:solidFill>
                          <a:latin typeface="Open Sans"/>
                          <a:ea typeface="Open Sans"/>
                          <a:cs typeface="Open Sans"/>
                          <a:sym typeface="Open Sans"/>
                        </a:rPr>
                        <a:t>- Communicate with dev team and QA team</a:t>
                      </a:r>
                      <a:endParaRPr sz="12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chemeClr val="dk1"/>
                          </a:solidFill>
                          <a:latin typeface="Open Sans"/>
                          <a:ea typeface="Open Sans"/>
                          <a:cs typeface="Open Sans"/>
                          <a:sym typeface="Open Sans"/>
                        </a:rPr>
                        <a:t>- Discuss to figure out the suitable solutions and quick fix</a:t>
                      </a:r>
                      <a:endParaRPr sz="12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chemeClr val="dk1"/>
                          </a:solidFill>
                          <a:latin typeface="Open Sans"/>
                          <a:ea typeface="Open Sans"/>
                          <a:cs typeface="Open Sans"/>
                          <a:sym typeface="Open Sans"/>
                        </a:rPr>
                        <a:t>- Update priority to normal and need fixing</a:t>
                      </a:r>
                      <a:endParaRPr sz="1200">
                        <a:solidFill>
                          <a:schemeClr val="dk1"/>
                        </a:solidFill>
                        <a:latin typeface="Open Sans"/>
                        <a:ea typeface="Open Sans"/>
                        <a:cs typeface="Open Sans"/>
                        <a:sym typeface="Open Sans"/>
                      </a:endParaRPr>
                    </a:p>
                  </a:txBody>
                  <a:tcPr marT="91425" marB="91425" marR="91425" marL="91425"/>
                </a:tc>
              </a:tr>
            </a:tbl>
          </a:graphicData>
        </a:graphic>
      </p:graphicFrame>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4"/>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
        <p:nvSpPr>
          <p:cNvPr id="231" name="Google Shape;231;p44"/>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graphicFrame>
        <p:nvGraphicFramePr>
          <p:cNvPr id="232" name="Google Shape;232;p44"/>
          <p:cNvGraphicFramePr/>
          <p:nvPr/>
        </p:nvGraphicFramePr>
        <p:xfrm>
          <a:off x="146200" y="559750"/>
          <a:ext cx="3000000" cy="3000000"/>
        </p:xfrm>
        <a:graphic>
          <a:graphicData uri="http://schemas.openxmlformats.org/drawingml/2006/table">
            <a:tbl>
              <a:tblPr>
                <a:noFill/>
                <a:tableStyleId>{0FBD1092-4377-44B6-AEAA-7638BB7AC528}</a:tableStyleId>
              </a:tblPr>
              <a:tblGrid>
                <a:gridCol w="1815625"/>
                <a:gridCol w="7120950"/>
              </a:tblGrid>
              <a:tr h="132927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Determine impact and criticality to prioritize the issue</a:t>
                      </a:r>
                      <a:r>
                        <a:rPr b="1" lang="en" sz="1200">
                          <a:solidFill>
                            <a:srgbClr val="2D3D4A"/>
                          </a:solidFill>
                          <a:latin typeface="Open Sans"/>
                          <a:ea typeface="Open Sans"/>
                          <a:cs typeface="Open Sans"/>
                          <a:sym typeface="Open Sans"/>
                        </a:rPr>
                        <a:t> </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(1 - Critical; 2 - High; 3 - Normal; 4 - Low)</a:t>
                      </a:r>
                      <a:endParaRPr b="1" sz="1200">
                        <a:solidFill>
                          <a:srgbClr val="2D3D4A"/>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Open Sans"/>
                          <a:ea typeface="Open Sans"/>
                          <a:cs typeface="Open Sans"/>
                          <a:sym typeface="Open Sans"/>
                        </a:rPr>
                        <a:t>- </a:t>
                      </a:r>
                      <a:r>
                        <a:rPr b="1" lang="en" sz="1000">
                          <a:solidFill>
                            <a:schemeClr val="dk1"/>
                          </a:solidFill>
                          <a:latin typeface="Open Sans"/>
                          <a:ea typeface="Open Sans"/>
                          <a:cs typeface="Open Sans"/>
                          <a:sym typeface="Open Sans"/>
                        </a:rPr>
                        <a:t>Reach</a:t>
                      </a:r>
                      <a:r>
                        <a:rPr lang="en" sz="1000">
                          <a:solidFill>
                            <a:schemeClr val="dk1"/>
                          </a:solidFill>
                          <a:latin typeface="Open Sans"/>
                          <a:ea typeface="Open Sans"/>
                          <a:cs typeface="Open Sans"/>
                          <a:sym typeface="Open Sans"/>
                        </a:rPr>
                        <a:t>: 20% of users who could not access because of incorrect password reach out to customer service, where they trigger the email with link to reset</a:t>
                      </a:r>
                      <a:endParaRPr sz="1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000">
                          <a:solidFill>
                            <a:schemeClr val="dk1"/>
                          </a:solidFill>
                          <a:latin typeface="Open Sans"/>
                          <a:ea typeface="Open Sans"/>
                          <a:cs typeface="Open Sans"/>
                          <a:sym typeface="Open Sans"/>
                        </a:rPr>
                        <a:t>- </a:t>
                      </a:r>
                      <a:r>
                        <a:rPr b="1" lang="en" sz="1000">
                          <a:solidFill>
                            <a:schemeClr val="dk1"/>
                          </a:solidFill>
                          <a:latin typeface="Open Sans"/>
                          <a:ea typeface="Open Sans"/>
                          <a:cs typeface="Open Sans"/>
                          <a:sym typeface="Open Sans"/>
                        </a:rPr>
                        <a:t>Impact</a:t>
                      </a:r>
                      <a:r>
                        <a:rPr lang="en" sz="1000">
                          <a:solidFill>
                            <a:schemeClr val="dk1"/>
                          </a:solidFill>
                          <a:latin typeface="Open Sans"/>
                          <a:ea typeface="Open Sans"/>
                          <a:cs typeface="Open Sans"/>
                          <a:sym typeface="Open Sans"/>
                        </a:rPr>
                        <a:t>: Leading to the terrible UX =&gt; increase churn rate =&gt; huge impact.</a:t>
                      </a:r>
                      <a:endParaRPr sz="1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000">
                          <a:solidFill>
                            <a:schemeClr val="dk1"/>
                          </a:solidFill>
                          <a:latin typeface="Open Sans"/>
                          <a:ea typeface="Open Sans"/>
                          <a:cs typeface="Open Sans"/>
                          <a:sym typeface="Open Sans"/>
                        </a:rPr>
                        <a:t>- </a:t>
                      </a:r>
                      <a:r>
                        <a:rPr b="1" lang="en" sz="1000">
                          <a:solidFill>
                            <a:schemeClr val="dk1"/>
                          </a:solidFill>
                          <a:latin typeface="Open Sans"/>
                          <a:ea typeface="Open Sans"/>
                          <a:cs typeface="Open Sans"/>
                          <a:sym typeface="Open Sans"/>
                        </a:rPr>
                        <a:t>Confidence</a:t>
                      </a:r>
                      <a:r>
                        <a:rPr lang="en" sz="1000">
                          <a:solidFill>
                            <a:schemeClr val="dk1"/>
                          </a:solidFill>
                          <a:latin typeface="Open Sans"/>
                          <a:ea typeface="Open Sans"/>
                          <a:cs typeface="Open Sans"/>
                          <a:sym typeface="Open Sans"/>
                        </a:rPr>
                        <a:t>: High</a:t>
                      </a:r>
                      <a:endParaRPr sz="1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000">
                          <a:solidFill>
                            <a:schemeClr val="dk1"/>
                          </a:solidFill>
                          <a:latin typeface="Open Sans"/>
                          <a:ea typeface="Open Sans"/>
                          <a:cs typeface="Open Sans"/>
                          <a:sym typeface="Open Sans"/>
                        </a:rPr>
                        <a:t>- </a:t>
                      </a:r>
                      <a:r>
                        <a:rPr b="1" lang="en" sz="1000">
                          <a:solidFill>
                            <a:schemeClr val="dk1"/>
                          </a:solidFill>
                          <a:latin typeface="Open Sans"/>
                          <a:ea typeface="Open Sans"/>
                          <a:cs typeface="Open Sans"/>
                          <a:sym typeface="Open Sans"/>
                        </a:rPr>
                        <a:t>Effort</a:t>
                      </a:r>
                      <a:r>
                        <a:rPr lang="en" sz="1000">
                          <a:solidFill>
                            <a:schemeClr val="dk1"/>
                          </a:solidFill>
                          <a:latin typeface="Open Sans"/>
                          <a:ea typeface="Open Sans"/>
                          <a:cs typeface="Open Sans"/>
                          <a:sym typeface="Open Sans"/>
                        </a:rPr>
                        <a:t>: Discuss with dev team and QA team =&gt; understand effort</a:t>
                      </a:r>
                      <a:endParaRPr sz="1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000">
                          <a:solidFill>
                            <a:schemeClr val="dk1"/>
                          </a:solidFill>
                          <a:latin typeface="Open Sans"/>
                          <a:ea typeface="Open Sans"/>
                          <a:cs typeface="Open Sans"/>
                          <a:sym typeface="Open Sans"/>
                        </a:rPr>
                        <a:t>- </a:t>
                      </a:r>
                      <a:r>
                        <a:rPr b="1" lang="en" sz="1000">
                          <a:solidFill>
                            <a:schemeClr val="dk1"/>
                          </a:solidFill>
                          <a:latin typeface="Open Sans"/>
                          <a:ea typeface="Open Sans"/>
                          <a:cs typeface="Open Sans"/>
                          <a:sym typeface="Open Sans"/>
                        </a:rPr>
                        <a:t>Priority</a:t>
                      </a:r>
                      <a:r>
                        <a:rPr lang="en" sz="1000">
                          <a:solidFill>
                            <a:schemeClr val="dk1"/>
                          </a:solidFill>
                          <a:latin typeface="Open Sans"/>
                          <a:ea typeface="Open Sans"/>
                          <a:cs typeface="Open Sans"/>
                          <a:sym typeface="Open Sans"/>
                        </a:rPr>
                        <a:t>: Critical</a:t>
                      </a:r>
                      <a:endParaRPr sz="1000">
                        <a:solidFill>
                          <a:schemeClr val="dk1"/>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32927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Next Steps </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You would carry out typically </a:t>
                      </a:r>
                      <a:r>
                        <a:rPr lang="en" sz="1200">
                          <a:solidFill>
                            <a:srgbClr val="2D3D4A"/>
                          </a:solidFill>
                          <a:latin typeface="Open Sans"/>
                          <a:ea typeface="Open Sans"/>
                          <a:cs typeface="Open Sans"/>
                          <a:sym typeface="Open Sans"/>
                        </a:rPr>
                        <a:t>using JIRA (ticketing tool), communication channel (Slack)</a:t>
                      </a:r>
                      <a:r>
                        <a:rPr lang="en" sz="1200">
                          <a:solidFill>
                            <a:srgbClr val="2D3D4A"/>
                          </a:solidFill>
                          <a:latin typeface="Open Sans"/>
                          <a:ea typeface="Open Sans"/>
                          <a:cs typeface="Open Sans"/>
                          <a:sym typeface="Open Sans"/>
                        </a:rPr>
                        <a:t>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latin typeface="Open Sans"/>
                          <a:ea typeface="Open Sans"/>
                          <a:cs typeface="Open Sans"/>
                          <a:sym typeface="Open Sans"/>
                        </a:rPr>
                        <a:t>- Discuss with dev team and QA team =&gt; figure out the root cause</a:t>
                      </a:r>
                      <a:endParaRPr sz="12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chemeClr val="dk1"/>
                          </a:solidFill>
                          <a:latin typeface="Open Sans"/>
                          <a:ea typeface="Open Sans"/>
                          <a:cs typeface="Open Sans"/>
                          <a:sym typeface="Open Sans"/>
                        </a:rPr>
                        <a:t>- Communicate with all across stakeholders through communication channels</a:t>
                      </a:r>
                      <a:endParaRPr sz="12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chemeClr val="dk1"/>
                          </a:solidFill>
                          <a:latin typeface="Open Sans"/>
                          <a:ea typeface="Open Sans"/>
                          <a:cs typeface="Open Sans"/>
                          <a:sym typeface="Open Sans"/>
                        </a:rPr>
                        <a:t>- Create critical issue on Jira</a:t>
                      </a:r>
                      <a:endParaRPr sz="12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chemeClr val="dk1"/>
                          </a:solidFill>
                          <a:latin typeface="Open Sans"/>
                          <a:ea typeface="Open Sans"/>
                          <a:cs typeface="Open Sans"/>
                          <a:sym typeface="Open Sans"/>
                        </a:rPr>
                        <a:t>- Team work to find the solutions as soon as possible</a:t>
                      </a:r>
                      <a:endParaRPr sz="1200">
                        <a:solidFill>
                          <a:schemeClr val="dk1"/>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696600">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Sample Email Response</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sz="1000">
                          <a:solidFill>
                            <a:schemeClr val="dk1"/>
                          </a:solidFill>
                          <a:latin typeface="Open Sans"/>
                          <a:ea typeface="Open Sans"/>
                          <a:cs typeface="Open Sans"/>
                          <a:sym typeface="Open Sans"/>
                        </a:rPr>
                        <a:t>Hi,</a:t>
                      </a:r>
                      <a:endParaRPr sz="1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000">
                          <a:solidFill>
                            <a:schemeClr val="dk1"/>
                          </a:solidFill>
                          <a:latin typeface="Open Sans"/>
                          <a:ea typeface="Open Sans"/>
                          <a:cs typeface="Open Sans"/>
                          <a:sym typeface="Open Sans"/>
                        </a:rPr>
                        <a:t>I’m so appreciate to receive your feedbacks about our system. We really understand that there are some problems and are working with the dev team to identify the causes immediately.</a:t>
                      </a:r>
                      <a:endParaRPr sz="1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000">
                          <a:solidFill>
                            <a:schemeClr val="dk1"/>
                          </a:solidFill>
                          <a:latin typeface="Open Sans"/>
                          <a:ea typeface="Open Sans"/>
                          <a:cs typeface="Open Sans"/>
                          <a:sym typeface="Open Sans"/>
                        </a:rPr>
                        <a:t>Due to the time for fixing, we suppose an alternative email link for a quick fix and ensure that people could access the systems.</a:t>
                      </a:r>
                      <a:endParaRPr sz="1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000">
                          <a:solidFill>
                            <a:schemeClr val="dk1"/>
                          </a:solidFill>
                          <a:latin typeface="Open Sans"/>
                          <a:ea typeface="Open Sans"/>
                          <a:cs typeface="Open Sans"/>
                          <a:sym typeface="Open Sans"/>
                        </a:rPr>
                        <a:t>I have also created the issue on Jira (link). Please track the progress if needed. I will update through email when everything is completed.</a:t>
                      </a:r>
                      <a:endParaRPr sz="1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000">
                          <a:solidFill>
                            <a:schemeClr val="dk1"/>
                          </a:solidFill>
                          <a:latin typeface="Open Sans"/>
                          <a:ea typeface="Open Sans"/>
                          <a:cs typeface="Open Sans"/>
                          <a:sym typeface="Open Sans"/>
                        </a:rPr>
                        <a:t>Please inform me in case of any issues or further information.</a:t>
                      </a:r>
                      <a:endParaRPr sz="1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000">
                          <a:solidFill>
                            <a:schemeClr val="dk1"/>
                          </a:solidFill>
                          <a:latin typeface="Open Sans"/>
                          <a:ea typeface="Open Sans"/>
                          <a:cs typeface="Open Sans"/>
                          <a:sym typeface="Open Sans"/>
                        </a:rPr>
                        <a:t>Regards,</a:t>
                      </a:r>
                      <a:endParaRPr sz="1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000">
                          <a:solidFill>
                            <a:schemeClr val="dk1"/>
                          </a:solidFill>
                          <a:latin typeface="Open Sans"/>
                          <a:ea typeface="Open Sans"/>
                          <a:cs typeface="Open Sans"/>
                          <a:sym typeface="Open Sans"/>
                        </a:rPr>
                        <a:t>Bich Pham</a:t>
                      </a:r>
                      <a:endParaRPr sz="1000">
                        <a:solidFill>
                          <a:schemeClr val="dk1"/>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
        <p:nvSpPr>
          <p:cNvPr id="233" name="Google Shape;233;p44"/>
          <p:cNvSpPr txBox="1"/>
          <p:nvPr/>
        </p:nvSpPr>
        <p:spPr>
          <a:xfrm>
            <a:off x="76200" y="0"/>
            <a:ext cx="9046800" cy="59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2800">
                <a:solidFill>
                  <a:srgbClr val="2D3D4A"/>
                </a:solidFill>
                <a:latin typeface="Open Sans"/>
                <a:ea typeface="Open Sans"/>
                <a:cs typeface="Open Sans"/>
                <a:sym typeface="Open Sans"/>
              </a:rPr>
              <a:t>Respond to Customer Service Manager’s Email </a:t>
            </a:r>
            <a:endParaRPr sz="2800">
              <a:solidFill>
                <a:srgbClr val="2D3D4A"/>
              </a:solidFill>
              <a:latin typeface="Open Sans"/>
              <a:ea typeface="Open Sans"/>
              <a:cs typeface="Open Sans"/>
              <a:sym typeface="Open Sans"/>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5"/>
          <p:cNvSpPr txBox="1"/>
          <p:nvPr>
            <p:ph type="title"/>
          </p:nvPr>
        </p:nvSpPr>
        <p:spPr>
          <a:xfrm>
            <a:off x="457200" y="1295400"/>
            <a:ext cx="8229600" cy="13908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FFFFFF"/>
              </a:buClr>
              <a:buFont typeface="Open Sans"/>
              <a:buNone/>
            </a:pPr>
            <a:r>
              <a:rPr lang="en"/>
              <a:t>Handle Potentially Difficult Situations</a:t>
            </a:r>
            <a:endParaRPr sz="500"/>
          </a:p>
        </p:txBody>
      </p:sp>
      <p:sp>
        <p:nvSpPr>
          <p:cNvPr id="239" name="Google Shape;239;p45"/>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40" name="Google Shape;240;p45"/>
          <p:cNvSpPr txBox="1"/>
          <p:nvPr>
            <p:ph idx="1" type="body"/>
          </p:nvPr>
        </p:nvSpPr>
        <p:spPr>
          <a:xfrm>
            <a:off x="457200" y="2633663"/>
            <a:ext cx="8229600" cy="1390800"/>
          </a:xfrm>
          <a:prstGeom prst="rect">
            <a:avLst/>
          </a:prstGeom>
        </p:spPr>
        <p:txBody>
          <a:bodyPr anchorCtr="0" anchor="t" bIns="34275" lIns="34275" spcFirstLastPara="1" rIns="34275" wrap="square" tIns="34275">
            <a:noAutofit/>
          </a:bodyPr>
          <a:lstStyle/>
          <a:p>
            <a:pPr indent="0" lvl="0" marL="0" rtl="0" algn="l">
              <a:lnSpc>
                <a:spcPct val="115000"/>
              </a:lnSpc>
              <a:spcBef>
                <a:spcPts val="0"/>
              </a:spcBef>
              <a:spcAft>
                <a:spcPts val="0"/>
              </a:spcAft>
              <a:buNone/>
            </a:pPr>
            <a:r>
              <a:rPr lang="en" sz="1100">
                <a:solidFill>
                  <a:srgbClr val="FFFFFF"/>
                </a:solidFill>
              </a:rPr>
              <a:t>As a PM, you will be faced with many unexpected situations where you have to make a decision or push back while managing competing priorities from stakeholders and tackling issues that could potentially affect your product launch</a:t>
            </a:r>
            <a:endParaRPr>
              <a:solidFill>
                <a:srgbClr val="FFFFFF"/>
              </a:solidFill>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6"/>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46" name="Google Shape;246;p46"/>
          <p:cNvSpPr txBox="1"/>
          <p:nvPr>
            <p:ph type="title"/>
          </p:nvPr>
        </p:nvSpPr>
        <p:spPr>
          <a:xfrm>
            <a:off x="457200" y="762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sz="2800"/>
              <a:t>Respond to </a:t>
            </a:r>
            <a:r>
              <a:rPr lang="en" sz="2800"/>
              <a:t>CEO or GM’s request via email</a:t>
            </a:r>
            <a:endParaRPr sz="2800"/>
          </a:p>
        </p:txBody>
      </p:sp>
      <p:sp>
        <p:nvSpPr>
          <p:cNvPr id="247" name="Google Shape;247;p46"/>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graphicFrame>
        <p:nvGraphicFramePr>
          <p:cNvPr id="248" name="Google Shape;248;p46"/>
          <p:cNvGraphicFramePr/>
          <p:nvPr/>
        </p:nvGraphicFramePr>
        <p:xfrm>
          <a:off x="390075" y="671400"/>
          <a:ext cx="3000000" cy="3000000"/>
        </p:xfrm>
        <a:graphic>
          <a:graphicData uri="http://schemas.openxmlformats.org/drawingml/2006/table">
            <a:tbl>
              <a:tblPr>
                <a:noFill/>
                <a:tableStyleId>{0FBD1092-4377-44B6-AEAA-7638BB7AC528}</a:tableStyleId>
              </a:tblPr>
              <a:tblGrid>
                <a:gridCol w="1847750"/>
                <a:gridCol w="6602300"/>
              </a:tblGrid>
              <a:tr h="169517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Assessment and result</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chemeClr val="dk1"/>
                          </a:solidFill>
                          <a:latin typeface="Open Sans"/>
                          <a:ea typeface="Open Sans"/>
                          <a:cs typeface="Open Sans"/>
                          <a:sym typeface="Open Sans"/>
                        </a:rPr>
                        <a:t>- Ensure about the features and functions to represent to stakeholders</a:t>
                      </a:r>
                      <a:endParaRPr sz="12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chemeClr val="dk1"/>
                          </a:solidFill>
                          <a:latin typeface="Open Sans"/>
                          <a:ea typeface="Open Sans"/>
                          <a:cs typeface="Open Sans"/>
                          <a:sym typeface="Open Sans"/>
                        </a:rPr>
                        <a:t>- Identity about the product environment: staging, testing or production</a:t>
                      </a:r>
                      <a:endParaRPr sz="12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chemeClr val="dk1"/>
                          </a:solidFill>
                          <a:latin typeface="Open Sans"/>
                          <a:ea typeface="Open Sans"/>
                          <a:cs typeface="Open Sans"/>
                          <a:sym typeface="Open Sans"/>
                        </a:rPr>
                        <a:t>- Discuss with QA team and dev team to catch up with the demo about details related to technical data</a:t>
                      </a:r>
                      <a:endParaRPr sz="1200">
                        <a:solidFill>
                          <a:schemeClr val="dk1"/>
                        </a:solidFill>
                        <a:latin typeface="Open Sans"/>
                        <a:ea typeface="Open Sans"/>
                        <a:cs typeface="Open Sans"/>
                        <a:sym typeface="Open Sans"/>
                      </a:endParaRPr>
                    </a:p>
                  </a:txBody>
                  <a:tcPr marT="91425" marB="91425" marR="91425" marL="91425"/>
                </a:tc>
              </a:tr>
              <a:tr h="238467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Sample Email Response</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0"/>
                        </a:spcAft>
                        <a:buNone/>
                      </a:pPr>
                      <a:r>
                        <a:rPr lang="en" sz="1000">
                          <a:solidFill>
                            <a:schemeClr val="dk1"/>
                          </a:solidFill>
                          <a:latin typeface="Open Sans"/>
                          <a:ea typeface="Open Sans"/>
                          <a:cs typeface="Open Sans"/>
                          <a:sym typeface="Open Sans"/>
                        </a:rPr>
                        <a:t>Dear sir,</a:t>
                      </a:r>
                      <a:endParaRPr sz="1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000">
                          <a:solidFill>
                            <a:schemeClr val="dk1"/>
                          </a:solidFill>
                          <a:latin typeface="Open Sans"/>
                          <a:ea typeface="Open Sans"/>
                          <a:cs typeface="Open Sans"/>
                          <a:sym typeface="Open Sans"/>
                        </a:rPr>
                        <a:t>I’m so appreciate to hear that. </a:t>
                      </a:r>
                      <a:endParaRPr sz="1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000">
                          <a:solidFill>
                            <a:schemeClr val="dk1"/>
                          </a:solidFill>
                          <a:latin typeface="Open Sans"/>
                          <a:ea typeface="Open Sans"/>
                          <a:cs typeface="Open Sans"/>
                          <a:sym typeface="Open Sans"/>
                        </a:rPr>
                        <a:t>I need to emphasize some current updated information about our products. After being tested, the features are completed by 65% and not fully stable at the moment. Scrum team, especially dev team, is deploying changes to the QA environment frequently and getting comments from testers. Therefore, the testing environment may disturb.</a:t>
                      </a:r>
                      <a:endParaRPr sz="1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000">
                          <a:solidFill>
                            <a:schemeClr val="dk1"/>
                          </a:solidFill>
                          <a:latin typeface="Open Sans"/>
                          <a:ea typeface="Open Sans"/>
                          <a:cs typeface="Open Sans"/>
                          <a:sym typeface="Open Sans"/>
                        </a:rPr>
                        <a:t>However, the staging environment is quite stable for a quick trial demo, and followed by my perspective of features involved, I would send you some documents. They are provided by our BA teams and a </a:t>
                      </a:r>
                      <a:r>
                        <a:rPr lang="en" sz="1000">
                          <a:solidFill>
                            <a:schemeClr val="dk1"/>
                          </a:solidFill>
                          <a:latin typeface="Open Sans"/>
                          <a:ea typeface="Open Sans"/>
                          <a:cs typeface="Open Sans"/>
                          <a:sym typeface="Open Sans"/>
                        </a:rPr>
                        <a:t>link of prototype which contains all features, which would be finished. I hope it might be useful for demo.</a:t>
                      </a:r>
                      <a:endParaRPr sz="1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000">
                          <a:solidFill>
                            <a:schemeClr val="dk1"/>
                          </a:solidFill>
                          <a:latin typeface="Open Sans"/>
                          <a:ea typeface="Open Sans"/>
                          <a:cs typeface="Open Sans"/>
                          <a:sym typeface="Open Sans"/>
                        </a:rPr>
                        <a:t>Don’t hesitate to inform me in any trouble case or further questions.</a:t>
                      </a:r>
                      <a:endParaRPr sz="1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000" u="sng">
                          <a:solidFill>
                            <a:schemeClr val="hlink"/>
                          </a:solidFill>
                          <a:latin typeface="Open Sans"/>
                          <a:ea typeface="Open Sans"/>
                          <a:cs typeface="Open Sans"/>
                          <a:sym typeface="Open Sans"/>
                          <a:hlinkClick r:id="rId3"/>
                        </a:rPr>
                        <a:t>Prototype</a:t>
                      </a:r>
                      <a:endParaRPr sz="1000">
                        <a:solidFill>
                          <a:schemeClr val="dk1"/>
                        </a:solidFill>
                        <a:latin typeface="Open Sans"/>
                        <a:ea typeface="Open Sans"/>
                        <a:cs typeface="Open Sans"/>
                        <a:sym typeface="Open Sans"/>
                      </a:endParaRPr>
                    </a:p>
                  </a:txBody>
                  <a:tcPr marT="91425" marB="91425" marR="91425" marL="91425"/>
                </a:tc>
              </a:tr>
            </a:tbl>
          </a:graphicData>
        </a:graphic>
      </p:graphicFrame>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7"/>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54" name="Google Shape;254;p47"/>
          <p:cNvSpPr txBox="1"/>
          <p:nvPr>
            <p:ph type="title"/>
          </p:nvPr>
        </p:nvSpPr>
        <p:spPr>
          <a:xfrm>
            <a:off x="172350" y="76200"/>
            <a:ext cx="8835300" cy="595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2D3D4A"/>
              </a:buClr>
              <a:buFont typeface="Open Sans"/>
              <a:buNone/>
            </a:pPr>
            <a:r>
              <a:rPr lang="en" sz="2800"/>
              <a:t>Step-in and guide the scrum team at stand up</a:t>
            </a:r>
            <a:endParaRPr sz="2800"/>
          </a:p>
        </p:txBody>
      </p:sp>
      <p:sp>
        <p:nvSpPr>
          <p:cNvPr id="255" name="Google Shape;255;p47"/>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graphicFrame>
        <p:nvGraphicFramePr>
          <p:cNvPr id="256" name="Google Shape;256;p47"/>
          <p:cNvGraphicFramePr/>
          <p:nvPr/>
        </p:nvGraphicFramePr>
        <p:xfrm>
          <a:off x="237675" y="671400"/>
          <a:ext cx="3000000" cy="3000000"/>
        </p:xfrm>
        <a:graphic>
          <a:graphicData uri="http://schemas.openxmlformats.org/drawingml/2006/table">
            <a:tbl>
              <a:tblPr>
                <a:noFill/>
                <a:tableStyleId>{0FBD1092-4377-44B6-AEAA-7638BB7AC528}</a:tableStyleId>
              </a:tblPr>
              <a:tblGrid>
                <a:gridCol w="1917700"/>
                <a:gridCol w="6852275"/>
              </a:tblGrid>
              <a:tr h="4042050">
                <a:tc>
                  <a:txBody>
                    <a:bodyPr/>
                    <a:lstStyle/>
                    <a:p>
                      <a:pPr indent="0" lvl="0" marL="0" rtl="0" algn="l">
                        <a:lnSpc>
                          <a:spcPct val="115000"/>
                        </a:lnSpc>
                        <a:spcBef>
                          <a:spcPts val="700"/>
                        </a:spcBef>
                        <a:spcAft>
                          <a:spcPts val="0"/>
                        </a:spcAft>
                        <a:buNone/>
                      </a:pPr>
                      <a:r>
                        <a:rPr b="1" lang="en" sz="1200">
                          <a:solidFill>
                            <a:srgbClr val="2D3D4A"/>
                          </a:solidFill>
                          <a:latin typeface="Open Sans"/>
                          <a:ea typeface="Open Sans"/>
                          <a:cs typeface="Open Sans"/>
                          <a:sym typeface="Open Sans"/>
                        </a:rPr>
                        <a:t>Video Response</a:t>
                      </a:r>
                      <a:endParaRPr b="1" sz="1200">
                        <a:solidFill>
                          <a:srgbClr val="2D3D4A"/>
                        </a:solidFill>
                        <a:latin typeface="Open Sans"/>
                        <a:ea typeface="Open Sans"/>
                        <a:cs typeface="Open Sans"/>
                        <a:sym typeface="Open Sans"/>
                      </a:endParaRPr>
                    </a:p>
                    <a:p>
                      <a:pPr indent="0" lvl="0" marL="0" rtl="0" algn="l">
                        <a:lnSpc>
                          <a:spcPct val="115000"/>
                        </a:lnSpc>
                        <a:spcBef>
                          <a:spcPts val="700"/>
                        </a:spcBef>
                        <a:spcAft>
                          <a:spcPts val="0"/>
                        </a:spcAft>
                        <a:buNone/>
                      </a:pPr>
                      <a:r>
                        <a:t/>
                      </a:r>
                      <a:endParaRPr sz="1200">
                        <a:solidFill>
                          <a:srgbClr val="2D3D4A"/>
                        </a:solidFill>
                        <a:latin typeface="Open Sans"/>
                        <a:ea typeface="Open Sans"/>
                        <a:cs typeface="Open Sans"/>
                        <a:sym typeface="Open Sans"/>
                      </a:endParaRPr>
                    </a:p>
                    <a:p>
                      <a:pPr indent="0" lvl="0" marL="0" rtl="0" algn="l">
                        <a:lnSpc>
                          <a:spcPct val="115000"/>
                        </a:lnSpc>
                        <a:spcBef>
                          <a:spcPts val="700"/>
                        </a:spcBef>
                        <a:spcAft>
                          <a:spcPts val="0"/>
                        </a:spcAft>
                        <a:buNone/>
                      </a:pPr>
                      <a:r>
                        <a:t/>
                      </a:r>
                      <a:endParaRPr b="1" sz="1200">
                        <a:solidFill>
                          <a:srgbClr val="2D3D4A"/>
                        </a:solidFill>
                        <a:latin typeface="Open Sans"/>
                        <a:ea typeface="Open Sans"/>
                        <a:cs typeface="Open Sans"/>
                        <a:sym typeface="Open Sans"/>
                      </a:endParaRPr>
                    </a:p>
                    <a:p>
                      <a:pPr indent="0" lvl="0" marL="0" rtl="0" algn="l">
                        <a:lnSpc>
                          <a:spcPct val="115000"/>
                        </a:lnSpc>
                        <a:spcBef>
                          <a:spcPts val="700"/>
                        </a:spcBef>
                        <a:spcAft>
                          <a:spcPts val="0"/>
                        </a:spcAft>
                        <a:buNone/>
                      </a:pPr>
                      <a:r>
                        <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latin typeface="Open Sans"/>
                        <a:ea typeface="Open Sans"/>
                        <a:cs typeface="Open Sans"/>
                        <a:sym typeface="Open Sans"/>
                      </a:endParaRPr>
                    </a:p>
                    <a:p>
                      <a:pPr indent="0" lvl="0" marL="0" rtl="0" algn="l">
                        <a:lnSpc>
                          <a:spcPct val="115000"/>
                        </a:lnSpc>
                        <a:spcBef>
                          <a:spcPts val="0"/>
                        </a:spcBef>
                        <a:spcAft>
                          <a:spcPts val="0"/>
                        </a:spcAft>
                        <a:buNone/>
                      </a:pPr>
                      <a:r>
                        <a:t/>
                      </a:r>
                      <a:endParaRPr b="1" sz="1200">
                        <a:solidFill>
                          <a:srgbClr val="2D3D4A"/>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0"/>
                        </a:spcAft>
                        <a:buNone/>
                      </a:pPr>
                      <a:r>
                        <a:rPr lang="en" sz="1200" u="sng">
                          <a:solidFill>
                            <a:schemeClr val="hlink"/>
                          </a:solidFill>
                          <a:latin typeface="Open Sans"/>
                          <a:ea typeface="Open Sans"/>
                          <a:cs typeface="Open Sans"/>
                          <a:sym typeface="Open Sans"/>
                          <a:hlinkClick r:id="rId3"/>
                        </a:rPr>
                        <a:t>Link</a:t>
                      </a:r>
                      <a:endParaRPr sz="1200">
                        <a:solidFill>
                          <a:srgbClr val="2D3D4A"/>
                        </a:solidFill>
                        <a:latin typeface="Open Sans"/>
                        <a:ea typeface="Open Sans"/>
                        <a:cs typeface="Open Sans"/>
                        <a:sym typeface="Open Sans"/>
                      </a:endParaRPr>
                    </a:p>
                  </a:txBody>
                  <a:tcPr marT="91425" marB="91425" marR="91425" marL="91425"/>
                </a:tc>
              </a:tr>
            </a:tbl>
          </a:graphicData>
        </a:graphic>
      </p:graphicFrame>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8"/>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62" name="Google Shape;262;p48"/>
          <p:cNvSpPr txBox="1"/>
          <p:nvPr>
            <p:ph type="title"/>
          </p:nvPr>
        </p:nvSpPr>
        <p:spPr>
          <a:xfrm>
            <a:off x="228600" y="76200"/>
            <a:ext cx="8229600" cy="457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sz="2800"/>
              <a:t>Handling Resource Constraints</a:t>
            </a:r>
            <a:endParaRPr sz="2800"/>
          </a:p>
        </p:txBody>
      </p:sp>
      <p:sp>
        <p:nvSpPr>
          <p:cNvPr id="263" name="Google Shape;263;p48"/>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graphicFrame>
        <p:nvGraphicFramePr>
          <p:cNvPr id="264" name="Google Shape;264;p48"/>
          <p:cNvGraphicFramePr/>
          <p:nvPr/>
        </p:nvGraphicFramePr>
        <p:xfrm>
          <a:off x="245200" y="595200"/>
          <a:ext cx="3000000" cy="3000000"/>
        </p:xfrm>
        <a:graphic>
          <a:graphicData uri="http://schemas.openxmlformats.org/drawingml/2006/table">
            <a:tbl>
              <a:tblPr>
                <a:noFill/>
                <a:tableStyleId>{0FBD1092-4377-44B6-AEAA-7638BB7AC528}</a:tableStyleId>
              </a:tblPr>
              <a:tblGrid>
                <a:gridCol w="2520975"/>
                <a:gridCol w="6226350"/>
              </a:tblGrid>
              <a:tr h="1017800">
                <a:tc>
                  <a:txBody>
                    <a:bodyPr/>
                    <a:lstStyle/>
                    <a:p>
                      <a:pPr indent="0" lvl="0" marL="0" rtl="0" algn="l">
                        <a:lnSpc>
                          <a:spcPct val="115000"/>
                        </a:lnSpc>
                        <a:spcBef>
                          <a:spcPts val="0"/>
                        </a:spcBef>
                        <a:spcAft>
                          <a:spcPts val="0"/>
                        </a:spcAft>
                        <a:buNone/>
                      </a:pPr>
                      <a:r>
                        <a:rPr lang="en" sz="1100">
                          <a:solidFill>
                            <a:srgbClr val="2D3D4A"/>
                          </a:solidFill>
                          <a:latin typeface="Open Sans"/>
                          <a:ea typeface="Open Sans"/>
                          <a:cs typeface="Open Sans"/>
                          <a:sym typeface="Open Sans"/>
                        </a:rPr>
                        <a:t>List 2- 3 activities that you would carry out as a PM to unblock the scrum team immediately ?</a:t>
                      </a:r>
                      <a:endParaRPr sz="11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sz="1100">
                        <a:solidFill>
                          <a:srgbClr val="2D3D4A"/>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0"/>
                        </a:spcAft>
                        <a:buNone/>
                      </a:pPr>
                      <a:r>
                        <a:rPr lang="en" sz="1000">
                          <a:solidFill>
                            <a:srgbClr val="2D3D4A"/>
                          </a:solidFill>
                          <a:latin typeface="Open Sans"/>
                          <a:ea typeface="Open Sans"/>
                          <a:cs typeface="Open Sans"/>
                          <a:sym typeface="Open Sans"/>
                        </a:rPr>
                        <a:t> - </a:t>
                      </a:r>
                      <a:r>
                        <a:rPr b="1" lang="en" sz="1000">
                          <a:solidFill>
                            <a:srgbClr val="2D3D4A"/>
                          </a:solidFill>
                          <a:latin typeface="Open Sans"/>
                          <a:ea typeface="Open Sans"/>
                          <a:cs typeface="Open Sans"/>
                          <a:sym typeface="Open Sans"/>
                        </a:rPr>
                        <a:t>Reach</a:t>
                      </a:r>
                      <a:r>
                        <a:rPr lang="en" sz="1000">
                          <a:solidFill>
                            <a:srgbClr val="2D3D4A"/>
                          </a:solidFill>
                          <a:latin typeface="Open Sans"/>
                          <a:ea typeface="Open Sans"/>
                          <a:cs typeface="Open Sans"/>
                          <a:sym typeface="Open Sans"/>
                        </a:rPr>
                        <a:t>: The feature will be inserted in the next sprint</a:t>
                      </a:r>
                      <a:endParaRPr sz="10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rPr lang="en" sz="1000">
                          <a:solidFill>
                            <a:srgbClr val="2D3D4A"/>
                          </a:solidFill>
                          <a:latin typeface="Open Sans"/>
                          <a:ea typeface="Open Sans"/>
                          <a:cs typeface="Open Sans"/>
                          <a:sym typeface="Open Sans"/>
                        </a:rPr>
                        <a:t>- </a:t>
                      </a:r>
                      <a:r>
                        <a:rPr b="1" lang="en" sz="1000">
                          <a:solidFill>
                            <a:srgbClr val="2D3D4A"/>
                          </a:solidFill>
                          <a:latin typeface="Open Sans"/>
                          <a:ea typeface="Open Sans"/>
                          <a:cs typeface="Open Sans"/>
                          <a:sym typeface="Open Sans"/>
                        </a:rPr>
                        <a:t>Impact</a:t>
                      </a:r>
                      <a:r>
                        <a:rPr lang="en" sz="1000">
                          <a:solidFill>
                            <a:srgbClr val="2D3D4A"/>
                          </a:solidFill>
                          <a:latin typeface="Open Sans"/>
                          <a:ea typeface="Open Sans"/>
                          <a:cs typeface="Open Sans"/>
                          <a:sym typeface="Open Sans"/>
                        </a:rPr>
                        <a:t>: Delayed users =&gt; massive impact =&gt; loose the premium register =&gt; increase churn rate</a:t>
                      </a:r>
                      <a:endParaRPr sz="10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rPr lang="en" sz="1000">
                          <a:solidFill>
                            <a:srgbClr val="2D3D4A"/>
                          </a:solidFill>
                          <a:latin typeface="Open Sans"/>
                          <a:ea typeface="Open Sans"/>
                          <a:cs typeface="Open Sans"/>
                          <a:sym typeface="Open Sans"/>
                        </a:rPr>
                        <a:t>- </a:t>
                      </a:r>
                      <a:r>
                        <a:rPr b="1" lang="en" sz="1000">
                          <a:solidFill>
                            <a:srgbClr val="2D3D4A"/>
                          </a:solidFill>
                          <a:latin typeface="Open Sans"/>
                          <a:ea typeface="Open Sans"/>
                          <a:cs typeface="Open Sans"/>
                          <a:sym typeface="Open Sans"/>
                        </a:rPr>
                        <a:t>Confidence</a:t>
                      </a:r>
                      <a:r>
                        <a:rPr lang="en" sz="1000">
                          <a:solidFill>
                            <a:srgbClr val="2D3D4A"/>
                          </a:solidFill>
                          <a:latin typeface="Open Sans"/>
                          <a:ea typeface="Open Sans"/>
                          <a:cs typeface="Open Sans"/>
                          <a:sym typeface="Open Sans"/>
                        </a:rPr>
                        <a:t>: High</a:t>
                      </a:r>
                      <a:endParaRPr sz="10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rPr lang="en" sz="1000">
                          <a:solidFill>
                            <a:srgbClr val="2D3D4A"/>
                          </a:solidFill>
                          <a:latin typeface="Open Sans"/>
                          <a:ea typeface="Open Sans"/>
                          <a:cs typeface="Open Sans"/>
                          <a:sym typeface="Open Sans"/>
                        </a:rPr>
                        <a:t>- </a:t>
                      </a:r>
                      <a:r>
                        <a:rPr b="1" lang="en" sz="1000">
                          <a:solidFill>
                            <a:srgbClr val="2D3D4A"/>
                          </a:solidFill>
                          <a:latin typeface="Open Sans"/>
                          <a:ea typeface="Open Sans"/>
                          <a:cs typeface="Open Sans"/>
                          <a:sym typeface="Open Sans"/>
                        </a:rPr>
                        <a:t>Effort</a:t>
                      </a:r>
                      <a:r>
                        <a:rPr lang="en" sz="1000">
                          <a:solidFill>
                            <a:srgbClr val="2D3D4A"/>
                          </a:solidFill>
                          <a:latin typeface="Open Sans"/>
                          <a:ea typeface="Open Sans"/>
                          <a:cs typeface="Open Sans"/>
                          <a:sym typeface="Open Sans"/>
                        </a:rPr>
                        <a:t>: Request to get a QA number to work because of the shortage of time</a:t>
                      </a:r>
                      <a:endParaRPr sz="1000">
                        <a:solidFill>
                          <a:srgbClr val="2D3D4A"/>
                        </a:solidFill>
                        <a:latin typeface="Open Sans"/>
                        <a:ea typeface="Open Sans"/>
                        <a:cs typeface="Open Sans"/>
                        <a:sym typeface="Open Sans"/>
                      </a:endParaRPr>
                    </a:p>
                  </a:txBody>
                  <a:tcPr marT="91425" marB="91425" marR="91425" marL="91425"/>
                </a:tc>
              </a:tr>
              <a:tr h="1124775">
                <a:tc>
                  <a:txBody>
                    <a:bodyPr/>
                    <a:lstStyle/>
                    <a:p>
                      <a:pPr indent="0" lvl="0" marL="0" rtl="0" algn="l">
                        <a:lnSpc>
                          <a:spcPct val="115000"/>
                        </a:lnSpc>
                        <a:spcBef>
                          <a:spcPts val="0"/>
                        </a:spcBef>
                        <a:spcAft>
                          <a:spcPts val="0"/>
                        </a:spcAft>
                        <a:buNone/>
                      </a:pPr>
                      <a:r>
                        <a:rPr lang="en" sz="1100">
                          <a:solidFill>
                            <a:srgbClr val="2D3D4A"/>
                          </a:solidFill>
                          <a:latin typeface="Open Sans"/>
                          <a:ea typeface="Open Sans"/>
                          <a:cs typeface="Open Sans"/>
                          <a:sym typeface="Open Sans"/>
                        </a:rPr>
                        <a:t>Since the QA team member is shared across multiple projects, how would you coordinate with other PMs to de-risk your project and raise appropriate visibility ? </a:t>
                      </a:r>
                      <a:endParaRPr sz="1100">
                        <a:solidFill>
                          <a:srgbClr val="2D3D4A"/>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chemeClr val="dk1"/>
                          </a:solidFill>
                          <a:latin typeface="Open Sans"/>
                          <a:ea typeface="Open Sans"/>
                          <a:cs typeface="Open Sans"/>
                          <a:sym typeface="Open Sans"/>
                        </a:rPr>
                        <a:t>- The feature is a high priority and the end of sprint is coming soon =&gt; request member to ensure the human resource</a:t>
                      </a:r>
                      <a:endParaRPr sz="12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chemeClr val="dk1"/>
                          </a:solidFill>
                          <a:latin typeface="Open Sans"/>
                          <a:ea typeface="Open Sans"/>
                          <a:cs typeface="Open Sans"/>
                          <a:sym typeface="Open Sans"/>
                        </a:rPr>
                        <a:t>- Overtime is another solution in case PM cannot provide enough resources</a:t>
                      </a:r>
                      <a:endParaRPr sz="1200">
                        <a:solidFill>
                          <a:schemeClr val="dk1"/>
                        </a:solidFill>
                        <a:latin typeface="Open Sans"/>
                        <a:ea typeface="Open Sans"/>
                        <a:cs typeface="Open Sans"/>
                        <a:sym typeface="Open Sans"/>
                      </a:endParaRPr>
                    </a:p>
                  </a:txBody>
                  <a:tcPr marT="91425" marB="91425" marR="91425" marL="91425"/>
                </a:tc>
              </a:tr>
              <a:tr h="622400">
                <a:tc rowSpan="2">
                  <a:txBody>
                    <a:bodyPr/>
                    <a:lstStyle/>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Since there is a potential risk, it is important to raise visibility amongst appropriate stakeholders</a:t>
                      </a:r>
                      <a:endParaRPr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9E9E9E"/>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chemeClr val="dk1"/>
                          </a:solidFill>
                          <a:latin typeface="Open Sans"/>
                          <a:ea typeface="Open Sans"/>
                          <a:cs typeface="Open Sans"/>
                          <a:sym typeface="Open Sans"/>
                        </a:rPr>
                        <a:t>QA leader, Head of PM, another PM</a:t>
                      </a:r>
                      <a:endParaRPr sz="1200">
                        <a:solidFill>
                          <a:schemeClr val="dk1"/>
                        </a:solidFill>
                        <a:latin typeface="Open Sans"/>
                        <a:ea typeface="Open Sans"/>
                        <a:cs typeface="Open Sans"/>
                        <a:sym typeface="Open Sans"/>
                      </a:endParaRPr>
                    </a:p>
                  </a:txBody>
                  <a:tcPr marT="91425" marB="91425" marR="91425" marL="91425"/>
                </a:tc>
              </a:tr>
              <a:tr h="1358175">
                <a:tc vMerge="1"/>
                <a:tc>
                  <a:txBody>
                    <a:bodyPr/>
                    <a:lstStyle/>
                    <a:p>
                      <a:pPr indent="-304800" lvl="0" marL="457200" rtl="0" algn="l">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I prefer receiving another QA to our team due to the high priority</a:t>
                      </a:r>
                      <a:endParaRPr sz="1200">
                        <a:solidFill>
                          <a:schemeClr val="dk1"/>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If solutions do not work, I would pass a dev member to take that </a:t>
                      </a:r>
                      <a:r>
                        <a:rPr lang="en" sz="1200">
                          <a:solidFill>
                            <a:schemeClr val="dk1"/>
                          </a:solidFill>
                          <a:latin typeface="Open Sans"/>
                          <a:ea typeface="Open Sans"/>
                          <a:cs typeface="Open Sans"/>
                          <a:sym typeface="Open Sans"/>
                        </a:rPr>
                        <a:t>insufficient</a:t>
                      </a:r>
                      <a:r>
                        <a:rPr lang="en" sz="1200">
                          <a:solidFill>
                            <a:schemeClr val="dk1"/>
                          </a:solidFill>
                          <a:latin typeface="Open Sans"/>
                          <a:ea typeface="Open Sans"/>
                          <a:cs typeface="Open Sans"/>
                          <a:sym typeface="Open Sans"/>
                        </a:rPr>
                        <a:t> role. </a:t>
                      </a:r>
                      <a:endParaRPr sz="1200">
                        <a:solidFill>
                          <a:schemeClr val="dk1"/>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If nothing works, I would request the head of PM to delay the launch to the next week as this is a high impact</a:t>
                      </a:r>
                      <a:endParaRPr sz="1200">
                        <a:solidFill>
                          <a:schemeClr val="dk1"/>
                        </a:solidFill>
                        <a:latin typeface="Open Sans"/>
                        <a:ea typeface="Open Sans"/>
                        <a:cs typeface="Open Sans"/>
                        <a:sym typeface="Open Sans"/>
                      </a:endParaRPr>
                    </a:p>
                  </a:txBody>
                  <a:tcPr marT="91425" marB="91425" marR="91425" marL="91425"/>
                </a:tc>
              </a:tr>
            </a:tbl>
          </a:graphicData>
        </a:graphic>
      </p:graphicFrame>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1"/>
          <p:cNvSpPr txBox="1"/>
          <p:nvPr>
            <p:ph type="title"/>
          </p:nvPr>
        </p:nvSpPr>
        <p:spPr>
          <a:xfrm>
            <a:off x="457200" y="1295400"/>
            <a:ext cx="8229600" cy="1390800"/>
          </a:xfrm>
          <a:prstGeom prst="rect">
            <a:avLst/>
          </a:prstGeom>
        </p:spPr>
        <p:txBody>
          <a:bodyPr anchorCtr="0" anchor="b" bIns="34275" lIns="34275" spcFirstLastPara="1" rIns="34275" wrap="square" tIns="34275">
            <a:noAutofit/>
          </a:bodyPr>
          <a:lstStyle/>
          <a:p>
            <a:pPr indent="0" lvl="0" marL="0" rtl="0" algn="l">
              <a:spcBef>
                <a:spcPts val="0"/>
              </a:spcBef>
              <a:spcAft>
                <a:spcPts val="0"/>
              </a:spcAft>
              <a:buNone/>
            </a:pPr>
            <a:r>
              <a:rPr lang="en" sz="4200"/>
              <a:t>Getting Started</a:t>
            </a:r>
            <a:endParaRPr sz="4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9"/>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70" name="Google Shape;270;p49"/>
          <p:cNvSpPr txBox="1"/>
          <p:nvPr>
            <p:ph type="title"/>
          </p:nvPr>
        </p:nvSpPr>
        <p:spPr>
          <a:xfrm>
            <a:off x="145150" y="76200"/>
            <a:ext cx="8735700" cy="471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sz="2800"/>
              <a:t>How would you handle stakeholder feedback?</a:t>
            </a:r>
            <a:endParaRPr sz="2800"/>
          </a:p>
        </p:txBody>
      </p:sp>
      <p:sp>
        <p:nvSpPr>
          <p:cNvPr id="271" name="Google Shape;271;p49"/>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graphicFrame>
        <p:nvGraphicFramePr>
          <p:cNvPr id="272" name="Google Shape;272;p49"/>
          <p:cNvGraphicFramePr/>
          <p:nvPr/>
        </p:nvGraphicFramePr>
        <p:xfrm>
          <a:off x="161475" y="595200"/>
          <a:ext cx="3000000" cy="3000000"/>
        </p:xfrm>
        <a:graphic>
          <a:graphicData uri="http://schemas.openxmlformats.org/drawingml/2006/table">
            <a:tbl>
              <a:tblPr>
                <a:noFill/>
                <a:tableStyleId>{0FBD1092-4377-44B6-AEAA-7638BB7AC528}</a:tableStyleId>
              </a:tblPr>
              <a:tblGrid>
                <a:gridCol w="1910200"/>
                <a:gridCol w="6825500"/>
              </a:tblGrid>
              <a:tr h="1729550">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Feedback Assessment</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 The CV could adapt into business requirement around the world?</a:t>
                      </a:r>
                      <a:endParaRPr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 Daily notification cause annoying?</a:t>
                      </a:r>
                      <a:endParaRPr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 How to increase the CVs’ templated?</a:t>
                      </a:r>
                      <a:endParaRPr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 How to improve the quality of AI reviews?</a:t>
                      </a:r>
                      <a:endParaRPr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 How to track the deadline of job expiration?</a:t>
                      </a:r>
                      <a:endParaRPr sz="1200">
                        <a:solidFill>
                          <a:srgbClr val="2D3D4A"/>
                        </a:solidFill>
                        <a:latin typeface="Open Sans"/>
                        <a:ea typeface="Open Sans"/>
                        <a:cs typeface="Open Sans"/>
                        <a:sym typeface="Open Sans"/>
                      </a:endParaRPr>
                    </a:p>
                  </a:txBody>
                  <a:tcPr marT="91425" marB="91425" marR="91425" marL="91425"/>
                </a:tc>
              </a:tr>
              <a:tr h="1729550">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Video response</a:t>
                      </a:r>
                      <a:endParaRPr b="1" sz="1200">
                        <a:solidFill>
                          <a:srgbClr val="2D3D4A"/>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0"/>
                        </a:spcAft>
                        <a:buNone/>
                      </a:pPr>
                      <a:r>
                        <a:rPr lang="en" sz="1200" u="sng">
                          <a:solidFill>
                            <a:schemeClr val="hlink"/>
                          </a:solidFill>
                          <a:latin typeface="Open Sans"/>
                          <a:ea typeface="Open Sans"/>
                          <a:cs typeface="Open Sans"/>
                          <a:sym typeface="Open Sans"/>
                          <a:hlinkClick r:id="rId3"/>
                        </a:rPr>
                        <a:t>Link</a:t>
                      </a:r>
                      <a:endParaRPr sz="1200">
                        <a:solidFill>
                          <a:srgbClr val="2D3D4A"/>
                        </a:solidFill>
                        <a:latin typeface="Open Sans"/>
                        <a:ea typeface="Open Sans"/>
                        <a:cs typeface="Open Sans"/>
                        <a:sym typeface="Open Sans"/>
                      </a:endParaRPr>
                    </a:p>
                  </a:txBody>
                  <a:tcPr marT="91425" marB="91425" marR="91425" marL="91425"/>
                </a:tc>
              </a:tr>
            </a:tbl>
          </a:graphicData>
        </a:graphic>
      </p:graphicFrame>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2"/>
          <p:cNvSpPr txBox="1"/>
          <p:nvPr>
            <p:ph type="title"/>
          </p:nvPr>
        </p:nvSpPr>
        <p:spPr>
          <a:xfrm>
            <a:off x="269775" y="152400"/>
            <a:ext cx="8718600" cy="5952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2800"/>
              <a:t>Company and Team for the project</a:t>
            </a:r>
            <a:endParaRPr sz="2800"/>
          </a:p>
        </p:txBody>
      </p:sp>
      <p:sp>
        <p:nvSpPr>
          <p:cNvPr id="142" name="Google Shape;142;p32"/>
          <p:cNvSpPr txBox="1"/>
          <p:nvPr>
            <p:ph idx="3" type="body"/>
          </p:nvPr>
        </p:nvSpPr>
        <p:spPr>
          <a:xfrm>
            <a:off x="228600" y="1257300"/>
            <a:ext cx="3836400" cy="2543700"/>
          </a:xfrm>
          <a:prstGeom prst="rect">
            <a:avLst/>
          </a:prstGeom>
        </p:spPr>
        <p:txBody>
          <a:bodyPr anchorCtr="0" anchor="t" bIns="34275" lIns="34275" spcFirstLastPara="1" rIns="34275" wrap="square" tIns="34275">
            <a:noAutofit/>
          </a:bodyPr>
          <a:lstStyle/>
          <a:p>
            <a:pPr indent="0" lvl="0" marL="0" rtl="0" algn="l">
              <a:lnSpc>
                <a:spcPct val="115000"/>
              </a:lnSpc>
              <a:spcBef>
                <a:spcPts val="0"/>
              </a:spcBef>
              <a:spcAft>
                <a:spcPts val="0"/>
              </a:spcAft>
              <a:buNone/>
            </a:pPr>
            <a:r>
              <a:rPr lang="en" sz="1200">
                <a:solidFill>
                  <a:srgbClr val="2D3D4A"/>
                </a:solidFill>
              </a:rPr>
              <a:t>MVP scope has been translated into a PRD and is now ready to move into development phase.</a:t>
            </a:r>
            <a:endParaRPr sz="1200">
              <a:solidFill>
                <a:srgbClr val="2D3D4A"/>
              </a:solidFill>
            </a:endParaRPr>
          </a:p>
          <a:p>
            <a:pPr indent="0" lvl="0" marL="0" rtl="0" algn="l">
              <a:lnSpc>
                <a:spcPct val="115000"/>
              </a:lnSpc>
              <a:spcBef>
                <a:spcPts val="0"/>
              </a:spcBef>
              <a:spcAft>
                <a:spcPts val="0"/>
              </a:spcAft>
              <a:buNone/>
            </a:pPr>
            <a:r>
              <a:t/>
            </a:r>
            <a:endParaRPr sz="1200">
              <a:solidFill>
                <a:srgbClr val="2D3D4A"/>
              </a:solidFill>
            </a:endParaRPr>
          </a:p>
          <a:p>
            <a:pPr indent="0" lvl="0" marL="0" rtl="0" algn="l">
              <a:lnSpc>
                <a:spcPct val="115000"/>
              </a:lnSpc>
              <a:spcBef>
                <a:spcPts val="0"/>
              </a:spcBef>
              <a:spcAft>
                <a:spcPts val="0"/>
              </a:spcAft>
              <a:buNone/>
            </a:pPr>
            <a:r>
              <a:rPr lang="en" sz="1200"/>
              <a:t>D</a:t>
            </a:r>
            <a:r>
              <a:rPr lang="en" sz="1200">
                <a:solidFill>
                  <a:srgbClr val="2D3D4A"/>
                </a:solidFill>
              </a:rPr>
              <a:t>evelopment team has adopted Agile Scrum methodology principle to manage their development cycle. </a:t>
            </a:r>
            <a:endParaRPr sz="1200">
              <a:solidFill>
                <a:srgbClr val="2D3D4A"/>
              </a:solidFill>
            </a:endParaRPr>
          </a:p>
          <a:p>
            <a:pPr indent="0" lvl="0" marL="0" rtl="0" algn="l">
              <a:lnSpc>
                <a:spcPct val="115000"/>
              </a:lnSpc>
              <a:spcBef>
                <a:spcPts val="0"/>
              </a:spcBef>
              <a:spcAft>
                <a:spcPts val="0"/>
              </a:spcAft>
              <a:buNone/>
            </a:pPr>
            <a:r>
              <a:t/>
            </a:r>
            <a:endParaRPr sz="1200">
              <a:solidFill>
                <a:srgbClr val="2D3D4A"/>
              </a:solidFill>
            </a:endParaRPr>
          </a:p>
          <a:p>
            <a:pPr indent="0" lvl="0" marL="0" rtl="0" algn="l">
              <a:lnSpc>
                <a:spcPct val="115000"/>
              </a:lnSpc>
              <a:spcBef>
                <a:spcPts val="0"/>
              </a:spcBef>
              <a:spcAft>
                <a:spcPts val="0"/>
              </a:spcAft>
              <a:buNone/>
            </a:pPr>
            <a:r>
              <a:rPr lang="en" sz="1200">
                <a:solidFill>
                  <a:srgbClr val="2D3D4A"/>
                </a:solidFill>
              </a:rPr>
              <a:t>Each sprint runs for 2 weeks followed by a release to production environment.</a:t>
            </a:r>
            <a:endParaRPr sz="1200">
              <a:solidFill>
                <a:srgbClr val="2D3D4A"/>
              </a:solidFill>
            </a:endParaRPr>
          </a:p>
        </p:txBody>
      </p:sp>
      <p:sp>
        <p:nvSpPr>
          <p:cNvPr id="143" name="Google Shape;143;p32"/>
          <p:cNvSpPr txBox="1"/>
          <p:nvPr>
            <p:ph idx="3" type="body"/>
          </p:nvPr>
        </p:nvSpPr>
        <p:spPr>
          <a:xfrm>
            <a:off x="6553200" y="1269500"/>
            <a:ext cx="2459700" cy="2589000"/>
          </a:xfrm>
          <a:prstGeom prst="rect">
            <a:avLst/>
          </a:prstGeom>
          <a:ln cap="flat" cmpd="sng" w="9525">
            <a:solidFill>
              <a:srgbClr val="9CBDD8"/>
            </a:solidFill>
            <a:prstDash val="dot"/>
            <a:round/>
            <a:headEnd len="sm" w="sm" type="none"/>
            <a:tailEnd len="sm" w="sm" type="none"/>
          </a:ln>
        </p:spPr>
        <p:txBody>
          <a:bodyPr anchorCtr="0" anchor="t" bIns="34275" lIns="34275" spcFirstLastPara="1" rIns="34275" wrap="square" tIns="34275">
            <a:noAutofit/>
          </a:bodyPr>
          <a:lstStyle/>
          <a:p>
            <a:pPr indent="0" lvl="0" marL="0" rtl="0" algn="l">
              <a:lnSpc>
                <a:spcPct val="115000"/>
              </a:lnSpc>
              <a:spcBef>
                <a:spcPts val="0"/>
              </a:spcBef>
              <a:spcAft>
                <a:spcPts val="0"/>
              </a:spcAft>
              <a:buNone/>
            </a:pPr>
            <a:r>
              <a:rPr b="1" lang="en" sz="1200"/>
              <a:t>All</a:t>
            </a:r>
            <a:r>
              <a:rPr b="1" lang="en" sz="1200">
                <a:solidFill>
                  <a:srgbClr val="2D3D4A"/>
                </a:solidFill>
              </a:rPr>
              <a:t> Teams</a:t>
            </a:r>
            <a:endParaRPr b="1" sz="1200">
              <a:solidFill>
                <a:srgbClr val="2D3D4A"/>
              </a:solidFill>
            </a:endParaRPr>
          </a:p>
          <a:p>
            <a:pPr indent="-304800" lvl="0" marL="457200" rtl="0" algn="l">
              <a:lnSpc>
                <a:spcPct val="115000"/>
              </a:lnSpc>
              <a:spcBef>
                <a:spcPts val="0"/>
              </a:spcBef>
              <a:spcAft>
                <a:spcPts val="0"/>
              </a:spcAft>
              <a:buClr>
                <a:srgbClr val="2D3D4A"/>
              </a:buClr>
              <a:buSzPts val="1200"/>
              <a:buFont typeface="Open Sans"/>
              <a:buChar char="●"/>
            </a:pPr>
            <a:r>
              <a:rPr lang="en" sz="1200">
                <a:solidFill>
                  <a:srgbClr val="2D3D4A"/>
                </a:solidFill>
              </a:rPr>
              <a:t>Customer Service</a:t>
            </a:r>
            <a:endParaRPr sz="1200">
              <a:solidFill>
                <a:srgbClr val="2D3D4A"/>
              </a:solidFill>
            </a:endParaRPr>
          </a:p>
          <a:p>
            <a:pPr indent="-304800" lvl="0" marL="457200" rtl="0" algn="l">
              <a:lnSpc>
                <a:spcPct val="115000"/>
              </a:lnSpc>
              <a:spcBef>
                <a:spcPts val="0"/>
              </a:spcBef>
              <a:spcAft>
                <a:spcPts val="0"/>
              </a:spcAft>
              <a:buClr>
                <a:srgbClr val="2D3D4A"/>
              </a:buClr>
              <a:buSzPts val="1200"/>
              <a:buFont typeface="Open Sans"/>
              <a:buChar char="●"/>
            </a:pPr>
            <a:r>
              <a:rPr lang="en" sz="1200">
                <a:solidFill>
                  <a:srgbClr val="2D3D4A"/>
                </a:solidFill>
              </a:rPr>
              <a:t>Data Analytics</a:t>
            </a:r>
            <a:endParaRPr sz="1200">
              <a:solidFill>
                <a:srgbClr val="2D3D4A"/>
              </a:solidFill>
            </a:endParaRPr>
          </a:p>
          <a:p>
            <a:pPr indent="-304800" lvl="0" marL="457200" rtl="0" algn="l">
              <a:lnSpc>
                <a:spcPct val="115000"/>
              </a:lnSpc>
              <a:spcBef>
                <a:spcPts val="0"/>
              </a:spcBef>
              <a:spcAft>
                <a:spcPts val="0"/>
              </a:spcAft>
              <a:buClr>
                <a:srgbClr val="2D3D4A"/>
              </a:buClr>
              <a:buSzPts val="1200"/>
              <a:buFont typeface="Open Sans"/>
              <a:buChar char="●"/>
            </a:pPr>
            <a:r>
              <a:rPr lang="en" sz="1200"/>
              <a:t>Engineering (includes QA)</a:t>
            </a:r>
            <a:endParaRPr sz="1200"/>
          </a:p>
          <a:p>
            <a:pPr indent="-304800" lvl="0" marL="457200" rtl="0" algn="l">
              <a:lnSpc>
                <a:spcPct val="115000"/>
              </a:lnSpc>
              <a:spcBef>
                <a:spcPts val="0"/>
              </a:spcBef>
              <a:spcAft>
                <a:spcPts val="0"/>
              </a:spcAft>
              <a:buClr>
                <a:srgbClr val="2D3D4A"/>
              </a:buClr>
              <a:buSzPts val="1200"/>
              <a:buFont typeface="Open Sans"/>
              <a:buChar char="●"/>
            </a:pPr>
            <a:r>
              <a:rPr lang="en" sz="1200">
                <a:solidFill>
                  <a:srgbClr val="2D3D4A"/>
                </a:solidFill>
              </a:rPr>
              <a:t>Legal and Compliance</a:t>
            </a:r>
            <a:endParaRPr sz="1200">
              <a:solidFill>
                <a:srgbClr val="2D3D4A"/>
              </a:solidFill>
            </a:endParaRPr>
          </a:p>
          <a:p>
            <a:pPr indent="-304800" lvl="0" marL="457200" rtl="0" algn="l">
              <a:lnSpc>
                <a:spcPct val="115000"/>
              </a:lnSpc>
              <a:spcBef>
                <a:spcPts val="0"/>
              </a:spcBef>
              <a:spcAft>
                <a:spcPts val="0"/>
              </a:spcAft>
              <a:buClr>
                <a:srgbClr val="2D3D4A"/>
              </a:buClr>
              <a:buSzPts val="1200"/>
              <a:buFont typeface="Open Sans"/>
              <a:buChar char="●"/>
            </a:pPr>
            <a:r>
              <a:rPr lang="en" sz="1200">
                <a:solidFill>
                  <a:srgbClr val="2D3D4A"/>
                </a:solidFill>
              </a:rPr>
              <a:t>Finance &amp; Accounting</a:t>
            </a:r>
            <a:endParaRPr sz="1200">
              <a:solidFill>
                <a:srgbClr val="2D3D4A"/>
              </a:solidFill>
            </a:endParaRPr>
          </a:p>
          <a:p>
            <a:pPr indent="-304800" lvl="0" marL="457200" rtl="0" algn="l">
              <a:lnSpc>
                <a:spcPct val="115000"/>
              </a:lnSpc>
              <a:spcBef>
                <a:spcPts val="0"/>
              </a:spcBef>
              <a:spcAft>
                <a:spcPts val="0"/>
              </a:spcAft>
              <a:buClr>
                <a:srgbClr val="2D3D4A"/>
              </a:buClr>
              <a:buSzPts val="1200"/>
              <a:buFont typeface="Open Sans"/>
              <a:buChar char="●"/>
            </a:pPr>
            <a:r>
              <a:rPr lang="en" sz="1200">
                <a:solidFill>
                  <a:srgbClr val="2D3D4A"/>
                </a:solidFill>
              </a:rPr>
              <a:t>Operations </a:t>
            </a:r>
            <a:endParaRPr sz="1200">
              <a:solidFill>
                <a:srgbClr val="2D3D4A"/>
              </a:solidFill>
            </a:endParaRPr>
          </a:p>
          <a:p>
            <a:pPr indent="-304800" lvl="0" marL="457200" rtl="0" algn="l">
              <a:lnSpc>
                <a:spcPct val="115000"/>
              </a:lnSpc>
              <a:spcBef>
                <a:spcPts val="0"/>
              </a:spcBef>
              <a:spcAft>
                <a:spcPts val="0"/>
              </a:spcAft>
              <a:buClr>
                <a:srgbClr val="2D3D4A"/>
              </a:buClr>
              <a:buSzPts val="1200"/>
              <a:buFont typeface="Open Sans"/>
              <a:buChar char="●"/>
            </a:pPr>
            <a:r>
              <a:rPr lang="en" sz="1200">
                <a:solidFill>
                  <a:srgbClr val="2D3D4A"/>
                </a:solidFill>
              </a:rPr>
              <a:t>Marketing (includes  Product Marketing)</a:t>
            </a:r>
            <a:endParaRPr sz="1200">
              <a:solidFill>
                <a:srgbClr val="2D3D4A"/>
              </a:solidFill>
            </a:endParaRPr>
          </a:p>
          <a:p>
            <a:pPr indent="-304800" lvl="0" marL="457200" rtl="0" algn="l">
              <a:lnSpc>
                <a:spcPct val="115000"/>
              </a:lnSpc>
              <a:spcBef>
                <a:spcPts val="0"/>
              </a:spcBef>
              <a:spcAft>
                <a:spcPts val="0"/>
              </a:spcAft>
              <a:buClr>
                <a:srgbClr val="2D3D4A"/>
              </a:buClr>
              <a:buSzPts val="1200"/>
              <a:buFont typeface="Open Sans"/>
              <a:buChar char="●"/>
            </a:pPr>
            <a:r>
              <a:rPr lang="en" sz="1200">
                <a:solidFill>
                  <a:srgbClr val="2D3D4A"/>
                </a:solidFill>
              </a:rPr>
              <a:t>Product </a:t>
            </a:r>
            <a:r>
              <a:rPr lang="en" sz="1200"/>
              <a:t>Management</a:t>
            </a:r>
            <a:endParaRPr sz="1200">
              <a:solidFill>
                <a:srgbClr val="2D3D4A"/>
              </a:solidFill>
            </a:endParaRPr>
          </a:p>
          <a:p>
            <a:pPr indent="-304800" lvl="0" marL="457200" rtl="0" algn="l">
              <a:lnSpc>
                <a:spcPct val="115000"/>
              </a:lnSpc>
              <a:spcBef>
                <a:spcPts val="0"/>
              </a:spcBef>
              <a:spcAft>
                <a:spcPts val="0"/>
              </a:spcAft>
              <a:buClr>
                <a:srgbClr val="2D3D4A"/>
              </a:buClr>
              <a:buSzPts val="1200"/>
              <a:buFont typeface="Open Sans"/>
              <a:buChar char="●"/>
            </a:pPr>
            <a:r>
              <a:rPr lang="en" sz="1200"/>
              <a:t>Product </a:t>
            </a:r>
            <a:r>
              <a:rPr lang="en" sz="1200">
                <a:solidFill>
                  <a:srgbClr val="2D3D4A"/>
                </a:solidFill>
              </a:rPr>
              <a:t>Design </a:t>
            </a:r>
            <a:endParaRPr sz="1200"/>
          </a:p>
        </p:txBody>
      </p:sp>
      <p:sp>
        <p:nvSpPr>
          <p:cNvPr id="144" name="Google Shape;144;p32"/>
          <p:cNvSpPr txBox="1"/>
          <p:nvPr>
            <p:ph idx="3" type="body"/>
          </p:nvPr>
        </p:nvSpPr>
        <p:spPr>
          <a:xfrm>
            <a:off x="4114800" y="1269500"/>
            <a:ext cx="2317500" cy="2589000"/>
          </a:xfrm>
          <a:prstGeom prst="rect">
            <a:avLst/>
          </a:prstGeom>
          <a:ln cap="flat" cmpd="sng" w="9525">
            <a:solidFill>
              <a:srgbClr val="9CBDD8"/>
            </a:solidFill>
            <a:prstDash val="dot"/>
            <a:round/>
            <a:headEnd len="sm" w="sm" type="none"/>
            <a:tailEnd len="sm" w="sm" type="none"/>
          </a:ln>
        </p:spPr>
        <p:txBody>
          <a:bodyPr anchorCtr="0" anchor="t" bIns="34275" lIns="34275" spcFirstLastPara="1" rIns="34275" wrap="square" tIns="34275">
            <a:noAutofit/>
          </a:bodyPr>
          <a:lstStyle/>
          <a:p>
            <a:pPr indent="0" lvl="0" marL="0" rtl="0" algn="l">
              <a:lnSpc>
                <a:spcPct val="115000"/>
              </a:lnSpc>
              <a:spcBef>
                <a:spcPts val="0"/>
              </a:spcBef>
              <a:spcAft>
                <a:spcPts val="0"/>
              </a:spcAft>
              <a:buNone/>
            </a:pPr>
            <a:r>
              <a:rPr b="1" lang="en" sz="1200">
                <a:solidFill>
                  <a:srgbClr val="2D3D4A"/>
                </a:solidFill>
              </a:rPr>
              <a:t>Scrum</a:t>
            </a:r>
            <a:r>
              <a:rPr b="1" lang="en" sz="1200"/>
              <a:t>/</a:t>
            </a:r>
            <a:r>
              <a:rPr b="1" lang="en" sz="1200">
                <a:solidFill>
                  <a:srgbClr val="2D3D4A"/>
                </a:solidFill>
              </a:rPr>
              <a:t>Development Team </a:t>
            </a:r>
            <a:endParaRPr b="1" sz="1200">
              <a:solidFill>
                <a:srgbClr val="2D3D4A"/>
              </a:solidFill>
            </a:endParaRPr>
          </a:p>
          <a:p>
            <a:pPr indent="-304800" lvl="0" marL="457200" marR="0" rtl="0" algn="l">
              <a:lnSpc>
                <a:spcPct val="115000"/>
              </a:lnSpc>
              <a:spcBef>
                <a:spcPts val="0"/>
              </a:spcBef>
              <a:spcAft>
                <a:spcPts val="0"/>
              </a:spcAft>
              <a:buClr>
                <a:srgbClr val="2D3D4A"/>
              </a:buClr>
              <a:buSzPts val="1200"/>
              <a:buFont typeface="Open Sans"/>
              <a:buChar char="●"/>
            </a:pPr>
            <a:r>
              <a:rPr lang="en" sz="1200">
                <a:solidFill>
                  <a:srgbClr val="2D3D4A"/>
                </a:solidFill>
              </a:rPr>
              <a:t>One Engineering Lead</a:t>
            </a:r>
            <a:endParaRPr sz="1200">
              <a:solidFill>
                <a:srgbClr val="2D3D4A"/>
              </a:solidFill>
            </a:endParaRPr>
          </a:p>
          <a:p>
            <a:pPr indent="-304800" lvl="0" marL="457200" marR="0" rtl="0" algn="l">
              <a:lnSpc>
                <a:spcPct val="115000"/>
              </a:lnSpc>
              <a:spcBef>
                <a:spcPts val="0"/>
              </a:spcBef>
              <a:spcAft>
                <a:spcPts val="0"/>
              </a:spcAft>
              <a:buClr>
                <a:srgbClr val="2D3D4A"/>
              </a:buClr>
              <a:buSzPts val="1200"/>
              <a:buFont typeface="Open Sans"/>
              <a:buChar char="●"/>
            </a:pPr>
            <a:r>
              <a:rPr lang="en" sz="1200">
                <a:solidFill>
                  <a:srgbClr val="2D3D4A"/>
                </a:solidFill>
              </a:rPr>
              <a:t>One Shared DevOps</a:t>
            </a:r>
            <a:endParaRPr sz="1200">
              <a:solidFill>
                <a:srgbClr val="2D3D4A"/>
              </a:solidFill>
            </a:endParaRPr>
          </a:p>
          <a:p>
            <a:pPr indent="-304800" lvl="0" marL="457200" marR="0" rtl="0" algn="l">
              <a:lnSpc>
                <a:spcPct val="115000"/>
              </a:lnSpc>
              <a:spcBef>
                <a:spcPts val="0"/>
              </a:spcBef>
              <a:spcAft>
                <a:spcPts val="0"/>
              </a:spcAft>
              <a:buClr>
                <a:srgbClr val="2D3D4A"/>
              </a:buClr>
              <a:buSzPts val="1200"/>
              <a:buFont typeface="Open Sans"/>
              <a:buChar char="●"/>
            </a:pPr>
            <a:r>
              <a:rPr lang="en" sz="1200">
                <a:solidFill>
                  <a:srgbClr val="2D3D4A"/>
                </a:solidFill>
              </a:rPr>
              <a:t>Four Engineers</a:t>
            </a:r>
            <a:endParaRPr sz="1200">
              <a:solidFill>
                <a:srgbClr val="2D3D4A"/>
              </a:solidFill>
            </a:endParaRPr>
          </a:p>
          <a:p>
            <a:pPr indent="-304800" lvl="0" marL="457200" rtl="0" algn="l">
              <a:lnSpc>
                <a:spcPct val="115000"/>
              </a:lnSpc>
              <a:spcBef>
                <a:spcPts val="0"/>
              </a:spcBef>
              <a:spcAft>
                <a:spcPts val="0"/>
              </a:spcAft>
              <a:buClr>
                <a:srgbClr val="2D3D4A"/>
              </a:buClr>
              <a:buSzPts val="1200"/>
              <a:buFont typeface="Open Sans"/>
              <a:buChar char="●"/>
            </a:pPr>
            <a:r>
              <a:rPr lang="en" sz="1200">
                <a:solidFill>
                  <a:srgbClr val="2D3D4A"/>
                </a:solidFill>
              </a:rPr>
              <a:t>One Shared QA </a:t>
            </a:r>
            <a:endParaRPr sz="1200">
              <a:solidFill>
                <a:srgbClr val="2D3D4A"/>
              </a:solidFill>
            </a:endParaRPr>
          </a:p>
          <a:p>
            <a:pPr indent="0" lvl="0" marL="0" rtl="0" algn="l">
              <a:lnSpc>
                <a:spcPct val="115000"/>
              </a:lnSpc>
              <a:spcBef>
                <a:spcPts val="0"/>
              </a:spcBef>
              <a:spcAft>
                <a:spcPts val="0"/>
              </a:spcAft>
              <a:buNone/>
            </a:pPr>
            <a:r>
              <a:rPr lang="en" sz="1200"/>
              <a:t>Scrum master (rotational in nature)</a:t>
            </a:r>
            <a:endParaRPr sz="1200"/>
          </a:p>
          <a:p>
            <a:pPr indent="-304800" lvl="0" marL="457200" rtl="0" algn="l">
              <a:lnSpc>
                <a:spcPct val="115000"/>
              </a:lnSpc>
              <a:spcBef>
                <a:spcPts val="0"/>
              </a:spcBef>
              <a:spcAft>
                <a:spcPts val="0"/>
              </a:spcAft>
              <a:buClr>
                <a:srgbClr val="2D3D4A"/>
              </a:buClr>
              <a:buSzPts val="1200"/>
              <a:buFont typeface="Open Sans"/>
              <a:buChar char="●"/>
            </a:pPr>
            <a:r>
              <a:rPr lang="en" sz="1200">
                <a:solidFill>
                  <a:srgbClr val="2D3D4A"/>
                </a:solidFill>
              </a:rPr>
              <a:t>Product Designer</a:t>
            </a:r>
            <a:endParaRPr sz="1200">
              <a:solidFill>
                <a:srgbClr val="2D3D4A"/>
              </a:solidFill>
            </a:endParaRPr>
          </a:p>
          <a:p>
            <a:pPr indent="-304800" lvl="0" marL="457200" marR="0" rtl="0" algn="l">
              <a:lnSpc>
                <a:spcPct val="115000"/>
              </a:lnSpc>
              <a:spcBef>
                <a:spcPts val="0"/>
              </a:spcBef>
              <a:spcAft>
                <a:spcPts val="0"/>
              </a:spcAft>
              <a:buClr>
                <a:srgbClr val="2D3D4A"/>
              </a:buClr>
              <a:buSzPts val="1200"/>
              <a:buFont typeface="Open Sans"/>
              <a:buChar char="●"/>
            </a:pPr>
            <a:r>
              <a:rPr lang="en" sz="1200">
                <a:solidFill>
                  <a:srgbClr val="2D3D4A"/>
                </a:solidFill>
              </a:rPr>
              <a:t>Shared Data Analyst</a:t>
            </a:r>
            <a:endParaRPr sz="1200">
              <a:solidFill>
                <a:srgbClr val="2D3D4A"/>
              </a:solidFill>
            </a:endParaRPr>
          </a:p>
          <a:p>
            <a:pPr indent="0" lvl="0" marL="0" marR="0" rtl="0" algn="l">
              <a:lnSpc>
                <a:spcPct val="115000"/>
              </a:lnSpc>
              <a:spcBef>
                <a:spcPts val="0"/>
              </a:spcBef>
              <a:spcAft>
                <a:spcPts val="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3"/>
          <p:cNvSpPr txBox="1"/>
          <p:nvPr>
            <p:ph type="title"/>
          </p:nvPr>
        </p:nvSpPr>
        <p:spPr>
          <a:xfrm>
            <a:off x="457200" y="1219200"/>
            <a:ext cx="8229600" cy="1390800"/>
          </a:xfrm>
          <a:prstGeom prst="rect">
            <a:avLst/>
          </a:prstGeom>
          <a:noFill/>
          <a:ln>
            <a:noFill/>
          </a:ln>
        </p:spPr>
        <p:txBody>
          <a:bodyPr anchorCtr="0" anchor="b" bIns="0" lIns="0" spcFirstLastPara="1" rIns="0" wrap="square" tIns="0">
            <a:noAutofit/>
          </a:bodyPr>
          <a:lstStyle/>
          <a:p>
            <a:pPr indent="0" lvl="0" marL="0" marR="0" rtl="0" algn="l">
              <a:lnSpc>
                <a:spcPct val="115000"/>
              </a:lnSpc>
              <a:spcBef>
                <a:spcPts val="0"/>
              </a:spcBef>
              <a:spcAft>
                <a:spcPts val="0"/>
              </a:spcAft>
              <a:buClr>
                <a:srgbClr val="FFFFFF"/>
              </a:buClr>
              <a:buFont typeface="Open Sans"/>
              <a:buNone/>
            </a:pPr>
            <a:r>
              <a:rPr lang="en" sz="4200"/>
              <a:t>Create Project Blueprint</a:t>
            </a:r>
            <a:endParaRPr sz="4200"/>
          </a:p>
        </p:txBody>
      </p:sp>
      <p:sp>
        <p:nvSpPr>
          <p:cNvPr id="150" name="Google Shape;150;p33"/>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51" name="Google Shape;151;p33"/>
          <p:cNvSpPr txBox="1"/>
          <p:nvPr>
            <p:ph idx="1" type="body"/>
          </p:nvPr>
        </p:nvSpPr>
        <p:spPr>
          <a:xfrm>
            <a:off x="457200" y="2557475"/>
            <a:ext cx="8421900" cy="768000"/>
          </a:xfrm>
          <a:prstGeom prst="rect">
            <a:avLst/>
          </a:prstGeom>
        </p:spPr>
        <p:txBody>
          <a:bodyPr anchorCtr="0" anchor="t" bIns="34275" lIns="34275" spcFirstLastPara="1" rIns="34275" wrap="square" tIns="34275">
            <a:noAutofit/>
          </a:bodyPr>
          <a:lstStyle/>
          <a:p>
            <a:pPr indent="0" lvl="0" marL="0" rtl="0" algn="l">
              <a:lnSpc>
                <a:spcPct val="115000"/>
              </a:lnSpc>
              <a:spcBef>
                <a:spcPts val="0"/>
              </a:spcBef>
              <a:spcAft>
                <a:spcPts val="0"/>
              </a:spcAft>
              <a:buNone/>
            </a:pPr>
            <a:r>
              <a:rPr lang="en" sz="1200">
                <a:solidFill>
                  <a:srgbClr val="FFFFFF"/>
                </a:solidFill>
              </a:rPr>
              <a:t> A product launch is not just about deploying a beautifully designed,built and thoroughly tested feature. Your company needs to be equally prepared if not more to support every possible customer interaction associated with the product (e.g landing on your company website to learn more about the new feature)</a:t>
            </a:r>
            <a:endParaRPr sz="1200">
              <a:solidFill>
                <a:srgbClr val="FFFFFF"/>
              </a:solidFill>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4"/>
          <p:cNvSpPr txBox="1"/>
          <p:nvPr>
            <p:ph type="title"/>
          </p:nvPr>
        </p:nvSpPr>
        <p:spPr>
          <a:xfrm>
            <a:off x="432200" y="76200"/>
            <a:ext cx="8548200" cy="5952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2800"/>
              <a:t>Create a coordination activities map</a:t>
            </a:r>
            <a:endParaRPr sz="2800"/>
          </a:p>
        </p:txBody>
      </p:sp>
      <p:sp>
        <p:nvSpPr>
          <p:cNvPr id="157" name="Google Shape;157;p34"/>
          <p:cNvSpPr/>
          <p:nvPr/>
        </p:nvSpPr>
        <p:spPr>
          <a:xfrm>
            <a:off x="415150" y="664800"/>
            <a:ext cx="8612100" cy="515400"/>
          </a:xfrm>
          <a:prstGeom prst="rect">
            <a:avLst/>
          </a:prstGeom>
          <a:solidFill>
            <a:srgbClr val="FAFBFC"/>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u="sng">
                <a:solidFill>
                  <a:schemeClr val="hlink"/>
                </a:solidFill>
                <a:latin typeface="Open Sans"/>
                <a:ea typeface="Open Sans"/>
                <a:cs typeface="Open Sans"/>
                <a:sym typeface="Open Sans"/>
                <a:hlinkClick r:id="rId3"/>
              </a:rPr>
              <a:t>Link</a:t>
            </a:r>
            <a:endParaRPr sz="1200">
              <a:solidFill>
                <a:srgbClr val="02B3E4"/>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5"/>
          <p:cNvSpPr txBox="1"/>
          <p:nvPr>
            <p:ph type="title"/>
          </p:nvPr>
        </p:nvSpPr>
        <p:spPr>
          <a:xfrm>
            <a:off x="533400" y="1295400"/>
            <a:ext cx="8229600" cy="1390800"/>
          </a:xfrm>
          <a:prstGeom prst="rect">
            <a:avLst/>
          </a:prstGeom>
          <a:noFill/>
          <a:ln>
            <a:noFill/>
          </a:ln>
        </p:spPr>
        <p:txBody>
          <a:bodyPr anchorCtr="0" anchor="b" bIns="0" lIns="0" spcFirstLastPara="1" rIns="0" wrap="square" tIns="0">
            <a:noAutofit/>
          </a:bodyPr>
          <a:lstStyle/>
          <a:p>
            <a:pPr indent="0" lvl="0" marL="0" marR="0" rtl="0" algn="l">
              <a:lnSpc>
                <a:spcPct val="115000"/>
              </a:lnSpc>
              <a:spcBef>
                <a:spcPts val="0"/>
              </a:spcBef>
              <a:spcAft>
                <a:spcPts val="0"/>
              </a:spcAft>
              <a:buClr>
                <a:srgbClr val="FFFFFF"/>
              </a:buClr>
              <a:buFont typeface="Open Sans"/>
              <a:buNone/>
            </a:pPr>
            <a:r>
              <a:rPr lang="en" sz="4200"/>
              <a:t> Plan for Sprint Meeting</a:t>
            </a:r>
            <a:endParaRPr sz="4200"/>
          </a:p>
        </p:txBody>
      </p:sp>
      <p:sp>
        <p:nvSpPr>
          <p:cNvPr id="163" name="Google Shape;163;p35"/>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64" name="Google Shape;164;p35"/>
          <p:cNvSpPr txBox="1"/>
          <p:nvPr/>
        </p:nvSpPr>
        <p:spPr>
          <a:xfrm>
            <a:off x="685800" y="2644075"/>
            <a:ext cx="7916700" cy="719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Open Sans"/>
                <a:ea typeface="Open Sans"/>
                <a:cs typeface="Open Sans"/>
                <a:sym typeface="Open Sans"/>
              </a:rPr>
              <a:t>As a PM, it is important to stay ahead of your scrum team and be prepared for every upcoming sprint by having a target goal defined with </a:t>
            </a:r>
            <a:r>
              <a:rPr lang="en" sz="1200">
                <a:solidFill>
                  <a:srgbClr val="FFFFFF"/>
                </a:solidFill>
                <a:latin typeface="Open Sans"/>
                <a:ea typeface="Open Sans"/>
                <a:cs typeface="Open Sans"/>
                <a:sym typeface="Open Sans"/>
              </a:rPr>
              <a:t>prioritized</a:t>
            </a:r>
            <a:r>
              <a:rPr lang="en" sz="1200">
                <a:solidFill>
                  <a:srgbClr val="FFFFFF"/>
                </a:solidFill>
                <a:latin typeface="Open Sans"/>
                <a:ea typeface="Open Sans"/>
                <a:cs typeface="Open Sans"/>
                <a:sym typeface="Open Sans"/>
              </a:rPr>
              <a:t> backlog for team to start costing and breaking down the tasks</a:t>
            </a:r>
            <a:endParaRPr sz="1200">
              <a:latin typeface="Open Sans"/>
              <a:ea typeface="Open Sans"/>
              <a:cs typeface="Open Sans"/>
              <a:sym typeface="Open Sans"/>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6"/>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70" name="Google Shape;170;p36"/>
          <p:cNvSpPr txBox="1"/>
          <p:nvPr>
            <p:ph type="title"/>
          </p:nvPr>
        </p:nvSpPr>
        <p:spPr>
          <a:xfrm>
            <a:off x="381000" y="762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sz="2800"/>
              <a:t>Sprint Planning Meeting Preparation</a:t>
            </a:r>
            <a:endParaRPr sz="2800"/>
          </a:p>
        </p:txBody>
      </p:sp>
      <p:sp>
        <p:nvSpPr>
          <p:cNvPr id="171" name="Google Shape;171;p36"/>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graphicFrame>
        <p:nvGraphicFramePr>
          <p:cNvPr id="172" name="Google Shape;172;p36"/>
          <p:cNvGraphicFramePr/>
          <p:nvPr/>
        </p:nvGraphicFramePr>
        <p:xfrm>
          <a:off x="457200" y="711650"/>
          <a:ext cx="3000000" cy="3000000"/>
        </p:xfrm>
        <a:graphic>
          <a:graphicData uri="http://schemas.openxmlformats.org/drawingml/2006/table">
            <a:tbl>
              <a:tblPr>
                <a:noFill/>
                <a:tableStyleId>{0FBD1092-4377-44B6-AEAA-7638BB7AC528}</a:tableStyleId>
              </a:tblPr>
              <a:tblGrid>
                <a:gridCol w="382850"/>
                <a:gridCol w="7846750"/>
              </a:tblGrid>
              <a:tr h="322425">
                <a:tc gridSpan="2">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S</a:t>
                      </a:r>
                      <a:r>
                        <a:rPr b="1" lang="en" sz="1200">
                          <a:solidFill>
                            <a:srgbClr val="2D3D4A"/>
                          </a:solidFill>
                          <a:latin typeface="Open Sans"/>
                          <a:ea typeface="Open Sans"/>
                          <a:cs typeface="Open Sans"/>
                          <a:sym typeface="Open Sans"/>
                        </a:rPr>
                        <a:t>print Goal</a:t>
                      </a:r>
                      <a:endParaRPr sz="1200">
                        <a:solidFill>
                          <a:srgbClr val="9E9E9E"/>
                        </a:solidFill>
                        <a:latin typeface="Open Sans"/>
                        <a:ea typeface="Open Sans"/>
                        <a:cs typeface="Open Sans"/>
                        <a:sym typeface="Open Sans"/>
                      </a:endParaRPr>
                    </a:p>
                  </a:txBody>
                  <a:tcPr marT="91425" marB="91425" marR="91425" marL="91425"/>
                </a:tc>
                <a:tc hMerge="1"/>
              </a:tr>
              <a:tr h="381000">
                <a:tc gridSpan="2">
                  <a:txBody>
                    <a:bodyPr/>
                    <a:lstStyle/>
                    <a:p>
                      <a:pPr indent="0" lvl="0" marL="0" rtl="0" algn="l">
                        <a:lnSpc>
                          <a:spcPct val="115000"/>
                        </a:lnSpc>
                        <a:spcBef>
                          <a:spcPts val="0"/>
                        </a:spcBef>
                        <a:spcAft>
                          <a:spcPts val="0"/>
                        </a:spcAft>
                        <a:buNone/>
                      </a:pPr>
                      <a:r>
                        <a:rPr lang="en" sz="1200">
                          <a:solidFill>
                            <a:schemeClr val="dk1"/>
                          </a:solidFill>
                          <a:latin typeface="Open Sans"/>
                          <a:ea typeface="Open Sans"/>
                          <a:cs typeface="Open Sans"/>
                          <a:sym typeface="Open Sans"/>
                        </a:rPr>
                        <a:t>Allow recent college to register for LinkedIn Grad, create resume and explore training course</a:t>
                      </a:r>
                      <a:endParaRPr sz="1200">
                        <a:solidFill>
                          <a:schemeClr val="dk1"/>
                        </a:solidFill>
                        <a:latin typeface="Open Sans"/>
                        <a:ea typeface="Open Sans"/>
                        <a:cs typeface="Open Sans"/>
                        <a:sym typeface="Open Sans"/>
                      </a:endParaRPr>
                    </a:p>
                  </a:txBody>
                  <a:tcPr marT="91425" marB="91425" marR="91425" marL="91425"/>
                </a:tc>
                <a:tc hMerge="1"/>
              </a:tr>
              <a:tr h="381000">
                <a:tc gridSpan="2">
                  <a:txBody>
                    <a:bodyPr/>
                    <a:lstStyle/>
                    <a:p>
                      <a:pPr indent="0" lvl="0" marL="0" rtl="0" algn="l">
                        <a:lnSpc>
                          <a:spcPct val="115000"/>
                        </a:lnSpc>
                        <a:spcBef>
                          <a:spcPts val="700"/>
                        </a:spcBef>
                        <a:spcAft>
                          <a:spcPts val="0"/>
                        </a:spcAft>
                        <a:buNone/>
                      </a:pPr>
                      <a:r>
                        <a:rPr b="1" lang="en" sz="1200">
                          <a:solidFill>
                            <a:srgbClr val="2D3D4A"/>
                          </a:solidFill>
                          <a:latin typeface="Open Sans"/>
                          <a:ea typeface="Open Sans"/>
                          <a:cs typeface="Open Sans"/>
                          <a:sym typeface="Open Sans"/>
                        </a:rPr>
                        <a:t>Sprint Backlog (</a:t>
                      </a:r>
                      <a:r>
                        <a:rPr lang="en" sz="1200">
                          <a:solidFill>
                            <a:srgbClr val="2D3D4A"/>
                          </a:solidFill>
                          <a:latin typeface="Open Sans"/>
                          <a:ea typeface="Open Sans"/>
                          <a:cs typeface="Open Sans"/>
                          <a:sym typeface="Open Sans"/>
                        </a:rPr>
                        <a:t>list the prioritized </a:t>
                      </a:r>
                      <a:r>
                        <a:rPr b="1" lang="en" sz="1200">
                          <a:solidFill>
                            <a:srgbClr val="2D3D4A"/>
                          </a:solidFill>
                          <a:latin typeface="Open Sans"/>
                          <a:ea typeface="Open Sans"/>
                          <a:cs typeface="Open Sans"/>
                          <a:sym typeface="Open Sans"/>
                        </a:rPr>
                        <a:t>user-stories</a:t>
                      </a:r>
                      <a:r>
                        <a:rPr lang="en" sz="1200">
                          <a:solidFill>
                            <a:srgbClr val="2D3D4A"/>
                          </a:solidFill>
                          <a:latin typeface="Open Sans"/>
                          <a:ea typeface="Open Sans"/>
                          <a:cs typeface="Open Sans"/>
                          <a:sym typeface="Open Sans"/>
                        </a:rPr>
                        <a:t> from the product backlog)</a:t>
                      </a:r>
                      <a:endParaRPr sz="1200">
                        <a:latin typeface="Open Sans"/>
                        <a:ea typeface="Open Sans"/>
                        <a:cs typeface="Open Sans"/>
                        <a:sym typeface="Open Sans"/>
                      </a:endParaRPr>
                    </a:p>
                  </a:txBody>
                  <a:tcPr marT="91425" marB="91425" marR="91425" marL="91425"/>
                </a:tc>
                <a:tc hMerge="1"/>
              </a:tr>
              <a:tr h="381000">
                <a:tc>
                  <a:txBody>
                    <a:bodyPr/>
                    <a:lstStyle/>
                    <a:p>
                      <a:pPr indent="0" lvl="0" marL="0" rtl="0" algn="l">
                        <a:spcBef>
                          <a:spcPts val="0"/>
                        </a:spcBef>
                        <a:spcAft>
                          <a:spcPts val="0"/>
                        </a:spcAft>
                        <a:buNone/>
                      </a:pPr>
                      <a:r>
                        <a:rPr lang="en" sz="1200">
                          <a:latin typeface="Open Sans"/>
                          <a:ea typeface="Open Sans"/>
                          <a:cs typeface="Open Sans"/>
                          <a:sym typeface="Open Sans"/>
                        </a:rPr>
                        <a:t>1</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rgbClr val="2D3D4A"/>
                          </a:solidFill>
                          <a:latin typeface="Open Sans"/>
                          <a:ea typeface="Open Sans"/>
                          <a:cs typeface="Open Sans"/>
                          <a:sym typeface="Open Sans"/>
                        </a:rPr>
                        <a:t>As a LinkedIn Grad user, I want to create my own resume effortlessly and conveniently, so that I could save time</a:t>
                      </a:r>
                      <a:endParaRPr sz="1000">
                        <a:solidFill>
                          <a:srgbClr val="2D3D4A"/>
                        </a:solidFill>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en" sz="1200">
                          <a:latin typeface="Open Sans"/>
                          <a:ea typeface="Open Sans"/>
                          <a:cs typeface="Open Sans"/>
                          <a:sym typeface="Open Sans"/>
                        </a:rPr>
                        <a:t>2</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rgbClr val="2D3D4A"/>
                          </a:solidFill>
                          <a:latin typeface="Open Sans"/>
                          <a:ea typeface="Open Sans"/>
                          <a:cs typeface="Open Sans"/>
                          <a:sym typeface="Open Sans"/>
                        </a:rPr>
                        <a:t>As a LinkedIn Grad user, I want to get reviewed CV and recommendation jobs, so that I could apply a suitable Job</a:t>
                      </a:r>
                      <a:endParaRPr sz="1000">
                        <a:solidFill>
                          <a:srgbClr val="2D3D4A"/>
                        </a:solidFill>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en" sz="1200">
                          <a:latin typeface="Open Sans"/>
                          <a:ea typeface="Open Sans"/>
                          <a:cs typeface="Open Sans"/>
                          <a:sym typeface="Open Sans"/>
                        </a:rPr>
                        <a:t>3</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rgbClr val="2D3D4A"/>
                          </a:solidFill>
                          <a:latin typeface="Open Sans"/>
                          <a:ea typeface="Open Sans"/>
                          <a:cs typeface="Open Sans"/>
                          <a:sym typeface="Open Sans"/>
                        </a:rPr>
                        <a:t>As a LinkedIn Grad user, I want my resume to be reviewed to ensure its quality, so that I could get the positive result</a:t>
                      </a:r>
                      <a:endParaRPr sz="1000">
                        <a:solidFill>
                          <a:srgbClr val="2D3D4A"/>
                        </a:solidFill>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en" sz="1200">
                          <a:latin typeface="Open Sans"/>
                          <a:ea typeface="Open Sans"/>
                          <a:cs typeface="Open Sans"/>
                          <a:sym typeface="Open Sans"/>
                        </a:rPr>
                        <a:t>4</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rgbClr val="2D3D4A"/>
                          </a:solidFill>
                          <a:latin typeface="Open Sans"/>
                          <a:ea typeface="Open Sans"/>
                          <a:cs typeface="Open Sans"/>
                          <a:sym typeface="Open Sans"/>
                        </a:rPr>
                        <a:t>As a recent graduate, I want to improve my professional and soft skills, so that I could pass the interview round and the probation</a:t>
                      </a:r>
                      <a:endParaRPr sz="1000">
                        <a:solidFill>
                          <a:srgbClr val="2D3D4A"/>
                        </a:solidFill>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en" sz="1200">
                          <a:latin typeface="Open Sans"/>
                          <a:ea typeface="Open Sans"/>
                          <a:cs typeface="Open Sans"/>
                          <a:sym typeface="Open Sans"/>
                        </a:rPr>
                        <a:t>5</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sz="1000">
                          <a:solidFill>
                            <a:srgbClr val="2D3D4A"/>
                          </a:solidFill>
                          <a:latin typeface="Open Sans"/>
                          <a:ea typeface="Open Sans"/>
                          <a:cs typeface="Open Sans"/>
                          <a:sym typeface="Open Sans"/>
                        </a:rPr>
                        <a:t>As a LinkedIn Grad user, I want to get certificates, so that I could attract recruiters.</a:t>
                      </a:r>
                      <a:endParaRPr sz="1000">
                        <a:solidFill>
                          <a:srgbClr val="2D3D4A"/>
                        </a:solidFill>
                        <a:latin typeface="Open Sans"/>
                        <a:ea typeface="Open Sans"/>
                        <a:cs typeface="Open Sans"/>
                        <a:sym typeface="Open Sans"/>
                      </a:endParaRPr>
                    </a:p>
                  </a:txBody>
                  <a:tcPr marT="91425" marB="91425" marR="91425" marL="91425"/>
                </a:tc>
              </a:tr>
              <a:tr h="381000">
                <a:tc gridSpan="2">
                  <a:txBody>
                    <a:bodyPr/>
                    <a:lstStyle/>
                    <a:p>
                      <a:pPr indent="0" lvl="0" marL="0" rtl="0" algn="l">
                        <a:lnSpc>
                          <a:spcPct val="115000"/>
                        </a:lnSpc>
                        <a:spcBef>
                          <a:spcPts val="700"/>
                        </a:spcBef>
                        <a:spcAft>
                          <a:spcPts val="0"/>
                        </a:spcAft>
                        <a:buNone/>
                      </a:pPr>
                      <a:r>
                        <a:rPr b="1" lang="en" sz="1200">
                          <a:solidFill>
                            <a:srgbClr val="2D3D4A"/>
                          </a:solidFill>
                          <a:latin typeface="Open Sans"/>
                          <a:ea typeface="Open Sans"/>
                          <a:cs typeface="Open Sans"/>
                          <a:sym typeface="Open Sans"/>
                        </a:rPr>
                        <a:t>Sprint Prioritization Logic</a:t>
                      </a:r>
                      <a:endParaRPr sz="1200">
                        <a:latin typeface="Open Sans"/>
                        <a:ea typeface="Open Sans"/>
                        <a:cs typeface="Open Sans"/>
                        <a:sym typeface="Open Sans"/>
                      </a:endParaRPr>
                    </a:p>
                  </a:txBody>
                  <a:tcPr marT="91425" marB="91425" marR="91425" marL="91425"/>
                </a:tc>
                <a:tc hMerge="1"/>
              </a:tr>
              <a:tr h="381000">
                <a:tc gridSpan="2">
                  <a:txBody>
                    <a:bodyPr/>
                    <a:lstStyle/>
                    <a:p>
                      <a:pPr indent="0" lvl="0" marL="0" rtl="0" algn="l">
                        <a:lnSpc>
                          <a:spcPct val="115000"/>
                        </a:lnSpc>
                        <a:spcBef>
                          <a:spcPts val="0"/>
                        </a:spcBef>
                        <a:spcAft>
                          <a:spcPts val="0"/>
                        </a:spcAft>
                        <a:buNone/>
                      </a:pPr>
                      <a:r>
                        <a:rPr lang="en" sz="1200">
                          <a:solidFill>
                            <a:schemeClr val="dk1"/>
                          </a:solidFill>
                          <a:latin typeface="Open Sans"/>
                          <a:ea typeface="Open Sans"/>
                          <a:cs typeface="Open Sans"/>
                          <a:sym typeface="Open Sans"/>
                        </a:rPr>
                        <a:t>This goal is cracking by building the primary features in the mobile app for user, that is easy to approach, provides professional as well as soft skills, allows them to add certificates into their own CV, which was created.</a:t>
                      </a:r>
                      <a:endParaRPr sz="1200">
                        <a:solidFill>
                          <a:schemeClr val="dk1"/>
                        </a:solidFill>
                        <a:latin typeface="Open Sans"/>
                        <a:ea typeface="Open Sans"/>
                        <a:cs typeface="Open Sans"/>
                        <a:sym typeface="Open Sans"/>
                      </a:endParaRPr>
                    </a:p>
                  </a:txBody>
                  <a:tcPr marT="91425" marB="91425" marR="91425" marL="91425"/>
                </a:tc>
                <a:tc hMerge="1"/>
              </a:tr>
            </a:tbl>
          </a:graphicData>
        </a:graphic>
      </p:graphicFrame>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7"/>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78" name="Google Shape;178;p37"/>
          <p:cNvSpPr txBox="1"/>
          <p:nvPr>
            <p:ph type="title"/>
          </p:nvPr>
        </p:nvSpPr>
        <p:spPr>
          <a:xfrm>
            <a:off x="304800" y="762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sz="2800"/>
              <a:t>User Story 1</a:t>
            </a:r>
            <a:endParaRPr sz="2800"/>
          </a:p>
        </p:txBody>
      </p:sp>
      <p:sp>
        <p:nvSpPr>
          <p:cNvPr id="179" name="Google Shape;179;p37"/>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graphicFrame>
        <p:nvGraphicFramePr>
          <p:cNvPr id="180" name="Google Shape;180;p37"/>
          <p:cNvGraphicFramePr/>
          <p:nvPr/>
        </p:nvGraphicFramePr>
        <p:xfrm>
          <a:off x="287350" y="682675"/>
          <a:ext cx="3000000" cy="3000000"/>
        </p:xfrm>
        <a:graphic>
          <a:graphicData uri="http://schemas.openxmlformats.org/drawingml/2006/table">
            <a:tbl>
              <a:tblPr>
                <a:noFill/>
                <a:tableStyleId>{0FBD1092-4377-44B6-AEAA-7638BB7AC528}</a:tableStyleId>
              </a:tblPr>
              <a:tblGrid>
                <a:gridCol w="1183450"/>
                <a:gridCol w="7419900"/>
              </a:tblGrid>
              <a:tr h="537200">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User Story</a:t>
                      </a:r>
                      <a:endParaRPr b="1" sz="1200">
                        <a:solidFill>
                          <a:srgbClr val="2D3D4A"/>
                        </a:solidFill>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2D3D4A"/>
                          </a:solidFill>
                          <a:latin typeface="Open Sans"/>
                          <a:ea typeface="Open Sans"/>
                          <a:cs typeface="Open Sans"/>
                          <a:sym typeface="Open Sans"/>
                        </a:rPr>
                        <a:t>As a LinkedIn Grad user, I want to create my own resume effortlessly and conveniently, so that I could save time</a:t>
                      </a:r>
                      <a:endParaRPr sz="1200">
                        <a:solidFill>
                          <a:srgbClr val="2D3D4A"/>
                        </a:solidFill>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r>
              <a:tr h="437000">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Design </a:t>
                      </a:r>
                      <a:endParaRPr b="1" sz="1200">
                        <a:solidFill>
                          <a:srgbClr val="2D3D4A"/>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u="sng">
                          <a:solidFill>
                            <a:schemeClr val="hlink"/>
                          </a:solidFill>
                          <a:latin typeface="Open Sans"/>
                          <a:ea typeface="Open Sans"/>
                          <a:cs typeface="Open Sans"/>
                          <a:sym typeface="Open Sans"/>
                          <a:hlinkClick r:id="rId3"/>
                        </a:rPr>
                        <a:t>Link</a:t>
                      </a:r>
                      <a:endParaRPr sz="1200">
                        <a:solidFill>
                          <a:srgbClr val="2D3D4A"/>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38707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Acceptance Criteria</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sz="1200">
                        <a:solidFill>
                          <a:srgbClr val="2D3D4A"/>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sz="800">
                          <a:solidFill>
                            <a:srgbClr val="2D3D4A"/>
                          </a:solidFill>
                          <a:latin typeface="Open Sans"/>
                          <a:ea typeface="Open Sans"/>
                          <a:cs typeface="Open Sans"/>
                          <a:sym typeface="Open Sans"/>
                        </a:rPr>
                        <a:t>- Given dropdowns in screen “create resume”, when user clicks on it then they will be able to show all the options related to add language, exp, major, and view them inside the frame.</a:t>
                      </a:r>
                      <a:endParaRPr sz="8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rPr lang="en" sz="800">
                          <a:solidFill>
                            <a:srgbClr val="2D3D4A"/>
                          </a:solidFill>
                          <a:latin typeface="Open Sans"/>
                          <a:ea typeface="Open Sans"/>
                          <a:cs typeface="Open Sans"/>
                          <a:sym typeface="Open Sans"/>
                        </a:rPr>
                        <a:t>- Given templates in screen “choose templates”, when user clicks on it, then they will be directed to the screen “details profile” and user could start to add their personal data</a:t>
                      </a:r>
                      <a:endParaRPr sz="8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rPr lang="en" sz="800">
                          <a:solidFill>
                            <a:srgbClr val="2D3D4A"/>
                          </a:solidFill>
                          <a:latin typeface="Open Sans"/>
                          <a:ea typeface="Open Sans"/>
                          <a:cs typeface="Open Sans"/>
                          <a:sym typeface="Open Sans"/>
                        </a:rPr>
                        <a:t>- Given buttons (except save) in the screen “details profile”, when user clicks on it, then they will direct to the exact next screen to complete data and user could save to go back.</a:t>
                      </a:r>
                      <a:endParaRPr sz="8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rPr lang="en" sz="800">
                          <a:solidFill>
                            <a:srgbClr val="2D3D4A"/>
                          </a:solidFill>
                          <a:latin typeface="Open Sans"/>
                          <a:ea typeface="Open Sans"/>
                          <a:cs typeface="Open Sans"/>
                          <a:sym typeface="Open Sans"/>
                        </a:rPr>
                        <a:t>- Given text inputs in “personal information” screen, when user clicks on it, then they could enter information from keyboard and touch to background to hide the keyboard.</a:t>
                      </a:r>
                      <a:endParaRPr sz="8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rPr lang="en" sz="800">
                          <a:solidFill>
                            <a:srgbClr val="2D3D4A"/>
                          </a:solidFill>
                          <a:latin typeface="Open Sans"/>
                          <a:ea typeface="Open Sans"/>
                          <a:cs typeface="Open Sans"/>
                          <a:sym typeface="Open Sans"/>
                        </a:rPr>
                        <a:t>- Given add button in “education”, “certificates and activities”, “work experiences” screen, when user clicks on it, then they could enter their university and touch to background to finish.</a:t>
                      </a:r>
                      <a:endParaRPr sz="8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rPr lang="en" sz="800">
                          <a:solidFill>
                            <a:srgbClr val="2D3D4A"/>
                          </a:solidFill>
                          <a:latin typeface="Open Sans"/>
                          <a:ea typeface="Open Sans"/>
                          <a:cs typeface="Open Sans"/>
                          <a:sym typeface="Open Sans"/>
                        </a:rPr>
                        <a:t>- Given upload button in “certificates and activities” screen, when user clicks on it, they could upload document or image from personal devices and add to the resume.</a:t>
                      </a:r>
                      <a:endParaRPr sz="8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rPr lang="en" sz="800">
                          <a:solidFill>
                            <a:srgbClr val="2D3D4A"/>
                          </a:solidFill>
                          <a:latin typeface="Open Sans"/>
                          <a:ea typeface="Open Sans"/>
                          <a:cs typeface="Open Sans"/>
                          <a:sym typeface="Open Sans"/>
                        </a:rPr>
                        <a:t>- Given linkedin cert button in “certificates and activities” screen, when user clicks on it, they could link their available certificate of online course and add to the resume</a:t>
                      </a:r>
                      <a:endParaRPr sz="8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rPr lang="en" sz="800">
                          <a:solidFill>
                            <a:srgbClr val="2D3D4A"/>
                          </a:solidFill>
                          <a:latin typeface="Open Sans"/>
                          <a:ea typeface="Open Sans"/>
                          <a:cs typeface="Open Sans"/>
                          <a:sym typeface="Open Sans"/>
                        </a:rPr>
                        <a:t>- Given button “save” in the screen “details profile”, when user clicks on it, then they will direct to “review resume” and get AI review results</a:t>
                      </a:r>
                      <a:endParaRPr sz="800">
                        <a:solidFill>
                          <a:srgbClr val="2D3D4A"/>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r>
              <a:tr h="780900">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Assumptions</a:t>
                      </a:r>
                      <a:endParaRPr b="1" sz="1200">
                        <a:solidFill>
                          <a:srgbClr val="2D3D4A"/>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0"/>
                        </a:spcAft>
                        <a:buNone/>
                      </a:pPr>
                      <a:r>
                        <a:rPr lang="en" sz="1000">
                          <a:solidFill>
                            <a:schemeClr val="dk1"/>
                          </a:solidFill>
                          <a:latin typeface="Open Sans"/>
                          <a:ea typeface="Open Sans"/>
                          <a:cs typeface="Open Sans"/>
                          <a:sym typeface="Open Sans"/>
                        </a:rPr>
                        <a:t>- Assume user already has created account and login to the app</a:t>
                      </a:r>
                      <a:endParaRPr sz="1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000">
                          <a:solidFill>
                            <a:schemeClr val="dk1"/>
                          </a:solidFill>
                          <a:latin typeface="Open Sans"/>
                          <a:ea typeface="Open Sans"/>
                          <a:cs typeface="Open Sans"/>
                          <a:sym typeface="Open Sans"/>
                        </a:rPr>
                        <a:t>- All data for cv templates, universities, exp, majors has a test associated with them.</a:t>
                      </a:r>
                      <a:endParaRPr sz="1000">
                        <a:solidFill>
                          <a:schemeClr val="dk1"/>
                        </a:solidFill>
                        <a:latin typeface="Open Sans"/>
                        <a:ea typeface="Open Sans"/>
                        <a:cs typeface="Open Sans"/>
                        <a:sym typeface="Open Sans"/>
                      </a:endParaRPr>
                    </a:p>
                  </a:txBody>
                  <a:tcPr marT="91425" marB="91425" marR="91425" marL="91425"/>
                </a:tc>
              </a:tr>
            </a:tbl>
          </a:graphicData>
        </a:graphic>
      </p:graphicFrame>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8"/>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86" name="Google Shape;186;p38"/>
          <p:cNvSpPr txBox="1"/>
          <p:nvPr>
            <p:ph type="title"/>
          </p:nvPr>
        </p:nvSpPr>
        <p:spPr>
          <a:xfrm>
            <a:off x="304800" y="762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sz="2800"/>
              <a:t>User Story 2</a:t>
            </a:r>
            <a:endParaRPr sz="2800"/>
          </a:p>
        </p:txBody>
      </p:sp>
      <p:sp>
        <p:nvSpPr>
          <p:cNvPr id="187" name="Google Shape;187;p38"/>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graphicFrame>
        <p:nvGraphicFramePr>
          <p:cNvPr id="188" name="Google Shape;188;p38"/>
          <p:cNvGraphicFramePr/>
          <p:nvPr/>
        </p:nvGraphicFramePr>
        <p:xfrm>
          <a:off x="134950" y="758875"/>
          <a:ext cx="3000000" cy="3000000"/>
        </p:xfrm>
        <a:graphic>
          <a:graphicData uri="http://schemas.openxmlformats.org/drawingml/2006/table">
            <a:tbl>
              <a:tblPr>
                <a:noFill/>
                <a:tableStyleId>{0FBD1092-4377-44B6-AEAA-7638BB7AC528}</a:tableStyleId>
              </a:tblPr>
              <a:tblGrid>
                <a:gridCol w="1200900"/>
                <a:gridCol w="7402450"/>
              </a:tblGrid>
              <a:tr h="710000">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User Story</a:t>
                      </a:r>
                      <a:endParaRPr b="1" sz="1200">
                        <a:solidFill>
                          <a:srgbClr val="2D3D4A"/>
                        </a:solidFill>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2D3D4A"/>
                          </a:solidFill>
                          <a:latin typeface="Open Sans"/>
                          <a:ea typeface="Open Sans"/>
                          <a:cs typeface="Open Sans"/>
                          <a:sym typeface="Open Sans"/>
                        </a:rPr>
                        <a:t>As a LinkedIn Grad user, I want to get reviewed CV and recommendation jobs, so that I could apply a suitable Job</a:t>
                      </a:r>
                      <a:endParaRPr sz="1200">
                        <a:solidFill>
                          <a:srgbClr val="2D3D4A"/>
                        </a:solidFill>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r>
              <a:tr h="36632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Design </a:t>
                      </a:r>
                      <a:endParaRPr b="1" sz="1200">
                        <a:solidFill>
                          <a:srgbClr val="2D3D4A"/>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u="sng">
                          <a:solidFill>
                            <a:schemeClr val="hlink"/>
                          </a:solidFill>
                          <a:latin typeface="Open Sans"/>
                          <a:ea typeface="Open Sans"/>
                          <a:cs typeface="Open Sans"/>
                          <a:sym typeface="Open Sans"/>
                          <a:hlinkClick r:id="rId3"/>
                        </a:rPr>
                        <a:t>Link</a:t>
                      </a:r>
                      <a:endParaRPr sz="1200">
                        <a:solidFill>
                          <a:srgbClr val="2D3D4A"/>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88497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Acceptance Criteria</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sz="1200">
                        <a:solidFill>
                          <a:srgbClr val="2D3D4A"/>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sz="900">
                          <a:solidFill>
                            <a:srgbClr val="2D3D4A"/>
                          </a:solidFill>
                          <a:latin typeface="Open Sans"/>
                          <a:ea typeface="Open Sans"/>
                          <a:cs typeface="Open Sans"/>
                          <a:sym typeface="Open Sans"/>
                        </a:rPr>
                        <a:t>- Given suggest button in “review resume” screen, when user clicks on it, then user could access the jobs recommendation and select the suitable one.</a:t>
                      </a:r>
                      <a:endParaRPr sz="9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rPr lang="en" sz="900">
                          <a:solidFill>
                            <a:srgbClr val="2D3D4A"/>
                          </a:solidFill>
                          <a:latin typeface="Open Sans"/>
                          <a:ea typeface="Open Sans"/>
                          <a:cs typeface="Open Sans"/>
                          <a:sym typeface="Open Sans"/>
                        </a:rPr>
                        <a:t>- Given job item in “recommend jobs” screen, when user clicks on it, then user would direct to the exact job description and could apply.</a:t>
                      </a:r>
                      <a:endParaRPr sz="9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rPr lang="en" sz="900">
                          <a:solidFill>
                            <a:srgbClr val="2D3D4A"/>
                          </a:solidFill>
                          <a:latin typeface="Open Sans"/>
                          <a:ea typeface="Open Sans"/>
                          <a:cs typeface="Open Sans"/>
                          <a:sym typeface="Open Sans"/>
                        </a:rPr>
                        <a:t>- Given apply button in job details screen, when user clicks on it, then user would direct to the screen apply and could upload cv, write CL.</a:t>
                      </a:r>
                      <a:endParaRPr sz="9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rPr lang="en" sz="900">
                          <a:solidFill>
                            <a:srgbClr val="2D3D4A"/>
                          </a:solidFill>
                          <a:latin typeface="Open Sans"/>
                          <a:ea typeface="Open Sans"/>
                          <a:cs typeface="Open Sans"/>
                          <a:sym typeface="Open Sans"/>
                        </a:rPr>
                        <a:t>- Given “select resume” in apply screen, when user clicks on it, then user could select 1 CV from their available resumes and link to the process.</a:t>
                      </a:r>
                      <a:endParaRPr sz="9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rPr lang="en" sz="900">
                          <a:solidFill>
                            <a:srgbClr val="2D3D4A"/>
                          </a:solidFill>
                          <a:latin typeface="Open Sans"/>
                          <a:ea typeface="Open Sans"/>
                          <a:cs typeface="Open Sans"/>
                          <a:sym typeface="Open Sans"/>
                        </a:rPr>
                        <a:t>- Given text input in apply screen, when user clicks on it, then user could write some basis information to attract recruiter and save it.</a:t>
                      </a:r>
                      <a:endParaRPr sz="9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rPr lang="en" sz="900">
                          <a:solidFill>
                            <a:srgbClr val="2D3D4A"/>
                          </a:solidFill>
                          <a:latin typeface="Open Sans"/>
                          <a:ea typeface="Open Sans"/>
                          <a:cs typeface="Open Sans"/>
                          <a:sym typeface="Open Sans"/>
                        </a:rPr>
                        <a:t>- Given complete button in apply screen, when user clicks on it, then user could apply and direct to the congrats screen if success.</a:t>
                      </a:r>
                      <a:endParaRPr sz="9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rPr lang="en" sz="900">
                          <a:solidFill>
                            <a:srgbClr val="2D3D4A"/>
                          </a:solidFill>
                          <a:latin typeface="Open Sans"/>
                          <a:ea typeface="Open Sans"/>
                          <a:cs typeface="Open Sans"/>
                          <a:sym typeface="Open Sans"/>
                        </a:rPr>
                        <a:t>- Given back button in congrats screen, when user clicks on it, then user would direct to the first step and find another jobs.</a:t>
                      </a:r>
                      <a:endParaRPr sz="900">
                        <a:solidFill>
                          <a:srgbClr val="2D3D4A"/>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r>
              <a:tr h="91147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Assumptions</a:t>
                      </a:r>
                      <a:endParaRPr b="1" sz="1200">
                        <a:solidFill>
                          <a:srgbClr val="2D3D4A"/>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0"/>
                        </a:spcAft>
                        <a:buNone/>
                      </a:pPr>
                      <a:r>
                        <a:rPr lang="en" sz="1000">
                          <a:solidFill>
                            <a:schemeClr val="dk1"/>
                          </a:solidFill>
                          <a:latin typeface="Open Sans"/>
                          <a:ea typeface="Open Sans"/>
                          <a:cs typeface="Open Sans"/>
                          <a:sym typeface="Open Sans"/>
                        </a:rPr>
                        <a:t>- Assume that jobs description are available in the systems as well as ensure their quality about deadline, matching, …</a:t>
                      </a:r>
                      <a:endParaRPr sz="1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000">
                          <a:solidFill>
                            <a:schemeClr val="dk1"/>
                          </a:solidFill>
                          <a:latin typeface="Open Sans"/>
                          <a:ea typeface="Open Sans"/>
                          <a:cs typeface="Open Sans"/>
                          <a:sym typeface="Open Sans"/>
                        </a:rPr>
                        <a:t>- Assume each cv has a test linked to it.</a:t>
                      </a:r>
                      <a:endParaRPr sz="1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9E9E9E"/>
                        </a:solidFill>
                        <a:latin typeface="Open Sans"/>
                        <a:ea typeface="Open Sans"/>
                        <a:cs typeface="Open Sans"/>
                        <a:sym typeface="Open Sans"/>
                      </a:endParaRPr>
                    </a:p>
                  </a:txBody>
                  <a:tcPr marT="91425" marB="91425" marR="91425" marL="91425"/>
                </a:tc>
              </a:tr>
            </a:tbl>
          </a:graphicData>
        </a:graphic>
      </p:graphicFrame>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