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99B9F4-A386-427E-9088-DF0C13ECDFB7}">
  <a:tblStyle styleId="{7399B9F4-A386-427E-9088-DF0C13ECDF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7515110cb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d44eeddf7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3d44eeddf7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a7771621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62a7771621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a7771621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28" name="Google Shape;228;g62a7771621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265ad5f5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1265ad5f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d44eeddf7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d44eeddf7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2a7771621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2a7771621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a777162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59" name="Google Shape;259;g62a777162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a7771621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62a7771621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2a7771621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62a7771621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ab51fd8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62ab51fd8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a7771621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62a77716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d44eedd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d44eedd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777162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a777162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62a77716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a777162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2a777162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a777162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2a777162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d44eeddf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d44eeddf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d44eeddf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d44eeddf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onitor.icef.com/2019/07/oecd-number-of-degree-holders-worldwide-will-reach-300-million-by-2030/" TargetMode="External"/><Relationship Id="rId4" Type="http://schemas.openxmlformats.org/officeDocument/2006/relationships/hyperlink" Target="https://www.comparably.com/companies/linkedin/salaries/mobile-developer" TargetMode="External"/><Relationship Id="rId5" Type="http://schemas.openxmlformats.org/officeDocument/2006/relationships/hyperlink" Target="https://www.glassdoor.com/Salary/LinkedIn-Data-Engineer-Salaries-E34865_D_KO9,22.htm" TargetMode="External"/><Relationship Id="rId6" Type="http://schemas.openxmlformats.org/officeDocument/2006/relationships/hyperlink" Target="https://www.glassdoor.com/Salary/LinkedIn-Software-QA-Engineer-Salaries-E34865_D_KO9,29.htm" TargetMode="External"/><Relationship Id="rId7" Type="http://schemas.openxmlformats.org/officeDocument/2006/relationships/hyperlink" Target="https://www.glassdoor.com/Salary/LinkedIn-Design-Engineer-Salaries-E34865_D_KO9,24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LinkedIn Grad</a:t>
            </a:r>
            <a:endParaRPr sz="5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Start your careers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Product Owner: Bich Pham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31" name="Google Shape;131;p3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213" name="Google Shape;213;p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14" name="Google Shape;214;p3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215" name="Google Shape;215;p39"/>
          <p:cNvSpPr txBox="1"/>
          <p:nvPr>
            <p:ph idx="3" type="body"/>
          </p:nvPr>
        </p:nvSpPr>
        <p:spPr>
          <a:xfrm>
            <a:off x="457200" y="117145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ROI (2 years)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impacts: 3M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Cost: 490K (development) + </a:t>
            </a:r>
            <a:r>
              <a:rPr lang="en"/>
              <a:t>5</a:t>
            </a:r>
            <a:r>
              <a:rPr lang="en"/>
              <a:t>0K (maintain) + </a:t>
            </a:r>
            <a:r>
              <a:rPr lang="en"/>
              <a:t>6</a:t>
            </a:r>
            <a:r>
              <a:rPr lang="en"/>
              <a:t>0K (course) = </a:t>
            </a:r>
            <a:r>
              <a:rPr lang="en"/>
              <a:t>6</a:t>
            </a:r>
            <a:r>
              <a:rPr lang="en"/>
              <a:t>00K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b="1" lang="en"/>
              <a:t>ROI = (3 - 0.6)/0.6 = 400%</a:t>
            </a:r>
            <a:endParaRPr b="1"/>
          </a:p>
          <a:p>
            <a:pPr indent="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222" name="Google Shape;222;p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3" name="Google Shape;223;p4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25" name="Google Shape;225;p40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{7399B9F4-A386-427E-9088-DF0C13ECDFB7}</a:tableStyleId>
              </a:tblPr>
              <a:tblGrid>
                <a:gridCol w="1769550"/>
                <a:gridCol w="546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KPIs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Average Revenue per User (ARPU): </a:t>
                      </a:r>
                      <a:r>
                        <a:rPr b="1" lang="en"/>
                        <a:t>$10</a:t>
                      </a:r>
                      <a:endParaRPr b="1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Conversion from free to paid subscription: </a:t>
                      </a:r>
                      <a:r>
                        <a:rPr b="1" lang="en"/>
                        <a:t>50%</a:t>
                      </a:r>
                      <a:endParaRPr b="1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Churn rate: </a:t>
                      </a:r>
                      <a:r>
                        <a:rPr b="1" lang="en"/>
                        <a:t>&lt; 10%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KPIs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Weekly Active Users:</a:t>
                      </a:r>
                      <a:r>
                        <a:rPr b="1" lang="en"/>
                        <a:t> 500K users</a:t>
                      </a:r>
                      <a:endParaRPr b="1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Average number of memberships: </a:t>
                      </a:r>
                      <a:r>
                        <a:rPr b="1" lang="en"/>
                        <a:t>10K memberships per week</a:t>
                      </a:r>
                      <a:endParaRPr b="1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App Store and Google Play: </a:t>
                      </a:r>
                      <a:r>
                        <a:rPr b="1" lang="en"/>
                        <a:t>4.5*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Quality KPIs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Percent of users used CV: </a:t>
                      </a:r>
                      <a:r>
                        <a:rPr b="1" lang="en"/>
                        <a:t>more than 50%</a:t>
                      </a:r>
                      <a:endParaRPr b="1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Average user rating per job recommendation: </a:t>
                      </a:r>
                      <a:r>
                        <a:rPr b="1" lang="en"/>
                        <a:t>4*</a:t>
                      </a:r>
                      <a:endParaRPr b="1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Support contact rate: </a:t>
                      </a:r>
                      <a:r>
                        <a:rPr b="1" lang="en"/>
                        <a:t>70% support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 KPIs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On-time delivery </a:t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/>
                        <a:t>Average length of an outage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231" name="Google Shape;231;p41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Indeed</a:t>
            </a:r>
            <a:endParaRPr sz="500"/>
          </a:p>
        </p:txBody>
      </p:sp>
      <p:sp>
        <p:nvSpPr>
          <p:cNvPr id="237" name="Google Shape;237;p4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graphicFrame>
        <p:nvGraphicFramePr>
          <p:cNvPr id="239" name="Google Shape;239;p42"/>
          <p:cNvGraphicFramePr/>
          <p:nvPr/>
        </p:nvGraphicFramePr>
        <p:xfrm>
          <a:off x="875425" y="10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{7399B9F4-A386-427E-9088-DF0C13ECDFB7}</a:tableStyleId>
              </a:tblPr>
              <a:tblGrid>
                <a:gridCol w="2133925"/>
                <a:gridCol w="5105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Available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Website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Mobile 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Resume builder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Job listing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Messaging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Email Job Alert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customers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Worldwide market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Differentiators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Schedule and conduct virtual interview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Free trial (unlimited)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Free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Glassdoor</a:t>
            </a:r>
            <a:endParaRPr sz="500"/>
          </a:p>
        </p:txBody>
      </p:sp>
      <p:sp>
        <p:nvSpPr>
          <p:cNvPr id="245" name="Google Shape;245;p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46" name="Google Shape;246;p4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graphicFrame>
        <p:nvGraphicFramePr>
          <p:cNvPr id="247" name="Google Shape;247;p43"/>
          <p:cNvGraphicFramePr/>
          <p:nvPr/>
        </p:nvGraphicFramePr>
        <p:xfrm>
          <a:off x="875425" y="14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{7399B9F4-A386-427E-9088-DF0C13ECDFB7}</a:tableStyleId>
              </a:tblPr>
              <a:tblGrid>
                <a:gridCol w="2133925"/>
                <a:gridCol w="5105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Available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Website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Mobile 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Listing jobs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Personal branding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Review company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Access salary databases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consumers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Worldwide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Differentiators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Job </a:t>
                      </a:r>
                      <a:r>
                        <a:rPr lang="en"/>
                        <a:t>satisfaction</a:t>
                      </a:r>
                      <a:r>
                        <a:rPr lang="en"/>
                        <a:t> 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Free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53" name="Google Shape;253;p4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4" name="Google Shape;254;p4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56" name="Google Shape;256;p44"/>
          <p:cNvGraphicFramePr/>
          <p:nvPr/>
        </p:nvGraphicFramePr>
        <p:xfrm>
          <a:off x="952500" y="15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{7399B9F4-A386-427E-9088-DF0C13ECDFB7}</a:tableStyleId>
              </a:tblPr>
              <a:tblGrid>
                <a:gridCol w="1853625"/>
                <a:gridCol w="538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LinkedIn 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Allow students to create CV actively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Increase the amount of CVs on the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LinkedIn Online course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Provide freshers professional knowledge to adapt real working environment in businesses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Improve soft skills </a:t>
                      </a:r>
                      <a:r>
                        <a:rPr i="1" lang="en"/>
                        <a:t>(negotiation, interview, presentation, …)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Suggest employees’ 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Boost the efficiency of recruitment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Strengthen connection between company and employees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 recommendation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 AI to optimize the most suitable chances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62" name="Google Shape;262;p45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68" name="Google Shape;268;p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9" name="Google Shape;269;p4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70" name="Google Shape;270;p46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Vision: </a:t>
            </a:r>
            <a:r>
              <a:rPr b="1" lang="en"/>
              <a:t>the best choice for freshers’ career development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Slogan</a:t>
            </a:r>
            <a:r>
              <a:rPr b="1" lang="en"/>
              <a:t>: Start your career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Themes: </a:t>
            </a:r>
            <a:endParaRPr/>
          </a:p>
          <a:p>
            <a:pPr indent="-3111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b="1" lang="en"/>
              <a:t>Active Job Seekers</a:t>
            </a:r>
            <a:endParaRPr b="1"/>
          </a:p>
          <a:p>
            <a:pPr indent="-3111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b="1" lang="en"/>
              <a:t>Always Be Ready</a:t>
            </a:r>
            <a:endParaRPr b="1"/>
          </a:p>
        </p:txBody>
      </p:sp>
      <p:sp>
        <p:nvSpPr>
          <p:cNvPr id="271" name="Google Shape;271;p4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457200" y="914248"/>
            <a:ext cx="82296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Goal is to build an excellent system for students to create their CV independently and apply jobs anytime actively</a:t>
            </a:r>
            <a:endParaRPr sz="500"/>
          </a:p>
        </p:txBody>
      </p:sp>
      <p:sp>
        <p:nvSpPr>
          <p:cNvPr id="277" name="Google Shape;277;p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8" name="Google Shape;278;p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Active Job Seekers</a:t>
            </a:r>
            <a:endParaRPr sz="500"/>
          </a:p>
        </p:txBody>
      </p:sp>
      <p:sp>
        <p:nvSpPr>
          <p:cNvPr id="279" name="Google Shape;279;p4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80" name="Google Shape;280;p47"/>
          <p:cNvSpPr txBox="1"/>
          <p:nvPr/>
        </p:nvSpPr>
        <p:spPr>
          <a:xfrm>
            <a:off x="735775" y="1814950"/>
            <a:ext cx="6916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Users could choose the CVs’ templates which are suitable regionally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their CVs by the suggestion from AI systems to match with recruiters’ expectations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AI reviewers return the suitable jobs with the experiences and knowledge of students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Students could apply any jobs by themselves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Goal is to create a learning plans for each student based on their professional skills and the expectation from recruiters.</a:t>
            </a:r>
            <a:endParaRPr sz="500"/>
          </a:p>
        </p:txBody>
      </p:sp>
      <p:sp>
        <p:nvSpPr>
          <p:cNvPr id="286" name="Google Shape;286;p4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87" name="Google Shape;287;p4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Always Be Ready</a:t>
            </a:r>
            <a:endParaRPr sz="500"/>
          </a:p>
        </p:txBody>
      </p:sp>
      <p:sp>
        <p:nvSpPr>
          <p:cNvPr id="288" name="Google Shape;288;p48"/>
          <p:cNvSpPr txBox="1"/>
          <p:nvPr>
            <p:ph idx="3" type="body"/>
          </p:nvPr>
        </p:nvSpPr>
        <p:spPr>
          <a:xfrm>
            <a:off x="457200" y="1779900"/>
            <a:ext cx="82296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Provide students a profound knowledge in their aspects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Increase the </a:t>
            </a:r>
            <a:r>
              <a:rPr lang="en"/>
              <a:t>efficiency</a:t>
            </a:r>
            <a:r>
              <a:rPr lang="en"/>
              <a:t> of job interviews through courses about interview, </a:t>
            </a:r>
            <a:r>
              <a:rPr lang="en"/>
              <a:t>negotiation</a:t>
            </a:r>
            <a:r>
              <a:rPr lang="en"/>
              <a:t>, public speaking, …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Certificate to confirm and build personal branding more trustworthy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Test frequently to ensure the quality of users</a:t>
            </a:r>
            <a:endParaRPr/>
          </a:p>
        </p:txBody>
      </p:sp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02C"/>
                </a:solidFill>
                <a:highlight>
                  <a:srgbClr val="FFFFFF"/>
                </a:highlight>
              </a:rPr>
              <a:t>We are expanding job market offerings by creating a new app for the best jobs recommendation to recent college graduates based on their skills and preferences.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[LinkedIn Grad - Start your careers]</a:t>
            </a:r>
            <a:endParaRPr b="1"/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95" name="Google Shape;295;p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96" name="Google Shape;296;p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712050" y="1772875"/>
            <a:ext cx="7719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Build an MVP version and publish to the targeted market (China, India, US,... 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 to Courses’ partners (Coursera, Udemy, … 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effective marketing campaigns to attract students and freshers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Interact with universities to get the potential users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4" name="Google Shape;304;p5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54000" lvl="0" marL="457200" rtl="0" algn="l">
              <a:spcBef>
                <a:spcPts val="700"/>
              </a:spcBef>
              <a:spcAft>
                <a:spcPts val="0"/>
              </a:spcAft>
              <a:buSzPts val="400"/>
              <a:buChar char="•"/>
            </a:pPr>
            <a:r>
              <a:rPr lang="en" sz="800"/>
              <a:t>Slide 5: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https://monitor.icef.com/2019/07/oecd-number-of-degree-holders-worldwide-will-reach-300-million-by-2030/</a:t>
            </a:r>
            <a:endParaRPr sz="8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•"/>
            </a:pPr>
            <a:r>
              <a:rPr lang="en" sz="800"/>
              <a:t>Slide 7:</a:t>
            </a:r>
            <a:endParaRPr sz="8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https://www.comparably.com/companies/linkedin/salaries/mobile-developer</a:t>
            </a:r>
            <a:endParaRPr sz="8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https://www.glassdoor.com/Salary/LinkedIn-Data-Engineer-Salaries-E34865_D_KO9,22.htm</a:t>
            </a:r>
            <a:endParaRPr sz="8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https://www.glassdoor.com/Salary/LinkedIn-Software-QA-Engineer-Salaries-E34865_D_KO9,29.htm</a:t>
            </a:r>
            <a:endParaRPr sz="8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https://www.glassdoor.com/Salary/LinkedIn-Design-Engineer-Salaries-E34865_D_KO9,24.htm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/>
          <p:nvPr>
            <p:ph idx="3" type="body"/>
          </p:nvPr>
        </p:nvSpPr>
        <p:spPr>
          <a:xfrm>
            <a:off x="457200" y="1409700"/>
            <a:ext cx="478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Struggles with freshers to start a professional career</a:t>
            </a:r>
            <a:r>
              <a:rPr lang="en"/>
              <a:t>: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work experiences in enterprises’ environments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soft-skills (interview, communication, …)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Have no clear career paths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4498825" y="3608875"/>
            <a:ext cx="3356700" cy="80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3"/>
          <p:cNvSpPr txBox="1"/>
          <p:nvPr/>
        </p:nvSpPr>
        <p:spPr>
          <a:xfrm>
            <a:off x="4491000" y="3596125"/>
            <a:ext cx="388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200M and increasing grads per year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51% have jobs after 6 months  </a:t>
            </a: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(2020)</a:t>
            </a:r>
            <a:endParaRPr b="1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</a:t>
            </a:r>
            <a:r>
              <a:rPr lang="en"/>
              <a:t>the problem</a:t>
            </a:r>
            <a:r>
              <a:rPr lang="en"/>
              <a:t>?</a:t>
            </a:r>
            <a:endParaRPr sz="500"/>
          </a:p>
        </p:txBody>
      </p:sp>
      <p:sp>
        <p:nvSpPr>
          <p:cNvPr id="163" name="Google Shape;163;p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4" name="Google Shape;164;p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5" name="Google Shape;165;p34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Total Addressable Market</a:t>
            </a:r>
            <a:endParaRPr b="1"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200M students per year X $120 (annually) = $24B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/>
              <a:t>Potential Market:</a:t>
            </a:r>
            <a:endParaRPr b="1"/>
          </a:p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China </a:t>
            </a:r>
            <a:r>
              <a:rPr i="1" lang="en"/>
              <a:t>(27% of global in 2030)</a:t>
            </a:r>
            <a:endParaRPr i="1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India </a:t>
            </a:r>
            <a:r>
              <a:rPr i="1" lang="en"/>
              <a:t>(23% of global in 2030)</a:t>
            </a:r>
            <a:endParaRPr i="1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 </a:t>
            </a:r>
            <a:r>
              <a:rPr i="1" lang="en"/>
              <a:t>(8% of global in 2030)</a:t>
            </a:r>
            <a:endParaRPr i="1"/>
          </a:p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2" name="Google Shape;172;p3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4" name="Google Shape;174;p35"/>
          <p:cNvSpPr txBox="1"/>
          <p:nvPr>
            <p:ph idx="3" type="body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LinkedIn CV: </a:t>
            </a:r>
            <a:r>
              <a:rPr i="1" lang="en"/>
              <a:t>create your own CV</a:t>
            </a:r>
            <a:endParaRPr i="1"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LinkedIn Online Courses: </a:t>
            </a:r>
            <a:r>
              <a:rPr i="1" lang="en"/>
              <a:t>professional and soft skills</a:t>
            </a:r>
            <a:endParaRPr i="1"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Suggest students’ profile to recruiters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Recommend suitable jobs</a:t>
            </a:r>
            <a:endParaRPr/>
          </a:p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81" name="Google Shape;181;p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2" name="Google Shape;182;p3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3" name="Google Shape;183;p36"/>
          <p:cNvSpPr txBox="1"/>
          <p:nvPr>
            <p:ph idx="3" type="body"/>
          </p:nvPr>
        </p:nvSpPr>
        <p:spPr>
          <a:xfrm>
            <a:off x="457200" y="117145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Development Costs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85" name="Google Shape;185;p36"/>
          <p:cNvGraphicFramePr/>
          <p:nvPr/>
        </p:nvGraphicFramePr>
        <p:xfrm>
          <a:off x="952500" y="176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{7399B9F4-A386-427E-9088-DF0C13ECDFB7}</a:tableStyleId>
              </a:tblPr>
              <a:tblGrid>
                <a:gridCol w="1545900"/>
                <a:gridCol w="1349700"/>
                <a:gridCol w="1742125"/>
                <a:gridCol w="115347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Cost/month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React Native 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$13K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 days (6 month)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234K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$13K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156K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QA/QC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36"/>
          <p:cNvSpPr txBox="1"/>
          <p:nvPr/>
        </p:nvSpPr>
        <p:spPr>
          <a:xfrm>
            <a:off x="1121200" y="4328200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Total: 490K (6 months)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92" name="Google Shape;192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93" name="Google Shape;193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94" name="Google Shape;194;p37"/>
          <p:cNvSpPr txBox="1"/>
          <p:nvPr>
            <p:ph idx="3" type="body"/>
          </p:nvPr>
        </p:nvSpPr>
        <p:spPr>
          <a:xfrm>
            <a:off x="457200" y="117145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2. Courses</a:t>
            </a:r>
            <a:r>
              <a:rPr lang="en"/>
              <a:t> Costs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96" name="Google Shape;196;p3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{7399B9F4-A386-427E-9088-DF0C13ECDFB7}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Professional Course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 ( enrollment)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r>
                        <a:rPr lang="en"/>
                        <a:t>xtra $5 (certificate)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 skills Course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 (enrollment)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r>
                        <a:rPr lang="en"/>
                        <a:t>xtra $5 (certificate)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202" name="Google Shape;202;p3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204" name="Google Shape;204;p38"/>
          <p:cNvSpPr txBox="1"/>
          <p:nvPr>
            <p:ph idx="3" type="body"/>
          </p:nvPr>
        </p:nvSpPr>
        <p:spPr>
          <a:xfrm>
            <a:off x="457200" y="117145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3. Impact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595625" y="1709825"/>
            <a:ext cx="6601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Memberships: $15 per month =&gt; $10 annually package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Impact: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7" name="Google Shape;207;p38"/>
          <p:cNvGraphicFramePr/>
          <p:nvPr/>
        </p:nvGraphicFramePr>
        <p:xfrm>
          <a:off x="889425" y="288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{7399B9F4-A386-427E-9088-DF0C13ECDFB7}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Memberships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