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CELYN NGUYEN" initials="JN" lastIdx="3" clrIdx="0">
    <p:extLst>
      <p:ext uri="{19B8F6BF-5375-455C-9EA6-DF929625EA0E}">
        <p15:presenceInfo xmlns:p15="http://schemas.microsoft.com/office/powerpoint/2012/main" userId="S::103532674@student.swin.edu.au::b5848d44-c474-4c97-a8c3-37669b4fba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05T17:02:00.635" idx="1">
    <p:pos x="10" y="10"/>
    <p:text>im assuming that the coefficents are {1, 2, 4, 8, 16, 32}? or is there a different way to do it?
surely the function goes something like this
h[n] = 2[n] + 2[n-1] + 2[n-2] + 2[n-3] + 2[n-4] + 2[n-5]?</p:text>
    <p:extLst>
      <p:ext uri="{C676402C-5697-4E1C-873F-D02D1690AC5C}">
        <p15:threadingInfo xmlns:p15="http://schemas.microsoft.com/office/powerpoint/2012/main" timeZoneBias="-660"/>
      </p:ext>
    </p:extLst>
  </p:cm>
  <p:cm authorId="1" dt="2024-11-05T17:06:05.658" idx="2">
    <p:pos x="10" y="106"/>
    <p:text>it be like 2[n] = 0 with n &lt; 0 and n &gt; 5 so the results would be 0s when apply other n values to the equation?</p:text>
    <p:extLst>
      <p:ext uri="{C676402C-5697-4E1C-873F-D02D1690AC5C}">
        <p15:threadingInfo xmlns:p15="http://schemas.microsoft.com/office/powerpoint/2012/main" timeZoneBias="-660">
          <p15:parentCm authorId="1" idx="1"/>
        </p15:threadingInfo>
      </p:ext>
    </p:extLst>
  </p:cm>
  <p:cm authorId="1" dt="2024-11-05T17:06:49.747" idx="3">
    <p:pos x="10" y="202"/>
    <p:text>oh shit, the initial function only work with n values &lt; 0</p:text>
    <p:extLst>
      <p:ext uri="{C676402C-5697-4E1C-873F-D02D1690AC5C}">
        <p15:threadingInfo xmlns:p15="http://schemas.microsoft.com/office/powerpoint/2012/main" timeZoneBias="-66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ADF3-7A2A-44BE-9DF1-45F32BB27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D2967-43AD-43FC-AAFB-FDB2E099E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FFAA5-0A0A-41DC-BD46-7BFBA3BB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99DC-D356-4FA4-95C0-0AA106C8A694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CA97A-0BDA-4050-8357-4E5B2F71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26DDE-2A8C-444F-A378-05C7121B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F20A-D3B9-4DE4-889E-DE607E9895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84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86AE-3F01-4C49-9BAC-25B1C4D6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2549F-F1E7-40BF-BE6D-ED6C473FE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676E4-CFEA-4379-92E5-9ED75EA7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99DC-D356-4FA4-95C0-0AA106C8A694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2E551-46CF-4624-8E1C-78DBA930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A0454-E3BF-4347-87D4-75A30726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F20A-D3B9-4DE4-889E-DE607E9895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236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A15B5-57F0-40EB-A5AB-ED5431CD8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D4734-4CF6-43B3-B0F1-51660CBA4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771F-378F-470C-8F52-0BB623B5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99DC-D356-4FA4-95C0-0AA106C8A694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63CEA-5F4D-434B-B1B1-8F2CB6FF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191BA-6AFA-4D04-A0B8-CCABF696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F20A-D3B9-4DE4-889E-DE607E9895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740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5EB2-DF2F-4132-BEA7-A28D5100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67627-14FB-4EBA-A25A-0A263985E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A3053-4DDB-451B-A4D1-8EC6CBF3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99DC-D356-4FA4-95C0-0AA106C8A694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8EEA-C8BC-4E29-BE87-8EB6F8F7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42217-407B-44E9-A63B-125B2F79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F20A-D3B9-4DE4-889E-DE607E9895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142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3FDC-ACFC-44D1-973D-3BB4DE1B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53FF8-DECD-421F-BB53-013FF88AC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63808-6B1C-482F-9D3F-BEE061A3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99DC-D356-4FA4-95C0-0AA106C8A694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549C-6243-4FE7-90A8-38AD02505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63781-5451-4798-81C9-D15A61B6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F20A-D3B9-4DE4-889E-DE607E9895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74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5F07-3B46-4A8B-A6B5-9885BD06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9DEE0-7087-44FC-9E89-762149462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5175E-6A01-4459-9CE5-4AD9AA9DC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76040-B201-42AA-B5A7-91165F73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99DC-D356-4FA4-95C0-0AA106C8A694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510FA-6FED-46E5-A6DD-DC1FAE9D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59083-DB00-4F24-AA0C-989AADB4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F20A-D3B9-4DE4-889E-DE607E9895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57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E2EF-91AA-47D0-8CD2-11185DA2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7ECA2-071A-447C-8EAE-BCC78BB24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EE9CF-A8FC-408F-B852-0D018373D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1BD0A-E4E2-4C5D-AD04-FD4E1A6BF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9CA1F-9DD8-4A96-AB71-CA5F2E662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AA9C2-07A8-4CD0-847E-0A261B09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99DC-D356-4FA4-95C0-0AA106C8A694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A1ADB-4690-4450-91DE-D60D119C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9127B-BF57-44D5-BC97-BB61EAEE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F20A-D3B9-4DE4-889E-DE607E9895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307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B14F-F98F-4A51-9AD1-8E94990F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9CA76-C415-43A1-BD04-5D2D7178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99DC-D356-4FA4-95C0-0AA106C8A694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F0949-AD8F-4CF2-A28F-80F80BE9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84B06-E66E-480E-A17C-954A8090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F20A-D3B9-4DE4-889E-DE607E9895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75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64D5C-CB85-4CA4-A1E6-EEBE1DE1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99DC-D356-4FA4-95C0-0AA106C8A694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CAC54B-2923-430D-8616-8014054D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7FA82-3086-4270-A28A-D4855284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F20A-D3B9-4DE4-889E-DE607E9895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39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686C-0EF9-4F1E-A218-C90F9B64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E665E-CA75-495E-B04E-E3BC6E661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32000-64E4-434F-9053-BC1F652A8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BA519-67FA-430D-BB1F-F45CF7E2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99DC-D356-4FA4-95C0-0AA106C8A694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8D574-601D-46E7-B27C-59F23E4B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BC792-AAF0-4D18-89F1-AE2499EE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F20A-D3B9-4DE4-889E-DE607E9895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970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474E-1BF1-46CB-91AC-78774D71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00B1A-EA7E-4618-8014-B6F5D7860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A4970-AA9A-4794-9830-CDBC9D4FF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3237D-306C-4F7D-9E45-BAA83F6CB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99DC-D356-4FA4-95C0-0AA106C8A694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65362-1F7B-4128-A767-FAF40665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8786E-4EA1-4C17-8AD4-08BD3FB0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F20A-D3B9-4DE4-889E-DE607E9895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797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7CA47-5F05-4F7C-B86D-00026EC88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2F9F2-8BD8-42F6-8ECE-ECED06237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C1D4B-AAFD-4370-ACA8-CB689B16A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99DC-D356-4FA4-95C0-0AA106C8A694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5680-75E8-4F16-8ACF-F38CCB08D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547BC-279E-43C1-BE61-B0B8373A4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0F20A-D3B9-4DE4-889E-DE607E9895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350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849E-4A9F-4F04-8A34-46C8E01461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EEE tutorial questions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B585E-EA26-4CF9-8128-CCA1B4E0C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 will try my best to answer all of them…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102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0C3B0-3023-4336-BB87-84750AB08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37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System 1:</a:t>
            </a:r>
          </a:p>
          <a:p>
            <a:pPr marL="0" indent="0">
              <a:buNone/>
            </a:pPr>
            <a:r>
              <a:rPr lang="en-US" sz="2000" dirty="0"/>
              <a:t>h</a:t>
            </a:r>
            <a:r>
              <a:rPr lang="en-US" sz="2000" baseline="-25000" dirty="0"/>
              <a:t>1</a:t>
            </a:r>
            <a:r>
              <a:rPr lang="en-US" sz="2000" dirty="0"/>
              <a:t>[n] coefficients = {1, 2, 4, 8, 16, 32}</a:t>
            </a:r>
          </a:p>
          <a:p>
            <a:pPr marL="0" indent="0">
              <a:buNone/>
            </a:pPr>
            <a:r>
              <a:rPr lang="en-US" sz="2000" dirty="0"/>
              <a:t>-&gt; h</a:t>
            </a:r>
            <a:r>
              <a:rPr lang="en-US" sz="2000" baseline="-25000" dirty="0"/>
              <a:t>1</a:t>
            </a:r>
            <a:r>
              <a:rPr lang="en-US" sz="2000" dirty="0"/>
              <a:t>[n] = </a:t>
            </a:r>
            <a:r>
              <a:rPr lang="el-GR" sz="2000" dirty="0"/>
              <a:t>δ</a:t>
            </a:r>
            <a:r>
              <a:rPr lang="en-US" sz="2000" dirty="0"/>
              <a:t>[n] + 2</a:t>
            </a:r>
            <a:r>
              <a:rPr lang="el-GR" sz="2000" dirty="0"/>
              <a:t>δ</a:t>
            </a:r>
            <a:r>
              <a:rPr lang="en-US" sz="2000" dirty="0"/>
              <a:t>[n-1] + 4</a:t>
            </a:r>
            <a:r>
              <a:rPr lang="el-GR" sz="2000" dirty="0"/>
              <a:t>δ</a:t>
            </a:r>
            <a:r>
              <a:rPr lang="en-US" sz="2000" dirty="0"/>
              <a:t>[n-2] + 8</a:t>
            </a:r>
            <a:r>
              <a:rPr lang="el-GR" sz="2000" dirty="0"/>
              <a:t>δ</a:t>
            </a:r>
            <a:r>
              <a:rPr lang="en-US" sz="2000" dirty="0"/>
              <a:t>[n-3] + 16</a:t>
            </a:r>
            <a:r>
              <a:rPr lang="el-GR" sz="2000" dirty="0"/>
              <a:t>δ</a:t>
            </a:r>
            <a:r>
              <a:rPr lang="en-US" sz="2000" dirty="0"/>
              <a:t>[n-4] + 32</a:t>
            </a:r>
            <a:r>
              <a:rPr lang="el-GR" sz="2000" dirty="0"/>
              <a:t>δ</a:t>
            </a:r>
            <a:r>
              <a:rPr lang="en-US" sz="2000" dirty="0"/>
              <a:t>[n-5]</a:t>
            </a:r>
            <a:endParaRPr lang="en-A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AC950-61CC-4C9F-8910-2F177CD80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5504366" cy="99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E0053C-7544-436C-9EBE-7AF25E59E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63274"/>
            <a:ext cx="4811829" cy="69725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6D2B90-2B1C-4282-B9A4-91F8BABDDFBC}"/>
              </a:ext>
            </a:extLst>
          </p:cNvPr>
          <p:cNvSpPr txBox="1">
            <a:spLocks/>
          </p:cNvSpPr>
          <p:nvPr/>
        </p:nvSpPr>
        <p:spPr>
          <a:xfrm>
            <a:off x="838200" y="4008956"/>
            <a:ext cx="10515600" cy="2168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System 2: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y</a:t>
            </a:r>
            <a:r>
              <a:rPr lang="en-US" sz="2000" baseline="-25000" dirty="0"/>
              <a:t>2</a:t>
            </a:r>
            <a:r>
              <a:rPr lang="en-US" sz="2000" dirty="0"/>
              <a:t>[n] coefficients = {1, 2, 4, 8, 16, 32}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-&gt; h</a:t>
            </a:r>
            <a:r>
              <a:rPr lang="en-US" sz="2000" baseline="-25000" dirty="0"/>
              <a:t>1</a:t>
            </a:r>
            <a:r>
              <a:rPr lang="en-US" sz="2000" dirty="0"/>
              <a:t>[n] = </a:t>
            </a:r>
            <a:r>
              <a:rPr lang="el-GR" sz="2000" dirty="0"/>
              <a:t>δ</a:t>
            </a:r>
            <a:r>
              <a:rPr lang="en-US" sz="2000" dirty="0"/>
              <a:t>[n] + 2</a:t>
            </a:r>
            <a:r>
              <a:rPr lang="el-GR" sz="2000" dirty="0"/>
              <a:t>δ</a:t>
            </a:r>
            <a:r>
              <a:rPr lang="en-US" sz="2000" dirty="0"/>
              <a:t>[n-1] + 4</a:t>
            </a:r>
            <a:r>
              <a:rPr lang="el-GR" sz="2000" dirty="0"/>
              <a:t>δ</a:t>
            </a:r>
            <a:r>
              <a:rPr lang="en-US" sz="2000" dirty="0"/>
              <a:t>[n-2] + 8</a:t>
            </a:r>
            <a:r>
              <a:rPr lang="el-GR" sz="2000" dirty="0"/>
              <a:t>δ</a:t>
            </a:r>
            <a:r>
              <a:rPr lang="en-US" sz="2000" dirty="0"/>
              <a:t>[n-3] + 16</a:t>
            </a:r>
            <a:r>
              <a:rPr lang="el-GR" sz="2000" dirty="0"/>
              <a:t>δ</a:t>
            </a:r>
            <a:r>
              <a:rPr lang="en-US" sz="2000" dirty="0"/>
              <a:t>[n-4] + 32</a:t>
            </a:r>
            <a:r>
              <a:rPr lang="el-GR" sz="2000" dirty="0"/>
              <a:t>δ</a:t>
            </a:r>
            <a:r>
              <a:rPr lang="en-US" sz="2000" dirty="0"/>
              <a:t>[n-5]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 rest of the solution is in the notebook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88142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D121A8-05E2-4341-85E2-F6A67AC5F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451" y="125672"/>
            <a:ext cx="8191098" cy="6606655"/>
          </a:xfrm>
        </p:spPr>
      </p:pic>
    </p:spTree>
    <p:extLst>
      <p:ext uri="{BB962C8B-B14F-4D97-AF65-F5344CB8AC3E}">
        <p14:creationId xmlns:p14="http://schemas.microsoft.com/office/powerpoint/2010/main" val="662141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508558-6D6C-46C0-8E0D-EE5FD1592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4" y="689910"/>
            <a:ext cx="11441229" cy="547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12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3DAA24-CE3F-4BE3-ABC9-E8DDDB15DC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91"/>
          <a:stretch/>
        </p:blipFill>
        <p:spPr>
          <a:xfrm rot="16200000">
            <a:off x="2760284" y="-812799"/>
            <a:ext cx="6671431" cy="848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29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FB86DE-DB1F-46E4-9219-C03F778DC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77" y="999108"/>
            <a:ext cx="9128045" cy="351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5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D4B5FC-45DA-4AAF-88E2-BB68205DA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5" y="380574"/>
            <a:ext cx="8230749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57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05B236-0648-465B-AB4D-22C80C885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60" r="3957"/>
          <a:stretch/>
        </p:blipFill>
        <p:spPr>
          <a:xfrm rot="16200000">
            <a:off x="3453862" y="-437369"/>
            <a:ext cx="5053263" cy="65343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27AEC0-D1CA-40CF-A67F-051B5EDCF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52" r="60488" b="4718"/>
          <a:stretch/>
        </p:blipFill>
        <p:spPr>
          <a:xfrm rot="16200000">
            <a:off x="5494899" y="2574856"/>
            <a:ext cx="971188" cy="653439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25185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65BC90-8557-4559-905D-AE7754AC2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229395" y="1376413"/>
            <a:ext cx="3579206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A303CD-A37C-4273-AA2E-43C26C3EC8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70648"/>
          <a:stretch/>
        </p:blipFill>
        <p:spPr>
          <a:xfrm rot="16200000">
            <a:off x="4616116" y="-1816073"/>
            <a:ext cx="2805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60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74FD46-EEE3-4D8F-80FE-1B572145A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1" y="633022"/>
            <a:ext cx="9297698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9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D35B-37D9-499D-91B2-1CA403FBC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559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26015F-57B0-4332-9A7F-4681DD9E7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75623"/>
            <a:ext cx="10972799" cy="470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4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3C33E-5FC9-4853-9FDC-8ECEECB4070A}"/>
                  </a:ext>
                </a:extLst>
              </p:cNvPr>
              <p:cNvSpPr txBox="1"/>
              <p:nvPr/>
            </p:nvSpPr>
            <p:spPr>
              <a:xfrm>
                <a:off x="349777" y="612844"/>
                <a:ext cx="11492445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(a)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−4]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Coefficients of y[n] are h = {1, -2, 3, -4, 2} but h is also the impulse response with x[n] = </a:t>
                </a:r>
                <a:r>
                  <a:rPr lang="el-GR" dirty="0"/>
                  <a:t>δ</a:t>
                </a:r>
                <a:r>
                  <a:rPr lang="en-US" dirty="0"/>
                  <a:t>[n]</a:t>
                </a:r>
              </a:p>
              <a:p>
                <a:endParaRPr lang="en-US" dirty="0"/>
              </a:p>
              <a:p>
                <a:r>
                  <a:rPr lang="en-US" dirty="0"/>
                  <a:t>To draw a diagram with: (assuming this question is asking us to individually plot different systems with different elements? – </a:t>
                </a:r>
                <a:r>
                  <a:rPr lang="en-US" dirty="0">
                    <a:solidFill>
                      <a:srgbClr val="FF0000"/>
                    </a:solidFill>
                  </a:rPr>
                  <a:t>no, it’s one big block diagram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b="1" dirty="0"/>
                  <a:t>Unit delay: </a:t>
                </a:r>
                <a:r>
                  <a:rPr lang="en-US" dirty="0"/>
                  <a:t>each time the function past through a unit delay, the value of the coefficient changes from + to – and vice versa? E.g. 1 past through a UD = -1 but 2 UDs will be 1 again? – </a:t>
                </a:r>
                <a:r>
                  <a:rPr lang="en-US" dirty="0">
                    <a:solidFill>
                      <a:srgbClr val="FF0000"/>
                    </a:solidFill>
                  </a:rPr>
                  <a:t>it’s actually the x turns into x-1 each time the function passes through an UD. </a:t>
                </a:r>
                <a:br>
                  <a:rPr lang="en-US" dirty="0"/>
                </a:br>
                <a:r>
                  <a:rPr lang="en-US" dirty="0"/>
                  <a:t>Does it also run from left to right? Like the function starts from the upper left and move to the right? - </a:t>
                </a:r>
                <a:r>
                  <a:rPr lang="en-US" dirty="0">
                    <a:solidFill>
                      <a:srgbClr val="FF0000"/>
                    </a:solidFill>
                  </a:rPr>
                  <a:t>yes</a:t>
                </a:r>
                <a:br>
                  <a:rPr lang="en-AU" dirty="0"/>
                </a:br>
                <a:r>
                  <a:rPr lang="en-AU" dirty="0"/>
                  <a:t>(fact check me on this please lol)</a:t>
                </a:r>
              </a:p>
              <a:p>
                <a:pPr marL="285750" indent="-285750">
                  <a:buFontTx/>
                  <a:buChar char="-"/>
                </a:pPr>
                <a:r>
                  <a:rPr lang="en-AU" b="1" dirty="0"/>
                  <a:t>Coefficient multipliers: </a:t>
                </a:r>
                <a:r>
                  <a:rPr lang="en-AU" dirty="0"/>
                  <a:t>not quite sure what this does though,,, I think this is the one where you have to put the value of the last coefficient first because it’s going to delay the x by 1 every time the function passes through one?</a:t>
                </a:r>
                <a:br>
                  <a:rPr lang="en-AU" dirty="0"/>
                </a:br>
                <a:r>
                  <a:rPr lang="en-AU" dirty="0"/>
                  <a:t>E.g. the correct order will be {2, -4, 3, -2, 1} so that the final value coming out will be just x instead of x-4 (meaning we need 4 CMs? – </a:t>
                </a:r>
                <a:r>
                  <a:rPr lang="en-AU" dirty="0">
                    <a:solidFill>
                      <a:srgbClr val="FF0000"/>
                    </a:solidFill>
                  </a:rPr>
                  <a:t>it’s just basically specify what number you want your x to be multiplied with… e.g. x-1 should past through -2 multiplier. </a:t>
                </a:r>
                <a:endParaRPr lang="en-AU" dirty="0"/>
              </a:p>
              <a:p>
                <a:pPr marL="285750" indent="-285750">
                  <a:buFontTx/>
                  <a:buChar char="-"/>
                </a:pPr>
                <a:r>
                  <a:rPr lang="en-AU" b="1" dirty="0"/>
                  <a:t>Adders: </a:t>
                </a:r>
                <a:r>
                  <a:rPr lang="en-AU" dirty="0"/>
                  <a:t>I’m also not entirely what this element is going to do,,, - </a:t>
                </a:r>
                <a:r>
                  <a:rPr lang="en-AU" dirty="0">
                    <a:solidFill>
                      <a:srgbClr val="FF0000"/>
                    </a:solidFill>
                  </a:rPr>
                  <a:t>it just adds all the </a:t>
                </a:r>
                <a:r>
                  <a:rPr lang="en-AU" dirty="0" err="1">
                    <a:solidFill>
                      <a:srgbClr val="FF0000"/>
                    </a:solidFill>
                  </a:rPr>
                  <a:t>Xs</a:t>
                </a:r>
                <a:r>
                  <a:rPr lang="en-AU" dirty="0">
                    <a:solidFill>
                      <a:srgbClr val="FF0000"/>
                    </a:solidFill>
                  </a:rPr>
                  <a:t> together to create one final y[n] system. </a:t>
                </a:r>
                <a:endParaRPr lang="en-AU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3C33E-5FC9-4853-9FDC-8ECEECB40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77" y="612844"/>
                <a:ext cx="11492445" cy="5632311"/>
              </a:xfrm>
              <a:prstGeom prst="rect">
                <a:avLst/>
              </a:prstGeom>
              <a:blipFill>
                <a:blip r:embed="rId2"/>
                <a:stretch>
                  <a:fillRect l="-424" t="-650" r="-53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68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9CFF4F-DCE1-4E8D-B5D7-258206221328}"/>
              </a:ext>
            </a:extLst>
          </p:cNvPr>
          <p:cNvCxnSpPr/>
          <p:nvPr/>
        </p:nvCxnSpPr>
        <p:spPr>
          <a:xfrm>
            <a:off x="760397" y="1799924"/>
            <a:ext cx="10568539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C585E4-5781-4C98-BC02-7FA88E469163}"/>
                  </a:ext>
                </a:extLst>
              </p:cNvPr>
              <p:cNvSpPr txBox="1"/>
              <p:nvPr/>
            </p:nvSpPr>
            <p:spPr>
              <a:xfrm>
                <a:off x="449326" y="1426945"/>
                <a:ext cx="480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C585E4-5781-4C98-BC02-7FA88E469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26" y="1426945"/>
                <a:ext cx="480644" cy="276999"/>
              </a:xfrm>
              <a:prstGeom prst="rect">
                <a:avLst/>
              </a:prstGeom>
              <a:blipFill>
                <a:blip r:embed="rId2"/>
                <a:stretch>
                  <a:fillRect l="-6329" t="-2174" r="-16456" b="-369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00BD29-B189-4FC9-B24D-D7ECE17E8C8F}"/>
                  </a:ext>
                </a:extLst>
              </p:cNvPr>
              <p:cNvSpPr txBox="1"/>
              <p:nvPr/>
            </p:nvSpPr>
            <p:spPr>
              <a:xfrm>
                <a:off x="11133695" y="1426945"/>
                <a:ext cx="484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00BD29-B189-4FC9-B24D-D7ECE17E8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3695" y="1426945"/>
                <a:ext cx="484043" cy="276999"/>
              </a:xfrm>
              <a:prstGeom prst="rect">
                <a:avLst/>
              </a:prstGeom>
              <a:blipFill>
                <a:blip r:embed="rId3"/>
                <a:stretch>
                  <a:fillRect l="-11250" t="-2174" r="-17500" b="-369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F71E20-EEBC-4F32-A5CD-93EE6A002A64}"/>
              </a:ext>
            </a:extLst>
          </p:cNvPr>
          <p:cNvCxnSpPr/>
          <p:nvPr/>
        </p:nvCxnSpPr>
        <p:spPr>
          <a:xfrm>
            <a:off x="1357163" y="1799924"/>
            <a:ext cx="0" cy="3705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A0CFA3-81EC-49C6-A914-5E664298CDCC}"/>
              </a:ext>
            </a:extLst>
          </p:cNvPr>
          <p:cNvCxnSpPr>
            <a:cxnSpLocks/>
          </p:cNvCxnSpPr>
          <p:nvPr/>
        </p:nvCxnSpPr>
        <p:spPr>
          <a:xfrm flipV="1">
            <a:off x="1357161" y="5495818"/>
            <a:ext cx="9776532" cy="1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739E52-D8F3-4226-AC37-A9DCB72185A1}"/>
              </a:ext>
            </a:extLst>
          </p:cNvPr>
          <p:cNvCxnSpPr/>
          <p:nvPr/>
        </p:nvCxnSpPr>
        <p:spPr>
          <a:xfrm>
            <a:off x="7918909" y="1785401"/>
            <a:ext cx="0" cy="3705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C5B538-93AB-479E-BA9C-8FAB3543C348}"/>
              </a:ext>
            </a:extLst>
          </p:cNvPr>
          <p:cNvCxnSpPr/>
          <p:nvPr/>
        </p:nvCxnSpPr>
        <p:spPr>
          <a:xfrm>
            <a:off x="3559240" y="1785401"/>
            <a:ext cx="0" cy="3705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C7E523-7F4F-43B6-B0A0-48682987D7CC}"/>
              </a:ext>
            </a:extLst>
          </p:cNvPr>
          <p:cNvCxnSpPr/>
          <p:nvPr/>
        </p:nvCxnSpPr>
        <p:spPr>
          <a:xfrm>
            <a:off x="5776378" y="1823156"/>
            <a:ext cx="0" cy="3705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FD126F1-3130-4994-BBEE-49577E1328D7}"/>
              </a:ext>
            </a:extLst>
          </p:cNvPr>
          <p:cNvSpPr/>
          <p:nvPr/>
        </p:nvSpPr>
        <p:spPr>
          <a:xfrm>
            <a:off x="5520997" y="1527487"/>
            <a:ext cx="480644" cy="480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AU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1E74FA4-8C20-4E5E-9667-A15249951329}"/>
              </a:ext>
            </a:extLst>
          </p:cNvPr>
          <p:cNvSpPr/>
          <p:nvPr/>
        </p:nvSpPr>
        <p:spPr>
          <a:xfrm>
            <a:off x="3304367" y="1592459"/>
            <a:ext cx="480644" cy="480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AU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C50FA9-D59D-481F-8646-AD78A24482A7}"/>
              </a:ext>
            </a:extLst>
          </p:cNvPr>
          <p:cNvSpPr/>
          <p:nvPr/>
        </p:nvSpPr>
        <p:spPr>
          <a:xfrm>
            <a:off x="7678587" y="1527487"/>
            <a:ext cx="480644" cy="480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AU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1CAC96-CAFB-4ADB-8F71-39333341056E}"/>
              </a:ext>
            </a:extLst>
          </p:cNvPr>
          <p:cNvSpPr/>
          <p:nvPr/>
        </p:nvSpPr>
        <p:spPr>
          <a:xfrm>
            <a:off x="2347269" y="368446"/>
            <a:ext cx="480644" cy="480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C736C0-8608-4A74-9245-3A211C854755}"/>
              </a:ext>
            </a:extLst>
          </p:cNvPr>
          <p:cNvSpPr txBox="1"/>
          <p:nvPr/>
        </p:nvSpPr>
        <p:spPr>
          <a:xfrm>
            <a:off x="2926080" y="424102"/>
            <a:ext cx="113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delay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A52497-BA20-49A9-9600-245DEEEF406B}"/>
                  </a:ext>
                </a:extLst>
              </p:cNvPr>
              <p:cNvSpPr txBox="1"/>
              <p:nvPr/>
            </p:nvSpPr>
            <p:spPr>
              <a:xfrm>
                <a:off x="2717934" y="6249232"/>
                <a:ext cx="65957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A52497-BA20-49A9-9600-245DEEEF4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934" y="6249232"/>
                <a:ext cx="6595712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B2ECFAD6-A348-4EC8-8C46-1C9A8395EF89}"/>
              </a:ext>
            </a:extLst>
          </p:cNvPr>
          <p:cNvSpPr/>
          <p:nvPr/>
        </p:nvSpPr>
        <p:spPr>
          <a:xfrm>
            <a:off x="7692812" y="3212335"/>
            <a:ext cx="554743" cy="5547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  <a:endParaRPr lang="en-AU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4C419B-6707-4633-8BE5-05D8633C4D1F}"/>
              </a:ext>
            </a:extLst>
          </p:cNvPr>
          <p:cNvSpPr/>
          <p:nvPr/>
        </p:nvSpPr>
        <p:spPr>
          <a:xfrm>
            <a:off x="3247142" y="3269742"/>
            <a:ext cx="554743" cy="5547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-2</a:t>
            </a:r>
            <a:endParaRPr lang="en-AU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874E06-FAC0-486E-9965-FF9CD5FC9027}"/>
              </a:ext>
            </a:extLst>
          </p:cNvPr>
          <p:cNvSpPr/>
          <p:nvPr/>
        </p:nvSpPr>
        <p:spPr>
          <a:xfrm>
            <a:off x="5499006" y="3301334"/>
            <a:ext cx="554743" cy="5547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AU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992C7C-B865-453B-A55C-579E613998CC}"/>
              </a:ext>
            </a:extLst>
          </p:cNvPr>
          <p:cNvCxnSpPr/>
          <p:nvPr/>
        </p:nvCxnSpPr>
        <p:spPr>
          <a:xfrm>
            <a:off x="9567514" y="1797859"/>
            <a:ext cx="0" cy="3705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C425E9A-47B6-48F3-AC09-052BBDB7BBCC}"/>
              </a:ext>
            </a:extLst>
          </p:cNvPr>
          <p:cNvSpPr/>
          <p:nvPr/>
        </p:nvSpPr>
        <p:spPr>
          <a:xfrm>
            <a:off x="1043795" y="3269741"/>
            <a:ext cx="554743" cy="5547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U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4E1F609-8712-43AE-A1C8-85B220B0F68C}"/>
              </a:ext>
            </a:extLst>
          </p:cNvPr>
          <p:cNvSpPr/>
          <p:nvPr/>
        </p:nvSpPr>
        <p:spPr>
          <a:xfrm>
            <a:off x="4628613" y="331396"/>
            <a:ext cx="554743" cy="5547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-2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C5B274-C0CF-406A-997F-64AA1BE05479}"/>
              </a:ext>
            </a:extLst>
          </p:cNvPr>
          <p:cNvSpPr txBox="1"/>
          <p:nvPr/>
        </p:nvSpPr>
        <p:spPr>
          <a:xfrm>
            <a:off x="5284270" y="4241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 multiplier</a:t>
            </a:r>
            <a:endParaRPr lang="en-AU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0947284-D74C-45F9-A3F1-E2695CC762BC}"/>
              </a:ext>
            </a:extLst>
          </p:cNvPr>
          <p:cNvSpPr/>
          <p:nvPr/>
        </p:nvSpPr>
        <p:spPr>
          <a:xfrm>
            <a:off x="2196167" y="5250805"/>
            <a:ext cx="480644" cy="4806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A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02D8D82-8948-43C6-9CA7-F85B01DFD75D}"/>
              </a:ext>
            </a:extLst>
          </p:cNvPr>
          <p:cNvSpPr/>
          <p:nvPr/>
        </p:nvSpPr>
        <p:spPr>
          <a:xfrm>
            <a:off x="6642133" y="5250805"/>
            <a:ext cx="480644" cy="4806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AU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1F76AE-FB18-4850-8403-6F5BDB397BF8}"/>
              </a:ext>
            </a:extLst>
          </p:cNvPr>
          <p:cNvSpPr/>
          <p:nvPr/>
        </p:nvSpPr>
        <p:spPr>
          <a:xfrm>
            <a:off x="4425340" y="5250805"/>
            <a:ext cx="480644" cy="4806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E7649E0-9EBA-4C2A-A476-7FD03BA19909}"/>
              </a:ext>
            </a:extLst>
          </p:cNvPr>
          <p:cNvSpPr/>
          <p:nvPr/>
        </p:nvSpPr>
        <p:spPr>
          <a:xfrm>
            <a:off x="8559401" y="5250805"/>
            <a:ext cx="480644" cy="4806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AU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9926D66-6889-4570-8072-86284B24C23E}"/>
              </a:ext>
            </a:extLst>
          </p:cNvPr>
          <p:cNvSpPr/>
          <p:nvPr/>
        </p:nvSpPr>
        <p:spPr>
          <a:xfrm>
            <a:off x="7767373" y="368445"/>
            <a:ext cx="480644" cy="4806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488E80-6C0E-4058-8A93-DE25275B93D1}"/>
              </a:ext>
            </a:extLst>
          </p:cNvPr>
          <p:cNvSpPr txBox="1"/>
          <p:nvPr/>
        </p:nvSpPr>
        <p:spPr>
          <a:xfrm>
            <a:off x="8289501" y="405289"/>
            <a:ext cx="84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Adders</a:t>
            </a:r>
            <a:endParaRPr lang="en-AU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B5E49F1-FB1C-47B7-8F76-B3201948C8C7}"/>
              </a:ext>
            </a:extLst>
          </p:cNvPr>
          <p:cNvCxnSpPr/>
          <p:nvPr/>
        </p:nvCxnSpPr>
        <p:spPr>
          <a:xfrm>
            <a:off x="11133695" y="1790299"/>
            <a:ext cx="0" cy="3705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9F745D7-EB3F-4200-8381-56CEA77BBB3D}"/>
              </a:ext>
            </a:extLst>
          </p:cNvPr>
          <p:cNvSpPr/>
          <p:nvPr/>
        </p:nvSpPr>
        <p:spPr>
          <a:xfrm>
            <a:off x="10419621" y="5250805"/>
            <a:ext cx="480644" cy="4806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AU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84E3F35-35C2-4D91-8F6C-F6E59D43664A}"/>
              </a:ext>
            </a:extLst>
          </p:cNvPr>
          <p:cNvSpPr/>
          <p:nvPr/>
        </p:nvSpPr>
        <p:spPr>
          <a:xfrm>
            <a:off x="9350804" y="1527487"/>
            <a:ext cx="480644" cy="480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AU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832789-F60F-42F8-AA90-05D8D7B3C5E7}"/>
              </a:ext>
            </a:extLst>
          </p:cNvPr>
          <p:cNvSpPr/>
          <p:nvPr/>
        </p:nvSpPr>
        <p:spPr>
          <a:xfrm>
            <a:off x="9350804" y="3193464"/>
            <a:ext cx="554743" cy="5547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995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0716-EEF8-4DFE-830F-8C6A78C2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7276"/>
            <a:ext cx="10515600" cy="501149"/>
          </a:xfrm>
        </p:spPr>
        <p:txBody>
          <a:bodyPr>
            <a:normAutofit/>
          </a:bodyPr>
          <a:lstStyle/>
          <a:p>
            <a:r>
              <a:rPr lang="en-US" sz="2000" b="1" dirty="0"/>
              <a:t>(b) Determine the impulse response h[n] of this function</a:t>
            </a:r>
            <a:endParaRPr lang="en-A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D9D23-2BA5-47D0-9D95-D3D16BCAB3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24777"/>
                <a:ext cx="10515600" cy="26084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−4]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AU" sz="2000" dirty="0"/>
              </a:p>
              <a:p>
                <a:pPr marL="0" indent="0">
                  <a:buNone/>
                </a:pPr>
                <a:r>
                  <a:rPr lang="en-AU" sz="2000" dirty="0"/>
                  <a:t>As mentioned before, the coefficient of this function is actually the impulse response with x[n] = </a:t>
                </a:r>
                <a:r>
                  <a:rPr lang="el-GR" sz="2000" dirty="0"/>
                  <a:t>δ</a:t>
                </a:r>
                <a:r>
                  <a:rPr lang="en-US" sz="2000" dirty="0"/>
                  <a:t>[n]</a:t>
                </a:r>
                <a:r>
                  <a:rPr lang="en-AU" sz="2000" dirty="0"/>
                  <a:t>. Meaning that, the impulse response h[n] of this function is:</a:t>
                </a:r>
              </a:p>
              <a:p>
                <a:pPr marL="0" indent="0">
                  <a:buNone/>
                </a:pPr>
                <a:endParaRPr lang="en-AU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−4]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D9D23-2BA5-47D0-9D95-D3D16BCAB3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24777"/>
                <a:ext cx="10515600" cy="2608446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59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DBB5D-80D7-4304-83C9-C3513BFC5E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24006"/>
                <a:ext cx="10515600" cy="42767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Assuming this is the impulse response, the coefficients of this system are {1, -1, 1}</a:t>
                </a:r>
              </a:p>
              <a:p>
                <a:pPr marL="0" indent="0">
                  <a:buNone/>
                </a:pPr>
                <a:r>
                  <a:rPr lang="el-GR" sz="2000" dirty="0"/>
                  <a:t>δ</a:t>
                </a:r>
                <a:r>
                  <a:rPr lang="en-US" sz="2000" dirty="0"/>
                  <a:t>[0] = 1; </a:t>
                </a:r>
                <a:r>
                  <a:rPr lang="el-GR" sz="2000" dirty="0"/>
                  <a:t>δ</a:t>
                </a:r>
                <a:r>
                  <a:rPr lang="en-US" sz="2000" dirty="0"/>
                  <a:t>[1] = -1;</a:t>
                </a:r>
                <a:r>
                  <a:rPr lang="el-GR" sz="2000" dirty="0"/>
                  <a:t> δ</a:t>
                </a:r>
                <a:r>
                  <a:rPr lang="en-US" sz="2000" dirty="0"/>
                  <a:t>[2] = 1</a:t>
                </a:r>
              </a:p>
              <a:p>
                <a:pPr marL="0" indent="0">
                  <a:buNone/>
                </a:pPr>
                <a:r>
                  <a:rPr lang="en-US" sz="2000" dirty="0"/>
                  <a:t>Wait so in this case, which one is the convolution (filter)? Is it the h[n]? :sob:</a:t>
                </a:r>
                <a:endParaRPr lang="en-AU" sz="2000" dirty="0"/>
              </a:p>
              <a:p>
                <a:pPr marL="0" indent="0">
                  <a:buNone/>
                </a:pPr>
                <a:endParaRPr lang="en-AU" sz="2000" dirty="0"/>
              </a:p>
              <a:p>
                <a:pPr marL="0" indent="0">
                  <a:buNone/>
                </a:pPr>
                <a:r>
                  <a:rPr lang="en-AU" sz="2000" dirty="0"/>
                  <a:t>Assuming h[n] is the result from the previous question: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−4]</m:t>
                      </m:r>
                    </m:oMath>
                  </m:oMathPara>
                </a14:m>
                <a:endParaRPr lang="en-AU" sz="2000" dirty="0"/>
              </a:p>
              <a:p>
                <a:pPr marL="0" indent="0">
                  <a:buNone/>
                </a:pPr>
                <a:endParaRPr lang="en-AU" sz="2000" dirty="0"/>
              </a:p>
              <a:p>
                <a:pPr marL="0" indent="0">
                  <a:buNone/>
                </a:pPr>
                <a:r>
                  <a:rPr lang="en-AU" sz="2000" dirty="0"/>
                  <a:t>To determine the value of y[n], multiply x[n] with h[n] given that y[n] = x[n] * h[n]</a:t>
                </a:r>
              </a:p>
              <a:p>
                <a:pPr marL="0" indent="0">
                  <a:buNone/>
                </a:pPr>
                <a:endParaRPr lang="en-AU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DBB5D-80D7-4304-83C9-C3513BFC5E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24006"/>
                <a:ext cx="10515600" cy="4276793"/>
              </a:xfrm>
              <a:blipFill>
                <a:blip r:embed="rId2"/>
                <a:stretch>
                  <a:fillRect l="-638" t="-142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98A7F3A-4636-420A-808F-A7CA42A60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145" y="457201"/>
            <a:ext cx="7005710" cy="159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6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FA2AEC-5222-4187-BF22-3B363C5A69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838393"/>
              </p:ext>
            </p:extLst>
          </p:nvPr>
        </p:nvGraphicFramePr>
        <p:xfrm>
          <a:off x="838200" y="833120"/>
          <a:ext cx="10663990" cy="556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839">
                  <a:extLst>
                    <a:ext uri="{9D8B030D-6E8A-4147-A177-3AD203B41FA5}">
                      <a16:colId xmlns:a16="http://schemas.microsoft.com/office/drawing/2014/main" val="1795256042"/>
                    </a:ext>
                  </a:extLst>
                </a:gridCol>
                <a:gridCol w="1322133">
                  <a:extLst>
                    <a:ext uri="{9D8B030D-6E8A-4147-A177-3AD203B41FA5}">
                      <a16:colId xmlns:a16="http://schemas.microsoft.com/office/drawing/2014/main" val="2427420916"/>
                    </a:ext>
                  </a:extLst>
                </a:gridCol>
                <a:gridCol w="1469039">
                  <a:extLst>
                    <a:ext uri="{9D8B030D-6E8A-4147-A177-3AD203B41FA5}">
                      <a16:colId xmlns:a16="http://schemas.microsoft.com/office/drawing/2014/main" val="4138541292"/>
                    </a:ext>
                  </a:extLst>
                </a:gridCol>
                <a:gridCol w="6595979">
                  <a:extLst>
                    <a:ext uri="{9D8B030D-6E8A-4147-A177-3AD203B41FA5}">
                      <a16:colId xmlns:a16="http://schemas.microsoft.com/office/drawing/2014/main" val="1839858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x[n]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h[n]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x[n] * h[n]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4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68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41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9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2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X[1]h[0] + x[0]h[1] = -1*1 + 1*(-2) = -1 -2 = -3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221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X[2]h[0] + x[1]h[1] + x[0]h[2] = 1 + 2 + 3 = 6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7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X[3]h[0] + x[2]h[1] + x[1]h[2] + x[0]h[3] = -2 + (-1)3 + 1*(-4) = -9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80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x[2]h[2] + x[1]h[3] + x[0]h[4] = 1*3 + (-1)*(-4) + 1*2 = 9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3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x[2]h[3] + x[1]h[4] = 1*(-4) + (-1)*2 = -6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32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x[2]h[4] = 1*2 = 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85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610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13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47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216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98B309-3E39-45A3-9657-3A3EE257AA9E}"/>
                  </a:ext>
                </a:extLst>
              </p:cNvPr>
              <p:cNvSpPr txBox="1"/>
              <p:nvPr/>
            </p:nvSpPr>
            <p:spPr>
              <a:xfrm>
                <a:off x="1729740" y="139114"/>
                <a:ext cx="87325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−4]</m:t>
                      </m:r>
                    </m:oMath>
                  </m:oMathPara>
                </a14:m>
                <a:endParaRPr lang="en-AU" sz="1800" dirty="0"/>
              </a:p>
              <a:p>
                <a:pPr marL="0" indent="0" algn="ctr">
                  <a:buNone/>
                </a:pPr>
                <a:r>
                  <a:rPr lang="en-AU" dirty="0"/>
                  <a:t>New range = L1 + L2 – 1 = 3 + 4 – 1 = 6 -&gt; test from n = 0 to n = 6</a:t>
                </a:r>
                <a:endParaRPr lang="en-AU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98B309-3E39-45A3-9657-3A3EE257A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740" y="139114"/>
                <a:ext cx="8732520" cy="646331"/>
              </a:xfrm>
              <a:prstGeom prst="rect">
                <a:avLst/>
              </a:prstGeom>
              <a:blipFill>
                <a:blip r:embed="rId2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54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9730B3-6502-4836-A799-54C8CFEA5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23" y="507893"/>
            <a:ext cx="8773749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9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9020</TotalTime>
  <Words>1119</Words>
  <Application>Microsoft Office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EEE tutorial questions</vt:lpstr>
      <vt:lpstr>Tutorial 2</vt:lpstr>
      <vt:lpstr>PowerPoint Presentation</vt:lpstr>
      <vt:lpstr>PowerPoint Presentation</vt:lpstr>
      <vt:lpstr>PowerPoint Presentation</vt:lpstr>
      <vt:lpstr>(b) Determine the impulse response h[n] of this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 tutorial questions</dc:title>
  <dc:creator>JOCELYN NGUYEN</dc:creator>
  <cp:lastModifiedBy>JOCELYN NGUYEN</cp:lastModifiedBy>
  <cp:revision>18</cp:revision>
  <dcterms:created xsi:type="dcterms:W3CDTF">2024-11-05T04:04:56Z</dcterms:created>
  <dcterms:modified xsi:type="dcterms:W3CDTF">2024-12-10T07:42:26Z</dcterms:modified>
</cp:coreProperties>
</file>