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/>
  </p:normalViewPr>
  <p:slideViewPr>
    <p:cSldViewPr>
      <p:cViewPr>
        <p:scale>
          <a:sx n="92" d="100"/>
          <a:sy n="92" d="100"/>
        </p:scale>
        <p:origin x="-2148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71EEAF-2006-4168-856D-759D6247EA0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2B5BF5-5F7C-4CD4-AE37-F856B7F9229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://joekill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Developing a Data Harvester in the Amazon Cloud for the</a:t>
            </a:r>
            <a:br>
              <a:rPr lang="en-US" sz="3600" dirty="0" smtClean="0"/>
            </a:br>
            <a:r>
              <a:rPr lang="en-US" sz="3600" dirty="0" smtClean="0"/>
              <a:t>Automated Assimilation of Florida’s Healthy Beaches Reports into</a:t>
            </a:r>
            <a:br>
              <a:rPr lang="en-US" sz="3600" dirty="0" smtClean="0"/>
            </a:br>
            <a:r>
              <a:rPr lang="en-US" sz="3600" dirty="0" smtClean="0"/>
              <a:t>the GCOOS Data Portal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Robert Currier, Mote Marine Laboratory</a:t>
            </a:r>
          </a:p>
          <a:p>
            <a:pPr algn="ctr"/>
            <a:r>
              <a:rPr lang="en-US" sz="2400" dirty="0" smtClean="0"/>
              <a:t>Dr. Barbara Kirkpatrick, TAMU/GCOOS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85125"/>
            <a:ext cx="2390476" cy="6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947064"/>
            <a:ext cx="3628571" cy="5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12" y="5080397"/>
            <a:ext cx="1180952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Soup Was </a:t>
            </a:r>
            <a:r>
              <a:rPr lang="en-US" dirty="0"/>
              <a:t>T</a:t>
            </a:r>
            <a:r>
              <a:rPr lang="en-US" dirty="0" smtClean="0"/>
              <a:t>asty!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98320"/>
          </a:xfrm>
        </p:spPr>
        <p:txBody>
          <a:bodyPr/>
          <a:lstStyle/>
          <a:p>
            <a:r>
              <a:rPr lang="en-US" dirty="0" smtClean="0"/>
              <a:t>BeautifulSoup4 gave us back our “structured” data</a:t>
            </a:r>
          </a:p>
          <a:p>
            <a:r>
              <a:rPr lang="en-US" dirty="0" smtClean="0"/>
              <a:t>Some modification needed to data parsing code as…</a:t>
            </a:r>
          </a:p>
          <a:p>
            <a:r>
              <a:rPr lang="en-US" dirty="0" smtClean="0"/>
              <a:t>Locations, variables and dates were not on same line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5200"/>
            <a:ext cx="8458200" cy="30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New Code Worked Perfectly</a:t>
            </a:r>
            <a:br>
              <a:rPr lang="en-US" dirty="0" smtClean="0"/>
            </a:br>
            <a:r>
              <a:rPr lang="en-US" dirty="0" smtClean="0"/>
              <a:t>In Our Development Environment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09209"/>
            <a:ext cx="2514600" cy="1819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380634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75164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But Failed Spectacularly When We Deployed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000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79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Amazon EC-2 instances are “headless” servers</a:t>
            </a:r>
          </a:p>
          <a:p>
            <a:r>
              <a:rPr lang="en-US" dirty="0" smtClean="0"/>
              <a:t>No display hardware</a:t>
            </a:r>
          </a:p>
          <a:p>
            <a:r>
              <a:rPr lang="en-US" dirty="0" smtClean="0"/>
              <a:t>No graphics libraries (GTK+)</a:t>
            </a:r>
          </a:p>
          <a:p>
            <a:r>
              <a:rPr lang="en-US" dirty="0" smtClean="0"/>
              <a:t>Since no graphics libraries, no browsers</a:t>
            </a:r>
          </a:p>
          <a:p>
            <a:r>
              <a:rPr lang="en-US" dirty="0" smtClean="0"/>
              <a:t>Without a browser, we crash and burn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43400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Virtual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5092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http://joekiller.com</a:t>
            </a:r>
            <a:r>
              <a:rPr lang="en-US" dirty="0" smtClean="0"/>
              <a:t> provided us with a script  that pulled the source and built GTK+ on our cloud server in under two hours. Thanks, Joe Lawson!</a:t>
            </a:r>
          </a:p>
          <a:p>
            <a:r>
              <a:rPr lang="en-US" dirty="0" smtClean="0"/>
              <a:t>Unfortunately, the script bombed and didn’t build </a:t>
            </a:r>
            <a:r>
              <a:rPr lang="en-US" dirty="0" err="1" smtClean="0"/>
              <a:t>FireFox</a:t>
            </a:r>
            <a:r>
              <a:rPr lang="en-US" dirty="0" smtClean="0"/>
              <a:t>. We had to download the source and build by hand. </a:t>
            </a:r>
          </a:p>
          <a:p>
            <a:r>
              <a:rPr lang="en-US" dirty="0" smtClean="0"/>
              <a:t>Now we had a working browser, but no monitor on which to display our output…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167745"/>
            <a:ext cx="1447800" cy="15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Head with XVFB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0506"/>
            <a:ext cx="8839200" cy="4496493"/>
          </a:xfrm>
        </p:spPr>
        <p:txBody>
          <a:bodyPr/>
          <a:lstStyle/>
          <a:p>
            <a:r>
              <a:rPr lang="en-US" dirty="0" smtClean="0"/>
              <a:t>XVFB: The X virtual frame buffer</a:t>
            </a:r>
          </a:p>
          <a:p>
            <a:r>
              <a:rPr lang="en-US" dirty="0" smtClean="0"/>
              <a:t>Performs all graphical operations in memory</a:t>
            </a:r>
          </a:p>
          <a:p>
            <a:r>
              <a:rPr lang="en-US" dirty="0" smtClean="0"/>
              <a:t>Doesn’t show output</a:t>
            </a:r>
          </a:p>
          <a:p>
            <a:r>
              <a:rPr lang="en-US" dirty="0" smtClean="0"/>
              <a:t>Primarily used for testing, but…</a:t>
            </a:r>
          </a:p>
          <a:p>
            <a:r>
              <a:rPr lang="en-US" dirty="0" smtClean="0"/>
              <a:t>We repurposed, just like Selenium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93673"/>
            <a:ext cx="152400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724400"/>
            <a:ext cx="2100263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9409" y="52013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555673" y="520133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76774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543800" cy="3810000"/>
          </a:xfrm>
        </p:spPr>
      </p:pic>
    </p:spTree>
    <p:extLst>
      <p:ext uri="{BB962C8B-B14F-4D97-AF65-F5344CB8AC3E}">
        <p14:creationId xmlns:p14="http://schemas.microsoft.com/office/powerpoint/2010/main" val="5952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84120"/>
          </a:xfrm>
        </p:spPr>
        <p:txBody>
          <a:bodyPr/>
          <a:lstStyle/>
          <a:p>
            <a:r>
              <a:rPr lang="en-US" dirty="0" smtClean="0"/>
              <a:t>Don’t be afraid to use untraditional data sources</a:t>
            </a:r>
          </a:p>
          <a:p>
            <a:r>
              <a:rPr lang="en-US" dirty="0" smtClean="0"/>
              <a:t>But be prepared for your code to break</a:t>
            </a:r>
          </a:p>
          <a:p>
            <a:r>
              <a:rPr lang="en-US" dirty="0" smtClean="0"/>
              <a:t>We live in a data rich environment</a:t>
            </a:r>
          </a:p>
          <a:p>
            <a:r>
              <a:rPr lang="en-US" dirty="0" smtClean="0"/>
              <a:t>But most of the data is very messy/unstructured</a:t>
            </a:r>
          </a:p>
          <a:p>
            <a:r>
              <a:rPr lang="en-US" dirty="0" smtClean="0"/>
              <a:t>So tread lightly, and don’t lose your head!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0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 Marine Laboratory</a:t>
            </a:r>
          </a:p>
          <a:p>
            <a:r>
              <a:rPr lang="en-US" dirty="0" smtClean="0"/>
              <a:t>Gulf Coast Ocean Observing Systems</a:t>
            </a:r>
          </a:p>
          <a:p>
            <a:r>
              <a:rPr lang="en-US" dirty="0" smtClean="0"/>
              <a:t>Texas A&amp;M Department of Oceanography</a:t>
            </a:r>
          </a:p>
          <a:p>
            <a:r>
              <a:rPr lang="en-US" dirty="0" smtClean="0"/>
              <a:t>All the Free and Open Source Software developers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86200"/>
            <a:ext cx="4591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Remembrance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88720"/>
          </a:xfrm>
        </p:spPr>
        <p:txBody>
          <a:bodyPr/>
          <a:lstStyle/>
          <a:p>
            <a:r>
              <a:rPr lang="en-US" dirty="0" smtClean="0"/>
              <a:t>Seth Vidal, creator of ‘yum’, friend and FOSS guru</a:t>
            </a:r>
          </a:p>
          <a:p>
            <a:r>
              <a:rPr lang="en-US" dirty="0" smtClean="0"/>
              <a:t>Killed while biking on July 8</a:t>
            </a:r>
            <a:r>
              <a:rPr lang="en-US" baseline="30000" dirty="0" smtClean="0"/>
              <a:t>th</a:t>
            </a:r>
            <a:r>
              <a:rPr lang="en-US" dirty="0" smtClean="0"/>
              <a:t> 2013 in Durham, NC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57600"/>
            <a:ext cx="27432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71800"/>
            <a:ext cx="2131868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14775"/>
            <a:ext cx="253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169920"/>
          </a:xfrm>
        </p:spPr>
        <p:txBody>
          <a:bodyPr/>
          <a:lstStyle/>
          <a:p>
            <a:r>
              <a:rPr lang="en-US" dirty="0" smtClean="0"/>
              <a:t>FL Department of Health monitors 34 coastal counties</a:t>
            </a:r>
          </a:p>
          <a:p>
            <a:r>
              <a:rPr lang="en-US" dirty="0" smtClean="0"/>
              <a:t>E. coli/</a:t>
            </a:r>
            <a:r>
              <a:rPr lang="en-US" dirty="0" err="1" smtClean="0"/>
              <a:t>Enterroccus</a:t>
            </a:r>
            <a:r>
              <a:rPr lang="en-US" dirty="0" smtClean="0"/>
              <a:t> samples taken weekly</a:t>
            </a:r>
          </a:p>
          <a:p>
            <a:r>
              <a:rPr lang="en-US" dirty="0" smtClean="0"/>
              <a:t>DOH data publicly available but no API</a:t>
            </a:r>
          </a:p>
          <a:p>
            <a:r>
              <a:rPr lang="en-US" dirty="0" smtClean="0"/>
              <a:t>Original DOH website used standard HTML/CSS</a:t>
            </a:r>
          </a:p>
          <a:p>
            <a:r>
              <a:rPr lang="en-US" dirty="0" smtClean="0"/>
              <a:t>Python “web scraping” app developed to harvest data</a:t>
            </a:r>
          </a:p>
          <a:p>
            <a:r>
              <a:rPr lang="en-US" dirty="0" smtClean="0"/>
              <a:t>DOH outsourced website to commercial provider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20170"/>
            <a:ext cx="137160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52017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no access to DOH staff or API for the data</a:t>
            </a:r>
          </a:p>
          <a:p>
            <a:r>
              <a:rPr lang="en-US" dirty="0" smtClean="0"/>
              <a:t>In “Big Data” world of today this is becoming typical: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we built broke when data format changed</a:t>
            </a:r>
          </a:p>
          <a:p>
            <a:r>
              <a:rPr lang="en-US" dirty="0" smtClean="0"/>
              <a:t>This is the story of how we fixed the harvester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82296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87761"/>
            <a:ext cx="2171429" cy="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12001"/>
            <a:ext cx="1676400" cy="1166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64" y="2887761"/>
            <a:ext cx="2400000" cy="7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75" y="3600105"/>
            <a:ext cx="319317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 Harvester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03320"/>
          </a:xfrm>
        </p:spPr>
        <p:txBody>
          <a:bodyPr/>
          <a:lstStyle/>
          <a:p>
            <a:r>
              <a:rPr lang="en-US" dirty="0" smtClean="0"/>
              <a:t>Written in Python</a:t>
            </a:r>
          </a:p>
          <a:p>
            <a:r>
              <a:rPr lang="en-US" dirty="0" smtClean="0"/>
              <a:t>Used the ‘</a:t>
            </a:r>
            <a:r>
              <a:rPr lang="en-US" dirty="0" err="1" smtClean="0"/>
              <a:t>urllib</a:t>
            </a:r>
            <a:r>
              <a:rPr lang="en-US" dirty="0" smtClean="0"/>
              <a:t>’ library for web scraping</a:t>
            </a:r>
          </a:p>
          <a:p>
            <a:r>
              <a:rPr lang="en-US" dirty="0" smtClean="0"/>
              <a:t>Data stored in MySQL database</a:t>
            </a:r>
          </a:p>
          <a:p>
            <a:r>
              <a:rPr lang="en-US" dirty="0" smtClean="0"/>
              <a:t>Harvester ran nightly out of </a:t>
            </a:r>
            <a:r>
              <a:rPr lang="en-US" dirty="0" err="1" smtClean="0"/>
              <a:t>cron</a:t>
            </a:r>
            <a:endParaRPr lang="en-US" dirty="0" smtClean="0"/>
          </a:p>
          <a:p>
            <a:r>
              <a:rPr lang="en-US" dirty="0" smtClean="0"/>
              <a:t>App walked through list of counties and built url:</a:t>
            </a:r>
          </a:p>
          <a:p>
            <a:pPr lvl="1"/>
            <a:r>
              <a:rPr lang="en-US" sz="1200" dirty="0"/>
              <a:t>http://</a:t>
            </a:r>
            <a:r>
              <a:rPr lang="en-US" sz="1200" dirty="0" smtClean="0"/>
              <a:t>esetappsdoh.doh.state.fl.us/irm00beachwater/</a:t>
            </a:r>
            <a:r>
              <a:rPr lang="en-US" sz="1200" dirty="0" err="1" smtClean="0"/>
              <a:t>beachresults.apx?county</a:t>
            </a:r>
            <a:r>
              <a:rPr lang="en-US" sz="1200" dirty="0" smtClean="0"/>
              <a:t>=’</a:t>
            </a:r>
            <a:r>
              <a:rPr lang="en-US" sz="1200" dirty="0" err="1" smtClean="0"/>
              <a:t>sarasota</a:t>
            </a:r>
            <a:r>
              <a:rPr lang="en-US" sz="1200" dirty="0" smtClean="0"/>
              <a:t>’</a:t>
            </a:r>
          </a:p>
          <a:p>
            <a:r>
              <a:rPr lang="en-US" dirty="0" smtClean="0"/>
              <a:t>Data returned as Python text object</a:t>
            </a:r>
          </a:p>
          <a:p>
            <a:r>
              <a:rPr lang="en-US" dirty="0" smtClean="0"/>
              <a:t>Text object fed to regular expression for matching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486400"/>
            <a:ext cx="3895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161905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S</a:t>
            </a:r>
            <a:r>
              <a:rPr lang="en-US" dirty="0" smtClean="0"/>
              <a:t>topped </a:t>
            </a:r>
            <a:r>
              <a:rPr lang="en-US" dirty="0"/>
              <a:t>W</a:t>
            </a:r>
            <a:r>
              <a:rPr lang="en-US" dirty="0" smtClean="0"/>
              <a:t>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05000"/>
            <a:ext cx="8229600" cy="2819400"/>
          </a:xfrm>
        </p:spPr>
        <p:txBody>
          <a:bodyPr/>
          <a:lstStyle/>
          <a:p>
            <a:r>
              <a:rPr lang="en-US" dirty="0" smtClean="0"/>
              <a:t>FL DOH suddenly (to us) outsourced in early 2013</a:t>
            </a:r>
          </a:p>
          <a:p>
            <a:r>
              <a:rPr lang="en-US" dirty="0" smtClean="0"/>
              <a:t>New website used proprietary JavaScript and Maps</a:t>
            </a:r>
          </a:p>
          <a:p>
            <a:r>
              <a:rPr lang="en-US" dirty="0" smtClean="0"/>
              <a:t>Plain HTML no longer sent to the browser</a:t>
            </a:r>
          </a:p>
          <a:p>
            <a:r>
              <a:rPr lang="en-US" dirty="0" smtClean="0"/>
              <a:t>Instead, custom JavaScript was loaded</a:t>
            </a:r>
          </a:p>
          <a:p>
            <a:r>
              <a:rPr lang="en-US" dirty="0" smtClean="0"/>
              <a:t>The JavaScript used AJAX and DOM manipulation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69873"/>
            <a:ext cx="510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24200"/>
            <a:ext cx="35814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30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79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Emulating a browser with Selenium</a:t>
            </a:r>
          </a:p>
          <a:p>
            <a:pPr lvl="1"/>
            <a:r>
              <a:rPr lang="en-US" dirty="0" smtClean="0"/>
              <a:t>Portable software test framework for web applications</a:t>
            </a:r>
          </a:p>
          <a:p>
            <a:pPr lvl="1"/>
            <a:r>
              <a:rPr lang="en-US" dirty="0" smtClean="0"/>
              <a:t>Can act like </a:t>
            </a:r>
            <a:r>
              <a:rPr lang="en-US" dirty="0" err="1" smtClean="0"/>
              <a:t>FireFox</a:t>
            </a:r>
            <a:r>
              <a:rPr lang="en-US" dirty="0" smtClean="0"/>
              <a:t>, Chrome and IE</a:t>
            </a:r>
          </a:p>
          <a:p>
            <a:pPr lvl="1"/>
            <a:r>
              <a:rPr lang="en-US" dirty="0" smtClean="0"/>
              <a:t>Typically used for building automated tests</a:t>
            </a:r>
          </a:p>
          <a:p>
            <a:pPr lvl="1"/>
            <a:r>
              <a:rPr lang="en-US" dirty="0" smtClean="0"/>
              <a:t>We repurposed and used as a virtual browser</a:t>
            </a:r>
          </a:p>
          <a:p>
            <a:pPr lvl="1"/>
            <a:r>
              <a:rPr lang="en-US" dirty="0" smtClean="0"/>
              <a:t>As a browser Selenium can execute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19600"/>
            <a:ext cx="3962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Soup’s 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45920"/>
          </a:xfrm>
        </p:spPr>
        <p:txBody>
          <a:bodyPr/>
          <a:lstStyle/>
          <a:p>
            <a:r>
              <a:rPr lang="en-US" dirty="0" smtClean="0"/>
              <a:t>Selenium worked and we now had data available</a:t>
            </a:r>
          </a:p>
          <a:p>
            <a:r>
              <a:rPr lang="en-US" dirty="0" smtClean="0"/>
              <a:t>But data was very unstructured and massively ugly</a:t>
            </a:r>
          </a:p>
          <a:p>
            <a:r>
              <a:rPr lang="en-US" dirty="0" smtClean="0"/>
              <a:t>BeautifulSoup4 to the rescue…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97827"/>
            <a:ext cx="3962400" cy="12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429000"/>
            <a:ext cx="4038600" cy="31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567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Developing a Data Harvester in the Amazon Cloud for the Automated Assimilation of Florida’s Healthy Beaches Reports into the GCOOS Data Portal</vt:lpstr>
      <vt:lpstr>Overview</vt:lpstr>
      <vt:lpstr>PowerPoint Presentation</vt:lpstr>
      <vt:lpstr>Original Data Harvester </vt:lpstr>
      <vt:lpstr>Original Data Format</vt:lpstr>
      <vt:lpstr>And Then It Stopped Working…</vt:lpstr>
      <vt:lpstr>New Data Format</vt:lpstr>
      <vt:lpstr>The Solution</vt:lpstr>
      <vt:lpstr>Soup’s On!</vt:lpstr>
      <vt:lpstr>And The Soup Was Tasty!</vt:lpstr>
      <vt:lpstr>The New Code Worked Perfectly In Our Development Environment</vt:lpstr>
      <vt:lpstr>But Failed Spectacularly When We Deployed </vt:lpstr>
      <vt:lpstr>What Happened? </vt:lpstr>
      <vt:lpstr>Adding A Virtual Head</vt:lpstr>
      <vt:lpstr>Getting A Head with XVFB</vt:lpstr>
      <vt:lpstr>Automating The Process</vt:lpstr>
      <vt:lpstr>Conclusions</vt:lpstr>
      <vt:lpstr>Thanks To:</vt:lpstr>
      <vt:lpstr>In Remembrance 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Data Harvester in the Amazon Cloud for the Automated Assimilation of Florida’s Healthy Beaches Reports into the GCOOS Data Portal</dc:title>
  <dc:creator>robertdcurrier@gmail.com</dc:creator>
  <cp:lastModifiedBy>robertdcurrier@gmail.com</cp:lastModifiedBy>
  <cp:revision>63</cp:revision>
  <dcterms:created xsi:type="dcterms:W3CDTF">2014-08-19T14:52:08Z</dcterms:created>
  <dcterms:modified xsi:type="dcterms:W3CDTF">2014-09-03T14:07:38Z</dcterms:modified>
</cp:coreProperties>
</file>