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notesMasterIdLst>
    <p:notesMasterId r:id="rId60"/>
  </p:notesMasterIdLst>
  <p:sldIdLst>
    <p:sldId id="309" r:id="rId2"/>
    <p:sldId id="313" r:id="rId3"/>
    <p:sldId id="314" r:id="rId4"/>
    <p:sldId id="315" r:id="rId5"/>
    <p:sldId id="316" r:id="rId6"/>
    <p:sldId id="261" r:id="rId7"/>
    <p:sldId id="257" r:id="rId8"/>
    <p:sldId id="264" r:id="rId9"/>
    <p:sldId id="258" r:id="rId10"/>
    <p:sldId id="265" r:id="rId11"/>
    <p:sldId id="259" r:id="rId12"/>
    <p:sldId id="266" r:id="rId13"/>
    <p:sldId id="263" r:id="rId14"/>
    <p:sldId id="267" r:id="rId15"/>
    <p:sldId id="262" r:id="rId16"/>
    <p:sldId id="270" r:id="rId17"/>
    <p:sldId id="271" r:id="rId18"/>
    <p:sldId id="269" r:id="rId19"/>
    <p:sldId id="268" r:id="rId20"/>
    <p:sldId id="272" r:id="rId21"/>
    <p:sldId id="273" r:id="rId22"/>
    <p:sldId id="275" r:id="rId23"/>
    <p:sldId id="277" r:id="rId24"/>
    <p:sldId id="278" r:id="rId25"/>
    <p:sldId id="276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10" r:id="rId55"/>
    <p:sldId id="311" r:id="rId56"/>
    <p:sldId id="317" r:id="rId57"/>
    <p:sldId id="274" r:id="rId58"/>
    <p:sldId id="312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14" y="-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77BDB-11B2-4930-B5BC-B225BAAF656E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9DBB6-DC46-4DE8-B129-E5B378F54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81D2A0-615A-495C-AAC3-076BD24B5AC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BB85-BB87-49D4-AB0E-0CB70251720F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95E8-380C-454C-961C-DE8BB6D4172C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101" y="227013"/>
            <a:ext cx="99695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51367" y="1598613"/>
            <a:ext cx="4821767" cy="44973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6334" y="1598613"/>
            <a:ext cx="4823884" cy="44973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02168" y="6242051"/>
            <a:ext cx="2377017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09900" y="6248401"/>
            <a:ext cx="4607984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823201" y="6248401"/>
            <a:ext cx="2341033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FABDF-3F7D-4D37-831D-0937CE6FDC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9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88D9-BF1E-44C3-B3F7-76B877B70ABE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A925-496E-46F9-9506-ECF59DA423D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44E5-1915-4DB4-92B6-1578EAA04E25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2485-D23F-4DC2-9A26-D5BC5835D139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D252-79F7-40F9-9331-11191614BDD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303-5398-4053-BFC1-6623E5D09A74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16B2-E684-4292-9850-689ECE4D6801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0D14-3360-4D0E-862A-7D087E463E36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80885A9-5AAF-44F8-8759-06A69F6B6BD4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orks.tarefer.ru/70/100066/index.html" TargetMode="External"/><Relationship Id="rId2" Type="http://schemas.openxmlformats.org/officeDocument/2006/relationships/hyperlink" Target="http://psyfactor.org/moreno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8" name="Picture 72707" descr="Увеличительное стекло, показывающее снижение производительности">
            <a:extLst>
              <a:ext uri="{FF2B5EF4-FFF2-40B4-BE49-F238E27FC236}">
                <a16:creationId xmlns:a16="http://schemas.microsoft.com/office/drawing/2014/main" xmlns="" id="{440BF2D1-7F1C-CBE5-F3E7-42D52A69E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t="1220" b="1451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72706" name="Rectangle 2">
            <a:extLst>
              <a:ext uri="{FF2B5EF4-FFF2-40B4-BE49-F238E27FC236}">
                <a16:creationId xmlns:a16="http://schemas.microsoft.com/office/drawing/2014/main" xmlns="" id="{FD6DB81A-6F18-40E2-5824-F57336EA3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980" y="790042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Результаты социометрического исследования ФИИТ группы №1 </a:t>
            </a:r>
            <a:endParaRPr lang="en-US" altLang="ru-RU" sz="4000" b="1" cap="all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E009A2-9FBF-2624-D7AF-2D459C158830}"/>
              </a:ext>
            </a:extLst>
          </p:cNvPr>
          <p:cNvSpPr txBox="1"/>
          <p:nvPr/>
        </p:nvSpPr>
        <p:spPr>
          <a:xfrm>
            <a:off x="3007360" y="404450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Презентация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Зайчиковой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Надежды Анатольевны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К. ф.-м. н., доцента кафедры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ПМиФ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D6C8F93-C554-AD35-D4EC-F3402D227D0F}"/>
              </a:ext>
            </a:extLst>
          </p:cNvPr>
          <p:cNvSpPr txBox="1"/>
          <p:nvPr/>
        </p:nvSpPr>
        <p:spPr>
          <a:xfrm>
            <a:off x="2923385" y="6067958"/>
            <a:ext cx="617220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Самара,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E0617B9-71F8-A948-4038-FCA3B25526DC}"/>
              </a:ext>
            </a:extLst>
          </p:cNvPr>
          <p:cNvSpPr txBox="1"/>
          <p:nvPr/>
        </p:nvSpPr>
        <p:spPr>
          <a:xfrm>
            <a:off x="1184988" y="282211"/>
            <a:ext cx="98919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Федеральное государственное автономное образовательное учреждение высшего образования «Самарский национальный исследовательский университет имени академика С.П. Королева»</a:t>
            </a:r>
          </a:p>
        </p:txBody>
      </p:sp>
    </p:spTree>
    <p:extLst>
      <p:ext uri="{BB962C8B-B14F-4D97-AF65-F5344CB8AC3E}">
        <p14:creationId xmlns:p14="http://schemas.microsoft.com/office/powerpoint/2010/main" val="319348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706" grpId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6D1A48-7D63-E542-60C0-5D44AD23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39" y="501077"/>
            <a:ext cx="9875520" cy="1356360"/>
          </a:xfrm>
        </p:spPr>
        <p:txBody>
          <a:bodyPr/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Эмоциональная экспансивность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040FA10-ACDB-1837-0CFA-33F5D732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55" y="1857437"/>
            <a:ext cx="9872871" cy="4038600"/>
          </a:xfrm>
        </p:spPr>
        <p:txBody>
          <a:bodyPr>
            <a:noAutofit/>
          </a:bodyPr>
          <a:lstStyle/>
          <a:p>
            <a:pPr indent="450215"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характеристика потребности в общении. Данный индекс может быть общим, положительным и отрицательным. </a:t>
            </a:r>
          </a:p>
          <a:p>
            <a:pPr indent="450215"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Индекс положительной экспансивности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-го члена группы рассчитывается по формуле: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где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Vi+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количество сделанных респондентом положительных выборов, 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число членов группы.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Следует обратить внимание, что индекс экспансивности определяется только при непараметрической процедуре социометрии.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115C623-0C0F-8B97-DF19-D092A4EB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0650" y="617436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10</a:t>
            </a:fld>
            <a:endParaRPr lang="en-US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41A57D64-735A-B435-8C5F-E48317C7B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051" y="2981262"/>
            <a:ext cx="140989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D526910-01F8-F162-8CE2-9D20E17A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07" y="552064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2034DB1-7F00-0C51-E807-523AA5B2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921" y="6236895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11</a:t>
            </a:fld>
            <a:endParaRPr lang="en-US" sz="28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51C71848-062D-03F8-6EC1-05785CEF6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942879"/>
              </p:ext>
            </p:extLst>
          </p:nvPr>
        </p:nvGraphicFramePr>
        <p:xfrm>
          <a:off x="4105469" y="429208"/>
          <a:ext cx="2883159" cy="6055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1053">
                  <a:extLst>
                    <a:ext uri="{9D8B030D-6E8A-4147-A177-3AD203B41FA5}">
                      <a16:colId xmlns:a16="http://schemas.microsoft.com/office/drawing/2014/main" xmlns="" val="922712558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xmlns="" val="195707491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xmlns="" val="4033342417"/>
                    </a:ext>
                  </a:extLst>
                </a:gridCol>
              </a:tblGrid>
              <a:tr h="432541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КУО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4111384188"/>
                  </a:ext>
                </a:extLst>
              </a:tr>
              <a:tr h="432541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49159570"/>
                  </a:ext>
                </a:extLst>
              </a:tr>
              <a:tr h="432541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40053006"/>
                  </a:ext>
                </a:extLst>
              </a:tr>
              <a:tr h="432541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2,67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05838750"/>
                  </a:ext>
                </a:extLst>
              </a:tr>
              <a:tr h="432541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100586580"/>
                  </a:ext>
                </a:extLst>
              </a:tr>
              <a:tr h="432541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61804609"/>
                  </a:ext>
                </a:extLst>
              </a:tr>
              <a:tr h="432541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81481704"/>
                  </a:ext>
                </a:extLst>
              </a:tr>
              <a:tr h="432541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59123768"/>
                  </a:ext>
                </a:extLst>
              </a:tr>
              <a:tr h="432541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24087297"/>
                  </a:ext>
                </a:extLst>
              </a:tr>
              <a:tr h="432541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15047802"/>
                  </a:ext>
                </a:extLst>
              </a:tr>
              <a:tr h="432541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23734080"/>
                  </a:ext>
                </a:extLst>
              </a:tr>
              <a:tr h="432541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80314770"/>
                  </a:ext>
                </a:extLst>
              </a:tr>
              <a:tr h="432541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46902433"/>
                  </a:ext>
                </a:extLst>
              </a:tr>
              <a:tr h="432541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471187897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xmlns="" id="{FE4D3156-69FD-9944-B0E4-F50F2458A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89725"/>
              </p:ext>
            </p:extLst>
          </p:nvPr>
        </p:nvGraphicFramePr>
        <p:xfrm>
          <a:off x="7758841" y="429208"/>
          <a:ext cx="2990025" cy="5990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675">
                  <a:extLst>
                    <a:ext uri="{9D8B030D-6E8A-4147-A177-3AD203B41FA5}">
                      <a16:colId xmlns:a16="http://schemas.microsoft.com/office/drawing/2014/main" xmlns="" val="950671492"/>
                    </a:ext>
                  </a:extLst>
                </a:gridCol>
                <a:gridCol w="996675">
                  <a:extLst>
                    <a:ext uri="{9D8B030D-6E8A-4147-A177-3AD203B41FA5}">
                      <a16:colId xmlns:a16="http://schemas.microsoft.com/office/drawing/2014/main" xmlns="" val="1682539552"/>
                    </a:ext>
                  </a:extLst>
                </a:gridCol>
                <a:gridCol w="996675">
                  <a:extLst>
                    <a:ext uri="{9D8B030D-6E8A-4147-A177-3AD203B41FA5}">
                      <a16:colId xmlns:a16="http://schemas.microsoft.com/office/drawing/2014/main" xmlns="" val="2429993643"/>
                    </a:ext>
                  </a:extLst>
                </a:gridCol>
              </a:tblGrid>
              <a:tr h="427875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КУО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175832163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69182850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140328675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94003146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417560599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55011602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0,67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65832765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0,66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315796052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314979881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56198523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11681272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348365867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64696335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30707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24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92D583-3BC6-6DF2-4EB6-B5CD8603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 удовлетворенности общением (КУО)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6D2CD26-3C10-A34C-1AC5-771EE2A2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вычисляется по формуле: 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где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B+ 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количество полученных тем или другим членом группы положительных выборов,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V+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сделанных респондентом положительных выборов.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018A674-DE50-E71E-EC75-13254A29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2591" y="6230983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12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21A471F0-DD81-0FDA-C21D-AE0A41ADD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073" y="2431735"/>
            <a:ext cx="1514686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8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7F942A0A-3A12-835D-EAF0-FCF0DF0F1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Комментарии к таблице КУО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xmlns="" id="{6649C638-99C3-3E7B-1C0D-1A089AE0A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ru-RU" altLang="ru-RU" sz="2800" dirty="0"/>
              <a:t> – 0/0 – адекватно пессимистичная оценка общения – удовлетворенность общением («нет и не надо»);</a:t>
            </a:r>
          </a:p>
          <a:p>
            <a:r>
              <a:rPr lang="ru-RU" altLang="ru-RU" sz="2800" dirty="0"/>
              <a:t> –  </a:t>
            </a:r>
            <a:r>
              <a:rPr lang="en-US" altLang="ru-RU" sz="2800" dirty="0"/>
              <a:t>k</a:t>
            </a:r>
            <a:r>
              <a:rPr lang="ru-RU" altLang="ru-RU" sz="2800" dirty="0"/>
              <a:t>/0 (</a:t>
            </a:r>
            <a:r>
              <a:rPr lang="en-US" altLang="ru-RU" sz="2800" dirty="0"/>
              <a:t>inf) </a:t>
            </a:r>
            <a:r>
              <a:rPr lang="ru-RU" altLang="ru-RU" sz="2800" dirty="0"/>
              <a:t>– неадекватно пессимистичная оценка общения – неудовлетворенность общением («предлагают, не беру»);</a:t>
            </a:r>
          </a:p>
          <a:p>
            <a:r>
              <a:rPr lang="ru-RU" altLang="ru-RU" sz="2800" dirty="0"/>
              <a:t> –  0</a:t>
            </a:r>
            <a:r>
              <a:rPr lang="en-US" altLang="ru-RU" sz="2800" dirty="0"/>
              <a:t>/k</a:t>
            </a:r>
            <a:r>
              <a:rPr lang="ru-RU" altLang="ru-RU" sz="2800" dirty="0"/>
              <a:t>=0 – неадекватно оптимистичная оценка общения – неудовлетворенность</a:t>
            </a:r>
            <a:r>
              <a:rPr lang="en-US" altLang="ru-RU" sz="2800" dirty="0"/>
              <a:t> </a:t>
            </a:r>
            <a:r>
              <a:rPr lang="ru-RU" altLang="ru-RU" sz="2800" dirty="0"/>
              <a:t>общением («предлагаю, не берут»);</a:t>
            </a:r>
          </a:p>
          <a:p>
            <a:pPr>
              <a:lnSpc>
                <a:spcPct val="90000"/>
              </a:lnSpc>
            </a:pPr>
            <a:r>
              <a:rPr lang="ru-RU" altLang="ru-RU" sz="2800" dirty="0"/>
              <a:t>0&lt;КУО&lt;100 – различная степень удовлетворенности общением;</a:t>
            </a:r>
          </a:p>
          <a:p>
            <a:pPr>
              <a:lnSpc>
                <a:spcPct val="90000"/>
              </a:lnSpc>
            </a:pPr>
            <a:r>
              <a:rPr lang="ru-RU" altLang="ru-RU" sz="2800" dirty="0"/>
              <a:t>КУО&gt;100 – предлагаемое общение выше потребности в общении, высокая степень востребованности. </a:t>
            </a:r>
          </a:p>
          <a:p>
            <a:pPr>
              <a:lnSpc>
                <a:spcPct val="90000"/>
              </a:lnSpc>
            </a:pPr>
            <a:endParaRPr lang="ru-RU" altLang="ru-RU" sz="2800" dirty="0"/>
          </a:p>
        </p:txBody>
      </p: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xmlns="" id="{DD18E161-2495-0F36-D656-85CC31BE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2591" y="6230983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29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30E3EE7-0D0D-D465-2A5E-CD4BCA7A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65" y="269047"/>
            <a:ext cx="9875520" cy="135636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</a:rPr>
              <a:t>Основные групповые социометрические индексы</a:t>
            </a:r>
            <a:endParaRPr lang="ru-RU" sz="7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CADBDF2-2BF3-3899-A5A0-6C2C15AB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5269" y="6223827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14</a:t>
            </a:fld>
            <a:endParaRPr lang="en-US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xmlns="" id="{11B617A4-172A-50D8-7E7B-C14528AA2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445" y="1212979"/>
            <a:ext cx="7009507" cy="5375973"/>
          </a:xfrm>
        </p:spPr>
      </p:pic>
    </p:spTree>
    <p:extLst>
      <p:ext uri="{BB962C8B-B14F-4D97-AF65-F5344CB8AC3E}">
        <p14:creationId xmlns:p14="http://schemas.microsoft.com/office/powerpoint/2010/main" val="131974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1: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19E76A38-647E-A404-E9AB-3CC2C8873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51333"/>
              </p:ext>
            </p:extLst>
          </p:nvPr>
        </p:nvGraphicFramePr>
        <p:xfrm>
          <a:off x="2230016" y="3931398"/>
          <a:ext cx="6699380" cy="1863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0622">
                  <a:extLst>
                    <a:ext uri="{9D8B030D-6E8A-4147-A177-3AD203B41FA5}">
                      <a16:colId xmlns:a16="http://schemas.microsoft.com/office/drawing/2014/main" xmlns="" val="2130575193"/>
                    </a:ext>
                  </a:extLst>
                </a:gridCol>
                <a:gridCol w="2078905">
                  <a:extLst>
                    <a:ext uri="{9D8B030D-6E8A-4147-A177-3AD203B41FA5}">
                      <a16:colId xmlns:a16="http://schemas.microsoft.com/office/drawing/2014/main" xmlns="" val="3468781802"/>
                    </a:ext>
                  </a:extLst>
                </a:gridCol>
                <a:gridCol w="2789853">
                  <a:extLst>
                    <a:ext uri="{9D8B030D-6E8A-4147-A177-3AD203B41FA5}">
                      <a16:colId xmlns:a16="http://schemas.microsoft.com/office/drawing/2014/main" xmlns="" val="93921468"/>
                    </a:ext>
                  </a:extLst>
                </a:gridCol>
              </a:tblGrid>
              <a:tr h="9316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BB_group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3263369089"/>
                  </a:ext>
                </a:extLst>
              </a:tr>
              <a:tr h="9316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23.81%</a:t>
                      </a:r>
                      <a:endParaRPr lang="ru-RU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</a:t>
                      </a:r>
                      <a:endParaRPr lang="ru-RU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8.333%</a:t>
                      </a:r>
                      <a:endParaRPr lang="ru-RU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50163306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15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xmlns="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704CFD3-C713-8451-C2AF-03160E19D88C}"/>
              </a:ext>
            </a:extLst>
          </p:cNvPr>
          <p:cNvSpPr txBox="1"/>
          <p:nvPr/>
        </p:nvSpPr>
        <p:spPr>
          <a:xfrm>
            <a:off x="2126637" y="6049318"/>
            <a:ext cx="8976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Показатель хорошей групповой сплоченности (от 7 до 17 лет) – 0,6-0,7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89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51" y="574448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 dirty="0"/>
              <a:t>Социометрический граф 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16</a:t>
            </a:fld>
            <a:endParaRPr lang="en-US" dirty="0"/>
          </a:p>
        </p:txBody>
      </p:sp>
      <p:pic>
        <p:nvPicPr>
          <p:cNvPr id="5" name="Image 1" descr="Picture">
            <a:extLst>
              <a:ext uri="{FF2B5EF4-FFF2-40B4-BE49-F238E27FC236}">
                <a16:creationId xmlns:a16="http://schemas.microsoft.com/office/drawing/2014/main" xmlns="" id="{00000000-0008-0000-0100-0000020000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28596" y="244474"/>
            <a:ext cx="8833400" cy="636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89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09600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</a:t>
            </a:r>
            <a:r>
              <a:rPr lang="en-US" dirty="0"/>
              <a:t>1.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17</a:t>
            </a:fld>
            <a:endParaRPr lang="en-US" dirty="0"/>
          </a:p>
        </p:txBody>
      </p:sp>
      <p:pic>
        <p:nvPicPr>
          <p:cNvPr id="5" name="Image 2" descr="Picture">
            <a:extLst>
              <a:ext uri="{FF2B5EF4-FFF2-40B4-BE49-F238E27FC236}">
                <a16:creationId xmlns:a16="http://schemas.microsoft.com/office/drawing/2014/main" xmlns="" id="{00000000-0008-0000-0100-0000030000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21902" y="244475"/>
            <a:ext cx="8500188" cy="63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7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Второй вопрос: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 кому из студентов вашей группы вы обратились бы за советом?</a:t>
            </a:r>
          </a:p>
          <a:p>
            <a:r>
              <a:rPr lang="ru-RU" sz="4000" dirty="0"/>
              <a:t>(Критерий актуального неформального общения, требующего авторитетности)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18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9364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F3F789-AB12-3CEC-E62B-3DB23BC2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C8AE0F1C-1212-612E-F8C8-8178F363B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303656"/>
              </p:ext>
            </p:extLst>
          </p:nvPr>
        </p:nvGraphicFramePr>
        <p:xfrm>
          <a:off x="3720661" y="336331"/>
          <a:ext cx="2722179" cy="6337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7393">
                  <a:extLst>
                    <a:ext uri="{9D8B030D-6E8A-4147-A177-3AD203B41FA5}">
                      <a16:colId xmlns:a16="http://schemas.microsoft.com/office/drawing/2014/main" xmlns="" val="2355971854"/>
                    </a:ext>
                  </a:extLst>
                </a:gridCol>
                <a:gridCol w="907393">
                  <a:extLst>
                    <a:ext uri="{9D8B030D-6E8A-4147-A177-3AD203B41FA5}">
                      <a16:colId xmlns:a16="http://schemas.microsoft.com/office/drawing/2014/main" xmlns="" val="965830249"/>
                    </a:ext>
                  </a:extLst>
                </a:gridCol>
                <a:gridCol w="907393">
                  <a:extLst>
                    <a:ext uri="{9D8B030D-6E8A-4147-A177-3AD203B41FA5}">
                      <a16:colId xmlns:a16="http://schemas.microsoft.com/office/drawing/2014/main" xmlns="" val="3940172957"/>
                    </a:ext>
                  </a:extLst>
                </a:gridCol>
              </a:tblGrid>
              <a:tr h="45269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u="none" strike="noStrike" dirty="0">
                          <a:effectLst/>
                        </a:rPr>
                        <a:t>п/п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C_plus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16883691"/>
                  </a:ext>
                </a:extLst>
              </a:tr>
              <a:tr h="45269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</a:rPr>
                        <a:t>1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0,375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70865338"/>
                  </a:ext>
                </a:extLst>
              </a:tr>
              <a:tr h="45269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</a:rPr>
                        <a:t>2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16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0,333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92039191"/>
                  </a:ext>
                </a:extLst>
              </a:tr>
              <a:tr h="45269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3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17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0,292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59519451"/>
                  </a:ext>
                </a:extLst>
              </a:tr>
              <a:tr h="45269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4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14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0,25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32792497"/>
                  </a:ext>
                </a:extLst>
              </a:tr>
              <a:tr h="45269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0,208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403832226"/>
                  </a:ext>
                </a:extLst>
              </a:tr>
              <a:tr h="45269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6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19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0,208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36822212"/>
                  </a:ext>
                </a:extLst>
              </a:tr>
              <a:tr h="45269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7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0,167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88288412"/>
                  </a:ext>
                </a:extLst>
              </a:tr>
              <a:tr h="45269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8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21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0,167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630371443"/>
                  </a:ext>
                </a:extLst>
              </a:tr>
              <a:tr h="45269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9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7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0,125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326982002"/>
                  </a:ext>
                </a:extLst>
              </a:tr>
              <a:tr h="45269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11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0,125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608275730"/>
                  </a:ext>
                </a:extLst>
              </a:tr>
              <a:tr h="45269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11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15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0,125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153236214"/>
                  </a:ext>
                </a:extLst>
              </a:tr>
              <a:tr h="45269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12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22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0,125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321084834"/>
                  </a:ext>
                </a:extLst>
              </a:tr>
              <a:tr h="45269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13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0,083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333507645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829ED96-07B2-52D8-F0C5-D19AA0F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19</a:t>
            </a:fld>
            <a:endParaRPr lang="en-US" sz="1800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xmlns="" id="{9A379858-4D05-665E-D3BA-D815D7F6A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97211"/>
              </p:ext>
            </p:extLst>
          </p:nvPr>
        </p:nvGraphicFramePr>
        <p:xfrm>
          <a:off x="7191700" y="336331"/>
          <a:ext cx="3034866" cy="62526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1622">
                  <a:extLst>
                    <a:ext uri="{9D8B030D-6E8A-4147-A177-3AD203B41FA5}">
                      <a16:colId xmlns:a16="http://schemas.microsoft.com/office/drawing/2014/main" xmlns="" val="1614544758"/>
                    </a:ext>
                  </a:extLst>
                </a:gridCol>
                <a:gridCol w="1011622">
                  <a:extLst>
                    <a:ext uri="{9D8B030D-6E8A-4147-A177-3AD203B41FA5}">
                      <a16:colId xmlns:a16="http://schemas.microsoft.com/office/drawing/2014/main" xmlns="" val="738053133"/>
                    </a:ext>
                  </a:extLst>
                </a:gridCol>
                <a:gridCol w="1011622">
                  <a:extLst>
                    <a:ext uri="{9D8B030D-6E8A-4147-A177-3AD203B41FA5}">
                      <a16:colId xmlns:a16="http://schemas.microsoft.com/office/drawing/2014/main" xmlns="" val="1271680655"/>
                    </a:ext>
                  </a:extLst>
                </a:gridCol>
              </a:tblGrid>
              <a:tr h="480971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п/п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C_plus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25466014"/>
                  </a:ext>
                </a:extLst>
              </a:tr>
              <a:tr h="48097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</a:rPr>
                        <a:t>14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0,083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73464336"/>
                  </a:ext>
                </a:extLst>
              </a:tr>
              <a:tr h="48097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4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0,083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64303022"/>
                  </a:ext>
                </a:extLst>
              </a:tr>
              <a:tr h="48097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16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0,083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183235430"/>
                  </a:ext>
                </a:extLst>
              </a:tr>
              <a:tr h="48097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17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9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0,083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35095491"/>
                  </a:ext>
                </a:extLst>
              </a:tr>
              <a:tr h="48097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18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24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0,083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57864497"/>
                  </a:ext>
                </a:extLst>
              </a:tr>
              <a:tr h="48097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19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0,042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78901339"/>
                  </a:ext>
                </a:extLst>
              </a:tr>
              <a:tr h="48097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6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0,042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09400318"/>
                  </a:ext>
                </a:extLst>
              </a:tr>
              <a:tr h="48097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21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12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0,042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71757030"/>
                  </a:ext>
                </a:extLst>
              </a:tr>
              <a:tr h="48097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22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13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0,042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208895616"/>
                  </a:ext>
                </a:extLst>
              </a:tr>
              <a:tr h="48097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23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20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0,042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0145373"/>
                  </a:ext>
                </a:extLst>
              </a:tr>
              <a:tr h="48097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24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23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0,042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35945391"/>
                  </a:ext>
                </a:extLst>
              </a:tr>
              <a:tr h="48097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0,042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412183958"/>
                  </a:ext>
                </a:extLst>
              </a:tr>
            </a:tbl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BC23FCE0-5494-DC07-210C-19E9E5609DF4}"/>
              </a:ext>
            </a:extLst>
          </p:cNvPr>
          <p:cNvSpPr txBox="1">
            <a:spLocks/>
          </p:cNvSpPr>
          <p:nvPr/>
        </p:nvSpPr>
        <p:spPr>
          <a:xfrm>
            <a:off x="802315" y="472964"/>
            <a:ext cx="2287726" cy="5644055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97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5941" y="227013"/>
            <a:ext cx="9969500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История вопроса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9922" y="1557339"/>
            <a:ext cx="5895678" cy="4497387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ru-RU" sz="2600" dirty="0"/>
              <a:t>1920-1930-е годы: США, австрийский психиатр Дж. Морено </a:t>
            </a:r>
            <a:r>
              <a:rPr lang="en-US" sz="2600" dirty="0"/>
              <a:t>- </a:t>
            </a:r>
            <a:r>
              <a:rPr lang="ru-RU" sz="2600" dirty="0"/>
              <a:t> способ измерения отношений, социометрический "тест", средства визуализации "невидимой структуры", </a:t>
            </a:r>
            <a:r>
              <a:rPr lang="ru-RU" sz="2600" dirty="0" err="1"/>
              <a:t>социограмму</a:t>
            </a:r>
            <a:r>
              <a:rPr lang="ru-RU" sz="2600" dirty="0"/>
              <a:t>, связал этот инструментарий с понятиями структуры, социальных ролей и сплоченности</a:t>
            </a:r>
          </a:p>
        </p:txBody>
      </p:sp>
      <p:pic>
        <p:nvPicPr>
          <p:cNvPr id="512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00672" y="1572768"/>
            <a:ext cx="3064594" cy="3413570"/>
          </a:xfrm>
        </p:spPr>
      </p:pic>
    </p:spTree>
    <p:extLst>
      <p:ext uri="{BB962C8B-B14F-4D97-AF65-F5344CB8AC3E}">
        <p14:creationId xmlns:p14="http://schemas.microsoft.com/office/powerpoint/2010/main" val="10585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8425421B-A157-9F02-FC29-8193A2989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207855"/>
              </p:ext>
            </p:extLst>
          </p:nvPr>
        </p:nvGraphicFramePr>
        <p:xfrm>
          <a:off x="3816220" y="451945"/>
          <a:ext cx="2820159" cy="61615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5395">
                  <a:extLst>
                    <a:ext uri="{9D8B030D-6E8A-4147-A177-3AD203B41FA5}">
                      <a16:colId xmlns:a16="http://schemas.microsoft.com/office/drawing/2014/main" xmlns="" val="733486147"/>
                    </a:ext>
                  </a:extLst>
                </a:gridCol>
                <a:gridCol w="947382">
                  <a:extLst>
                    <a:ext uri="{9D8B030D-6E8A-4147-A177-3AD203B41FA5}">
                      <a16:colId xmlns:a16="http://schemas.microsoft.com/office/drawing/2014/main" xmlns="" val="3894554501"/>
                    </a:ext>
                  </a:extLst>
                </a:gridCol>
                <a:gridCol w="947382">
                  <a:extLst>
                    <a:ext uri="{9D8B030D-6E8A-4147-A177-3AD203B41FA5}">
                      <a16:colId xmlns:a16="http://schemas.microsoft.com/office/drawing/2014/main" xmlns="" val="85228276"/>
                    </a:ext>
                  </a:extLst>
                </a:gridCol>
              </a:tblGrid>
              <a:tr h="440113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п/п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</a:rPr>
                        <a:t>ID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E_plus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148784311"/>
                  </a:ext>
                </a:extLst>
              </a:tr>
              <a:tr h="4401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</a:rPr>
                        <a:t>1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12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0,917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38775818"/>
                  </a:ext>
                </a:extLst>
              </a:tr>
              <a:tr h="4401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</a:rPr>
                        <a:t>2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11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0,208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52250664"/>
                  </a:ext>
                </a:extLst>
              </a:tr>
              <a:tr h="4401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3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25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0,208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91447969"/>
                  </a:ext>
                </a:extLst>
              </a:tr>
              <a:tr h="4401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4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6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0,167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99141584"/>
                  </a:ext>
                </a:extLst>
              </a:tr>
              <a:tr h="4401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17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0,167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84691974"/>
                  </a:ext>
                </a:extLst>
              </a:tr>
              <a:tr h="4401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6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0,167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50012143"/>
                  </a:ext>
                </a:extLst>
              </a:tr>
              <a:tr h="4401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7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0,125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1573155"/>
                  </a:ext>
                </a:extLst>
              </a:tr>
              <a:tr h="4401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8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7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0,125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38816926"/>
                  </a:ext>
                </a:extLst>
              </a:tr>
              <a:tr h="4401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9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0,125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38395069"/>
                  </a:ext>
                </a:extLst>
              </a:tr>
              <a:tr h="4401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22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0,125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02235100"/>
                  </a:ext>
                </a:extLst>
              </a:tr>
              <a:tr h="4401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11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0,083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6734108"/>
                  </a:ext>
                </a:extLst>
              </a:tr>
              <a:tr h="4401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12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0,083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336897816"/>
                  </a:ext>
                </a:extLst>
              </a:tr>
              <a:tr h="4401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13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0,083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97234075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17B8999-3250-1336-D435-E52D2251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20</a:t>
            </a:fld>
            <a:endParaRPr lang="en-US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xmlns="" id="{AB2856F9-E005-EC14-7650-45F228DE2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408149"/>
              </p:ext>
            </p:extLst>
          </p:nvPr>
        </p:nvGraphicFramePr>
        <p:xfrm>
          <a:off x="7172406" y="451944"/>
          <a:ext cx="3072606" cy="6161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202">
                  <a:extLst>
                    <a:ext uri="{9D8B030D-6E8A-4147-A177-3AD203B41FA5}">
                      <a16:colId xmlns:a16="http://schemas.microsoft.com/office/drawing/2014/main" xmlns="" val="1344091213"/>
                    </a:ext>
                  </a:extLst>
                </a:gridCol>
                <a:gridCol w="1024202">
                  <a:extLst>
                    <a:ext uri="{9D8B030D-6E8A-4147-A177-3AD203B41FA5}">
                      <a16:colId xmlns:a16="http://schemas.microsoft.com/office/drawing/2014/main" xmlns="" val="1547104657"/>
                    </a:ext>
                  </a:extLst>
                </a:gridCol>
                <a:gridCol w="1024202">
                  <a:extLst>
                    <a:ext uri="{9D8B030D-6E8A-4147-A177-3AD203B41FA5}">
                      <a16:colId xmlns:a16="http://schemas.microsoft.com/office/drawing/2014/main" xmlns="" val="1222276410"/>
                    </a:ext>
                  </a:extLst>
                </a:gridCol>
              </a:tblGrid>
              <a:tr h="47396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u="none" strike="noStrike" dirty="0">
                          <a:effectLst/>
                        </a:rPr>
                        <a:t>п/п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E_plus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70958847"/>
                  </a:ext>
                </a:extLst>
              </a:tr>
              <a:tr h="4739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</a:rPr>
                        <a:t>14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4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0,083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29319535"/>
                  </a:ext>
                </a:extLst>
              </a:tr>
              <a:tr h="4739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13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0,083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42191358"/>
                  </a:ext>
                </a:extLst>
              </a:tr>
              <a:tr h="4739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</a:rPr>
                        <a:t>16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16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0,083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27951242"/>
                  </a:ext>
                </a:extLst>
              </a:tr>
              <a:tr h="4739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</a:rPr>
                        <a:t>17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19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0,083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89840231"/>
                  </a:ext>
                </a:extLst>
              </a:tr>
              <a:tr h="4739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18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20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0,083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665409287"/>
                  </a:ext>
                </a:extLst>
              </a:tr>
              <a:tr h="4739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19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24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0,083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355467294"/>
                  </a:ext>
                </a:extLst>
              </a:tr>
              <a:tr h="4739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0,042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37956808"/>
                  </a:ext>
                </a:extLst>
              </a:tr>
              <a:tr h="4739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21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14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0,042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27179904"/>
                  </a:ext>
                </a:extLst>
              </a:tr>
              <a:tr h="4739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22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0,042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14797375"/>
                  </a:ext>
                </a:extLst>
              </a:tr>
              <a:tr h="4739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23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21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0,042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44193677"/>
                  </a:ext>
                </a:extLst>
              </a:tr>
              <a:tr h="4739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24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23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0,042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162744318"/>
                  </a:ext>
                </a:extLst>
              </a:tr>
              <a:tr h="4739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9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101142593"/>
                  </a:ext>
                </a:extLst>
              </a:tr>
            </a:tbl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268B7FF3-B44F-1109-514E-36E0F1E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62" y="609599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2588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6583EB1-8213-0031-6282-5534E4A3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1293" y="622382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21</a:t>
            </a:fld>
            <a:endParaRPr lang="en-US" sz="2400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xmlns="" id="{03AE966B-273C-2121-27FE-0957E1EF2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62716"/>
              </p:ext>
            </p:extLst>
          </p:nvPr>
        </p:nvGraphicFramePr>
        <p:xfrm>
          <a:off x="7231224" y="317241"/>
          <a:ext cx="2976465" cy="6271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2155">
                  <a:extLst>
                    <a:ext uri="{9D8B030D-6E8A-4147-A177-3AD203B41FA5}">
                      <a16:colId xmlns:a16="http://schemas.microsoft.com/office/drawing/2014/main" xmlns="" val="901097076"/>
                    </a:ext>
                  </a:extLst>
                </a:gridCol>
                <a:gridCol w="992155">
                  <a:extLst>
                    <a:ext uri="{9D8B030D-6E8A-4147-A177-3AD203B41FA5}">
                      <a16:colId xmlns:a16="http://schemas.microsoft.com/office/drawing/2014/main" xmlns="" val="2351692920"/>
                    </a:ext>
                  </a:extLst>
                </a:gridCol>
                <a:gridCol w="992155">
                  <a:extLst>
                    <a:ext uri="{9D8B030D-6E8A-4147-A177-3AD203B41FA5}">
                      <a16:colId xmlns:a16="http://schemas.microsoft.com/office/drawing/2014/main" xmlns="" val="2989739487"/>
                    </a:ext>
                  </a:extLst>
                </a:gridCol>
              </a:tblGrid>
              <a:tr h="482439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п/п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КУО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30257545"/>
                  </a:ext>
                </a:extLst>
              </a:tr>
              <a:tr h="4824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14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4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41925759"/>
                  </a:ext>
                </a:extLst>
              </a:tr>
              <a:tr h="4824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7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15143910"/>
                  </a:ext>
                </a:extLst>
              </a:tr>
              <a:tr h="4824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16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22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24672205"/>
                  </a:ext>
                </a:extLst>
              </a:tr>
              <a:tr h="4824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17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23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528444933"/>
                  </a:ext>
                </a:extLst>
              </a:tr>
              <a:tr h="4824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18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24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61272346"/>
                  </a:ext>
                </a:extLst>
              </a:tr>
              <a:tr h="4824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19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0,6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25566656"/>
                  </a:ext>
                </a:extLst>
              </a:tr>
              <a:tr h="4824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833278742"/>
                  </a:ext>
                </a:extLst>
              </a:tr>
              <a:tr h="4824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21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40045653"/>
                  </a:ext>
                </a:extLst>
              </a:tr>
              <a:tr h="4824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22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20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49845394"/>
                  </a:ext>
                </a:extLst>
              </a:tr>
              <a:tr h="4824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23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6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0,25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08812326"/>
                  </a:ext>
                </a:extLst>
              </a:tr>
              <a:tr h="4824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24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32301774"/>
                  </a:ext>
                </a:extLst>
              </a:tr>
              <a:tr h="4824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12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0,045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18526937"/>
                  </a:ext>
                </a:extLst>
              </a:tr>
            </a:tbl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xmlns="" id="{953D923C-9290-31D4-4A54-2A35FE296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29639"/>
              </p:ext>
            </p:extLst>
          </p:nvPr>
        </p:nvGraphicFramePr>
        <p:xfrm>
          <a:off x="3834882" y="317241"/>
          <a:ext cx="3172407" cy="62717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7469">
                  <a:extLst>
                    <a:ext uri="{9D8B030D-6E8A-4147-A177-3AD203B41FA5}">
                      <a16:colId xmlns:a16="http://schemas.microsoft.com/office/drawing/2014/main" xmlns="" val="868670360"/>
                    </a:ext>
                  </a:extLst>
                </a:gridCol>
                <a:gridCol w="1057469">
                  <a:extLst>
                    <a:ext uri="{9D8B030D-6E8A-4147-A177-3AD203B41FA5}">
                      <a16:colId xmlns:a16="http://schemas.microsoft.com/office/drawing/2014/main" xmlns="" val="1717703308"/>
                    </a:ext>
                  </a:extLst>
                </a:gridCol>
                <a:gridCol w="1057469">
                  <a:extLst>
                    <a:ext uri="{9D8B030D-6E8A-4147-A177-3AD203B41FA5}">
                      <a16:colId xmlns:a16="http://schemas.microsoft.com/office/drawing/2014/main" xmlns="" val="1570252124"/>
                    </a:ext>
                  </a:extLst>
                </a:gridCol>
              </a:tblGrid>
              <a:tr h="447979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п/п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КУО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53459749"/>
                  </a:ext>
                </a:extLst>
              </a:tr>
              <a:tr h="44797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9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inf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678419002"/>
                  </a:ext>
                </a:extLst>
              </a:tr>
              <a:tr h="44797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14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6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42844200"/>
                  </a:ext>
                </a:extLst>
              </a:tr>
              <a:tr h="44797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3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16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4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7349785"/>
                  </a:ext>
                </a:extLst>
              </a:tr>
              <a:tr h="44797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4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21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4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549630334"/>
                  </a:ext>
                </a:extLst>
              </a:tr>
              <a:tr h="44797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356498930"/>
                  </a:ext>
                </a:extLst>
              </a:tr>
              <a:tr h="44797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6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19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2,5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652329252"/>
                  </a:ext>
                </a:extLst>
              </a:tr>
              <a:tr h="44797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7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2,25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167264363"/>
                  </a:ext>
                </a:extLst>
              </a:tr>
              <a:tr h="44797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8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830958640"/>
                  </a:ext>
                </a:extLst>
              </a:tr>
              <a:tr h="44797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9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17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1,75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898337024"/>
                  </a:ext>
                </a:extLst>
              </a:tr>
              <a:tr h="44797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1,667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71630358"/>
                  </a:ext>
                </a:extLst>
              </a:tr>
              <a:tr h="44797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11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1,333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650760192"/>
                  </a:ext>
                </a:extLst>
              </a:tr>
              <a:tr h="44797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12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33882925"/>
                  </a:ext>
                </a:extLst>
              </a:tr>
              <a:tr h="44797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13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92920683"/>
                  </a:ext>
                </a:extLst>
              </a:tr>
            </a:tbl>
          </a:graphicData>
        </a:graphic>
      </p:graphicFrame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6F4CB3C3-8A7F-14A9-844E-80C3832D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07" y="552064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58770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2: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19E76A38-647E-A404-E9AB-3CC2C8873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003620"/>
              </p:ext>
            </p:extLst>
          </p:nvPr>
        </p:nvGraphicFramePr>
        <p:xfrm>
          <a:off x="2230016" y="3931398"/>
          <a:ext cx="6699380" cy="1863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0622">
                  <a:extLst>
                    <a:ext uri="{9D8B030D-6E8A-4147-A177-3AD203B41FA5}">
                      <a16:colId xmlns:a16="http://schemas.microsoft.com/office/drawing/2014/main" xmlns="" val="2130575193"/>
                    </a:ext>
                  </a:extLst>
                </a:gridCol>
                <a:gridCol w="2078905">
                  <a:extLst>
                    <a:ext uri="{9D8B030D-6E8A-4147-A177-3AD203B41FA5}">
                      <a16:colId xmlns:a16="http://schemas.microsoft.com/office/drawing/2014/main" xmlns="" val="3468781802"/>
                    </a:ext>
                  </a:extLst>
                </a:gridCol>
                <a:gridCol w="2789853">
                  <a:extLst>
                    <a:ext uri="{9D8B030D-6E8A-4147-A177-3AD203B41FA5}">
                      <a16:colId xmlns:a16="http://schemas.microsoft.com/office/drawing/2014/main" xmlns="" val="93921468"/>
                    </a:ext>
                  </a:extLst>
                </a:gridCol>
              </a:tblGrid>
              <a:tr h="9316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BB_group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3263369089"/>
                  </a:ext>
                </a:extLst>
              </a:tr>
              <a:tr h="9316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13.924%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3.667%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50163306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22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xmlns="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</p:spTree>
    <p:extLst>
      <p:ext uri="{BB962C8B-B14F-4D97-AF65-F5344CB8AC3E}">
        <p14:creationId xmlns:p14="http://schemas.microsoft.com/office/powerpoint/2010/main" val="2889909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51" y="574448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 dirty="0"/>
              <a:t>Социометрический граф 2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23</a:t>
            </a:fld>
            <a:endParaRPr lang="en-US" dirty="0"/>
          </a:p>
        </p:txBody>
      </p:sp>
      <p:pic>
        <p:nvPicPr>
          <p:cNvPr id="7" name="Image 1" descr="Picture">
            <a:extLst>
              <a:ext uri="{FF2B5EF4-FFF2-40B4-BE49-F238E27FC236}">
                <a16:creationId xmlns:a16="http://schemas.microsoft.com/office/drawing/2014/main" xmlns="" id="{00000000-0008-0000-0300-0000020000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40563" y="244475"/>
            <a:ext cx="8952348" cy="63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39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09600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2</a:t>
            </a:r>
            <a:r>
              <a:rPr lang="en-US" dirty="0"/>
              <a:t>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24</a:t>
            </a:fld>
            <a:endParaRPr lang="en-US" dirty="0"/>
          </a:p>
        </p:txBody>
      </p:sp>
      <p:pic>
        <p:nvPicPr>
          <p:cNvPr id="7" name="Image 2" descr="Picture">
            <a:extLst>
              <a:ext uri="{FF2B5EF4-FFF2-40B4-BE49-F238E27FC236}">
                <a16:creationId xmlns:a16="http://schemas.microsoft.com/office/drawing/2014/main" xmlns="" id="{00000000-0008-0000-0300-0000030000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84376" y="244475"/>
            <a:ext cx="8254481" cy="63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55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Вопрос 3: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 кем из студентов вашей группы вы отправились бы в командировку?</a:t>
            </a:r>
          </a:p>
          <a:p>
            <a:r>
              <a:rPr lang="ru-RU" sz="4000" dirty="0"/>
              <a:t>(Критерий формального общения средней актуальности, требующего </a:t>
            </a:r>
            <a:r>
              <a:rPr lang="ru-RU" sz="4000" dirty="0" smtClean="0"/>
              <a:t>компетентности</a:t>
            </a:r>
            <a:r>
              <a:rPr lang="ru-RU" sz="4000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25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253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829ED96-07B2-52D8-F0C5-D19AA0F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26</a:t>
            </a:fld>
            <a:endParaRPr lang="en-US" sz="18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BC23FCE0-5494-DC07-210C-19E9E5609DF4}"/>
              </a:ext>
            </a:extLst>
          </p:cNvPr>
          <p:cNvSpPr txBox="1">
            <a:spLocks/>
          </p:cNvSpPr>
          <p:nvPr/>
        </p:nvSpPr>
        <p:spPr>
          <a:xfrm>
            <a:off x="802315" y="472964"/>
            <a:ext cx="2287726" cy="5644055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</a:t>
            </a:r>
            <a:r>
              <a:rPr lang="ru-RU" dirty="0"/>
              <a:t>3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xmlns="" id="{9B8FC910-9FB5-EB92-784D-B33EE7834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445422"/>
              </p:ext>
            </p:extLst>
          </p:nvPr>
        </p:nvGraphicFramePr>
        <p:xfrm>
          <a:off x="4372303" y="244475"/>
          <a:ext cx="2795751" cy="6369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1917">
                  <a:extLst>
                    <a:ext uri="{9D8B030D-6E8A-4147-A177-3AD203B41FA5}">
                      <a16:colId xmlns:a16="http://schemas.microsoft.com/office/drawing/2014/main" xmlns="" val="1726920532"/>
                    </a:ext>
                  </a:extLst>
                </a:gridCol>
                <a:gridCol w="931917">
                  <a:extLst>
                    <a:ext uri="{9D8B030D-6E8A-4147-A177-3AD203B41FA5}">
                      <a16:colId xmlns:a16="http://schemas.microsoft.com/office/drawing/2014/main" xmlns="" val="1952644669"/>
                    </a:ext>
                  </a:extLst>
                </a:gridCol>
                <a:gridCol w="931917">
                  <a:extLst>
                    <a:ext uri="{9D8B030D-6E8A-4147-A177-3AD203B41FA5}">
                      <a16:colId xmlns:a16="http://schemas.microsoft.com/office/drawing/2014/main" xmlns="" val="1159062044"/>
                    </a:ext>
                  </a:extLst>
                </a:gridCol>
              </a:tblGrid>
              <a:tr h="454932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п/п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C_plus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98175654"/>
                  </a:ext>
                </a:extLst>
              </a:tr>
              <a:tr h="45493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</a:rPr>
                        <a:t>1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45194781"/>
                  </a:ext>
                </a:extLst>
              </a:tr>
              <a:tr h="45493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351131983"/>
                  </a:ext>
                </a:extLst>
              </a:tr>
              <a:tr h="45493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3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16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366662724"/>
                  </a:ext>
                </a:extLst>
              </a:tr>
              <a:tr h="45493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4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3621356"/>
                  </a:ext>
                </a:extLst>
              </a:tr>
              <a:tr h="45493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7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0,208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47727123"/>
                  </a:ext>
                </a:extLst>
              </a:tr>
              <a:tr h="45493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6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0,167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325836898"/>
                  </a:ext>
                </a:extLst>
              </a:tr>
              <a:tr h="45493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7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14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0,167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41364608"/>
                  </a:ext>
                </a:extLst>
              </a:tr>
              <a:tr h="45493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8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17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0,167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51276661"/>
                  </a:ext>
                </a:extLst>
              </a:tr>
              <a:tr h="45493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9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22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0,167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6275016"/>
                  </a:ext>
                </a:extLst>
              </a:tr>
              <a:tr h="45493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0,125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594389139"/>
                  </a:ext>
                </a:extLst>
              </a:tr>
              <a:tr h="45493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11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0,125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10844616"/>
                  </a:ext>
                </a:extLst>
              </a:tr>
              <a:tr h="45493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12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9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0,125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860544938"/>
                  </a:ext>
                </a:extLst>
              </a:tr>
              <a:tr h="45493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13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15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0,125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77476247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xmlns="" id="{192B067C-5FEE-6B99-18B0-63A497089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30828"/>
              </p:ext>
            </p:extLst>
          </p:nvPr>
        </p:nvGraphicFramePr>
        <p:xfrm>
          <a:off x="7704084" y="244475"/>
          <a:ext cx="2953407" cy="6369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469">
                  <a:extLst>
                    <a:ext uri="{9D8B030D-6E8A-4147-A177-3AD203B41FA5}">
                      <a16:colId xmlns:a16="http://schemas.microsoft.com/office/drawing/2014/main" xmlns="" val="1030434278"/>
                    </a:ext>
                  </a:extLst>
                </a:gridCol>
                <a:gridCol w="984469">
                  <a:extLst>
                    <a:ext uri="{9D8B030D-6E8A-4147-A177-3AD203B41FA5}">
                      <a16:colId xmlns:a16="http://schemas.microsoft.com/office/drawing/2014/main" xmlns="" val="2657514496"/>
                    </a:ext>
                  </a:extLst>
                </a:gridCol>
                <a:gridCol w="984469">
                  <a:extLst>
                    <a:ext uri="{9D8B030D-6E8A-4147-A177-3AD203B41FA5}">
                      <a16:colId xmlns:a16="http://schemas.microsoft.com/office/drawing/2014/main" xmlns="" val="2939750231"/>
                    </a:ext>
                  </a:extLst>
                </a:gridCol>
              </a:tblGrid>
              <a:tr h="489927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п/п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C_plus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10691912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14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20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0,125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48708728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4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0,083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71606837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16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6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0,083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7654963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17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0,083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32764836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18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0,083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3074512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19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13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0,083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324919025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19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0,083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173215370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21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21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0,083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49990233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22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23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0,083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44334922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23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24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0,083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97838440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24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0,042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585126332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</a:rPr>
                        <a:t>25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</a:rPr>
                        <a:t>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</a:rPr>
                        <a:t>0,042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8064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915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17B8999-3250-1336-D435-E52D2251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27</a:t>
            </a:fld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268B7FF3-B44F-1109-514E-36E0F1E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62" y="609599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</a:t>
            </a:r>
            <a:r>
              <a:rPr lang="ru-RU" dirty="0"/>
              <a:t>3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xmlns="" id="{431CB9EC-1A32-CE84-1369-0A3F7F9D54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857643"/>
              </p:ext>
            </p:extLst>
          </p:nvPr>
        </p:nvGraphicFramePr>
        <p:xfrm>
          <a:off x="4004441" y="376007"/>
          <a:ext cx="3043647" cy="62375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549">
                  <a:extLst>
                    <a:ext uri="{9D8B030D-6E8A-4147-A177-3AD203B41FA5}">
                      <a16:colId xmlns:a16="http://schemas.microsoft.com/office/drawing/2014/main" xmlns="" val="3234470094"/>
                    </a:ext>
                  </a:extLst>
                </a:gridCol>
                <a:gridCol w="1014549">
                  <a:extLst>
                    <a:ext uri="{9D8B030D-6E8A-4147-A177-3AD203B41FA5}">
                      <a16:colId xmlns:a16="http://schemas.microsoft.com/office/drawing/2014/main" xmlns="" val="2000758903"/>
                    </a:ext>
                  </a:extLst>
                </a:gridCol>
                <a:gridCol w="1014549">
                  <a:extLst>
                    <a:ext uri="{9D8B030D-6E8A-4147-A177-3AD203B41FA5}">
                      <a16:colId xmlns:a16="http://schemas.microsoft.com/office/drawing/2014/main" xmlns="" val="3326494113"/>
                    </a:ext>
                  </a:extLst>
                </a:gridCol>
              </a:tblGrid>
              <a:tr h="445537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п/п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E_plus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34228931"/>
                  </a:ext>
                </a:extLst>
              </a:tr>
              <a:tr h="4455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0,917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89787578"/>
                  </a:ext>
                </a:extLst>
              </a:tr>
              <a:tr h="4455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11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0,208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44564245"/>
                  </a:ext>
                </a:extLst>
              </a:tr>
              <a:tr h="4455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0,208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1020614"/>
                  </a:ext>
                </a:extLst>
              </a:tr>
              <a:tr h="4455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118111092"/>
                  </a:ext>
                </a:extLst>
              </a:tr>
              <a:tr h="4455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14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35227999"/>
                  </a:ext>
                </a:extLst>
              </a:tr>
              <a:tr h="4455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19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642908825"/>
                  </a:ext>
                </a:extLst>
              </a:tr>
              <a:tr h="4455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20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39825430"/>
                  </a:ext>
                </a:extLst>
              </a:tr>
              <a:tr h="4455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4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37032851"/>
                  </a:ext>
                </a:extLst>
              </a:tr>
              <a:tr h="4455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15142242"/>
                  </a:ext>
                </a:extLst>
              </a:tr>
              <a:tr h="4455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15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6433940"/>
                  </a:ext>
                </a:extLst>
              </a:tr>
              <a:tr h="4455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16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34245616"/>
                  </a:ext>
                </a:extLst>
              </a:tr>
              <a:tr h="4455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21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82972540"/>
                  </a:ext>
                </a:extLst>
              </a:tr>
              <a:tr h="4455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0,083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25652001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xmlns="" id="{3A6F8844-6EEE-06A4-0F68-81C102B65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318039"/>
              </p:ext>
            </p:extLst>
          </p:nvPr>
        </p:nvGraphicFramePr>
        <p:xfrm>
          <a:off x="7866090" y="376007"/>
          <a:ext cx="3043647" cy="6237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549">
                  <a:extLst>
                    <a:ext uri="{9D8B030D-6E8A-4147-A177-3AD203B41FA5}">
                      <a16:colId xmlns:a16="http://schemas.microsoft.com/office/drawing/2014/main" xmlns="" val="582573521"/>
                    </a:ext>
                  </a:extLst>
                </a:gridCol>
                <a:gridCol w="1014549">
                  <a:extLst>
                    <a:ext uri="{9D8B030D-6E8A-4147-A177-3AD203B41FA5}">
                      <a16:colId xmlns:a16="http://schemas.microsoft.com/office/drawing/2014/main" xmlns="" val="3570334001"/>
                    </a:ext>
                  </a:extLst>
                </a:gridCol>
                <a:gridCol w="1014549">
                  <a:extLst>
                    <a:ext uri="{9D8B030D-6E8A-4147-A177-3AD203B41FA5}">
                      <a16:colId xmlns:a16="http://schemas.microsoft.com/office/drawing/2014/main" xmlns="" val="2634726033"/>
                    </a:ext>
                  </a:extLst>
                </a:gridCol>
              </a:tblGrid>
              <a:tr h="479809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п/п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E_plus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55120244"/>
                  </a:ext>
                </a:extLst>
              </a:tr>
              <a:tr h="47980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14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22768788"/>
                  </a:ext>
                </a:extLst>
              </a:tr>
              <a:tr h="47980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33300436"/>
                  </a:ext>
                </a:extLst>
              </a:tr>
              <a:tr h="47980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00688270"/>
                  </a:ext>
                </a:extLst>
              </a:tr>
              <a:tr h="47980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10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178596587"/>
                  </a:ext>
                </a:extLst>
              </a:tr>
              <a:tr h="47980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50503815"/>
                  </a:ext>
                </a:extLst>
              </a:tr>
              <a:tr h="47980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9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0,042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60760530"/>
                  </a:ext>
                </a:extLst>
              </a:tr>
              <a:tr h="47980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17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0,042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16868325"/>
                  </a:ext>
                </a:extLst>
              </a:tr>
              <a:tr h="47980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0,042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21349501"/>
                  </a:ext>
                </a:extLst>
              </a:tr>
              <a:tr h="47980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0,042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19655259"/>
                  </a:ext>
                </a:extLst>
              </a:tr>
              <a:tr h="47980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0,042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39464987"/>
                  </a:ext>
                </a:extLst>
              </a:tr>
              <a:tr h="47980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6572853"/>
                  </a:ext>
                </a:extLst>
              </a:tr>
              <a:tr h="47980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24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217269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701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6583EB1-8213-0031-6282-5534E4A3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1293" y="622382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28</a:t>
            </a:fld>
            <a:endParaRPr lang="en-US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6F4CB3C3-8A7F-14A9-844E-80C3832D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07" y="552064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</a:t>
            </a:r>
            <a:r>
              <a:rPr lang="ru-RU" dirty="0"/>
              <a:t>3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2B32C787-F8A6-B8E1-9018-296DD6A58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88536"/>
              </p:ext>
            </p:extLst>
          </p:nvPr>
        </p:nvGraphicFramePr>
        <p:xfrm>
          <a:off x="4477405" y="367867"/>
          <a:ext cx="2564526" cy="6221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4842">
                  <a:extLst>
                    <a:ext uri="{9D8B030D-6E8A-4147-A177-3AD203B41FA5}">
                      <a16:colId xmlns:a16="http://schemas.microsoft.com/office/drawing/2014/main" xmlns="" val="3623031684"/>
                    </a:ext>
                  </a:extLst>
                </a:gridCol>
                <a:gridCol w="854842">
                  <a:extLst>
                    <a:ext uri="{9D8B030D-6E8A-4147-A177-3AD203B41FA5}">
                      <a16:colId xmlns:a16="http://schemas.microsoft.com/office/drawing/2014/main" xmlns="" val="3983324510"/>
                    </a:ext>
                  </a:extLst>
                </a:gridCol>
                <a:gridCol w="854842">
                  <a:extLst>
                    <a:ext uri="{9D8B030D-6E8A-4147-A177-3AD203B41FA5}">
                      <a16:colId xmlns:a16="http://schemas.microsoft.com/office/drawing/2014/main" xmlns="" val="3729356591"/>
                    </a:ext>
                  </a:extLst>
                </a:gridCol>
              </a:tblGrid>
              <a:tr h="444363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п/п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</a:rPr>
                        <a:t>ID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КУО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184476723"/>
                  </a:ext>
                </a:extLst>
              </a:tr>
              <a:tr h="44436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12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inf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87557080"/>
                  </a:ext>
                </a:extLst>
              </a:tr>
              <a:tr h="44436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24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inf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68455442"/>
                  </a:ext>
                </a:extLst>
              </a:tr>
              <a:tr h="44436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18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31780179"/>
                  </a:ext>
                </a:extLst>
              </a:tr>
              <a:tr h="44436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46687713"/>
                  </a:ext>
                </a:extLst>
              </a:tr>
              <a:tr h="44436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22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197227706"/>
                  </a:ext>
                </a:extLst>
              </a:tr>
              <a:tr h="44436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73224164"/>
                  </a:ext>
                </a:extLst>
              </a:tr>
              <a:tr h="44436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9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3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46416168"/>
                  </a:ext>
                </a:extLst>
              </a:tr>
              <a:tr h="44436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10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79818119"/>
                  </a:ext>
                </a:extLst>
              </a:tr>
              <a:tr h="44436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2,5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54520336"/>
                  </a:ext>
                </a:extLst>
              </a:tr>
              <a:tr h="44436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16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56506950"/>
                  </a:ext>
                </a:extLst>
              </a:tr>
              <a:tr h="44436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47830604"/>
                  </a:ext>
                </a:extLst>
              </a:tr>
              <a:tr h="44436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1,5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00441424"/>
                  </a:ext>
                </a:extLst>
              </a:tr>
              <a:tr h="44436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1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35461117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xmlns="" id="{BFECB07A-DD97-3060-68BC-677C1E8DD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63537"/>
              </p:ext>
            </p:extLst>
          </p:nvPr>
        </p:nvGraphicFramePr>
        <p:xfrm>
          <a:off x="7629874" y="367861"/>
          <a:ext cx="3174759" cy="622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253">
                  <a:extLst>
                    <a:ext uri="{9D8B030D-6E8A-4147-A177-3AD203B41FA5}">
                      <a16:colId xmlns:a16="http://schemas.microsoft.com/office/drawing/2014/main" xmlns="" val="380060915"/>
                    </a:ext>
                  </a:extLst>
                </a:gridCol>
                <a:gridCol w="1058253">
                  <a:extLst>
                    <a:ext uri="{9D8B030D-6E8A-4147-A177-3AD203B41FA5}">
                      <a16:colId xmlns:a16="http://schemas.microsoft.com/office/drawing/2014/main" xmlns="" val="354678367"/>
                    </a:ext>
                  </a:extLst>
                </a:gridCol>
                <a:gridCol w="1058253">
                  <a:extLst>
                    <a:ext uri="{9D8B030D-6E8A-4147-A177-3AD203B41FA5}">
                      <a16:colId xmlns:a16="http://schemas.microsoft.com/office/drawing/2014/main" xmlns="" val="586096034"/>
                    </a:ext>
                  </a:extLst>
                </a:gridCol>
              </a:tblGrid>
              <a:tr h="478545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п/п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 dirty="0">
                          <a:effectLst/>
                        </a:rPr>
                        <a:t>ID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>
                          <a:effectLst/>
                        </a:rPr>
                        <a:t>КУО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08105332"/>
                  </a:ext>
                </a:extLst>
              </a:tr>
              <a:tr h="47854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14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14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70756561"/>
                  </a:ext>
                </a:extLst>
              </a:tr>
              <a:tr h="47854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59582308"/>
                  </a:ext>
                </a:extLst>
              </a:tr>
              <a:tr h="47854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11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53788578"/>
                  </a:ext>
                </a:extLst>
              </a:tr>
              <a:tr h="47854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0,75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78887287"/>
                  </a:ext>
                </a:extLst>
              </a:tr>
              <a:tr h="47854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20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0,75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40524840"/>
                  </a:ext>
                </a:extLst>
              </a:tr>
              <a:tr h="47854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0,667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416478650"/>
                  </a:ext>
                </a:extLst>
              </a:tr>
              <a:tr h="47854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8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0,667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352905665"/>
                  </a:ext>
                </a:extLst>
              </a:tr>
              <a:tr h="47854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21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0,667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39722134"/>
                  </a:ext>
                </a:extLst>
              </a:tr>
              <a:tr h="47854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24816236"/>
                  </a:ext>
                </a:extLst>
              </a:tr>
              <a:tr h="47854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19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67935460"/>
                  </a:ext>
                </a:extLst>
              </a:tr>
              <a:tr h="47854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2426804"/>
                  </a:ext>
                </a:extLst>
              </a:tr>
              <a:tr h="47854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0,091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61022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078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3: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19E76A38-647E-A404-E9AB-3CC2C8873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252782"/>
              </p:ext>
            </p:extLst>
          </p:nvPr>
        </p:nvGraphicFramePr>
        <p:xfrm>
          <a:off x="2230016" y="3931398"/>
          <a:ext cx="6699380" cy="1863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0622">
                  <a:extLst>
                    <a:ext uri="{9D8B030D-6E8A-4147-A177-3AD203B41FA5}">
                      <a16:colId xmlns:a16="http://schemas.microsoft.com/office/drawing/2014/main" xmlns="" val="2130575193"/>
                    </a:ext>
                  </a:extLst>
                </a:gridCol>
                <a:gridCol w="2078905">
                  <a:extLst>
                    <a:ext uri="{9D8B030D-6E8A-4147-A177-3AD203B41FA5}">
                      <a16:colId xmlns:a16="http://schemas.microsoft.com/office/drawing/2014/main" xmlns="" val="3468781802"/>
                    </a:ext>
                  </a:extLst>
                </a:gridCol>
                <a:gridCol w="2789853">
                  <a:extLst>
                    <a:ext uri="{9D8B030D-6E8A-4147-A177-3AD203B41FA5}">
                      <a16:colId xmlns:a16="http://schemas.microsoft.com/office/drawing/2014/main" xmlns="" val="93921468"/>
                    </a:ext>
                  </a:extLst>
                </a:gridCol>
              </a:tblGrid>
              <a:tr h="9316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BB_group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3263369089"/>
                  </a:ext>
                </a:extLst>
              </a:tr>
              <a:tr h="9316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4.667%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50163306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29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xmlns="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</p:spTree>
    <p:extLst>
      <p:ext uri="{BB962C8B-B14F-4D97-AF65-F5344CB8AC3E}">
        <p14:creationId xmlns:p14="http://schemas.microsoft.com/office/powerpoint/2010/main" val="14201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3984" y="287973"/>
            <a:ext cx="1024940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dirty="0"/>
              <a:t>Социометрия – метод анализа межличностных отношений в малых группах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0823" y="1610805"/>
            <a:ext cx="5330105" cy="44973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ru-RU" sz="2400" dirty="0"/>
              <a:t>1950-е годы: Гарвардская школа, психолог Д. </a:t>
            </a:r>
            <a:r>
              <a:rPr lang="ru-RU" sz="2400" dirty="0" err="1"/>
              <a:t>Картрайт</a:t>
            </a:r>
            <a:r>
              <a:rPr lang="ru-RU" sz="2400" dirty="0"/>
              <a:t> и математик Ф. </a:t>
            </a:r>
            <a:r>
              <a:rPr lang="ru-RU" sz="2400" dirty="0" err="1"/>
              <a:t>Харари</a:t>
            </a:r>
            <a:r>
              <a:rPr lang="ru-RU" sz="2400" dirty="0"/>
              <a:t> - матричная алгебра и теория графов</a:t>
            </a:r>
          </a:p>
          <a:p>
            <a:pPr>
              <a:lnSpc>
                <a:spcPct val="90000"/>
              </a:lnSpc>
              <a:defRPr/>
            </a:pPr>
            <a:r>
              <a:rPr lang="ru-RU" sz="2400" dirty="0"/>
              <a:t>1960-е годы: СССР, Минск (Я.Л. </a:t>
            </a:r>
            <a:r>
              <a:rPr lang="ru-RU" sz="2400" dirty="0" err="1"/>
              <a:t>Коломинский</a:t>
            </a:r>
            <a:r>
              <a:rPr lang="en-US" sz="2400" dirty="0"/>
              <a:t> – </a:t>
            </a:r>
            <a:r>
              <a:rPr lang="ru-RU" sz="2400" dirty="0"/>
              <a:t>на фото справа), Ленинград (И.П. Волков), Эстония (Ю. </a:t>
            </a:r>
            <a:r>
              <a:rPr lang="ru-RU" sz="2400" dirty="0" err="1"/>
              <a:t>Орн</a:t>
            </a:r>
            <a:r>
              <a:rPr lang="ru-RU" sz="2400" dirty="0"/>
              <a:t>) </a:t>
            </a:r>
            <a:r>
              <a:rPr lang="en-US" sz="2400" dirty="0"/>
              <a:t>- </a:t>
            </a:r>
            <a:r>
              <a:rPr lang="ru-RU" sz="2400" dirty="0"/>
              <a:t>новые процедуры получения данных и </a:t>
            </a:r>
            <a:r>
              <a:rPr lang="ru-RU" sz="2400" dirty="0"/>
              <a:t>вычисления локальных социометрических индексов </a:t>
            </a:r>
          </a:p>
          <a:p>
            <a:pPr>
              <a:lnSpc>
                <a:spcPct val="90000"/>
              </a:lnSpc>
              <a:defRPr/>
            </a:pPr>
            <a:endParaRPr lang="ru-RU" sz="2400" dirty="0"/>
          </a:p>
        </p:txBody>
      </p:sp>
      <p:pic>
        <p:nvPicPr>
          <p:cNvPr id="614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3808" y="1598613"/>
            <a:ext cx="3904743" cy="4497387"/>
          </a:xfrm>
        </p:spPr>
      </p:pic>
    </p:spTree>
    <p:extLst>
      <p:ext uri="{BB962C8B-B14F-4D97-AF65-F5344CB8AC3E}">
        <p14:creationId xmlns:p14="http://schemas.microsoft.com/office/powerpoint/2010/main" val="7292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51" y="574448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 dirty="0"/>
              <a:t>Социометрический граф 3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30</a:t>
            </a:fld>
            <a:endParaRPr lang="en-US" dirty="0"/>
          </a:p>
        </p:txBody>
      </p:sp>
      <p:pic>
        <p:nvPicPr>
          <p:cNvPr id="6" name="Image 1" descr="Picture">
            <a:extLst>
              <a:ext uri="{FF2B5EF4-FFF2-40B4-BE49-F238E27FC236}">
                <a16:creationId xmlns:a16="http://schemas.microsoft.com/office/drawing/2014/main" xmlns="" id="{00000000-0008-0000-0500-00000200000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902" y="244475"/>
            <a:ext cx="8892047" cy="63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9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09600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3</a:t>
            </a:r>
            <a:r>
              <a:rPr lang="en-US" dirty="0"/>
              <a:t>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31</a:t>
            </a:fld>
            <a:endParaRPr lang="en-US" dirty="0"/>
          </a:p>
        </p:txBody>
      </p:sp>
      <p:pic>
        <p:nvPicPr>
          <p:cNvPr id="6" name="Image 2" descr="Picture">
            <a:extLst>
              <a:ext uri="{FF2B5EF4-FFF2-40B4-BE49-F238E27FC236}">
                <a16:creationId xmlns:a16="http://schemas.microsoft.com/office/drawing/2014/main" xmlns="" id="{00000000-0008-0000-0500-0000030000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84376" y="282330"/>
            <a:ext cx="7909141" cy="633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0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Вопрос 4: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 кем из студентов вашей группы вы предпочли бы выполнить домашнее задание?</a:t>
            </a:r>
          </a:p>
          <a:p>
            <a:r>
              <a:rPr lang="ru-RU" sz="4000" dirty="0"/>
              <a:t>(Критерий актуального делового общения, требующего </a:t>
            </a:r>
            <a:r>
              <a:rPr lang="ru-RU" sz="4000" dirty="0" smtClean="0"/>
              <a:t>средней компетентности</a:t>
            </a:r>
            <a:r>
              <a:rPr lang="ru-RU" sz="4000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32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7152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F3F789-AB12-3CEC-E62B-3DB23BC2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829ED96-07B2-52D8-F0C5-D19AA0F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33</a:t>
            </a:fld>
            <a:endParaRPr lang="en-US" sz="18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BC23FCE0-5494-DC07-210C-19E9E5609DF4}"/>
              </a:ext>
            </a:extLst>
          </p:cNvPr>
          <p:cNvSpPr txBox="1">
            <a:spLocks/>
          </p:cNvSpPr>
          <p:nvPr/>
        </p:nvSpPr>
        <p:spPr>
          <a:xfrm>
            <a:off x="802315" y="472964"/>
            <a:ext cx="2287726" cy="5644055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</a:t>
            </a:r>
            <a:r>
              <a:rPr lang="ru-RU" dirty="0"/>
              <a:t>4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xmlns="" id="{B18F2214-2BB7-D54D-819F-CBFC585A6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1968"/>
              </p:ext>
            </p:extLst>
          </p:nvPr>
        </p:nvGraphicFramePr>
        <p:xfrm>
          <a:off x="3340359" y="244473"/>
          <a:ext cx="3459834" cy="6224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3278">
                  <a:extLst>
                    <a:ext uri="{9D8B030D-6E8A-4147-A177-3AD203B41FA5}">
                      <a16:colId xmlns:a16="http://schemas.microsoft.com/office/drawing/2014/main" xmlns="" val="2391431703"/>
                    </a:ext>
                  </a:extLst>
                </a:gridCol>
                <a:gridCol w="1153278">
                  <a:extLst>
                    <a:ext uri="{9D8B030D-6E8A-4147-A177-3AD203B41FA5}">
                      <a16:colId xmlns:a16="http://schemas.microsoft.com/office/drawing/2014/main" xmlns="" val="3774520428"/>
                    </a:ext>
                  </a:extLst>
                </a:gridCol>
                <a:gridCol w="1153278">
                  <a:extLst>
                    <a:ext uri="{9D8B030D-6E8A-4147-A177-3AD203B41FA5}">
                      <a16:colId xmlns:a16="http://schemas.microsoft.com/office/drawing/2014/main" xmlns="" val="131864342"/>
                    </a:ext>
                  </a:extLst>
                </a:gridCol>
              </a:tblGrid>
              <a:tr h="444636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п/п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</a:rPr>
                        <a:t>ID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 dirty="0" err="1">
                          <a:effectLst/>
                        </a:rPr>
                        <a:t>C_plus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1060048586"/>
                  </a:ext>
                </a:extLst>
              </a:tr>
              <a:tr h="44463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0,458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88271134"/>
                  </a:ext>
                </a:extLst>
              </a:tr>
              <a:tr h="44463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0,375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62898263"/>
                  </a:ext>
                </a:extLst>
              </a:tr>
              <a:tr h="44463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505652382"/>
                  </a:ext>
                </a:extLst>
              </a:tr>
              <a:tr h="44463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16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90253590"/>
                  </a:ext>
                </a:extLst>
              </a:tr>
              <a:tr h="44463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7033667"/>
                  </a:ext>
                </a:extLst>
              </a:tr>
              <a:tr h="44463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9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0,208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4628468"/>
                  </a:ext>
                </a:extLst>
              </a:tr>
              <a:tr h="44463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0,208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396326"/>
                  </a:ext>
                </a:extLst>
              </a:tr>
              <a:tr h="44463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7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0,167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64772716"/>
                  </a:ext>
                </a:extLst>
              </a:tr>
              <a:tr h="44463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8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33110505"/>
                  </a:ext>
                </a:extLst>
              </a:tr>
              <a:tr h="44463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22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44939390"/>
                  </a:ext>
                </a:extLst>
              </a:tr>
              <a:tr h="44463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94210252"/>
                  </a:ext>
                </a:extLst>
              </a:tr>
              <a:tr h="44463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41990347"/>
                  </a:ext>
                </a:extLst>
              </a:tr>
              <a:tr h="44463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0,083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452786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xmlns="" id="{6317C377-E465-0624-AA40-512E51ED0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22309"/>
              </p:ext>
            </p:extLst>
          </p:nvPr>
        </p:nvGraphicFramePr>
        <p:xfrm>
          <a:off x="7455849" y="244474"/>
          <a:ext cx="3013097" cy="62249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4366">
                  <a:extLst>
                    <a:ext uri="{9D8B030D-6E8A-4147-A177-3AD203B41FA5}">
                      <a16:colId xmlns:a16="http://schemas.microsoft.com/office/drawing/2014/main" xmlns="" val="1880181096"/>
                    </a:ext>
                  </a:extLst>
                </a:gridCol>
                <a:gridCol w="897904">
                  <a:extLst>
                    <a:ext uri="{9D8B030D-6E8A-4147-A177-3AD203B41FA5}">
                      <a16:colId xmlns:a16="http://schemas.microsoft.com/office/drawing/2014/main" xmlns="" val="8257132"/>
                    </a:ext>
                  </a:extLst>
                </a:gridCol>
                <a:gridCol w="1110827">
                  <a:extLst>
                    <a:ext uri="{9D8B030D-6E8A-4147-A177-3AD203B41FA5}">
                      <a16:colId xmlns:a16="http://schemas.microsoft.com/office/drawing/2014/main" xmlns="" val="2553713211"/>
                    </a:ext>
                  </a:extLst>
                </a:gridCol>
              </a:tblGrid>
              <a:tr h="478839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п/п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 dirty="0">
                          <a:effectLst/>
                        </a:rPr>
                        <a:t>ID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</a:rPr>
                        <a:t>C_plus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4283034015"/>
                  </a:ext>
                </a:extLst>
              </a:tr>
              <a:tr h="4788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14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49499365"/>
                  </a:ext>
                </a:extLst>
              </a:tr>
              <a:tr h="4788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94049780"/>
                  </a:ext>
                </a:extLst>
              </a:tr>
              <a:tr h="4788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420044355"/>
                  </a:ext>
                </a:extLst>
              </a:tr>
              <a:tr h="4788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0,042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1681263"/>
                  </a:ext>
                </a:extLst>
              </a:tr>
              <a:tr h="4788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4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0,042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69176877"/>
                  </a:ext>
                </a:extLst>
              </a:tr>
              <a:tr h="4788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11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0,042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56854627"/>
                  </a:ext>
                </a:extLst>
              </a:tr>
              <a:tr h="4788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20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12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0,042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61938301"/>
                  </a:ext>
                </a:extLst>
              </a:tr>
              <a:tr h="4788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0,042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51624688"/>
                  </a:ext>
                </a:extLst>
              </a:tr>
              <a:tr h="4788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0,042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231859153"/>
                  </a:ext>
                </a:extLst>
              </a:tr>
              <a:tr h="4788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23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0,042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20972464"/>
                  </a:ext>
                </a:extLst>
              </a:tr>
              <a:tr h="4788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67028054"/>
                  </a:ext>
                </a:extLst>
              </a:tr>
              <a:tr h="4788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8815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252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17B8999-3250-1336-D435-E52D2251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34</a:t>
            </a:fld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268B7FF3-B44F-1109-514E-36E0F1E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62" y="609599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</a:t>
            </a:r>
            <a:r>
              <a:rPr lang="ru-RU" dirty="0"/>
              <a:t>4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xmlns="" id="{7EFD8CE0-6DAB-9C04-9128-A87AF07CC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155978"/>
              </p:ext>
            </p:extLst>
          </p:nvPr>
        </p:nvGraphicFramePr>
        <p:xfrm>
          <a:off x="4235670" y="294289"/>
          <a:ext cx="3046092" cy="6319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5364">
                  <a:extLst>
                    <a:ext uri="{9D8B030D-6E8A-4147-A177-3AD203B41FA5}">
                      <a16:colId xmlns:a16="http://schemas.microsoft.com/office/drawing/2014/main" xmlns="" val="2937471258"/>
                    </a:ext>
                  </a:extLst>
                </a:gridCol>
                <a:gridCol w="1015364">
                  <a:extLst>
                    <a:ext uri="{9D8B030D-6E8A-4147-A177-3AD203B41FA5}">
                      <a16:colId xmlns:a16="http://schemas.microsoft.com/office/drawing/2014/main" xmlns="" val="497482722"/>
                    </a:ext>
                  </a:extLst>
                </a:gridCol>
                <a:gridCol w="1015364">
                  <a:extLst>
                    <a:ext uri="{9D8B030D-6E8A-4147-A177-3AD203B41FA5}">
                      <a16:colId xmlns:a16="http://schemas.microsoft.com/office/drawing/2014/main" xmlns="" val="1194526350"/>
                    </a:ext>
                  </a:extLst>
                </a:gridCol>
              </a:tblGrid>
              <a:tr h="451374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п/п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 dirty="0">
                          <a:effectLst/>
                        </a:rPr>
                        <a:t>ID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 dirty="0" err="1">
                          <a:effectLst/>
                        </a:rPr>
                        <a:t>E_plus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4132401464"/>
                  </a:ext>
                </a:extLst>
              </a:tr>
              <a:tr h="45137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0,292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29635483"/>
                  </a:ext>
                </a:extLst>
              </a:tr>
              <a:tr h="45137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0,292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6286833"/>
                  </a:ext>
                </a:extLst>
              </a:tr>
              <a:tr h="45137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11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96462562"/>
                  </a:ext>
                </a:extLst>
              </a:tr>
              <a:tr h="45137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22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131536709"/>
                  </a:ext>
                </a:extLst>
              </a:tr>
              <a:tr h="45137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20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0,208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284512067"/>
                  </a:ext>
                </a:extLst>
              </a:tr>
              <a:tr h="45137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0,208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53407230"/>
                  </a:ext>
                </a:extLst>
              </a:tr>
              <a:tr h="45137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14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262029317"/>
                  </a:ext>
                </a:extLst>
              </a:tr>
              <a:tr h="45137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16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21216230"/>
                  </a:ext>
                </a:extLst>
              </a:tr>
              <a:tr h="45137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570066710"/>
                  </a:ext>
                </a:extLst>
              </a:tr>
              <a:tr h="45137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377034461"/>
                  </a:ext>
                </a:extLst>
              </a:tr>
              <a:tr h="45137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638062147"/>
                  </a:ext>
                </a:extLst>
              </a:tr>
              <a:tr h="45137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8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22995598"/>
                  </a:ext>
                </a:extLst>
              </a:tr>
              <a:tr h="45137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9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70583006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xmlns="" id="{4344369D-C4C8-871D-89AD-A7659B81F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255657"/>
              </p:ext>
            </p:extLst>
          </p:nvPr>
        </p:nvGraphicFramePr>
        <p:xfrm>
          <a:off x="7483366" y="294285"/>
          <a:ext cx="3046092" cy="6319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5364">
                  <a:extLst>
                    <a:ext uri="{9D8B030D-6E8A-4147-A177-3AD203B41FA5}">
                      <a16:colId xmlns:a16="http://schemas.microsoft.com/office/drawing/2014/main" xmlns="" val="941707629"/>
                    </a:ext>
                  </a:extLst>
                </a:gridCol>
                <a:gridCol w="1015364">
                  <a:extLst>
                    <a:ext uri="{9D8B030D-6E8A-4147-A177-3AD203B41FA5}">
                      <a16:colId xmlns:a16="http://schemas.microsoft.com/office/drawing/2014/main" xmlns="" val="501004425"/>
                    </a:ext>
                  </a:extLst>
                </a:gridCol>
                <a:gridCol w="1015364">
                  <a:extLst>
                    <a:ext uri="{9D8B030D-6E8A-4147-A177-3AD203B41FA5}">
                      <a16:colId xmlns:a16="http://schemas.microsoft.com/office/drawing/2014/main" xmlns="" val="2608985365"/>
                    </a:ext>
                  </a:extLst>
                </a:gridCol>
              </a:tblGrid>
              <a:tr h="486095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п/п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 dirty="0">
                          <a:effectLst/>
                        </a:rPr>
                        <a:t>ID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</a:rPr>
                        <a:t>E_plus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1204362730"/>
                  </a:ext>
                </a:extLst>
              </a:tr>
              <a:tr h="48609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14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27806080"/>
                  </a:ext>
                </a:extLst>
              </a:tr>
              <a:tr h="48609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19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29657382"/>
                  </a:ext>
                </a:extLst>
              </a:tr>
              <a:tr h="48609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545397393"/>
                  </a:ext>
                </a:extLst>
              </a:tr>
              <a:tr h="48609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4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559204600"/>
                  </a:ext>
                </a:extLst>
              </a:tr>
              <a:tr h="48609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6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28596560"/>
                  </a:ext>
                </a:extLst>
              </a:tr>
              <a:tr h="48609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7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06311726"/>
                  </a:ext>
                </a:extLst>
              </a:tr>
              <a:tr h="48609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17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02233869"/>
                  </a:ext>
                </a:extLst>
              </a:tr>
              <a:tr h="48609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18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65246322"/>
                  </a:ext>
                </a:extLst>
              </a:tr>
              <a:tr h="48609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0,042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07135795"/>
                  </a:ext>
                </a:extLst>
              </a:tr>
              <a:tr h="48609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0,042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5042711"/>
                  </a:ext>
                </a:extLst>
              </a:tr>
              <a:tr h="48609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0,042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49914221"/>
                  </a:ext>
                </a:extLst>
              </a:tr>
              <a:tr h="48609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61856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484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6583EB1-8213-0031-6282-5534E4A3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1293" y="622382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35</a:t>
            </a:fld>
            <a:endParaRPr lang="en-US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6F4CB3C3-8A7F-14A9-844E-80C3832D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07" y="552064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</a:t>
            </a:r>
            <a:r>
              <a:rPr lang="ru-RU" dirty="0"/>
              <a:t>4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FBE05606-20D3-2220-6661-5DED15785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29942"/>
              </p:ext>
            </p:extLst>
          </p:nvPr>
        </p:nvGraphicFramePr>
        <p:xfrm>
          <a:off x="3699641" y="294290"/>
          <a:ext cx="3499944" cy="6294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6648">
                  <a:extLst>
                    <a:ext uri="{9D8B030D-6E8A-4147-A177-3AD203B41FA5}">
                      <a16:colId xmlns:a16="http://schemas.microsoft.com/office/drawing/2014/main" xmlns="" val="1924774460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xmlns="" val="4130751368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xmlns="" val="4083323257"/>
                    </a:ext>
                  </a:extLst>
                </a:gridCol>
              </a:tblGrid>
              <a:tr h="449618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п/п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</a:rPr>
                        <a:t>ID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КУО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713471764"/>
                  </a:ext>
                </a:extLst>
              </a:tr>
              <a:tr h="4496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inf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209500158"/>
                  </a:ext>
                </a:extLst>
              </a:tr>
              <a:tr h="4496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10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9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25819797"/>
                  </a:ext>
                </a:extLst>
              </a:tr>
              <a:tr h="4496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74430894"/>
                  </a:ext>
                </a:extLst>
              </a:tr>
              <a:tr h="4496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18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5,5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362522881"/>
                  </a:ext>
                </a:extLst>
              </a:tr>
              <a:tr h="4496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2,5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04601483"/>
                  </a:ext>
                </a:extLst>
              </a:tr>
              <a:tr h="4496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72283947"/>
                  </a:ext>
                </a:extLst>
              </a:tr>
              <a:tr h="4496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22654457"/>
                  </a:ext>
                </a:extLst>
              </a:tr>
              <a:tr h="4496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24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639529378"/>
                  </a:ext>
                </a:extLst>
              </a:tr>
              <a:tr h="4496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1,667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83917526"/>
                  </a:ext>
                </a:extLst>
              </a:tr>
              <a:tr h="4496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16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1,5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38253746"/>
                  </a:ext>
                </a:extLst>
              </a:tr>
              <a:tr h="4496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8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1,333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16816238"/>
                  </a:ext>
                </a:extLst>
              </a:tr>
              <a:tr h="4496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19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0,667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03882714"/>
                  </a:ext>
                </a:extLst>
              </a:tr>
              <a:tr h="4496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22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0,667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0552124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xmlns="" id="{6BD35E79-1D8C-2771-318E-C170C8E5A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68585"/>
              </p:ext>
            </p:extLst>
          </p:nvPr>
        </p:nvGraphicFramePr>
        <p:xfrm>
          <a:off x="7477637" y="294290"/>
          <a:ext cx="3243237" cy="6294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1079">
                  <a:extLst>
                    <a:ext uri="{9D8B030D-6E8A-4147-A177-3AD203B41FA5}">
                      <a16:colId xmlns:a16="http://schemas.microsoft.com/office/drawing/2014/main" xmlns="" val="2481142313"/>
                    </a:ext>
                  </a:extLst>
                </a:gridCol>
                <a:gridCol w="1081079">
                  <a:extLst>
                    <a:ext uri="{9D8B030D-6E8A-4147-A177-3AD203B41FA5}">
                      <a16:colId xmlns:a16="http://schemas.microsoft.com/office/drawing/2014/main" xmlns="" val="2650864758"/>
                    </a:ext>
                  </a:extLst>
                </a:gridCol>
                <a:gridCol w="1081079">
                  <a:extLst>
                    <a:ext uri="{9D8B030D-6E8A-4147-A177-3AD203B41FA5}">
                      <a16:colId xmlns:a16="http://schemas.microsoft.com/office/drawing/2014/main" xmlns="" val="2885485550"/>
                    </a:ext>
                  </a:extLst>
                </a:gridCol>
              </a:tblGrid>
              <a:tr h="484204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п/п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 dirty="0">
                          <a:effectLst/>
                        </a:rPr>
                        <a:t>ID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КУО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1652699909"/>
                  </a:ext>
                </a:extLst>
              </a:tr>
              <a:tr h="48420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14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49203846"/>
                  </a:ext>
                </a:extLst>
              </a:tr>
              <a:tr h="48420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666910624"/>
                  </a:ext>
                </a:extLst>
              </a:tr>
              <a:tr h="48420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0,429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79639068"/>
                  </a:ext>
                </a:extLst>
              </a:tr>
              <a:tr h="48420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17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0,429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155633411"/>
                  </a:ext>
                </a:extLst>
              </a:tr>
              <a:tr h="48420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0,4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111253717"/>
                  </a:ext>
                </a:extLst>
              </a:tr>
              <a:tr h="48420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0,333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80347078"/>
                  </a:ext>
                </a:extLst>
              </a:tr>
              <a:tr h="48420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13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0,333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61713049"/>
                  </a:ext>
                </a:extLst>
              </a:tr>
              <a:tr h="48420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23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0,333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75894984"/>
                  </a:ext>
                </a:extLst>
              </a:tr>
              <a:tr h="48420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20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99397989"/>
                  </a:ext>
                </a:extLst>
              </a:tr>
              <a:tr h="48420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11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50185357"/>
                  </a:ext>
                </a:extLst>
              </a:tr>
              <a:tr h="48420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382625293"/>
                  </a:ext>
                </a:extLst>
              </a:tr>
              <a:tr h="48420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7015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953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4: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19E76A38-647E-A404-E9AB-3CC2C8873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679799"/>
              </p:ext>
            </p:extLst>
          </p:nvPr>
        </p:nvGraphicFramePr>
        <p:xfrm>
          <a:off x="2230016" y="3931398"/>
          <a:ext cx="6699380" cy="1863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0622">
                  <a:extLst>
                    <a:ext uri="{9D8B030D-6E8A-4147-A177-3AD203B41FA5}">
                      <a16:colId xmlns:a16="http://schemas.microsoft.com/office/drawing/2014/main" xmlns="" val="2130575193"/>
                    </a:ext>
                  </a:extLst>
                </a:gridCol>
                <a:gridCol w="2078905">
                  <a:extLst>
                    <a:ext uri="{9D8B030D-6E8A-4147-A177-3AD203B41FA5}">
                      <a16:colId xmlns:a16="http://schemas.microsoft.com/office/drawing/2014/main" xmlns="" val="3468781802"/>
                    </a:ext>
                  </a:extLst>
                </a:gridCol>
                <a:gridCol w="2789853">
                  <a:extLst>
                    <a:ext uri="{9D8B030D-6E8A-4147-A177-3AD203B41FA5}">
                      <a16:colId xmlns:a16="http://schemas.microsoft.com/office/drawing/2014/main" xmlns="" val="93921468"/>
                    </a:ext>
                  </a:extLst>
                </a:gridCol>
              </a:tblGrid>
              <a:tr h="9316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BB_group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3263369089"/>
                  </a:ext>
                </a:extLst>
              </a:tr>
              <a:tr h="9316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20.988%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5.667%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50163306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36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xmlns="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</p:spTree>
    <p:extLst>
      <p:ext uri="{BB962C8B-B14F-4D97-AF65-F5344CB8AC3E}">
        <p14:creationId xmlns:p14="http://schemas.microsoft.com/office/powerpoint/2010/main" val="773891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51" y="574448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 dirty="0"/>
              <a:t>Социометрический граф 4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37</a:t>
            </a:fld>
            <a:endParaRPr lang="en-US" dirty="0"/>
          </a:p>
        </p:txBody>
      </p:sp>
      <p:pic>
        <p:nvPicPr>
          <p:cNvPr id="6" name="Image 1" descr="Picture">
            <a:extLst>
              <a:ext uri="{FF2B5EF4-FFF2-40B4-BE49-F238E27FC236}">
                <a16:creationId xmlns:a16="http://schemas.microsoft.com/office/drawing/2014/main" xmlns="" id="{00000000-0008-0000-0700-0000020000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00366" y="312683"/>
            <a:ext cx="8450316" cy="62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2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09600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4</a:t>
            </a:r>
            <a:r>
              <a:rPr lang="en-US" dirty="0"/>
              <a:t>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38</a:t>
            </a:fld>
            <a:endParaRPr lang="en-US" dirty="0"/>
          </a:p>
        </p:txBody>
      </p:sp>
      <p:pic>
        <p:nvPicPr>
          <p:cNvPr id="6" name="Image 2" descr="Picture">
            <a:extLst>
              <a:ext uri="{FF2B5EF4-FFF2-40B4-BE49-F238E27FC236}">
                <a16:creationId xmlns:a16="http://schemas.microsoft.com/office/drawing/2014/main" xmlns="" id="{00000000-0008-0000-0700-0000030000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20482" y="244475"/>
            <a:ext cx="8618374" cy="63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6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Вопрос 5: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 С кем из студентов вашей группы вы бы составили команду для ведения инженерного проекта?</a:t>
            </a:r>
          </a:p>
          <a:p>
            <a:r>
              <a:rPr lang="ru-RU" sz="4000" dirty="0"/>
              <a:t> (Критерий неактуального формального общения, требующего </a:t>
            </a:r>
            <a:r>
              <a:rPr lang="ru-RU" sz="4000" dirty="0" smtClean="0"/>
              <a:t>высокой компетентности</a:t>
            </a:r>
            <a:r>
              <a:rPr lang="ru-RU" sz="4000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39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697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600"/>
              <a:t>Основные цели  социометрической процедуры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ru-RU" sz="2800"/>
              <a:t>измерение степени сплоченности-разобщенности в группе </a:t>
            </a:r>
          </a:p>
          <a:p>
            <a:pPr>
              <a:lnSpc>
                <a:spcPct val="80000"/>
              </a:lnSpc>
              <a:defRPr/>
            </a:pPr>
            <a:r>
              <a:rPr lang="ru-RU" sz="2800"/>
              <a:t>выявление «социометрических позиций», соотносительного авторитета членов группы</a:t>
            </a:r>
            <a:endParaRPr lang="en-US" sz="2800"/>
          </a:p>
          <a:p>
            <a:pPr>
              <a:lnSpc>
                <a:spcPct val="80000"/>
              </a:lnSpc>
              <a:defRPr/>
            </a:pPr>
            <a:r>
              <a:rPr lang="ru-RU" sz="2800"/>
              <a:t>определение удовлетворенности общением членов группы </a:t>
            </a:r>
          </a:p>
          <a:p>
            <a:pPr>
              <a:lnSpc>
                <a:spcPct val="80000"/>
              </a:lnSpc>
              <a:defRPr/>
            </a:pPr>
            <a:r>
              <a:rPr lang="ru-RU" sz="2800"/>
              <a:t>обнаружение внутригрупповых подсистем, сплоченных образований, во главе которых могут быть неформальные лидеры </a:t>
            </a:r>
          </a:p>
        </p:txBody>
      </p:sp>
    </p:spTree>
    <p:extLst>
      <p:ext uri="{BB962C8B-B14F-4D97-AF65-F5344CB8AC3E}">
        <p14:creationId xmlns:p14="http://schemas.microsoft.com/office/powerpoint/2010/main" val="34542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F3F789-AB12-3CEC-E62B-3DB23BC2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829ED96-07B2-52D8-F0C5-D19AA0F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40</a:t>
            </a:fld>
            <a:endParaRPr lang="en-US" sz="18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BC23FCE0-5494-DC07-210C-19E9E5609DF4}"/>
              </a:ext>
            </a:extLst>
          </p:cNvPr>
          <p:cNvSpPr txBox="1">
            <a:spLocks/>
          </p:cNvSpPr>
          <p:nvPr/>
        </p:nvSpPr>
        <p:spPr>
          <a:xfrm>
            <a:off x="802315" y="472964"/>
            <a:ext cx="2287726" cy="5644055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</a:t>
            </a:r>
            <a:r>
              <a:rPr lang="ru-RU" dirty="0"/>
              <a:t>5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xmlns="" id="{4592D3BB-398F-7279-1EC4-8EAA7FF9B9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74263"/>
              </p:ext>
            </p:extLst>
          </p:nvPr>
        </p:nvGraphicFramePr>
        <p:xfrm>
          <a:off x="3741576" y="326571"/>
          <a:ext cx="3153747" cy="6286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249">
                  <a:extLst>
                    <a:ext uri="{9D8B030D-6E8A-4147-A177-3AD203B41FA5}">
                      <a16:colId xmlns:a16="http://schemas.microsoft.com/office/drawing/2014/main" xmlns="" val="4243753336"/>
                    </a:ext>
                  </a:extLst>
                </a:gridCol>
                <a:gridCol w="1051249">
                  <a:extLst>
                    <a:ext uri="{9D8B030D-6E8A-4147-A177-3AD203B41FA5}">
                      <a16:colId xmlns:a16="http://schemas.microsoft.com/office/drawing/2014/main" xmlns="" val="1043777366"/>
                    </a:ext>
                  </a:extLst>
                </a:gridCol>
                <a:gridCol w="1051249">
                  <a:extLst>
                    <a:ext uri="{9D8B030D-6E8A-4147-A177-3AD203B41FA5}">
                      <a16:colId xmlns:a16="http://schemas.microsoft.com/office/drawing/2014/main" xmlns="" val="3551506412"/>
                    </a:ext>
                  </a:extLst>
                </a:gridCol>
              </a:tblGrid>
              <a:tr h="449068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п/п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</a:rPr>
                        <a:t>ID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</a:rPr>
                        <a:t>C_plus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1668859523"/>
                  </a:ext>
                </a:extLst>
              </a:tr>
              <a:tr h="4490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0,417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12623082"/>
                  </a:ext>
                </a:extLst>
              </a:tr>
              <a:tr h="4490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18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0,375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359377147"/>
                  </a:ext>
                </a:extLst>
              </a:tr>
              <a:tr h="4490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0,292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89696404"/>
                  </a:ext>
                </a:extLst>
              </a:tr>
              <a:tr h="4490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16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0,292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292133361"/>
                  </a:ext>
                </a:extLst>
              </a:tr>
              <a:tr h="4490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14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0,208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8993948"/>
                  </a:ext>
                </a:extLst>
              </a:tr>
              <a:tr h="4490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0,208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303756993"/>
                  </a:ext>
                </a:extLst>
              </a:tr>
              <a:tr h="4490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19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0,208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11642378"/>
                  </a:ext>
                </a:extLst>
              </a:tr>
              <a:tr h="4490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7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0,167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8766269"/>
                  </a:ext>
                </a:extLst>
              </a:tr>
              <a:tr h="4490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0,167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11227925"/>
                  </a:ext>
                </a:extLst>
              </a:tr>
              <a:tr h="4490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0,167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24076689"/>
                  </a:ext>
                </a:extLst>
              </a:tr>
              <a:tr h="4490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0,167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50822804"/>
                  </a:ext>
                </a:extLst>
              </a:tr>
              <a:tr h="4490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173373166"/>
                  </a:ext>
                </a:extLst>
              </a:tr>
              <a:tr h="4490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143733783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xmlns="" id="{EBE44AA9-1E87-E0B7-4A25-46119479E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875897"/>
              </p:ext>
            </p:extLst>
          </p:nvPr>
        </p:nvGraphicFramePr>
        <p:xfrm>
          <a:off x="7287206" y="244475"/>
          <a:ext cx="3153747" cy="6369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249">
                  <a:extLst>
                    <a:ext uri="{9D8B030D-6E8A-4147-A177-3AD203B41FA5}">
                      <a16:colId xmlns:a16="http://schemas.microsoft.com/office/drawing/2014/main" xmlns="" val="4288656387"/>
                    </a:ext>
                  </a:extLst>
                </a:gridCol>
                <a:gridCol w="1051249">
                  <a:extLst>
                    <a:ext uri="{9D8B030D-6E8A-4147-A177-3AD203B41FA5}">
                      <a16:colId xmlns:a16="http://schemas.microsoft.com/office/drawing/2014/main" xmlns="" val="2648017524"/>
                    </a:ext>
                  </a:extLst>
                </a:gridCol>
                <a:gridCol w="1051249">
                  <a:extLst>
                    <a:ext uri="{9D8B030D-6E8A-4147-A177-3AD203B41FA5}">
                      <a16:colId xmlns:a16="http://schemas.microsoft.com/office/drawing/2014/main" xmlns="" val="761571363"/>
                    </a:ext>
                  </a:extLst>
                </a:gridCol>
              </a:tblGrid>
              <a:tr h="489927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п/п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 dirty="0">
                          <a:effectLst/>
                        </a:rPr>
                        <a:t>ID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</a:rPr>
                        <a:t>C_plus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979160759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14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91891983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03454741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3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61217664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12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185195252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13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68968413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23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8443774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24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68188458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8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0,042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30131993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9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0,042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815547560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20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0,042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511622935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0,042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14096424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6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18439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539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17B8999-3250-1336-D435-E52D2251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41</a:t>
            </a:fld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268B7FF3-B44F-1109-514E-36E0F1E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62" y="609599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</a:t>
            </a:r>
            <a:r>
              <a:rPr lang="ru-RU" dirty="0"/>
              <a:t>5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xmlns="" id="{502C9ABC-7D7E-EBFB-5C5C-317C23D49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466009"/>
              </p:ext>
            </p:extLst>
          </p:nvPr>
        </p:nvGraphicFramePr>
        <p:xfrm>
          <a:off x="3881535" y="295077"/>
          <a:ext cx="2969403" cy="6318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9801">
                  <a:extLst>
                    <a:ext uri="{9D8B030D-6E8A-4147-A177-3AD203B41FA5}">
                      <a16:colId xmlns:a16="http://schemas.microsoft.com/office/drawing/2014/main" xmlns="" val="353567233"/>
                    </a:ext>
                  </a:extLst>
                </a:gridCol>
                <a:gridCol w="989801">
                  <a:extLst>
                    <a:ext uri="{9D8B030D-6E8A-4147-A177-3AD203B41FA5}">
                      <a16:colId xmlns:a16="http://schemas.microsoft.com/office/drawing/2014/main" xmlns="" val="1001395095"/>
                    </a:ext>
                  </a:extLst>
                </a:gridCol>
                <a:gridCol w="989801">
                  <a:extLst>
                    <a:ext uri="{9D8B030D-6E8A-4147-A177-3AD203B41FA5}">
                      <a16:colId xmlns:a16="http://schemas.microsoft.com/office/drawing/2014/main" xmlns="" val="3949619914"/>
                    </a:ext>
                  </a:extLst>
                </a:gridCol>
              </a:tblGrid>
              <a:tr h="451318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п/п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</a:rPr>
                        <a:t>ID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</a:rPr>
                        <a:t>E_plus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539868063"/>
                  </a:ext>
                </a:extLst>
              </a:tr>
              <a:tr h="4513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6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0,917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08972367"/>
                  </a:ext>
                </a:extLst>
              </a:tr>
              <a:tr h="4513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11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74537912"/>
                  </a:ext>
                </a:extLst>
              </a:tr>
              <a:tr h="4513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3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0,208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89108794"/>
                  </a:ext>
                </a:extLst>
              </a:tr>
              <a:tr h="4513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3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0,208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31908789"/>
                  </a:ext>
                </a:extLst>
              </a:tr>
              <a:tr h="4513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0,208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65012151"/>
                  </a:ext>
                </a:extLst>
              </a:tr>
              <a:tr h="4513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0,208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78115075"/>
                  </a:ext>
                </a:extLst>
              </a:tr>
              <a:tr h="4513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0,167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0509153"/>
                  </a:ext>
                </a:extLst>
              </a:tr>
              <a:tr h="4513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20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332652732"/>
                  </a:ext>
                </a:extLst>
              </a:tr>
              <a:tr h="4513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0,167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15499703"/>
                  </a:ext>
                </a:extLst>
              </a:tr>
              <a:tr h="4513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62414570"/>
                  </a:ext>
                </a:extLst>
              </a:tr>
              <a:tr h="4513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16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370953041"/>
                  </a:ext>
                </a:extLst>
              </a:tr>
              <a:tr h="4513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18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597210314"/>
                  </a:ext>
                </a:extLst>
              </a:tr>
              <a:tr h="4513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4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0,083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44643686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xmlns="" id="{EA1F1763-BFEF-E8F6-5548-49769FCD5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71351"/>
              </p:ext>
            </p:extLst>
          </p:nvPr>
        </p:nvGraphicFramePr>
        <p:xfrm>
          <a:off x="7288020" y="295077"/>
          <a:ext cx="3171594" cy="6318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7198">
                  <a:extLst>
                    <a:ext uri="{9D8B030D-6E8A-4147-A177-3AD203B41FA5}">
                      <a16:colId xmlns:a16="http://schemas.microsoft.com/office/drawing/2014/main" xmlns="" val="755889067"/>
                    </a:ext>
                  </a:extLst>
                </a:gridCol>
                <a:gridCol w="1057198">
                  <a:extLst>
                    <a:ext uri="{9D8B030D-6E8A-4147-A177-3AD203B41FA5}">
                      <a16:colId xmlns:a16="http://schemas.microsoft.com/office/drawing/2014/main" xmlns="" val="3224179753"/>
                    </a:ext>
                  </a:extLst>
                </a:gridCol>
                <a:gridCol w="1057198">
                  <a:extLst>
                    <a:ext uri="{9D8B030D-6E8A-4147-A177-3AD203B41FA5}">
                      <a16:colId xmlns:a16="http://schemas.microsoft.com/office/drawing/2014/main" xmlns="" val="1352062277"/>
                    </a:ext>
                  </a:extLst>
                </a:gridCol>
              </a:tblGrid>
              <a:tr h="486034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п/п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 dirty="0">
                          <a:effectLst/>
                        </a:rPr>
                        <a:t>ID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</a:rPr>
                        <a:t>E_plus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1241509590"/>
                  </a:ext>
                </a:extLst>
              </a:tr>
              <a:tr h="48603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14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454145996"/>
                  </a:ext>
                </a:extLst>
              </a:tr>
              <a:tr h="48603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8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6893147"/>
                  </a:ext>
                </a:extLst>
              </a:tr>
              <a:tr h="48603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16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9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32664952"/>
                  </a:ext>
                </a:extLst>
              </a:tr>
              <a:tr h="48603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13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20015215"/>
                  </a:ext>
                </a:extLst>
              </a:tr>
              <a:tr h="48603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17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70569464"/>
                  </a:ext>
                </a:extLst>
              </a:tr>
              <a:tr h="48603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19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23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613683867"/>
                  </a:ext>
                </a:extLst>
              </a:tr>
              <a:tr h="48603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20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1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0,042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16284272"/>
                  </a:ext>
                </a:extLst>
              </a:tr>
              <a:tr h="48603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21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10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0,042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101872976"/>
                  </a:ext>
                </a:extLst>
              </a:tr>
              <a:tr h="48603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14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0,042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33865038"/>
                  </a:ext>
                </a:extLst>
              </a:tr>
              <a:tr h="48603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21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0,042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367108092"/>
                  </a:ext>
                </a:extLst>
              </a:tr>
              <a:tr h="48603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24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24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0,042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26362089"/>
                  </a:ext>
                </a:extLst>
              </a:tr>
              <a:tr h="48603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8590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644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6583EB1-8213-0031-6282-5534E4A3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1293" y="622382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42</a:t>
            </a:fld>
            <a:endParaRPr lang="en-US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6F4CB3C3-8A7F-14A9-844E-80C3832D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07" y="552064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</a:t>
            </a:r>
            <a:r>
              <a:rPr lang="ru-RU" dirty="0"/>
              <a:t>5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4797BA0E-DE67-182D-78DD-6E0517945B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651118"/>
              </p:ext>
            </p:extLst>
          </p:nvPr>
        </p:nvGraphicFramePr>
        <p:xfrm>
          <a:off x="3541986" y="315310"/>
          <a:ext cx="3100551" cy="6148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3517">
                  <a:extLst>
                    <a:ext uri="{9D8B030D-6E8A-4147-A177-3AD203B41FA5}">
                      <a16:colId xmlns:a16="http://schemas.microsoft.com/office/drawing/2014/main" xmlns="" val="2729528607"/>
                    </a:ext>
                  </a:extLst>
                </a:gridCol>
                <a:gridCol w="1033517">
                  <a:extLst>
                    <a:ext uri="{9D8B030D-6E8A-4147-A177-3AD203B41FA5}">
                      <a16:colId xmlns:a16="http://schemas.microsoft.com/office/drawing/2014/main" xmlns="" val="2462239669"/>
                    </a:ext>
                  </a:extLst>
                </a:gridCol>
                <a:gridCol w="1033517">
                  <a:extLst>
                    <a:ext uri="{9D8B030D-6E8A-4147-A177-3AD203B41FA5}">
                      <a16:colId xmlns:a16="http://schemas.microsoft.com/office/drawing/2014/main" xmlns="" val="88744611"/>
                    </a:ext>
                  </a:extLst>
                </a:gridCol>
              </a:tblGrid>
              <a:tr h="439182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п/п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</a:rPr>
                        <a:t>ID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КУО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3176467602"/>
                  </a:ext>
                </a:extLst>
              </a:tr>
              <a:tr h="43918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inf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06954133"/>
                  </a:ext>
                </a:extLst>
              </a:tr>
              <a:tr h="43918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14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66279455"/>
                  </a:ext>
                </a:extLst>
              </a:tr>
              <a:tr h="43918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17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946315"/>
                  </a:ext>
                </a:extLst>
              </a:tr>
              <a:tr h="43918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518174553"/>
                  </a:ext>
                </a:extLst>
              </a:tr>
              <a:tr h="43918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21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07170170"/>
                  </a:ext>
                </a:extLst>
              </a:tr>
              <a:tr h="43918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18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73167962"/>
                  </a:ext>
                </a:extLst>
              </a:tr>
              <a:tr h="43918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2,333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683401635"/>
                  </a:ext>
                </a:extLst>
              </a:tr>
              <a:tr h="43918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16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2,333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15162382"/>
                  </a:ext>
                </a:extLst>
              </a:tr>
              <a:tr h="43918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55851970"/>
                  </a:ext>
                </a:extLst>
              </a:tr>
              <a:tr h="43918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139925129"/>
                  </a:ext>
                </a:extLst>
              </a:tr>
              <a:tr h="43918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43440788"/>
                  </a:ext>
                </a:extLst>
              </a:tr>
              <a:tr h="43918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1,5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868694498"/>
                  </a:ext>
                </a:extLst>
              </a:tr>
              <a:tr h="43918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1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664360190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xmlns="" id="{BBCCBF28-2B42-9B8E-1F7B-D43037BF0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729465"/>
              </p:ext>
            </p:extLst>
          </p:nvPr>
        </p:nvGraphicFramePr>
        <p:xfrm>
          <a:off x="7088324" y="315309"/>
          <a:ext cx="3327429" cy="6273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143">
                  <a:extLst>
                    <a:ext uri="{9D8B030D-6E8A-4147-A177-3AD203B41FA5}">
                      <a16:colId xmlns:a16="http://schemas.microsoft.com/office/drawing/2014/main" xmlns="" val="3066122120"/>
                    </a:ext>
                  </a:extLst>
                </a:gridCol>
                <a:gridCol w="1109143">
                  <a:extLst>
                    <a:ext uri="{9D8B030D-6E8A-4147-A177-3AD203B41FA5}">
                      <a16:colId xmlns:a16="http://schemas.microsoft.com/office/drawing/2014/main" xmlns="" val="1175564555"/>
                    </a:ext>
                  </a:extLst>
                </a:gridCol>
                <a:gridCol w="1109143">
                  <a:extLst>
                    <a:ext uri="{9D8B030D-6E8A-4147-A177-3AD203B41FA5}">
                      <a16:colId xmlns:a16="http://schemas.microsoft.com/office/drawing/2014/main" xmlns="" val="936189931"/>
                    </a:ext>
                  </a:extLst>
                </a:gridCol>
              </a:tblGrid>
              <a:tr h="482588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п/п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 dirty="0">
                          <a:effectLst/>
                        </a:rPr>
                        <a:t>ID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КУО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2585505539"/>
                  </a:ext>
                </a:extLst>
              </a:tr>
              <a:tr h="48258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19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11323119"/>
                  </a:ext>
                </a:extLst>
              </a:tr>
              <a:tr h="48258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400473185"/>
                  </a:ext>
                </a:extLst>
              </a:tr>
              <a:tr h="48258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22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0,75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38546815"/>
                  </a:ext>
                </a:extLst>
              </a:tr>
              <a:tr h="48258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11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0,667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55499491"/>
                  </a:ext>
                </a:extLst>
              </a:tr>
              <a:tr h="48258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636193022"/>
                  </a:ext>
                </a:extLst>
              </a:tr>
              <a:tr h="48258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54673070"/>
                  </a:ext>
                </a:extLst>
              </a:tr>
              <a:tr h="48258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251075207"/>
                  </a:ext>
                </a:extLst>
              </a:tr>
              <a:tr h="48258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0,4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89211462"/>
                  </a:ext>
                </a:extLst>
              </a:tr>
              <a:tr h="48258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0,4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17013583"/>
                  </a:ext>
                </a:extLst>
              </a:tr>
              <a:tr h="48258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28941911"/>
                  </a:ext>
                </a:extLst>
              </a:tr>
              <a:tr h="48258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30820914"/>
                  </a:ext>
                </a:extLst>
              </a:tr>
              <a:tr h="482588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91604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687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5: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19E76A38-647E-A404-E9AB-3CC2C8873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370253"/>
              </p:ext>
            </p:extLst>
          </p:nvPr>
        </p:nvGraphicFramePr>
        <p:xfrm>
          <a:off x="2230016" y="3931398"/>
          <a:ext cx="6699380" cy="1863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0622">
                  <a:extLst>
                    <a:ext uri="{9D8B030D-6E8A-4147-A177-3AD203B41FA5}">
                      <a16:colId xmlns:a16="http://schemas.microsoft.com/office/drawing/2014/main" xmlns="" val="2130575193"/>
                    </a:ext>
                  </a:extLst>
                </a:gridCol>
                <a:gridCol w="2078905">
                  <a:extLst>
                    <a:ext uri="{9D8B030D-6E8A-4147-A177-3AD203B41FA5}">
                      <a16:colId xmlns:a16="http://schemas.microsoft.com/office/drawing/2014/main" xmlns="" val="3468781802"/>
                    </a:ext>
                  </a:extLst>
                </a:gridCol>
                <a:gridCol w="2789853">
                  <a:extLst>
                    <a:ext uri="{9D8B030D-6E8A-4147-A177-3AD203B41FA5}">
                      <a16:colId xmlns:a16="http://schemas.microsoft.com/office/drawing/2014/main" xmlns="" val="93921468"/>
                    </a:ext>
                  </a:extLst>
                </a:gridCol>
              </a:tblGrid>
              <a:tr h="9316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BB_group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3263369089"/>
                  </a:ext>
                </a:extLst>
              </a:tr>
              <a:tr h="9316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11.364%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3.333%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50163306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43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xmlns="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</p:spTree>
    <p:extLst>
      <p:ext uri="{BB962C8B-B14F-4D97-AF65-F5344CB8AC3E}">
        <p14:creationId xmlns:p14="http://schemas.microsoft.com/office/powerpoint/2010/main" val="1903515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51" y="574448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 dirty="0"/>
              <a:t>Социометрический граф 5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44</a:t>
            </a:fld>
            <a:endParaRPr lang="en-US" dirty="0"/>
          </a:p>
        </p:txBody>
      </p:sp>
      <p:pic>
        <p:nvPicPr>
          <p:cNvPr id="6" name="Image 1" descr="Picture">
            <a:extLst>
              <a:ext uri="{FF2B5EF4-FFF2-40B4-BE49-F238E27FC236}">
                <a16:creationId xmlns:a16="http://schemas.microsoft.com/office/drawing/2014/main" xmlns="" id="{00000000-0008-0000-0900-0000020000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5127" y="244475"/>
            <a:ext cx="8294912" cy="641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82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09600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5</a:t>
            </a:r>
            <a:r>
              <a:rPr lang="en-US" dirty="0"/>
              <a:t>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45</a:t>
            </a:fld>
            <a:endParaRPr lang="en-US" dirty="0"/>
          </a:p>
        </p:txBody>
      </p:sp>
      <p:pic>
        <p:nvPicPr>
          <p:cNvPr id="6" name="Image 2" descr="Picture">
            <a:extLst>
              <a:ext uri="{FF2B5EF4-FFF2-40B4-BE49-F238E27FC236}">
                <a16:creationId xmlns:a16="http://schemas.microsoft.com/office/drawing/2014/main" xmlns="" id="{00000000-0008-0000-0900-0000030000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84376" y="363894"/>
            <a:ext cx="8151926" cy="620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67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Вопрос 6: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 кем из студентов вашей группы вы бы составили команду для ведения </a:t>
            </a:r>
            <a:r>
              <a:rPr lang="en-US" sz="4000" dirty="0"/>
              <a:t>IT</a:t>
            </a:r>
            <a:r>
              <a:rPr lang="ru-RU" sz="4000" dirty="0"/>
              <a:t>-проекта?</a:t>
            </a:r>
          </a:p>
          <a:p>
            <a:r>
              <a:rPr lang="ru-RU" sz="4000" dirty="0"/>
              <a:t>(Критерий неактуального формального общения, требующего </a:t>
            </a:r>
            <a:r>
              <a:rPr lang="ru-RU" sz="4000" dirty="0" smtClean="0"/>
              <a:t>высокой компетентности</a:t>
            </a:r>
            <a:r>
              <a:rPr lang="ru-RU" sz="4000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46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5629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F3F789-AB12-3CEC-E62B-3DB23BC2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829ED96-07B2-52D8-F0C5-D19AA0F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47</a:t>
            </a:fld>
            <a:endParaRPr lang="en-US" sz="18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BC23FCE0-5494-DC07-210C-19E9E5609DF4}"/>
              </a:ext>
            </a:extLst>
          </p:cNvPr>
          <p:cNvSpPr txBox="1">
            <a:spLocks/>
          </p:cNvSpPr>
          <p:nvPr/>
        </p:nvSpPr>
        <p:spPr>
          <a:xfrm>
            <a:off x="802315" y="472964"/>
            <a:ext cx="2287726" cy="5644055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</a:t>
            </a:r>
            <a:r>
              <a:rPr lang="ru-RU" dirty="0"/>
              <a:t>6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xmlns="" id="{E1C30223-697A-7FE1-5ECF-510803263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06262"/>
              </p:ext>
            </p:extLst>
          </p:nvPr>
        </p:nvGraphicFramePr>
        <p:xfrm>
          <a:off x="4037780" y="354563"/>
          <a:ext cx="3034824" cy="6258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1608">
                  <a:extLst>
                    <a:ext uri="{9D8B030D-6E8A-4147-A177-3AD203B41FA5}">
                      <a16:colId xmlns:a16="http://schemas.microsoft.com/office/drawing/2014/main" xmlns="" val="1633606022"/>
                    </a:ext>
                  </a:extLst>
                </a:gridCol>
                <a:gridCol w="1011608">
                  <a:extLst>
                    <a:ext uri="{9D8B030D-6E8A-4147-A177-3AD203B41FA5}">
                      <a16:colId xmlns:a16="http://schemas.microsoft.com/office/drawing/2014/main" xmlns="" val="3643627905"/>
                    </a:ext>
                  </a:extLst>
                </a:gridCol>
                <a:gridCol w="1011608">
                  <a:extLst>
                    <a:ext uri="{9D8B030D-6E8A-4147-A177-3AD203B41FA5}">
                      <a16:colId xmlns:a16="http://schemas.microsoft.com/office/drawing/2014/main" xmlns="" val="1697008840"/>
                    </a:ext>
                  </a:extLst>
                </a:gridCol>
              </a:tblGrid>
              <a:tr h="447069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п/п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</a:rPr>
                        <a:t>ID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</a:rPr>
                        <a:t>C_plus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1919545233"/>
                  </a:ext>
                </a:extLst>
              </a:tr>
              <a:tr h="44706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0,375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72980658"/>
                  </a:ext>
                </a:extLst>
              </a:tr>
              <a:tr h="44706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0,375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598960707"/>
                  </a:ext>
                </a:extLst>
              </a:tr>
              <a:tr h="44706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0,333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37034085"/>
                  </a:ext>
                </a:extLst>
              </a:tr>
              <a:tr h="44706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0,292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92300816"/>
                  </a:ext>
                </a:extLst>
              </a:tr>
              <a:tr h="44706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10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334631131"/>
                  </a:ext>
                </a:extLst>
              </a:tr>
              <a:tr h="44706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667690667"/>
                  </a:ext>
                </a:extLst>
              </a:tr>
              <a:tr h="44706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7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0,208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491838010"/>
                  </a:ext>
                </a:extLst>
              </a:tr>
              <a:tr h="44706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0,208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8487880"/>
                  </a:ext>
                </a:extLst>
              </a:tr>
              <a:tr h="44706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4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69225527"/>
                  </a:ext>
                </a:extLst>
              </a:tr>
              <a:tr h="44706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11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0,167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14369951"/>
                  </a:ext>
                </a:extLst>
              </a:tr>
              <a:tr h="44706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402714540"/>
                  </a:ext>
                </a:extLst>
              </a:tr>
              <a:tr h="44706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34615003"/>
                  </a:ext>
                </a:extLst>
              </a:tr>
              <a:tr h="44706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44921904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xmlns="" id="{11D90599-167F-0537-8336-3498E2CF8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95043"/>
              </p:ext>
            </p:extLst>
          </p:nvPr>
        </p:nvGraphicFramePr>
        <p:xfrm>
          <a:off x="7697754" y="354563"/>
          <a:ext cx="3125754" cy="62589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918">
                  <a:extLst>
                    <a:ext uri="{9D8B030D-6E8A-4147-A177-3AD203B41FA5}">
                      <a16:colId xmlns:a16="http://schemas.microsoft.com/office/drawing/2014/main" xmlns="" val="833479751"/>
                    </a:ext>
                  </a:extLst>
                </a:gridCol>
                <a:gridCol w="1041918">
                  <a:extLst>
                    <a:ext uri="{9D8B030D-6E8A-4147-A177-3AD203B41FA5}">
                      <a16:colId xmlns:a16="http://schemas.microsoft.com/office/drawing/2014/main" xmlns="" val="652282347"/>
                    </a:ext>
                  </a:extLst>
                </a:gridCol>
                <a:gridCol w="1041918">
                  <a:extLst>
                    <a:ext uri="{9D8B030D-6E8A-4147-A177-3AD203B41FA5}">
                      <a16:colId xmlns:a16="http://schemas.microsoft.com/office/drawing/2014/main" xmlns="" val="389869106"/>
                    </a:ext>
                  </a:extLst>
                </a:gridCol>
              </a:tblGrid>
              <a:tr h="481459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п/п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</a:rPr>
                        <a:t>ID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</a:rPr>
                        <a:t>C_plus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2157941270"/>
                  </a:ext>
                </a:extLst>
              </a:tr>
              <a:tr h="48145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14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13000072"/>
                  </a:ext>
                </a:extLst>
              </a:tr>
              <a:tr h="48145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64784922"/>
                  </a:ext>
                </a:extLst>
              </a:tr>
              <a:tr h="48145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16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0,042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82560621"/>
                  </a:ext>
                </a:extLst>
              </a:tr>
              <a:tr h="48145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17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0,042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436549174"/>
                  </a:ext>
                </a:extLst>
              </a:tr>
              <a:tr h="48145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9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0,042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81676365"/>
                  </a:ext>
                </a:extLst>
              </a:tr>
              <a:tr h="48145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12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0,042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114257270"/>
                  </a:ext>
                </a:extLst>
              </a:tr>
              <a:tr h="48145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13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0,042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22557374"/>
                  </a:ext>
                </a:extLst>
              </a:tr>
              <a:tr h="48145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20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0,042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77882843"/>
                  </a:ext>
                </a:extLst>
              </a:tr>
              <a:tr h="48145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23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0,042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74561503"/>
                  </a:ext>
                </a:extLst>
              </a:tr>
              <a:tr h="48145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44461538"/>
                  </a:ext>
                </a:extLst>
              </a:tr>
              <a:tr h="48145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6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17464714"/>
                  </a:ext>
                </a:extLst>
              </a:tr>
              <a:tr h="48145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8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947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5546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17B8999-3250-1336-D435-E52D2251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48</a:t>
            </a:fld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268B7FF3-B44F-1109-514E-36E0F1E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62" y="609599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</a:t>
            </a:r>
            <a:r>
              <a:rPr lang="ru-RU" dirty="0"/>
              <a:t>6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xmlns="" id="{4DB1EA4E-2378-FA11-B2BE-135157009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415770"/>
              </p:ext>
            </p:extLst>
          </p:nvPr>
        </p:nvGraphicFramePr>
        <p:xfrm>
          <a:off x="3900196" y="317241"/>
          <a:ext cx="3243363" cy="6296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1121">
                  <a:extLst>
                    <a:ext uri="{9D8B030D-6E8A-4147-A177-3AD203B41FA5}">
                      <a16:colId xmlns:a16="http://schemas.microsoft.com/office/drawing/2014/main" xmlns="" val="3760238124"/>
                    </a:ext>
                  </a:extLst>
                </a:gridCol>
                <a:gridCol w="1081121">
                  <a:extLst>
                    <a:ext uri="{9D8B030D-6E8A-4147-A177-3AD203B41FA5}">
                      <a16:colId xmlns:a16="http://schemas.microsoft.com/office/drawing/2014/main" xmlns="" val="52137433"/>
                    </a:ext>
                  </a:extLst>
                </a:gridCol>
                <a:gridCol w="1081121">
                  <a:extLst>
                    <a:ext uri="{9D8B030D-6E8A-4147-A177-3AD203B41FA5}">
                      <a16:colId xmlns:a16="http://schemas.microsoft.com/office/drawing/2014/main" xmlns="" val="334639986"/>
                    </a:ext>
                  </a:extLst>
                </a:gridCol>
              </a:tblGrid>
              <a:tr h="449735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п/п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</a:rPr>
                        <a:t>ID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</a:rPr>
                        <a:t>E_plus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1081622220"/>
                  </a:ext>
                </a:extLst>
              </a:tr>
              <a:tr h="4497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0,292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52378813"/>
                  </a:ext>
                </a:extLst>
              </a:tr>
              <a:tr h="4497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0,208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56485454"/>
                  </a:ext>
                </a:extLst>
              </a:tr>
              <a:tr h="4497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3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0,208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85903143"/>
                  </a:ext>
                </a:extLst>
              </a:tr>
              <a:tr h="4497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0,208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92733887"/>
                  </a:ext>
                </a:extLst>
              </a:tr>
              <a:tr h="4497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0,208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855617695"/>
                  </a:ext>
                </a:extLst>
              </a:tr>
              <a:tr h="4497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4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13528192"/>
                  </a:ext>
                </a:extLst>
              </a:tr>
              <a:tr h="4497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07068441"/>
                  </a:ext>
                </a:extLst>
              </a:tr>
              <a:tr h="4497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679858610"/>
                  </a:ext>
                </a:extLst>
              </a:tr>
              <a:tr h="4497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182224136"/>
                  </a:ext>
                </a:extLst>
              </a:tr>
              <a:tr h="4497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0,167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4601699"/>
                  </a:ext>
                </a:extLst>
              </a:tr>
              <a:tr h="4497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0,167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79178992"/>
                  </a:ext>
                </a:extLst>
              </a:tr>
              <a:tr h="4497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07530482"/>
                  </a:ext>
                </a:extLst>
              </a:tr>
              <a:tr h="4497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0,125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9180222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xmlns="" id="{86910E69-61FF-5E9D-0DB7-09D94D150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12759"/>
              </p:ext>
            </p:extLst>
          </p:nvPr>
        </p:nvGraphicFramePr>
        <p:xfrm>
          <a:off x="7456186" y="244475"/>
          <a:ext cx="3087405" cy="6369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135">
                  <a:extLst>
                    <a:ext uri="{9D8B030D-6E8A-4147-A177-3AD203B41FA5}">
                      <a16:colId xmlns:a16="http://schemas.microsoft.com/office/drawing/2014/main" xmlns="" val="675160470"/>
                    </a:ext>
                  </a:extLst>
                </a:gridCol>
                <a:gridCol w="1029135">
                  <a:extLst>
                    <a:ext uri="{9D8B030D-6E8A-4147-A177-3AD203B41FA5}">
                      <a16:colId xmlns:a16="http://schemas.microsoft.com/office/drawing/2014/main" xmlns="" val="213954372"/>
                    </a:ext>
                  </a:extLst>
                </a:gridCol>
                <a:gridCol w="1029135">
                  <a:extLst>
                    <a:ext uri="{9D8B030D-6E8A-4147-A177-3AD203B41FA5}">
                      <a16:colId xmlns:a16="http://schemas.microsoft.com/office/drawing/2014/main" xmlns="" val="2038220737"/>
                    </a:ext>
                  </a:extLst>
                </a:gridCol>
              </a:tblGrid>
              <a:tr h="489927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п/п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</a:rPr>
                        <a:t>ID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</a:rPr>
                        <a:t>E_plus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737439582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14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102217229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496065089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21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615593996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23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0,125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37718310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56195561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8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176812419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05699154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13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51179310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14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0,083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60292623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0,083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91995456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17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0,042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62819211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0,042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26314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3741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6583EB1-8213-0031-6282-5534E4A3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1293" y="622382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49</a:t>
            </a:fld>
            <a:endParaRPr lang="en-US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6F4CB3C3-8A7F-14A9-844E-80C3832D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07" y="552064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</a:t>
            </a:r>
            <a:r>
              <a:rPr lang="ru-RU" dirty="0"/>
              <a:t>6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94585DB1-B9A3-C799-FCD6-E2E83CBAA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9427"/>
              </p:ext>
            </p:extLst>
          </p:nvPr>
        </p:nvGraphicFramePr>
        <p:xfrm>
          <a:off x="4010601" y="326571"/>
          <a:ext cx="3285939" cy="6262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5313">
                  <a:extLst>
                    <a:ext uri="{9D8B030D-6E8A-4147-A177-3AD203B41FA5}">
                      <a16:colId xmlns:a16="http://schemas.microsoft.com/office/drawing/2014/main" xmlns="" val="1694640869"/>
                    </a:ext>
                  </a:extLst>
                </a:gridCol>
                <a:gridCol w="1095313">
                  <a:extLst>
                    <a:ext uri="{9D8B030D-6E8A-4147-A177-3AD203B41FA5}">
                      <a16:colId xmlns:a16="http://schemas.microsoft.com/office/drawing/2014/main" xmlns="" val="2149407181"/>
                    </a:ext>
                  </a:extLst>
                </a:gridCol>
                <a:gridCol w="1095313">
                  <a:extLst>
                    <a:ext uri="{9D8B030D-6E8A-4147-A177-3AD203B41FA5}">
                      <a16:colId xmlns:a16="http://schemas.microsoft.com/office/drawing/2014/main" xmlns="" val="1053390531"/>
                    </a:ext>
                  </a:extLst>
                </a:gridCol>
              </a:tblGrid>
              <a:tr h="447313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п/п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</a:rPr>
                        <a:t>ID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КУО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3980605528"/>
                  </a:ext>
                </a:extLst>
              </a:tr>
              <a:tr h="4473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17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9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11302547"/>
                  </a:ext>
                </a:extLst>
              </a:tr>
              <a:tr h="4473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4,5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1822973"/>
                  </a:ext>
                </a:extLst>
              </a:tr>
              <a:tr h="4473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44478742"/>
                  </a:ext>
                </a:extLst>
              </a:tr>
              <a:tr h="4473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10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1231976"/>
                  </a:ext>
                </a:extLst>
              </a:tr>
              <a:tr h="4473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3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60897495"/>
                  </a:ext>
                </a:extLst>
              </a:tr>
              <a:tr h="4473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1,75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59854374"/>
                  </a:ext>
                </a:extLst>
              </a:tr>
              <a:tr h="4473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1,667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810679823"/>
                  </a:ext>
                </a:extLst>
              </a:tr>
              <a:tr h="4473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18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1,667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87552619"/>
                  </a:ext>
                </a:extLst>
              </a:tr>
              <a:tr h="4473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1,2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01111178"/>
                  </a:ext>
                </a:extLst>
              </a:tr>
              <a:tr h="4473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4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8811174"/>
                  </a:ext>
                </a:extLst>
              </a:tr>
              <a:tr h="4473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21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1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211147069"/>
                  </a:ext>
                </a:extLst>
              </a:tr>
              <a:tr h="4473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0,75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6219357"/>
                  </a:ext>
                </a:extLst>
              </a:tr>
              <a:tr h="4473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0,571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645678427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xmlns="" id="{A2C84ED0-640B-E705-AF9E-FD24477C1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94646"/>
              </p:ext>
            </p:extLst>
          </p:nvPr>
        </p:nvGraphicFramePr>
        <p:xfrm>
          <a:off x="7744407" y="326571"/>
          <a:ext cx="3125754" cy="6262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918">
                  <a:extLst>
                    <a:ext uri="{9D8B030D-6E8A-4147-A177-3AD203B41FA5}">
                      <a16:colId xmlns:a16="http://schemas.microsoft.com/office/drawing/2014/main" xmlns="" val="3745009672"/>
                    </a:ext>
                  </a:extLst>
                </a:gridCol>
                <a:gridCol w="1041918">
                  <a:extLst>
                    <a:ext uri="{9D8B030D-6E8A-4147-A177-3AD203B41FA5}">
                      <a16:colId xmlns:a16="http://schemas.microsoft.com/office/drawing/2014/main" xmlns="" val="578136514"/>
                    </a:ext>
                  </a:extLst>
                </a:gridCol>
                <a:gridCol w="1041918">
                  <a:extLst>
                    <a:ext uri="{9D8B030D-6E8A-4147-A177-3AD203B41FA5}">
                      <a16:colId xmlns:a16="http://schemas.microsoft.com/office/drawing/2014/main" xmlns="" val="4241890186"/>
                    </a:ext>
                  </a:extLst>
                </a:gridCol>
              </a:tblGrid>
              <a:tr h="481721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</a:rPr>
                        <a:t>п/п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</a:rPr>
                        <a:t>ID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КУО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2033612337"/>
                  </a:ext>
                </a:extLst>
              </a:tr>
              <a:tr h="4817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14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12143067"/>
                  </a:ext>
                </a:extLst>
              </a:tr>
              <a:tr h="4817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624801388"/>
                  </a:ext>
                </a:extLst>
              </a:tr>
              <a:tr h="4817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16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275363969"/>
                  </a:ext>
                </a:extLst>
              </a:tr>
              <a:tr h="4817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17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0,4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580830320"/>
                  </a:ext>
                </a:extLst>
              </a:tr>
              <a:tr h="4817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18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0,333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7838861"/>
                  </a:ext>
                </a:extLst>
              </a:tr>
              <a:tr h="4817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19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0,333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15166798"/>
                  </a:ext>
                </a:extLst>
              </a:tr>
              <a:tr h="4817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12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4442381"/>
                  </a:ext>
                </a:extLst>
              </a:tr>
              <a:tr h="4817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20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43425661"/>
                  </a:ext>
                </a:extLst>
              </a:tr>
              <a:tr h="4817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3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</a:rPr>
                        <a:t>0,2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94375828"/>
                  </a:ext>
                </a:extLst>
              </a:tr>
              <a:tr h="4817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</a:rPr>
                        <a:t>2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0121695"/>
                  </a:ext>
                </a:extLst>
              </a:tr>
              <a:tr h="4817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640969452"/>
                  </a:ext>
                </a:extLst>
              </a:tr>
              <a:tr h="48172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25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</a:rPr>
                        <a:t>8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</a:rPr>
                        <a:t>0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6830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87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080" y="316992"/>
            <a:ext cx="9875520" cy="1356360"/>
          </a:xfrm>
        </p:spPr>
        <p:txBody>
          <a:bodyPr/>
          <a:lstStyle/>
          <a:p>
            <a:pPr>
              <a:defRPr/>
            </a:pPr>
            <a:r>
              <a:rPr lang="ru-RU" dirty="0"/>
              <a:t>Целевые показатели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792224"/>
            <a:ext cx="9918591" cy="43037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sz="2800" dirty="0"/>
              <a:t>личного (неформального</a:t>
            </a:r>
            <a:r>
              <a:rPr lang="ru-RU" sz="2800" dirty="0" smtClean="0"/>
              <a:t>) общения, требующего </a:t>
            </a:r>
            <a:r>
              <a:rPr lang="ru-RU" sz="2800" dirty="0"/>
              <a:t>авторитетности </a:t>
            </a:r>
          </a:p>
          <a:p>
            <a:pPr>
              <a:lnSpc>
                <a:spcPct val="80000"/>
              </a:lnSpc>
              <a:defRPr/>
            </a:pPr>
            <a:r>
              <a:rPr lang="ru-RU" sz="2800" dirty="0"/>
              <a:t>личного </a:t>
            </a:r>
            <a:r>
              <a:rPr lang="ru-RU" sz="2800" dirty="0" smtClean="0"/>
              <a:t>общения</a:t>
            </a:r>
            <a:r>
              <a:rPr lang="ru-RU" sz="2800" dirty="0"/>
              <a:t>, </a:t>
            </a:r>
            <a:r>
              <a:rPr lang="ru-RU" sz="2800" dirty="0" smtClean="0"/>
              <a:t>не требующего </a:t>
            </a:r>
            <a:r>
              <a:rPr lang="ru-RU" sz="2800" dirty="0"/>
              <a:t>авторитетности </a:t>
            </a:r>
          </a:p>
          <a:p>
            <a:pPr>
              <a:lnSpc>
                <a:spcPct val="80000"/>
              </a:lnSpc>
              <a:defRPr/>
            </a:pPr>
            <a:r>
              <a:rPr lang="ru-RU" sz="2800" dirty="0"/>
              <a:t>деловых </a:t>
            </a:r>
            <a:r>
              <a:rPr lang="ru-RU" sz="2800" dirty="0" smtClean="0"/>
              <a:t>отношений (формальное общение), </a:t>
            </a:r>
            <a:r>
              <a:rPr lang="ru-RU" sz="2800" dirty="0"/>
              <a:t>требующих </a:t>
            </a:r>
            <a:r>
              <a:rPr lang="ru-RU" sz="2800" dirty="0" smtClean="0"/>
              <a:t>высокой компетентности </a:t>
            </a:r>
            <a:endParaRPr lang="ru-RU" sz="2800" dirty="0"/>
          </a:p>
          <a:p>
            <a:pPr>
              <a:lnSpc>
                <a:spcPct val="80000"/>
              </a:lnSpc>
              <a:defRPr/>
            </a:pPr>
            <a:r>
              <a:rPr lang="ru-RU" sz="2800" dirty="0"/>
              <a:t>деловых </a:t>
            </a:r>
            <a:r>
              <a:rPr lang="ru-RU" sz="2800" dirty="0" smtClean="0"/>
              <a:t>отношений, требующих средней компетентности </a:t>
            </a:r>
            <a:endParaRPr lang="ru-RU" sz="2800" dirty="0"/>
          </a:p>
          <a:p>
            <a:pPr>
              <a:lnSpc>
                <a:spcPct val="80000"/>
              </a:lnSpc>
              <a:defRPr/>
            </a:pPr>
            <a:r>
              <a:rPr lang="ru-RU" sz="2800" dirty="0"/>
              <a:t>актуальных деловых отношений </a:t>
            </a:r>
          </a:p>
          <a:p>
            <a:pPr>
              <a:lnSpc>
                <a:spcPct val="80000"/>
              </a:lnSpc>
              <a:defRPr/>
            </a:pPr>
            <a:r>
              <a:rPr lang="ru-RU" sz="2800" dirty="0"/>
              <a:t>неактуальных сегодня (будущих) деловых отношений </a:t>
            </a:r>
          </a:p>
        </p:txBody>
      </p:sp>
    </p:spTree>
    <p:extLst>
      <p:ext uri="{BB962C8B-B14F-4D97-AF65-F5344CB8AC3E}">
        <p14:creationId xmlns:p14="http://schemas.microsoft.com/office/powerpoint/2010/main" val="37840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6: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19E76A38-647E-A404-E9AB-3CC2C8873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17165"/>
              </p:ext>
            </p:extLst>
          </p:nvPr>
        </p:nvGraphicFramePr>
        <p:xfrm>
          <a:off x="2230016" y="3931398"/>
          <a:ext cx="6699380" cy="1863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0622">
                  <a:extLst>
                    <a:ext uri="{9D8B030D-6E8A-4147-A177-3AD203B41FA5}">
                      <a16:colId xmlns:a16="http://schemas.microsoft.com/office/drawing/2014/main" xmlns="" val="2130575193"/>
                    </a:ext>
                  </a:extLst>
                </a:gridCol>
                <a:gridCol w="2078905">
                  <a:extLst>
                    <a:ext uri="{9D8B030D-6E8A-4147-A177-3AD203B41FA5}">
                      <a16:colId xmlns:a16="http://schemas.microsoft.com/office/drawing/2014/main" xmlns="" val="3468781802"/>
                    </a:ext>
                  </a:extLst>
                </a:gridCol>
                <a:gridCol w="2789853">
                  <a:extLst>
                    <a:ext uri="{9D8B030D-6E8A-4147-A177-3AD203B41FA5}">
                      <a16:colId xmlns:a16="http://schemas.microsoft.com/office/drawing/2014/main" xmlns="" val="93921468"/>
                    </a:ext>
                  </a:extLst>
                </a:gridCol>
              </a:tblGrid>
              <a:tr h="9316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BB_group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3263369089"/>
                  </a:ext>
                </a:extLst>
              </a:tr>
              <a:tr h="9316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18.072%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50163306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50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xmlns="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</p:spTree>
    <p:extLst>
      <p:ext uri="{BB962C8B-B14F-4D97-AF65-F5344CB8AC3E}">
        <p14:creationId xmlns:p14="http://schemas.microsoft.com/office/powerpoint/2010/main" val="2047357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51" y="574448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/>
              <a:t>Социометрический граф 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51</a:t>
            </a:fld>
            <a:endParaRPr lang="en-US" dirty="0"/>
          </a:p>
        </p:txBody>
      </p:sp>
      <p:pic>
        <p:nvPicPr>
          <p:cNvPr id="6" name="Image 1" descr="Picture">
            <a:extLst>
              <a:ext uri="{FF2B5EF4-FFF2-40B4-BE49-F238E27FC236}">
                <a16:creationId xmlns:a16="http://schemas.microsoft.com/office/drawing/2014/main" xmlns="" id="{00000000-0008-0000-0B00-0000020000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84741" y="244474"/>
            <a:ext cx="8168316" cy="641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91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09600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6</a:t>
            </a:r>
            <a:r>
              <a:rPr lang="en-US" dirty="0"/>
              <a:t>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52</a:t>
            </a:fld>
            <a:endParaRPr lang="en-US" dirty="0"/>
          </a:p>
        </p:txBody>
      </p:sp>
      <p:pic>
        <p:nvPicPr>
          <p:cNvPr id="6" name="Image 2" descr="Picture">
            <a:extLst>
              <a:ext uri="{FF2B5EF4-FFF2-40B4-BE49-F238E27FC236}">
                <a16:creationId xmlns:a16="http://schemas.microsoft.com/office/drawing/2014/main" xmlns="" id="{00000000-0008-0000-0B00-0000030000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77601" y="563886"/>
            <a:ext cx="7268628" cy="58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853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51BBFB6-6507-8D78-C6E2-3C1A21BA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400" dirty="0" smtClean="0"/>
              <a:t>Сводные социометрические </a:t>
            </a:r>
            <a:r>
              <a:rPr lang="ru-RU" altLang="ru-RU" sz="4400" dirty="0"/>
              <a:t>показатели </a:t>
            </a:r>
            <a:r>
              <a:rPr lang="ru-RU" altLang="ru-RU" sz="4400" dirty="0" smtClean="0"/>
              <a:t>группы</a:t>
            </a:r>
            <a:r>
              <a:rPr lang="en-US" altLang="ru-RU" sz="4400" dirty="0" smtClean="0"/>
              <a:t> </a:t>
            </a:r>
            <a:r>
              <a:rPr lang="ru-RU" altLang="ru-RU" sz="4400" dirty="0" smtClean="0"/>
              <a:t>по видам вопросов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6B0C28C3-9D58-DFAD-1BE0-F0047B612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218803"/>
              </p:ext>
            </p:extLst>
          </p:nvPr>
        </p:nvGraphicFramePr>
        <p:xfrm>
          <a:off x="1143000" y="2057400"/>
          <a:ext cx="987266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08">
                  <a:extLst>
                    <a:ext uri="{9D8B030D-6E8A-4147-A177-3AD203B41FA5}">
                      <a16:colId xmlns:a16="http://schemas.microsoft.com/office/drawing/2014/main" xmlns="" val="3475186769"/>
                    </a:ext>
                  </a:extLst>
                </a:gridCol>
                <a:gridCol w="2939143">
                  <a:extLst>
                    <a:ext uri="{9D8B030D-6E8A-4147-A177-3AD203B41FA5}">
                      <a16:colId xmlns:a16="http://schemas.microsoft.com/office/drawing/2014/main" xmlns="" val="1072171624"/>
                    </a:ext>
                  </a:extLst>
                </a:gridCol>
                <a:gridCol w="2295331">
                  <a:extLst>
                    <a:ext uri="{9D8B030D-6E8A-4147-A177-3AD203B41FA5}">
                      <a16:colId xmlns:a16="http://schemas.microsoft.com/office/drawing/2014/main" xmlns="" val="3276253599"/>
                    </a:ext>
                  </a:extLst>
                </a:gridCol>
                <a:gridCol w="3523178">
                  <a:extLst>
                    <a:ext uri="{9D8B030D-6E8A-4147-A177-3AD203B41FA5}">
                      <a16:colId xmlns:a16="http://schemas.microsoft.com/office/drawing/2014/main" xmlns="" val="227926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3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</a:t>
                      </a:r>
                      <a:r>
                        <a:rPr lang="en-US" sz="3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ru-RU" sz="3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</a:t>
                      </a:r>
                      <a:endParaRPr lang="en-US" sz="3600" b="1" u="none" strike="noStrike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BB_group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2095362779"/>
                  </a:ext>
                </a:extLst>
              </a:tr>
              <a:tr h="522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23.81%</a:t>
                      </a:r>
                      <a:endParaRPr lang="ru-RU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</a:t>
                      </a:r>
                      <a:endParaRPr lang="ru-RU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8.33%</a:t>
                      </a:r>
                      <a:endParaRPr lang="ru-RU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5797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ru-RU" sz="3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13.92%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3.67%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3003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ru-RU" sz="3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4.67%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13017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ru-RU" sz="3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20.9</a:t>
                      </a:r>
                      <a:r>
                        <a:rPr lang="en-US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5.67%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646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ru-RU" sz="3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11.36%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3.33%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10972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ru-RU" sz="3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18.07%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136489938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FD0BD19-6A74-C86C-AFB8-BF3731EF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143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CFD253B-AF8C-D762-8032-3181FCA3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Рейтинг </a:t>
            </a:r>
            <a:r>
              <a:rPr lang="ru-RU" dirty="0"/>
              <a:t>осознанности-ответственности выбора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24FA9EBA-5CAB-9BE5-C8F0-2C713E6A2B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563665"/>
              </p:ext>
            </p:extLst>
          </p:nvPr>
        </p:nvGraphicFramePr>
        <p:xfrm>
          <a:off x="1143000" y="2104053"/>
          <a:ext cx="9872660" cy="346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192">
                  <a:extLst>
                    <a:ext uri="{9D8B030D-6E8A-4147-A177-3AD203B41FA5}">
                      <a16:colId xmlns:a16="http://schemas.microsoft.com/office/drawing/2014/main" xmlns="" val="982439773"/>
                    </a:ext>
                  </a:extLst>
                </a:gridCol>
                <a:gridCol w="765110">
                  <a:extLst>
                    <a:ext uri="{9D8B030D-6E8A-4147-A177-3AD203B41FA5}">
                      <a16:colId xmlns:a16="http://schemas.microsoft.com/office/drawing/2014/main" xmlns="" val="2227455415"/>
                    </a:ext>
                  </a:extLst>
                </a:gridCol>
                <a:gridCol w="3247053">
                  <a:extLst>
                    <a:ext uri="{9D8B030D-6E8A-4147-A177-3AD203B41FA5}">
                      <a16:colId xmlns:a16="http://schemas.microsoft.com/office/drawing/2014/main" xmlns="" val="2172317831"/>
                    </a:ext>
                  </a:extLst>
                </a:gridCol>
                <a:gridCol w="4232305">
                  <a:extLst>
                    <a:ext uri="{9D8B030D-6E8A-4147-A177-3AD203B41FA5}">
                      <a16:colId xmlns:a16="http://schemas.microsoft.com/office/drawing/2014/main" xmlns="" val="1592805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Рейтинг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п/п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Вид общения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Кол-во выборов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60989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Совет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1438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Командировка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467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Д/з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4942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-проект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1523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Инженерн</a:t>
                      </a:r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проект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7152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Д/р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95348817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25254ED-80E4-9040-8E83-E50F1798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362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0101132-8656-44A0-AC06-D9D8684C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Рейтинг адекватности оценок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F7D02F7-47BF-0E49-751F-05A85B40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7C17CB4C-F1C8-D96A-556C-18FFCECAF3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139496"/>
              </p:ext>
            </p:extLst>
          </p:nvPr>
        </p:nvGraphicFramePr>
        <p:xfrm>
          <a:off x="1049694" y="1963930"/>
          <a:ext cx="9872660" cy="389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151">
                  <a:extLst>
                    <a:ext uri="{9D8B030D-6E8A-4147-A177-3AD203B41FA5}">
                      <a16:colId xmlns:a16="http://schemas.microsoft.com/office/drawing/2014/main" xmlns="" val="982439773"/>
                    </a:ext>
                  </a:extLst>
                </a:gridCol>
                <a:gridCol w="737118">
                  <a:extLst>
                    <a:ext uri="{9D8B030D-6E8A-4147-A177-3AD203B41FA5}">
                      <a16:colId xmlns:a16="http://schemas.microsoft.com/office/drawing/2014/main" xmlns="" val="2227455415"/>
                    </a:ext>
                  </a:extLst>
                </a:gridCol>
                <a:gridCol w="3135086">
                  <a:extLst>
                    <a:ext uri="{9D8B030D-6E8A-4147-A177-3AD203B41FA5}">
                      <a16:colId xmlns:a16="http://schemas.microsoft.com/office/drawing/2014/main" xmlns="" val="2172317831"/>
                    </a:ext>
                  </a:extLst>
                </a:gridCol>
                <a:gridCol w="4232305">
                  <a:extLst>
                    <a:ext uri="{9D8B030D-6E8A-4147-A177-3AD203B41FA5}">
                      <a16:colId xmlns:a16="http://schemas.microsoft.com/office/drawing/2014/main" xmlns="" val="1592805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Рейтинг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п/п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Вид общения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S_group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60989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Д/р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1438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Д/з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20,99%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467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18,07%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4942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Командировка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17,50%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1523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Совет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7152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Инженер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95348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6368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8623"/>
              </p:ext>
            </p:extLst>
          </p:nvPr>
        </p:nvGraphicFramePr>
        <p:xfrm>
          <a:off x="6064091" y="1429512"/>
          <a:ext cx="50292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715"/>
                <a:gridCol w="1588669"/>
                <a:gridCol w="1281082"/>
                <a:gridCol w="903734"/>
              </a:tblGrid>
              <a:tr h="2286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Коэффициент эмоциональной экспансивности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Вид общения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 smtClean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Неавторитетное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Авторитетное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Средние пок-ли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Не формальн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(1А) 4,2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(2Б) 3,16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3,68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685800"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u="none" strike="noStrike">
                          <a:effectLst/>
                        </a:rPr>
                        <a:t> 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Менее значимое (</a:t>
                      </a:r>
                      <a:r>
                        <a:rPr lang="ru-RU" sz="1400" u="none" strike="noStrike" dirty="0" err="1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актуал</a:t>
                      </a:r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.)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Более значимое (неакт.)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u="none" strike="noStrike">
                          <a:effectLst/>
                        </a:rPr>
                        <a:t> 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Формальн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(3В) 3,2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(5Д) 3,52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(4Г) 3,24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(6Е) 3,32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Средние </a:t>
                      </a:r>
                      <a:r>
                        <a:rPr lang="ru-RU" sz="1400" u="none" strike="noStrike" dirty="0" err="1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пок</a:t>
                      </a:r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-ли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3,22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3,42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9" name="Объект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280630"/>
              </p:ext>
            </p:extLst>
          </p:nvPr>
        </p:nvGraphicFramePr>
        <p:xfrm>
          <a:off x="650843" y="1478280"/>
          <a:ext cx="5029200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5715"/>
                <a:gridCol w="1588669"/>
                <a:gridCol w="1281082"/>
                <a:gridCol w="903734"/>
              </a:tblGrid>
              <a:tr h="22860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Коэффициент сплоченности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Вид общения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 smtClean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Неавторитетное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Авторитетное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Средние пок-ли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Не формальн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(1А) 23,81%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(2Б) 13,92%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18,87%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685800"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u="none" strike="noStrike">
                          <a:effectLst/>
                        </a:rPr>
                        <a:t> 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Менее значимое (актуал.)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Более значимое (неакт.)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u="none" strike="noStrike">
                          <a:effectLst/>
                        </a:rPr>
                        <a:t> 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Формальн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(3В) 17,50%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(5Д) 11,36%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(4Г) 20,99%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(6Е) 18,07%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Средние пок-ли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19,25%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14,72%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462097"/>
              </p:ext>
            </p:extLst>
          </p:nvPr>
        </p:nvGraphicFramePr>
        <p:xfrm>
          <a:off x="3394043" y="4062984"/>
          <a:ext cx="5029200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5715"/>
                <a:gridCol w="1588669"/>
                <a:gridCol w="1281082"/>
                <a:gridCol w="903734"/>
              </a:tblGrid>
              <a:tr h="2286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Коэффициент психологической взаимности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Вид общения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 smtClean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Неавторитетное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Авторитетное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Средние пок-ли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Не формальн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(1А) 8.333%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(2Б) 3.667%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6,25%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685800"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u="none" strike="noStrike">
                          <a:effectLst/>
                        </a:rPr>
                        <a:t> 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Менее значимое (актуал.)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Более значимое (неакт.)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u="none" strike="noStrike" dirty="0">
                          <a:effectLst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Формальн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(3В) 4.667%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(5Д) 3.333%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(4Г) 5.667%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(6Е) 5.0%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Средние пок-ли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5,17%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4,17%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5" name="Заголовок 1">
            <a:extLst>
              <a:ext uri="{FF2B5EF4-FFF2-40B4-BE49-F238E27FC236}">
                <a16:creationId xmlns:a16="http://schemas.microsoft.com/office/drawing/2014/main" xmlns="" id="{30101132-8656-44A0-AC06-D9D8684C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182880"/>
            <a:ext cx="9875520" cy="1356360"/>
          </a:xfrm>
        </p:spPr>
        <p:txBody>
          <a:bodyPr>
            <a:normAutofit/>
          </a:bodyPr>
          <a:lstStyle/>
          <a:p>
            <a:r>
              <a:rPr lang="ru-RU" altLang="ru-RU" dirty="0" smtClean="0"/>
              <a:t>Сводные </a:t>
            </a:r>
            <a:r>
              <a:rPr lang="ru-RU" altLang="ru-RU" dirty="0"/>
              <a:t>социометрические показатели группы</a:t>
            </a:r>
            <a:r>
              <a:rPr lang="en-US" altLang="ru-RU" dirty="0"/>
              <a:t> </a:t>
            </a:r>
            <a:r>
              <a:rPr lang="ru-RU" altLang="ru-RU" dirty="0"/>
              <a:t>по типам </a:t>
            </a:r>
            <a:r>
              <a:rPr lang="ru-RU" altLang="ru-RU" dirty="0" smtClean="0"/>
              <a:t>общения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99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7C7C72-1F63-FA4A-2554-1FCE38F4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Библиографический список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40C6594-E1BA-C2D4-5C5B-18293A6F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xmlns="" id="{93CBCF61-8913-EE34-731B-55A9A7FD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Морено Я. Л. Социометрия: Экспериментальный метод и наука об обществе/ Пер. с англ. А. </a:t>
            </a:r>
            <a:r>
              <a:rPr lang="ru-RU" sz="2400" dirty="0" err="1"/>
              <a:t>Боковикова</a:t>
            </a:r>
            <a:r>
              <a:rPr lang="ru-RU" sz="2400" dirty="0"/>
              <a:t>. Москва: Академический Проект, 2001. – 384 с. ISBN 5-8291-0110-6.</a:t>
            </a:r>
          </a:p>
          <a:p>
            <a:r>
              <a:rPr lang="en-US" sz="2400" dirty="0"/>
              <a:t>Moreno, J.L. (1951). </a:t>
            </a:r>
            <a:r>
              <a:rPr lang="en-US" sz="2400" i="1" dirty="0"/>
              <a:t>Sociometry, experimental method and the science of society; An approach to a new political orientation. </a:t>
            </a:r>
            <a:r>
              <a:rPr lang="ru-RU" sz="2400" dirty="0" err="1"/>
              <a:t>Beacon</a:t>
            </a:r>
            <a:r>
              <a:rPr lang="ru-RU" sz="2400" dirty="0"/>
              <a:t>, N.Y.: </a:t>
            </a:r>
            <a:r>
              <a:rPr lang="ru-RU" sz="2400" dirty="0" err="1"/>
              <a:t>Beacon</a:t>
            </a:r>
            <a:r>
              <a:rPr lang="ru-RU" sz="2400" dirty="0"/>
              <a:t> House.</a:t>
            </a:r>
          </a:p>
          <a:p>
            <a:r>
              <a:rPr lang="ru-RU" dirty="0"/>
              <a:t>Зайчикова Н.А. Социометрия студенческих групп экономических</a:t>
            </a:r>
            <a:r>
              <a:rPr lang="en-US" dirty="0"/>
              <a:t> </a:t>
            </a:r>
            <a:r>
              <a:rPr lang="ru-RU" dirty="0"/>
              <a:t>специальностей// В мире научных открытий: материалы VI Международной научно-практической конференции «Социально-гуманитарные проблемы</a:t>
            </a:r>
            <a:r>
              <a:rPr lang="en-US" dirty="0"/>
              <a:t> </a:t>
            </a:r>
            <a:r>
              <a:rPr lang="ru-RU" dirty="0"/>
              <a:t>современности: человек, общество и культура», 10 окт., 2015 г. Социально</a:t>
            </a:r>
            <a:r>
              <a:rPr lang="en-US" dirty="0"/>
              <a:t> </a:t>
            </a:r>
            <a:r>
              <a:rPr lang="ru-RU" dirty="0"/>
              <a:t>гуманитарные науки. – Красноярск, 2015. – №9.2(69). – С.501-516. Режим</a:t>
            </a:r>
            <a:r>
              <a:rPr lang="en-US" dirty="0"/>
              <a:t> </a:t>
            </a:r>
            <a:r>
              <a:rPr lang="ru-RU" dirty="0"/>
              <a:t>доступа: http://www.NKRAS.ru.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36533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Библиографический список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ru-RU" sz="2400" dirty="0" smtClean="0"/>
              <a:t>Социальная </a:t>
            </a:r>
            <a:r>
              <a:rPr lang="ru-RU" sz="2400" dirty="0"/>
              <a:t>психология в трудах отечественных психологов. Составитель Свенцицкий А.Л. СПб.: Питер, 2000. 512 с.</a:t>
            </a:r>
          </a:p>
          <a:p>
            <a:pPr>
              <a:defRPr/>
            </a:pPr>
            <a:r>
              <a:rPr lang="ru-RU" sz="2400" dirty="0" smtClean="0"/>
              <a:t>Р.Л</a:t>
            </a:r>
            <a:r>
              <a:rPr lang="ru-RU" sz="2400" dirty="0"/>
              <a:t>. Кричевский, Е.М. </a:t>
            </a:r>
            <a:r>
              <a:rPr lang="ru-RU" sz="2400" dirty="0" err="1"/>
              <a:t>Дубовская</a:t>
            </a:r>
            <a:r>
              <a:rPr lang="ru-RU" sz="2400" dirty="0"/>
              <a:t>. Психология малой группы: теоретический и прикладной аспекты. М.: Изд-во МГУ, 1991, С.30-34.</a:t>
            </a:r>
          </a:p>
          <a:p>
            <a:pPr>
              <a:defRPr/>
            </a:pPr>
            <a:r>
              <a:rPr lang="ru-RU" sz="2400" dirty="0"/>
              <a:t> </a:t>
            </a:r>
            <a:r>
              <a:rPr lang="ru-RU" sz="2400" dirty="0" smtClean="0"/>
              <a:t>Энциклопедия </a:t>
            </a:r>
            <a:r>
              <a:rPr lang="ru-RU" sz="2400" dirty="0"/>
              <a:t>социологии, 2003\\ URL: http://slovari.yandex.ru</a:t>
            </a:r>
          </a:p>
          <a:p>
            <a:pPr>
              <a:defRPr/>
            </a:pPr>
            <a:r>
              <a:rPr lang="ru-RU" sz="2400" dirty="0"/>
              <a:t>  </a:t>
            </a:r>
            <a:r>
              <a:rPr lang="ru-RU" sz="2400" dirty="0" smtClean="0"/>
              <a:t>И.П</a:t>
            </a:r>
            <a:r>
              <a:rPr lang="ru-RU" sz="2400" dirty="0"/>
              <a:t>. Волков. Исследование лидерства как функции групповой задачи// Социальная психология в трудах отечественных психологов. Составитель Свенцицкий А.Л. СПб.: Питер, 2000. 512 с.; Экспериментальная и прикладная психология. </a:t>
            </a:r>
            <a:r>
              <a:rPr lang="ru-RU" sz="2400" dirty="0" err="1"/>
              <a:t>Вып</a:t>
            </a:r>
            <a:r>
              <a:rPr lang="ru-RU" sz="2400" dirty="0"/>
              <a:t>. 4. Л.: Изд-во ЛГУ, 1971, С. 17.-22.</a:t>
            </a:r>
          </a:p>
          <a:p>
            <a:pPr>
              <a:defRPr/>
            </a:pPr>
            <a:r>
              <a:rPr lang="ru-RU" sz="2400" dirty="0"/>
              <a:t> </a:t>
            </a:r>
            <a:r>
              <a:rPr lang="ru-RU" sz="2400" dirty="0" smtClean="0"/>
              <a:t>Социометрия</a:t>
            </a:r>
            <a:r>
              <a:rPr lang="ru-RU" sz="2400" dirty="0"/>
              <a:t>: исследование межличностных отношений в группе \\ URL: </a:t>
            </a:r>
            <a:r>
              <a:rPr lang="ru-RU" sz="2400" dirty="0">
                <a:hlinkClick r:id="rId2"/>
              </a:rPr>
              <a:t>http://psyfactor.org/moreno.htm</a:t>
            </a:r>
            <a:endParaRPr lang="ru-RU" sz="2400" dirty="0"/>
          </a:p>
          <a:p>
            <a:pPr>
              <a:defRPr/>
            </a:pPr>
            <a:r>
              <a:rPr lang="ru-RU" sz="2400" dirty="0" smtClean="0"/>
              <a:t>Интеллектуальные </a:t>
            </a:r>
            <a:r>
              <a:rPr lang="ru-RU" sz="2400" dirty="0"/>
              <a:t>и коммуникативные способности \\ URL: </a:t>
            </a:r>
            <a:r>
              <a:rPr lang="ru-RU" sz="2400" dirty="0">
                <a:hlinkClick r:id="rId3"/>
              </a:rPr>
              <a:t>http://works.tarefer.ru/70/100066/index.html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9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Первый вопрос: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Кого из студентов вашей группы вы бы хотели пригласить на день рождения?</a:t>
            </a:r>
          </a:p>
          <a:p>
            <a:r>
              <a:rPr lang="ru-RU" sz="4000" dirty="0"/>
              <a:t>(Критерий актуального неформального общения, не требующего авторитетности)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6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614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xmlns="" id="{F0E9284B-0541-BE70-87CB-7231B128B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284560"/>
              </p:ext>
            </p:extLst>
          </p:nvPr>
        </p:nvGraphicFramePr>
        <p:xfrm>
          <a:off x="3499943" y="304801"/>
          <a:ext cx="3373821" cy="6316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4607">
                  <a:extLst>
                    <a:ext uri="{9D8B030D-6E8A-4147-A177-3AD203B41FA5}">
                      <a16:colId xmlns:a16="http://schemas.microsoft.com/office/drawing/2014/main" xmlns="" val="2518731435"/>
                    </a:ext>
                  </a:extLst>
                </a:gridCol>
                <a:gridCol w="1124607">
                  <a:extLst>
                    <a:ext uri="{9D8B030D-6E8A-4147-A177-3AD203B41FA5}">
                      <a16:colId xmlns:a16="http://schemas.microsoft.com/office/drawing/2014/main" xmlns="" val="1961405844"/>
                    </a:ext>
                  </a:extLst>
                </a:gridCol>
                <a:gridCol w="1124607">
                  <a:extLst>
                    <a:ext uri="{9D8B030D-6E8A-4147-A177-3AD203B41FA5}">
                      <a16:colId xmlns:a16="http://schemas.microsoft.com/office/drawing/2014/main" xmlns="" val="2019262899"/>
                    </a:ext>
                  </a:extLst>
                </a:gridCol>
              </a:tblGrid>
              <a:tr h="451194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C_plus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1383611652"/>
                  </a:ext>
                </a:extLst>
              </a:tr>
              <a:tr h="45119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0,333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11918344"/>
                  </a:ext>
                </a:extLst>
              </a:tr>
              <a:tr h="45119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0,333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77733223"/>
                  </a:ext>
                </a:extLst>
              </a:tr>
              <a:tr h="45119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0,292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624680532"/>
                  </a:ext>
                </a:extLst>
              </a:tr>
              <a:tr h="45119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338882949"/>
                  </a:ext>
                </a:extLst>
              </a:tr>
              <a:tr h="45119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fld id="{3F897543-C8A8-4466-8D06-80B19B7A61E2}" type="slidenum">
                        <a:rPr lang="ru-RU" sz="28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fld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7618407"/>
                  </a:ext>
                </a:extLst>
              </a:tr>
              <a:tr h="45119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262744842"/>
                  </a:ext>
                </a:extLst>
              </a:tr>
              <a:tr h="45119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59398669"/>
                  </a:ext>
                </a:extLst>
              </a:tr>
              <a:tr h="45119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49058242"/>
                  </a:ext>
                </a:extLst>
              </a:tr>
              <a:tr h="45119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246621066"/>
                  </a:ext>
                </a:extLst>
              </a:tr>
              <a:tr h="45119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35174026"/>
                  </a:ext>
                </a:extLst>
              </a:tr>
              <a:tr h="45119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629507631"/>
                  </a:ext>
                </a:extLst>
              </a:tr>
              <a:tr h="45119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53438501"/>
                  </a:ext>
                </a:extLst>
              </a:tr>
              <a:tr h="451194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0,167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68496552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xmlns="" id="{7480C643-924F-4BF7-3249-429809C99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05199"/>
              </p:ext>
            </p:extLst>
          </p:nvPr>
        </p:nvGraphicFramePr>
        <p:xfrm>
          <a:off x="7456185" y="304801"/>
          <a:ext cx="3295899" cy="63167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633">
                  <a:extLst>
                    <a:ext uri="{9D8B030D-6E8A-4147-A177-3AD203B41FA5}">
                      <a16:colId xmlns:a16="http://schemas.microsoft.com/office/drawing/2014/main" xmlns="" val="238531438"/>
                    </a:ext>
                  </a:extLst>
                </a:gridCol>
                <a:gridCol w="1098633">
                  <a:extLst>
                    <a:ext uri="{9D8B030D-6E8A-4147-A177-3AD203B41FA5}">
                      <a16:colId xmlns:a16="http://schemas.microsoft.com/office/drawing/2014/main" xmlns="" val="331008903"/>
                    </a:ext>
                  </a:extLst>
                </a:gridCol>
                <a:gridCol w="1098633">
                  <a:extLst>
                    <a:ext uri="{9D8B030D-6E8A-4147-A177-3AD203B41FA5}">
                      <a16:colId xmlns:a16="http://schemas.microsoft.com/office/drawing/2014/main" xmlns="" val="3727303465"/>
                    </a:ext>
                  </a:extLst>
                </a:gridCol>
              </a:tblGrid>
              <a:tr h="485901"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C_plus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3426447313"/>
                  </a:ext>
                </a:extLst>
              </a:tr>
              <a:tr h="485901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33785231"/>
                  </a:ext>
                </a:extLst>
              </a:tr>
              <a:tr h="485901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2941218"/>
                  </a:ext>
                </a:extLst>
              </a:tr>
              <a:tr h="485901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77501948"/>
                  </a:ext>
                </a:extLst>
              </a:tr>
              <a:tr h="485901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19094308"/>
                  </a:ext>
                </a:extLst>
              </a:tr>
              <a:tr h="485901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23325633"/>
                  </a:ext>
                </a:extLst>
              </a:tr>
              <a:tr h="485901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39478784"/>
                  </a:ext>
                </a:extLst>
              </a:tr>
              <a:tr h="485901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56399005"/>
                  </a:ext>
                </a:extLst>
              </a:tr>
              <a:tr h="485901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0,083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515962016"/>
                  </a:ext>
                </a:extLst>
              </a:tr>
              <a:tr h="485901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0,083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316893976"/>
                  </a:ext>
                </a:extLst>
              </a:tr>
              <a:tr h="485901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0,083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82840969"/>
                  </a:ext>
                </a:extLst>
              </a:tr>
              <a:tr h="485901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0,083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68755747"/>
                  </a:ext>
                </a:extLst>
              </a:tr>
              <a:tr h="485901"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628212598"/>
                  </a:ext>
                </a:extLst>
              </a:tr>
            </a:tbl>
          </a:graphicData>
        </a:graphic>
      </p:graphicFrame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D5549BF6-A20C-DB6C-A636-BAF16047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15" y="472964"/>
            <a:ext cx="2287726" cy="5644055"/>
          </a:xfrm>
        </p:spPr>
        <p:txBody>
          <a:bodyPr vert="vert270"/>
          <a:lstStyle/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76B267B8-B828-C7D9-1F2E-1523B0D8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9285" y="618807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7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07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AC6EBE-A83A-61B1-3263-D989326F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9721"/>
            <a:ext cx="9875520" cy="1356360"/>
          </a:xfrm>
        </p:spPr>
        <p:txBody>
          <a:bodyPr/>
          <a:lstStyle/>
          <a:p>
            <a:r>
              <a:rPr lang="ru-RU" dirty="0"/>
              <a:t>Социометрический статус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A7D59B4-FFFA-29B3-D864-972BD685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–  характеристика позиции члена группы, в нем отражается степень влияния человека, потенциальная способность к лидерству. Индекс положительного статуса j-го члена группы определяется по формуле:</a:t>
            </a:r>
          </a:p>
          <a:p>
            <a:endParaRPr lang="ru-RU" sz="2800" dirty="0"/>
          </a:p>
          <a:p>
            <a:r>
              <a:rPr lang="ru-RU" sz="2800" dirty="0"/>
              <a:t> где   В</a:t>
            </a:r>
            <a:r>
              <a:rPr lang="en-US" sz="2800" dirty="0"/>
              <a:t>j+   </a:t>
            </a:r>
            <a:r>
              <a:rPr lang="ru-RU" sz="2800" dirty="0"/>
              <a:t>– количество полученных тем или другим членом группы положительных выборов,  N – число членов группы.</a:t>
            </a:r>
          </a:p>
          <a:p>
            <a:endParaRPr lang="ru-RU" sz="28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0612FCC-545B-AC2F-6FE2-D351A384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194756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8</a:t>
            </a:fld>
            <a:endParaRPr lang="en-US" sz="2800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xmlns="" id="{F13B85A7-6346-89B8-FEDB-AAE1B8568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xmlns="" id="{E4E597C6-F5F3-0118-ACCE-86B710B61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3206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3" imgW="317225" imgH="253780" progId="Equation.3">
                  <p:embed/>
                </p:oleObj>
              </mc:Choice>
              <mc:Fallback>
                <p:oleObj r:id="rId3" imgW="317225" imgH="2537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20675" cy="250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367AD664-3DD4-2BE8-8F25-196662D4A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451" y="3429000"/>
            <a:ext cx="1448002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3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F20D5B-5FE9-AEC8-A65F-2EBE7490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62" y="609599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1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CEAF27AE-F2D4-0765-A68E-1AE027EF9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394340"/>
              </p:ext>
            </p:extLst>
          </p:nvPr>
        </p:nvGraphicFramePr>
        <p:xfrm>
          <a:off x="3337938" y="262759"/>
          <a:ext cx="2842146" cy="6348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7382">
                  <a:extLst>
                    <a:ext uri="{9D8B030D-6E8A-4147-A177-3AD203B41FA5}">
                      <a16:colId xmlns:a16="http://schemas.microsoft.com/office/drawing/2014/main" xmlns="" val="3755624531"/>
                    </a:ext>
                  </a:extLst>
                </a:gridCol>
                <a:gridCol w="947382">
                  <a:extLst>
                    <a:ext uri="{9D8B030D-6E8A-4147-A177-3AD203B41FA5}">
                      <a16:colId xmlns:a16="http://schemas.microsoft.com/office/drawing/2014/main" xmlns="" val="1458353398"/>
                    </a:ext>
                  </a:extLst>
                </a:gridCol>
                <a:gridCol w="947382">
                  <a:extLst>
                    <a:ext uri="{9D8B030D-6E8A-4147-A177-3AD203B41FA5}">
                      <a16:colId xmlns:a16="http://schemas.microsoft.com/office/drawing/2014/main" xmlns="" val="3980067824"/>
                    </a:ext>
                  </a:extLst>
                </a:gridCol>
              </a:tblGrid>
              <a:tr h="453446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E_plus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1337903314"/>
                  </a:ext>
                </a:extLst>
              </a:tr>
              <a:tr h="45344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0,917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71495611"/>
                  </a:ext>
                </a:extLst>
              </a:tr>
              <a:tr h="45344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39256317"/>
                  </a:ext>
                </a:extLst>
              </a:tr>
              <a:tr h="45344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153408495"/>
                  </a:ext>
                </a:extLst>
              </a:tr>
              <a:tr h="45344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0,208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94575104"/>
                  </a:ext>
                </a:extLst>
              </a:tr>
              <a:tr h="45344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0,208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57431164"/>
                  </a:ext>
                </a:extLst>
              </a:tr>
              <a:tr h="45344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0,208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08061083"/>
                  </a:ext>
                </a:extLst>
              </a:tr>
              <a:tr h="45344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0,208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78045453"/>
                  </a:ext>
                </a:extLst>
              </a:tr>
              <a:tr h="45344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0,167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366484831"/>
                  </a:ext>
                </a:extLst>
              </a:tr>
              <a:tr h="45344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0,167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70628888"/>
                  </a:ext>
                </a:extLst>
              </a:tr>
              <a:tr h="45344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0,167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13854234"/>
                  </a:ext>
                </a:extLst>
              </a:tr>
              <a:tr h="45344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0,167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286463446"/>
                  </a:ext>
                </a:extLst>
              </a:tr>
              <a:tr h="45344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0,167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16153104"/>
                  </a:ext>
                </a:extLst>
              </a:tr>
              <a:tr h="45344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87322362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3E8139C0-02CA-6629-86F0-086777EFE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74315"/>
              </p:ext>
            </p:extLst>
          </p:nvPr>
        </p:nvGraphicFramePr>
        <p:xfrm>
          <a:off x="6768662" y="262759"/>
          <a:ext cx="2711670" cy="6348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890">
                  <a:extLst>
                    <a:ext uri="{9D8B030D-6E8A-4147-A177-3AD203B41FA5}">
                      <a16:colId xmlns:a16="http://schemas.microsoft.com/office/drawing/2014/main" xmlns="" val="1667272237"/>
                    </a:ext>
                  </a:extLst>
                </a:gridCol>
                <a:gridCol w="903890">
                  <a:extLst>
                    <a:ext uri="{9D8B030D-6E8A-4147-A177-3AD203B41FA5}">
                      <a16:colId xmlns:a16="http://schemas.microsoft.com/office/drawing/2014/main" xmlns="" val="22760321"/>
                    </a:ext>
                  </a:extLst>
                </a:gridCol>
                <a:gridCol w="903890">
                  <a:extLst>
                    <a:ext uri="{9D8B030D-6E8A-4147-A177-3AD203B41FA5}">
                      <a16:colId xmlns:a16="http://schemas.microsoft.com/office/drawing/2014/main" xmlns="" val="3851582973"/>
                    </a:ext>
                  </a:extLst>
                </a:gridCol>
              </a:tblGrid>
              <a:tr h="488326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E_plus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3988858928"/>
                  </a:ext>
                </a:extLst>
              </a:tr>
              <a:tr h="48832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69671832"/>
                  </a:ext>
                </a:extLst>
              </a:tr>
              <a:tr h="48832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39600643"/>
                  </a:ext>
                </a:extLst>
              </a:tr>
              <a:tr h="48832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359699775"/>
                  </a:ext>
                </a:extLst>
              </a:tr>
              <a:tr h="48832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55674466"/>
                  </a:ext>
                </a:extLst>
              </a:tr>
              <a:tr h="48832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5016798"/>
                  </a:ext>
                </a:extLst>
              </a:tr>
              <a:tr h="48832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08171785"/>
                  </a:ext>
                </a:extLst>
              </a:tr>
              <a:tr h="48832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135154970"/>
                  </a:ext>
                </a:extLst>
              </a:tr>
              <a:tr h="48832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0,083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26756107"/>
                  </a:ext>
                </a:extLst>
              </a:tr>
              <a:tr h="48832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0,083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39661056"/>
                  </a:ext>
                </a:extLst>
              </a:tr>
              <a:tr h="48832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59789701"/>
                  </a:ext>
                </a:extLst>
              </a:tr>
              <a:tr h="48832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32925174"/>
                  </a:ext>
                </a:extLst>
              </a:tr>
              <a:tr h="488326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29589644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0F4C604-B9AC-2ED9-F9DE-C49182C7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922" y="624587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9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6367486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329</TotalTime>
  <Words>2856</Words>
  <Application>Microsoft Office PowerPoint</Application>
  <PresentationFormat>Произвольный</PresentationFormat>
  <Paragraphs>1845</Paragraphs>
  <Slides>58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0" baseType="lpstr">
      <vt:lpstr>Базис</vt:lpstr>
      <vt:lpstr>Microsoft Equation 3.0</vt:lpstr>
      <vt:lpstr>Результаты социометрического исследования ФИИТ группы №1 </vt:lpstr>
      <vt:lpstr>История вопроса</vt:lpstr>
      <vt:lpstr>Социометрия – метод анализа межличностных отношений в малых группах</vt:lpstr>
      <vt:lpstr>Основные цели  социометрической процедуры </vt:lpstr>
      <vt:lpstr>Целевые показатели </vt:lpstr>
      <vt:lpstr>Первый вопрос:</vt:lpstr>
      <vt:lpstr>Социометрический Статус 1</vt:lpstr>
      <vt:lpstr>Социометрический статус</vt:lpstr>
      <vt:lpstr>Коэффициент эмоциональной экспансивности 1</vt:lpstr>
      <vt:lpstr>Эмоциональная экспансивность</vt:lpstr>
      <vt:lpstr>Коэффициент удовлетворенности общением 1</vt:lpstr>
      <vt:lpstr>Коэффициент удовлетворенности общением (КУО)</vt:lpstr>
      <vt:lpstr>Комментарии к таблице КУО</vt:lpstr>
      <vt:lpstr>Основные групповые социометрические индексы</vt:lpstr>
      <vt:lpstr>Групповые коэффициенты  1:</vt:lpstr>
      <vt:lpstr>Социометрический граф 1</vt:lpstr>
      <vt:lpstr>Социометрический граф 1.вз</vt:lpstr>
      <vt:lpstr>Второй вопрос:</vt:lpstr>
      <vt:lpstr> </vt:lpstr>
      <vt:lpstr>Коэффициент эмоциональной экспансивности 2</vt:lpstr>
      <vt:lpstr>Коэффициент удовлетворенности общением 2</vt:lpstr>
      <vt:lpstr>Групповые коэффициенты  2:</vt:lpstr>
      <vt:lpstr>Социометрический граф 2</vt:lpstr>
      <vt:lpstr>Социометрический граф 2.вз</vt:lpstr>
      <vt:lpstr>Вопрос 3:</vt:lpstr>
      <vt:lpstr>Презентация PowerPoint</vt:lpstr>
      <vt:lpstr>Коэффициент эмоциональной экспансивности 3</vt:lpstr>
      <vt:lpstr>Коэффициент удовлетворенности общением 3</vt:lpstr>
      <vt:lpstr>Групповые коэффициенты  3:</vt:lpstr>
      <vt:lpstr>Социометрический граф 3</vt:lpstr>
      <vt:lpstr>Социометрический граф 3.вз</vt:lpstr>
      <vt:lpstr>Вопрос 4:</vt:lpstr>
      <vt:lpstr> </vt:lpstr>
      <vt:lpstr>Коэффициент эмоциональной экспансивности 4</vt:lpstr>
      <vt:lpstr>Коэффициент удовлетворенности общением 4</vt:lpstr>
      <vt:lpstr>Групповые коэффициенты  4:</vt:lpstr>
      <vt:lpstr>Социометрический граф 4</vt:lpstr>
      <vt:lpstr>Социометрический граф 4.вз</vt:lpstr>
      <vt:lpstr>Вопрос 5:</vt:lpstr>
      <vt:lpstr> </vt:lpstr>
      <vt:lpstr>Коэффициент эмоциональной экспансивности 5</vt:lpstr>
      <vt:lpstr>Коэффициент удовлетворенности общением 5</vt:lpstr>
      <vt:lpstr>Групповые коэффициенты  5:</vt:lpstr>
      <vt:lpstr>Социометрический граф 5</vt:lpstr>
      <vt:lpstr>Социометрический граф 5.вз</vt:lpstr>
      <vt:lpstr>Вопрос 6:</vt:lpstr>
      <vt:lpstr> </vt:lpstr>
      <vt:lpstr>Коэффициент эмоциональной экспансивности 6</vt:lpstr>
      <vt:lpstr>Коэффициент удовлетворенности общением 6</vt:lpstr>
      <vt:lpstr>Групповые коэффициенты  6:</vt:lpstr>
      <vt:lpstr>Социометрический граф 6</vt:lpstr>
      <vt:lpstr>Социометрический граф 6.вз</vt:lpstr>
      <vt:lpstr>Сводные социометрические показатели группы по видам вопросов</vt:lpstr>
      <vt:lpstr>Рейтинг осознанности-ответственности выбора</vt:lpstr>
      <vt:lpstr>Рейтинг адекватности оценок</vt:lpstr>
      <vt:lpstr>Сводные социометрические показатели группы по типам общения</vt:lpstr>
      <vt:lpstr>Библиографический список</vt:lpstr>
      <vt:lpstr>Библиографический список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Результаты социометрического исследования ФИИТ группы №1</dc:title>
  <dc:creator>Зайчикова Надежда Анатольевна</dc:creator>
  <cp:lastModifiedBy>НАДЕЖДА</cp:lastModifiedBy>
  <cp:revision>38</cp:revision>
  <dcterms:created xsi:type="dcterms:W3CDTF">2024-04-12T12:29:36Z</dcterms:created>
  <dcterms:modified xsi:type="dcterms:W3CDTF">2024-04-15T13:23:06Z</dcterms:modified>
</cp:coreProperties>
</file>