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60"/>
  </p:notesMasterIdLst>
  <p:sldIdLst>
    <p:sldId id="309" r:id="rId2"/>
    <p:sldId id="313" r:id="rId3"/>
    <p:sldId id="314" r:id="rId4"/>
    <p:sldId id="315" r:id="rId5"/>
    <p:sldId id="316" r:id="rId6"/>
    <p:sldId id="261" r:id="rId7"/>
    <p:sldId id="257" r:id="rId8"/>
    <p:sldId id="264" r:id="rId9"/>
    <p:sldId id="258" r:id="rId10"/>
    <p:sldId id="265" r:id="rId11"/>
    <p:sldId id="259" r:id="rId12"/>
    <p:sldId id="266" r:id="rId13"/>
    <p:sldId id="263" r:id="rId14"/>
    <p:sldId id="267" r:id="rId15"/>
    <p:sldId id="262" r:id="rId16"/>
    <p:sldId id="270" r:id="rId17"/>
    <p:sldId id="271" r:id="rId18"/>
    <p:sldId id="269" r:id="rId19"/>
    <p:sldId id="268" r:id="rId20"/>
    <p:sldId id="272" r:id="rId21"/>
    <p:sldId id="273" r:id="rId22"/>
    <p:sldId id="275" r:id="rId23"/>
    <p:sldId id="277" r:id="rId24"/>
    <p:sldId id="278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0" r:id="rId55"/>
    <p:sldId id="311" r:id="rId56"/>
    <p:sldId id="317" r:id="rId57"/>
    <p:sldId id="274" r:id="rId58"/>
    <p:sldId id="31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7BDB-11B2-4930-B5BC-B225BAAF656E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DBB6-DC46-4DE8-B129-E5B378F54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1D2A0-615A-495C-AAC3-076BD24B5AC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BB85-BB87-49D4-AB0E-0CB70251720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95E8-380C-454C-961C-DE8BB6D4172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101" y="227013"/>
            <a:ext cx="99695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51367" y="1598613"/>
            <a:ext cx="4821767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6334" y="1598613"/>
            <a:ext cx="4823884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02168" y="6242051"/>
            <a:ext cx="2377017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09900" y="6248401"/>
            <a:ext cx="4607984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823201" y="6248401"/>
            <a:ext cx="234103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ABDF-3F7D-4D37-831D-0937CE6FD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88D9-BF1E-44C3-B3F7-76B877B70AB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A925-496E-46F9-9506-ECF59DA423D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44E5-1915-4DB4-92B6-1578EAA04E25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485-D23F-4DC2-9A26-D5BC5835D139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D252-79F7-40F9-9331-11191614BDD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303-5398-4053-BFC1-6623E5D09A7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16B2-E684-4292-9850-689ECE4D680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0D14-3360-4D0E-862A-7D087E463E3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80885A9-5AAF-44F8-8759-06A69F6B6BD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.tarefer.ru/70/100066/index.html" TargetMode="External"/><Relationship Id="rId2" Type="http://schemas.openxmlformats.org/officeDocument/2006/relationships/hyperlink" Target="http://psyfactor.org/moreno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72707" descr="Увеличительное стекло, показывающее снижение производительности">
            <a:extLst>
              <a:ext uri="{FF2B5EF4-FFF2-40B4-BE49-F238E27FC236}">
                <a16:creationId xmlns:a16="http://schemas.microsoft.com/office/drawing/2014/main" id="{440BF2D1-7F1C-CBE5-F3E7-42D52A69E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1220" b="1451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72706" name="Rectangle 2">
            <a:extLst>
              <a:ext uri="{FF2B5EF4-FFF2-40B4-BE49-F238E27FC236}">
                <a16:creationId xmlns:a16="http://schemas.microsoft.com/office/drawing/2014/main" id="{FD6DB81A-6F18-40E2-5824-F57336EA3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980" y="790042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социометрического исследования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{group}</a:t>
            </a:r>
            <a:endParaRPr lang="en-US" altLang="ru-RU" sz="4000" b="1" cap="all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009A2-9FBF-2624-D7AF-2D459C158830}"/>
              </a:ext>
            </a:extLst>
          </p:cNvPr>
          <p:cNvSpPr txBox="1"/>
          <p:nvPr/>
        </p:nvSpPr>
        <p:spPr>
          <a:xfrm>
            <a:off x="3007360" y="404450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Презентация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Зайчиковой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Надежды Анатольевны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К. ф.-м. н., доцента кафедры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ПМиФ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C8F93-C554-AD35-D4EC-F3402D227D0F}"/>
              </a:ext>
            </a:extLst>
          </p:cNvPr>
          <p:cNvSpPr txBox="1"/>
          <p:nvPr/>
        </p:nvSpPr>
        <p:spPr>
          <a:xfrm>
            <a:off x="2923385" y="6067958"/>
            <a:ext cx="61722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Самара,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617B9-71F8-A948-4038-FCA3B25526DC}"/>
              </a:ext>
            </a:extLst>
          </p:cNvPr>
          <p:cNvSpPr txBox="1"/>
          <p:nvPr/>
        </p:nvSpPr>
        <p:spPr>
          <a:xfrm>
            <a:off x="1184988" y="282211"/>
            <a:ext cx="98919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Федеральное государственное автономное образовательное учреждение высшего образования «Самарский национальный исследовательский университет имени академика С.П. Королева»</a:t>
            </a:r>
          </a:p>
        </p:txBody>
      </p:sp>
    </p:spTree>
    <p:extLst>
      <p:ext uri="{BB962C8B-B14F-4D97-AF65-F5344CB8AC3E}">
        <p14:creationId xmlns:p14="http://schemas.microsoft.com/office/powerpoint/2010/main" val="31934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6" grpId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D1A48-7D63-E542-60C0-5D44AD23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9" y="501077"/>
            <a:ext cx="9875520" cy="1356360"/>
          </a:xfrm>
        </p:spPr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Эмоциональная экспансивность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0FA10-ACDB-1837-0CFA-33F5D732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55" y="1857437"/>
            <a:ext cx="9872871" cy="4038600"/>
          </a:xfrm>
        </p:spPr>
        <p:txBody>
          <a:bodyPr>
            <a:noAutofit/>
          </a:bodyPr>
          <a:lstStyle/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характеристика потребности в общении. Данный индекс может быть общим, положительным и отрицательным. </a:t>
            </a:r>
          </a:p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 положительной экспансивности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-го члена группы рассчитывается по формуле: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Vi+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сделанных респондентом положительных выборов, 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число членов группы.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обратить внимание, что индекс экспансивности определяется только при непараметрической процедуре социометрии.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15C623-0C0F-8B97-DF19-D092A4EB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0650" y="617436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10</a:t>
            </a:fld>
            <a:endParaRPr lang="en-US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A57D64-735A-B435-8C5F-E48317C7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51" y="2981262"/>
            <a:ext cx="140989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26910-01F8-F162-8CE2-9D20E17A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034DB1-7F00-0C51-E807-523AA5B2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921" y="6236895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224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2D583-3BC6-6DF2-4EB6-B5CD8603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удовлетворенности общением (КУО)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2CD26-3C10-A34C-1AC5-771EE2A2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вычисляется по формуле: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B+ 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полученных тем или другим членом группы положительных выборов,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V+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сделанных респондентом положительных выборов.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18A674-DE50-E71E-EC75-13254A29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2591" y="623098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12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A471F0-DD81-0FDA-C21D-AE0A41AD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73" y="2431735"/>
            <a:ext cx="151468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F942A0A-3A12-835D-EAF0-FCF0DF0F1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Комментарии к таблице КУО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649C638-99C3-3E7B-1C0D-1A089AE0A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 – 0/0 – адекватно пессимистичная оценка общения – удовлетворенность общением («нет и не надо»);</a:t>
            </a:r>
          </a:p>
          <a:p>
            <a:r>
              <a:rPr lang="ru-RU" altLang="ru-RU" sz="2800" dirty="0"/>
              <a:t> –  </a:t>
            </a:r>
            <a:r>
              <a:rPr lang="en-US" altLang="ru-RU" sz="2800" dirty="0"/>
              <a:t>k</a:t>
            </a:r>
            <a:r>
              <a:rPr lang="ru-RU" altLang="ru-RU" sz="2800" dirty="0"/>
              <a:t>/0 (</a:t>
            </a:r>
            <a:r>
              <a:rPr lang="en-US" altLang="ru-RU" sz="2800" dirty="0"/>
              <a:t>inf) </a:t>
            </a:r>
            <a:r>
              <a:rPr lang="ru-RU" altLang="ru-RU" sz="2800" dirty="0"/>
              <a:t>– неадекватно пессимистичная оценка общения – неудовлетворенность общением («предлагают, не беру»);</a:t>
            </a:r>
          </a:p>
          <a:p>
            <a:r>
              <a:rPr lang="ru-RU" altLang="ru-RU" sz="2800" dirty="0"/>
              <a:t> –  0</a:t>
            </a:r>
            <a:r>
              <a:rPr lang="en-US" altLang="ru-RU" sz="2800" dirty="0"/>
              <a:t>/k</a:t>
            </a:r>
            <a:r>
              <a:rPr lang="ru-RU" altLang="ru-RU" sz="2800" dirty="0"/>
              <a:t>=0 – неадекватно оптимистичная оценка общения – неудовлетворенность</a:t>
            </a:r>
            <a:r>
              <a:rPr lang="en-US" altLang="ru-RU" sz="2800" dirty="0"/>
              <a:t> </a:t>
            </a:r>
            <a:r>
              <a:rPr lang="ru-RU" altLang="ru-RU" sz="2800" dirty="0"/>
              <a:t>общением («предлагаю, не берут»);</a:t>
            </a:r>
          </a:p>
          <a:p>
            <a:pPr>
              <a:lnSpc>
                <a:spcPct val="90000"/>
              </a:lnSpc>
            </a:pPr>
            <a:r>
              <a:rPr lang="ru-RU" altLang="ru-RU" sz="2800" dirty="0"/>
              <a:t>0&lt;КУО&lt;100 – различная степень удовлетворенности общением;</a:t>
            </a:r>
          </a:p>
          <a:p>
            <a:pPr>
              <a:lnSpc>
                <a:spcPct val="90000"/>
              </a:lnSpc>
            </a:pPr>
            <a:r>
              <a:rPr lang="ru-RU" altLang="ru-RU" sz="2800" dirty="0"/>
              <a:t>КУО&gt;100 – предлагаемое общение выше потребности в общении, высокая степень востребованности. </a:t>
            </a:r>
          </a:p>
          <a:p>
            <a:pPr>
              <a:lnSpc>
                <a:spcPct val="90000"/>
              </a:lnSpc>
            </a:pPr>
            <a:endParaRPr lang="ru-RU" altLang="ru-RU" sz="2800" dirty="0"/>
          </a:p>
        </p:txBody>
      </p: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DD18E161-2495-0F36-D656-85CC31BE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2591" y="623098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E3EE7-0D0D-D465-2A5E-CD4BCA7A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5" y="269047"/>
            <a:ext cx="9875520" cy="135636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</a:rPr>
              <a:t>Основные групповые социометрические индексы</a:t>
            </a:r>
            <a:endParaRPr lang="ru-RU" sz="7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ADBDF2-2BF3-3899-A5A0-6C2C15AB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269" y="6223827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14</a:t>
            </a:fld>
            <a:endParaRPr lang="en-US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1B617A4-172A-50D8-7E7B-C14528AA2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445" y="1212979"/>
            <a:ext cx="7009507" cy="5375973"/>
          </a:xfrm>
        </p:spPr>
      </p:pic>
    </p:spTree>
    <p:extLst>
      <p:ext uri="{BB962C8B-B14F-4D97-AF65-F5344CB8AC3E}">
        <p14:creationId xmlns:p14="http://schemas.microsoft.com/office/powerpoint/2010/main" val="131974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1: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15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4CFD3-C713-8451-C2AF-03160E19D88C}"/>
              </a:ext>
            </a:extLst>
          </p:cNvPr>
          <p:cNvSpPr txBox="1"/>
          <p:nvPr/>
        </p:nvSpPr>
        <p:spPr>
          <a:xfrm>
            <a:off x="2126637" y="6049318"/>
            <a:ext cx="897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Показатель хорошей групповой сплоченности (от 7 до 17 лет) – 0,6-0,7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89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16</a:t>
            </a:fld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60E9E4-7284-448A-C37E-D0262F55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8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</a:t>
            </a:r>
            <a:r>
              <a:rPr lang="en-US" dirty="0"/>
              <a:t>1.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7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Второй вопрос: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 кому из студентов вашей группы вы обратились бы за советом?</a:t>
            </a:r>
          </a:p>
          <a:p>
            <a:r>
              <a:rPr lang="ru-RU" sz="4000" dirty="0"/>
              <a:t>(Критерий актуального неформального общения, требующего авторитетности)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936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19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97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1" y="227013"/>
            <a:ext cx="99695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История вопроса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9922" y="1557339"/>
            <a:ext cx="5895678" cy="44973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sz="2600" dirty="0"/>
              <a:t>1920-1930-е годы: США, австрийский психиатр Дж. Морено </a:t>
            </a:r>
            <a:r>
              <a:rPr lang="en-US" sz="2600" dirty="0"/>
              <a:t>- </a:t>
            </a:r>
            <a:r>
              <a:rPr lang="ru-RU" sz="2600" dirty="0"/>
              <a:t> способ измерения отношений, социометрический "тест", средства визуализации "невидимой структуры", </a:t>
            </a:r>
            <a:r>
              <a:rPr lang="ru-RU" sz="2600" dirty="0" err="1"/>
              <a:t>социограмму</a:t>
            </a:r>
            <a:r>
              <a:rPr lang="ru-RU" sz="2600" dirty="0"/>
              <a:t>, связал этот инструментарий с понятиями структуры, социальных ролей и сплоченности</a:t>
            </a:r>
          </a:p>
        </p:txBody>
      </p:sp>
      <p:pic>
        <p:nvPicPr>
          <p:cNvPr id="512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0672" y="1572768"/>
            <a:ext cx="3064594" cy="3413570"/>
          </a:xfrm>
        </p:spPr>
      </p:pic>
    </p:spTree>
    <p:extLst>
      <p:ext uri="{BB962C8B-B14F-4D97-AF65-F5344CB8AC3E}">
        <p14:creationId xmlns:p14="http://schemas.microsoft.com/office/powerpoint/2010/main" val="105850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20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258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21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877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2: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22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288990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23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592CE2-B073-A5BC-1880-1EB7F889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3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2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24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9F55E50-E31A-4867-875A-2A49305E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955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3: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отправились бы в командировку?</a:t>
            </a:r>
          </a:p>
          <a:p>
            <a:r>
              <a:rPr lang="ru-RU" sz="4000" dirty="0"/>
              <a:t>(Критерий формального общения средней актуальности, требующего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25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253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26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391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27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170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28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207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3: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29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D392171-9F4E-79AD-F6DC-D36EA062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984" y="287973"/>
            <a:ext cx="1024940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Социометрия – метод анализа межличностных отношений в малых группах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0823" y="1610805"/>
            <a:ext cx="5330105" cy="44973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2400" dirty="0"/>
              <a:t>1950-е годы: Гарвардская школа, психолог Д. </a:t>
            </a:r>
            <a:r>
              <a:rPr lang="ru-RU" sz="2400" dirty="0" err="1"/>
              <a:t>Картрайт</a:t>
            </a:r>
            <a:r>
              <a:rPr lang="ru-RU" sz="2400" dirty="0"/>
              <a:t> и математик Ф. </a:t>
            </a:r>
            <a:r>
              <a:rPr lang="ru-RU" sz="2400" dirty="0" err="1"/>
              <a:t>Харари</a:t>
            </a:r>
            <a:r>
              <a:rPr lang="ru-RU" sz="2400" dirty="0"/>
              <a:t> - матричная алгебра и теория графов</a:t>
            </a:r>
          </a:p>
          <a:p>
            <a:pPr>
              <a:lnSpc>
                <a:spcPct val="90000"/>
              </a:lnSpc>
              <a:defRPr/>
            </a:pPr>
            <a:r>
              <a:rPr lang="ru-RU" sz="2400" dirty="0"/>
              <a:t>1960-е годы: СССР, Минск (Я.Л. </a:t>
            </a:r>
            <a:r>
              <a:rPr lang="ru-RU" sz="2400" dirty="0" err="1"/>
              <a:t>Коломинский</a:t>
            </a:r>
            <a:r>
              <a:rPr lang="en-US" sz="2400" dirty="0"/>
              <a:t> – </a:t>
            </a:r>
            <a:r>
              <a:rPr lang="ru-RU" sz="2400" dirty="0"/>
              <a:t>на фото справа), Ленинград (И.П. Волков), Эстония (Ю. </a:t>
            </a:r>
            <a:r>
              <a:rPr lang="ru-RU" sz="2400" dirty="0" err="1"/>
              <a:t>Орн</a:t>
            </a:r>
            <a:r>
              <a:rPr lang="ru-RU" sz="2400" dirty="0"/>
              <a:t>) </a:t>
            </a:r>
            <a:r>
              <a:rPr lang="en-US" sz="2400" dirty="0"/>
              <a:t>- </a:t>
            </a:r>
            <a:r>
              <a:rPr lang="ru-RU" sz="2400" dirty="0"/>
              <a:t>новые процедуры получения данных и вычисления локальных социометрических индексов </a:t>
            </a:r>
          </a:p>
          <a:p>
            <a:pPr>
              <a:lnSpc>
                <a:spcPct val="90000"/>
              </a:lnSpc>
              <a:defRPr/>
            </a:pPr>
            <a:endParaRPr lang="ru-RU" sz="2400" dirty="0"/>
          </a:p>
        </p:txBody>
      </p:sp>
      <p:pic>
        <p:nvPicPr>
          <p:cNvPr id="614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3808" y="1598613"/>
            <a:ext cx="3904743" cy="4497387"/>
          </a:xfrm>
        </p:spPr>
      </p:pic>
    </p:spTree>
    <p:extLst>
      <p:ext uri="{BB962C8B-B14F-4D97-AF65-F5344CB8AC3E}">
        <p14:creationId xmlns:p14="http://schemas.microsoft.com/office/powerpoint/2010/main" val="729261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3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31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D66A79-B2A5-FC9E-3708-18BF895F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4: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предпочли бы выполнить домашнее задание?</a:t>
            </a:r>
          </a:p>
          <a:p>
            <a:r>
              <a:rPr lang="ru-RU" sz="4000" dirty="0"/>
              <a:t>(Критерий актуального делового общения, требующего средней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32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15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33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9252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34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348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35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6953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4: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36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773891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37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785A82A-75C3-D7AB-291F-8CA42385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522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4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38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35CDB31-2572-7BDD-F60D-397C10C4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46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5: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 С кем из студентов вашей группы вы бы составили команду для ведения инженерного проекта?</a:t>
            </a:r>
          </a:p>
          <a:p>
            <a:r>
              <a:rPr lang="ru-RU" sz="4000" dirty="0"/>
              <a:t> (Критерий неактуального формального общения, требующего высокой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39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69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/>
              <a:t>Основные цели  социометрической процедуры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sz="2800"/>
              <a:t>измерение степени сплоченности-разобщенности в группе </a:t>
            </a:r>
          </a:p>
          <a:p>
            <a:pPr>
              <a:lnSpc>
                <a:spcPct val="80000"/>
              </a:lnSpc>
              <a:defRPr/>
            </a:pPr>
            <a:r>
              <a:rPr lang="ru-RU" sz="2800"/>
              <a:t>выявление «социометрических позиций», соотносительного авторитета членов группы</a:t>
            </a:r>
            <a:endParaRPr lang="en-US" sz="2800"/>
          </a:p>
          <a:p>
            <a:pPr>
              <a:lnSpc>
                <a:spcPct val="80000"/>
              </a:lnSpc>
              <a:defRPr/>
            </a:pPr>
            <a:r>
              <a:rPr lang="ru-RU" sz="2800"/>
              <a:t>определение удовлетворенности общением членов группы </a:t>
            </a:r>
          </a:p>
          <a:p>
            <a:pPr>
              <a:lnSpc>
                <a:spcPct val="80000"/>
              </a:lnSpc>
              <a:defRPr/>
            </a:pPr>
            <a:r>
              <a:rPr lang="ru-RU" sz="2800"/>
              <a:t>обнаружение внутригрупповых подсистем, сплоченных образований, во главе которых могут быть неформальные лидеры </a:t>
            </a:r>
          </a:p>
        </p:txBody>
      </p:sp>
    </p:spTree>
    <p:extLst>
      <p:ext uri="{BB962C8B-B14F-4D97-AF65-F5344CB8AC3E}">
        <p14:creationId xmlns:p14="http://schemas.microsoft.com/office/powerpoint/2010/main" val="3454219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40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5539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41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15644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42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9687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5: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43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1903515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44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7C4CBC-287B-A879-5B45-40F16FFC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82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5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45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2B8B89-A840-7AA2-B49F-8893A7D7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67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6: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бы составили команду для ведения </a:t>
            </a:r>
            <a:r>
              <a:rPr lang="en-US" sz="4000" dirty="0"/>
              <a:t>IT</a:t>
            </a:r>
            <a:r>
              <a:rPr lang="ru-RU" sz="4000" dirty="0"/>
              <a:t>-проекта?</a:t>
            </a:r>
          </a:p>
          <a:p>
            <a:r>
              <a:rPr lang="ru-RU" sz="4000" dirty="0"/>
              <a:t>(Критерий неактуального формального общения, требующего высокой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46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562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47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46554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48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6374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49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38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080" y="316992"/>
            <a:ext cx="9875520" cy="1356360"/>
          </a:xfrm>
        </p:spPr>
        <p:txBody>
          <a:bodyPr/>
          <a:lstStyle/>
          <a:p>
            <a:pPr>
              <a:defRPr/>
            </a:pPr>
            <a:r>
              <a:rPr lang="ru-RU" dirty="0"/>
              <a:t>Целевые показатели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92224"/>
            <a:ext cx="9918591" cy="43037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2800" dirty="0"/>
              <a:t>личного (неформального) общения, требующего авторитетности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личного общения, не требующего авторитетности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деловых отношений (формальное общение), требующих высокой компетентности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деловых отношений, требующих средней компетентности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актуальных деловых отношений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неактуальных сегодня (будущих) деловых отношений </a:t>
            </a:r>
          </a:p>
        </p:txBody>
      </p:sp>
    </p:spTree>
    <p:extLst>
      <p:ext uri="{BB962C8B-B14F-4D97-AF65-F5344CB8AC3E}">
        <p14:creationId xmlns:p14="http://schemas.microsoft.com/office/powerpoint/2010/main" val="3784092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6: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50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2047357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/>
              <a:t>Социометрический граф 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51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65C99DB-A7D1-0DA2-C6A3-6E9DABD4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1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6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52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F801CE-FADC-DBA8-6150-EF3D4BD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85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BBFB6-6507-8D78-C6E2-3C1A21BA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400" dirty="0"/>
              <a:t>Сводные социометрические показатели группы</a:t>
            </a:r>
            <a:r>
              <a:rPr lang="en-US" altLang="ru-RU" sz="4400" dirty="0"/>
              <a:t> </a:t>
            </a:r>
            <a:r>
              <a:rPr lang="ru-RU" altLang="ru-RU" sz="4400" dirty="0"/>
              <a:t>по видам вопросов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68F90E-DC92-9BF8-6FF0-77817497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14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D253B-AF8C-D762-8032-3181FCA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Рейтинг осознанности-ответственности выбора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254ED-80E4-9040-8E83-E50F179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36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01132-8656-44A0-AC06-D9D8684C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Рейтинг адекватности оценок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7D02F7-47BF-0E49-751F-05A85B40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36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30101132-8656-44A0-AC06-D9D8684C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82880"/>
            <a:ext cx="9875520" cy="1356360"/>
          </a:xfrm>
        </p:spPr>
        <p:txBody>
          <a:bodyPr>
            <a:normAutofit/>
          </a:bodyPr>
          <a:lstStyle/>
          <a:p>
            <a:r>
              <a:rPr lang="ru-RU" altLang="ru-RU" dirty="0"/>
              <a:t>Сводные социометрические показатели группы</a:t>
            </a:r>
            <a:r>
              <a:rPr lang="en-US" altLang="ru-RU" dirty="0"/>
              <a:t> </a:t>
            </a:r>
            <a:r>
              <a:rPr lang="ru-RU" altLang="ru-RU" dirty="0"/>
              <a:t>по типам общения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99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C7C72-1F63-FA4A-2554-1FCE38F4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0C6594-E1BA-C2D4-5C5B-18293A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3CBCF61-8913-EE34-731B-55A9A7FD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Морено Я. Л. Социометрия: Экспериментальный метод и наука об обществе/ Пер. с англ. А. </a:t>
            </a:r>
            <a:r>
              <a:rPr lang="ru-RU" sz="2400" dirty="0" err="1"/>
              <a:t>Боковикова</a:t>
            </a:r>
            <a:r>
              <a:rPr lang="ru-RU" sz="2400" dirty="0"/>
              <a:t>. Москва: Академический Проект, 2001. – 384 с. ISBN 5-8291-0110-6.</a:t>
            </a:r>
          </a:p>
          <a:p>
            <a:r>
              <a:rPr lang="en-US" sz="2400" dirty="0"/>
              <a:t>Moreno, J.L. (1951). </a:t>
            </a:r>
            <a:r>
              <a:rPr lang="en-US" sz="2400" i="1" dirty="0"/>
              <a:t>Sociometry, experimental method and the science of society; An approach to a new political orientation. </a:t>
            </a:r>
            <a:r>
              <a:rPr lang="ru-RU" sz="2400" dirty="0" err="1"/>
              <a:t>Beacon</a:t>
            </a:r>
            <a:r>
              <a:rPr lang="ru-RU" sz="2400" dirty="0"/>
              <a:t>, N.Y.: </a:t>
            </a:r>
            <a:r>
              <a:rPr lang="ru-RU" sz="2400" dirty="0" err="1"/>
              <a:t>Beacon</a:t>
            </a:r>
            <a:r>
              <a:rPr lang="ru-RU" sz="2400" dirty="0"/>
              <a:t> House.</a:t>
            </a:r>
          </a:p>
          <a:p>
            <a:r>
              <a:rPr lang="ru-RU" dirty="0"/>
              <a:t>Зайчикова Н.А. Социометрия студенческих групп экономических</a:t>
            </a:r>
            <a:r>
              <a:rPr lang="en-US" dirty="0"/>
              <a:t> </a:t>
            </a:r>
            <a:r>
              <a:rPr lang="ru-RU" dirty="0"/>
              <a:t>специальностей// В мире научных открытий: материалы VI Международной научно-практической конференции «Социально-гуманитарные проблемы</a:t>
            </a:r>
            <a:r>
              <a:rPr lang="en-US" dirty="0"/>
              <a:t> </a:t>
            </a:r>
            <a:r>
              <a:rPr lang="ru-RU" dirty="0"/>
              <a:t>современности: человек, общество и культура», 10 окт., 2015 г. Социально</a:t>
            </a:r>
            <a:r>
              <a:rPr lang="en-US" dirty="0"/>
              <a:t> </a:t>
            </a:r>
            <a:r>
              <a:rPr lang="ru-RU" dirty="0"/>
              <a:t>гуманитарные науки. – Красноярск, 2015. – №9.2(69). – С.501-516. Режим</a:t>
            </a:r>
            <a:r>
              <a:rPr lang="en-US" dirty="0"/>
              <a:t> </a:t>
            </a:r>
            <a:r>
              <a:rPr lang="ru-RU" dirty="0"/>
              <a:t>доступа: http://www.NKRAS.ru.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653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sz="2400" dirty="0"/>
              <a:t>Социальная психология в трудах отечественных психологов. Составитель Свенцицкий А.Л. СПб.: Питер, 2000. 512 с.</a:t>
            </a:r>
          </a:p>
          <a:p>
            <a:pPr>
              <a:defRPr/>
            </a:pPr>
            <a:r>
              <a:rPr lang="ru-RU" sz="2400" dirty="0"/>
              <a:t>Р.Л. Кричевский, Е.М. </a:t>
            </a:r>
            <a:r>
              <a:rPr lang="ru-RU" sz="2400" dirty="0" err="1"/>
              <a:t>Дубовская</a:t>
            </a:r>
            <a:r>
              <a:rPr lang="ru-RU" sz="2400" dirty="0"/>
              <a:t>. Психология малой группы: теоретический и прикладной аспекты. М.: Изд-во МГУ, 1991, С.30-34.</a:t>
            </a:r>
          </a:p>
          <a:p>
            <a:pPr>
              <a:defRPr/>
            </a:pPr>
            <a:r>
              <a:rPr lang="ru-RU" sz="2400" dirty="0"/>
              <a:t> Энциклопедия социологии, 2003\\ URL: http://slovari.yandex.ru</a:t>
            </a:r>
          </a:p>
          <a:p>
            <a:pPr>
              <a:defRPr/>
            </a:pPr>
            <a:r>
              <a:rPr lang="ru-RU" sz="2400" dirty="0"/>
              <a:t>  И.П. Волков. Исследование лидерства как функции групповой задачи// Социальная психология в трудах отечественных психологов. Составитель Свенцицкий А.Л. СПб.: Питер, 2000. 512 с.; Экспериментальная и прикладная психология. </a:t>
            </a:r>
            <a:r>
              <a:rPr lang="ru-RU" sz="2400" dirty="0" err="1"/>
              <a:t>Вып</a:t>
            </a:r>
            <a:r>
              <a:rPr lang="ru-RU" sz="2400" dirty="0"/>
              <a:t>. 4. Л.: Изд-во ЛГУ, 1971, С. 17.-22.</a:t>
            </a:r>
          </a:p>
          <a:p>
            <a:pPr>
              <a:defRPr/>
            </a:pPr>
            <a:r>
              <a:rPr lang="ru-RU" sz="2400" dirty="0"/>
              <a:t> Социометрия: исследование межличностных отношений в группе \\ URL: </a:t>
            </a:r>
            <a:r>
              <a:rPr lang="ru-RU" sz="2400" dirty="0">
                <a:hlinkClick r:id="rId2"/>
              </a:rPr>
              <a:t>http://psyfactor.org/moreno.htm</a:t>
            </a:r>
            <a:endParaRPr lang="ru-RU" sz="2400" dirty="0"/>
          </a:p>
          <a:p>
            <a:pPr>
              <a:defRPr/>
            </a:pPr>
            <a:r>
              <a:rPr lang="ru-RU" sz="2400" dirty="0"/>
              <a:t>Интеллектуальные и коммуникативные способности \\ URL: </a:t>
            </a:r>
            <a:r>
              <a:rPr lang="ru-RU" sz="2400" dirty="0">
                <a:hlinkClick r:id="rId3"/>
              </a:rPr>
              <a:t>http://works.tarefer.ru/70/100066/index.html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Первый вопрос: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Кого из студентов вашей группы вы бы хотели пригласить на день рождения?</a:t>
            </a:r>
          </a:p>
          <a:p>
            <a:r>
              <a:rPr lang="ru-RU" sz="4000" dirty="0"/>
              <a:t>(Критерий актуального неформального общения, не требующего авторитетности)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14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5549BF6-A20C-DB6C-A636-BAF16047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" y="472964"/>
            <a:ext cx="2287726" cy="5644055"/>
          </a:xfrm>
        </p:spPr>
        <p:txBody>
          <a:bodyPr vert="vert270"/>
          <a:lstStyle/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6B267B8-B828-C7D9-1F2E-1523B0D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9285" y="618807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7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C6EBE-A83A-61B1-3263-D989326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9721"/>
            <a:ext cx="9875520" cy="1356360"/>
          </a:xfrm>
        </p:spPr>
        <p:txBody>
          <a:bodyPr/>
          <a:lstStyle/>
          <a:p>
            <a:r>
              <a:rPr lang="ru-RU" dirty="0"/>
              <a:t>Социометрический статус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D59B4-FFFA-29B3-D864-972BD685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–  характеристика позиции члена группы, в нем отражается степень влияния человека, потенциальная способность к лидерству. Индекс положительного статуса j-го члена группы определяется по формуле:</a:t>
            </a:r>
          </a:p>
          <a:p>
            <a:endParaRPr lang="ru-RU" sz="2800" dirty="0"/>
          </a:p>
          <a:p>
            <a:r>
              <a:rPr lang="ru-RU" sz="2800" dirty="0"/>
              <a:t> где   В</a:t>
            </a:r>
            <a:r>
              <a:rPr lang="en-US" sz="2800" dirty="0"/>
              <a:t>j+   </a:t>
            </a:r>
            <a:r>
              <a:rPr lang="ru-RU" sz="2800" dirty="0"/>
              <a:t>– количество полученных тем или другим членом группы положительных выборов,  N – число членов группы.</a:t>
            </a:r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612FCC-545B-AC2F-6FE2-D351A38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194756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8</a:t>
            </a:fld>
            <a:endParaRPr lang="en-US" sz="28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13B85A7-6346-89B8-FEDB-AAE1B856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E4E597C6-F5F3-0118-ACCE-86B710B61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206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225" imgH="253780" progId="Equation.3">
                  <p:embed/>
                </p:oleObj>
              </mc:Choice>
              <mc:Fallback>
                <p:oleObj r:id="rId2" imgW="317225" imgH="2537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20675" cy="250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67AD664-3DD4-2BE8-8F25-196662D4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451" y="3429000"/>
            <a:ext cx="144800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20D5B-5FE9-AEC8-A65F-2EBE749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4C604-B9AC-2ED9-F9DE-C49182C7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922" y="624587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36748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339</TotalTime>
  <Words>1233</Words>
  <Application>Microsoft Office PowerPoint</Application>
  <PresentationFormat>Широкоэкранный</PresentationFormat>
  <Paragraphs>187</Paragraphs>
  <Slides>58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5" baseType="lpstr">
      <vt:lpstr>Aptos</vt:lpstr>
      <vt:lpstr>Calibri</vt:lpstr>
      <vt:lpstr>Corbel</vt:lpstr>
      <vt:lpstr>Times New Roman</vt:lpstr>
      <vt:lpstr>YS Text</vt:lpstr>
      <vt:lpstr>Базис</vt:lpstr>
      <vt:lpstr>Equation.3</vt:lpstr>
      <vt:lpstr>Результаты социометрического исследования {group}</vt:lpstr>
      <vt:lpstr>История вопроса</vt:lpstr>
      <vt:lpstr>Социометрия – метод анализа межличностных отношений в малых группах</vt:lpstr>
      <vt:lpstr>Основные цели  социометрической процедуры </vt:lpstr>
      <vt:lpstr>Целевые показатели </vt:lpstr>
      <vt:lpstr>Первый вопрос:</vt:lpstr>
      <vt:lpstr>Социометрический Статус 1</vt:lpstr>
      <vt:lpstr>Социометрический статус</vt:lpstr>
      <vt:lpstr>Коэффициент эмоциональной экспансивности 1</vt:lpstr>
      <vt:lpstr>Эмоциональная экспансивность</vt:lpstr>
      <vt:lpstr>Коэффициент удовлетворенности общением 1</vt:lpstr>
      <vt:lpstr>Коэффициент удовлетворенности общением (КУО)</vt:lpstr>
      <vt:lpstr>Комментарии к таблице КУО</vt:lpstr>
      <vt:lpstr>Основные групповые социометрические индексы</vt:lpstr>
      <vt:lpstr>Групповые коэффициенты  1:</vt:lpstr>
      <vt:lpstr>Социометрический граф 1</vt:lpstr>
      <vt:lpstr>Социометрический граф 1.вз</vt:lpstr>
      <vt:lpstr>Второй вопрос:</vt:lpstr>
      <vt:lpstr> </vt:lpstr>
      <vt:lpstr>Коэффициент эмоциональной экспансивности 2</vt:lpstr>
      <vt:lpstr>Коэффициент удовлетворенности общением 2</vt:lpstr>
      <vt:lpstr>Групповые коэффициенты  2:</vt:lpstr>
      <vt:lpstr>Социометрический граф 2</vt:lpstr>
      <vt:lpstr>Социометрический граф 2.вз</vt:lpstr>
      <vt:lpstr>Вопрос 3:</vt:lpstr>
      <vt:lpstr>Презентация PowerPoint</vt:lpstr>
      <vt:lpstr>Коэффициент эмоциональной экспансивности 3</vt:lpstr>
      <vt:lpstr>Коэффициент удовлетворенности общением 3</vt:lpstr>
      <vt:lpstr>Групповые коэффициенты  3:</vt:lpstr>
      <vt:lpstr>Социометрический граф 3</vt:lpstr>
      <vt:lpstr>Социометрический граф 3.вз</vt:lpstr>
      <vt:lpstr>Вопрос 4:</vt:lpstr>
      <vt:lpstr> </vt:lpstr>
      <vt:lpstr>Коэффициент эмоциональной экспансивности 4</vt:lpstr>
      <vt:lpstr>Коэффициент удовлетворенности общением 4</vt:lpstr>
      <vt:lpstr>Групповые коэффициенты  4:</vt:lpstr>
      <vt:lpstr>Социометрический граф 4</vt:lpstr>
      <vt:lpstr>Социометрический граф 4.вз</vt:lpstr>
      <vt:lpstr>Вопрос 5:</vt:lpstr>
      <vt:lpstr> </vt:lpstr>
      <vt:lpstr>Коэффициент эмоциональной экспансивности 5</vt:lpstr>
      <vt:lpstr>Коэффициент удовлетворенности общением 5</vt:lpstr>
      <vt:lpstr>Групповые коэффициенты  5:</vt:lpstr>
      <vt:lpstr>Социометрический граф 5</vt:lpstr>
      <vt:lpstr>Социометрический граф 5.вз</vt:lpstr>
      <vt:lpstr>Вопрос 6:</vt:lpstr>
      <vt:lpstr> </vt:lpstr>
      <vt:lpstr>Коэффициент эмоциональной экспансивности 6</vt:lpstr>
      <vt:lpstr>Коэффициент удовлетворенности общением 6</vt:lpstr>
      <vt:lpstr>Групповые коэффициенты  6:</vt:lpstr>
      <vt:lpstr>Социометрический граф 6</vt:lpstr>
      <vt:lpstr>Социометрический граф 6.вз</vt:lpstr>
      <vt:lpstr>Сводные социометрические показатели группы по видам вопросов</vt:lpstr>
      <vt:lpstr>Рейтинг осознанности-ответственности выбора</vt:lpstr>
      <vt:lpstr>Рейтинг адекватности оценок</vt:lpstr>
      <vt:lpstr>Сводные социометрические показатели группы по типам общения</vt:lpstr>
      <vt:lpstr>Библиографический список</vt:lpstr>
      <vt:lpstr>Библиографический список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социометрического исследования ФИИТ группы №1</dc:title>
  <dc:creator>Зайчикова Надежда Анатольевна</dc:creator>
  <cp:lastModifiedBy>Александра Семёнова</cp:lastModifiedBy>
  <cp:revision>42</cp:revision>
  <dcterms:created xsi:type="dcterms:W3CDTF">2024-04-12T12:29:36Z</dcterms:created>
  <dcterms:modified xsi:type="dcterms:W3CDTF">2024-05-17T20:12:57Z</dcterms:modified>
</cp:coreProperties>
</file>