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1691"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4/18/2024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389577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379598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6" name="对象"/>
          <p:cNvSpPr>
            <a:spLocks noGrp="1"/>
          </p:cNvSpPr>
          <p:nvPr>
            <p:ph type="sldImg"/>
          </p:nvPr>
        </p:nvSpPr>
        <p:spPr>
          <a:xfrm rot="0">
            <a:off x="381000" y="685800"/>
            <a:ext cx="6096000" cy="3429000"/>
          </a:xfrm>
          <a:prstGeom prst="rect"/>
          <a:noFill/>
          <a:ln w="12700" cmpd="sng" cap="flat">
            <a:noFill/>
            <a:prstDash val="solid"/>
            <a:miter/>
          </a:ln>
        </p:spPr>
      </p:sp>
      <p:sp>
        <p:nvSpPr>
          <p:cNvPr id="8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17932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99" name="对象"/>
          <p:cNvSpPr>
            <a:spLocks noGrp="1"/>
          </p:cNvSpPr>
          <p:nvPr>
            <p:ph type="sldImg"/>
          </p:nvPr>
        </p:nvSpPr>
        <p:spPr>
          <a:xfrm rot="0">
            <a:off x="381000" y="685800"/>
            <a:ext cx="6096000" cy="3429000"/>
          </a:xfrm>
          <a:prstGeom prst="rect"/>
          <a:noFill/>
          <a:ln w="12700" cmpd="sng" cap="flat">
            <a:noFill/>
            <a:prstDash val="solid"/>
            <a:miter/>
          </a:ln>
        </p:spPr>
      </p:sp>
      <p:sp>
        <p:nvSpPr>
          <p:cNvPr id="10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6194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55340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1556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70943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99530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6" name="对象"/>
          <p:cNvSpPr>
            <a:spLocks noGrp="1"/>
          </p:cNvSpPr>
          <p:nvPr>
            <p:ph type="sldImg"/>
          </p:nvPr>
        </p:nvSpPr>
        <p:spPr>
          <a:xfrm rot="0">
            <a:off x="381000" y="685800"/>
            <a:ext cx="6096000" cy="3429000"/>
          </a:xfrm>
          <a:prstGeom prst="rect"/>
          <a:noFill/>
          <a:ln w="12700" cmpd="sng" cap="flat">
            <a:noFill/>
            <a:prstDash val="solid"/>
            <a:miter/>
          </a:ln>
        </p:spPr>
      </p:sp>
      <p:sp>
        <p:nvSpPr>
          <p:cNvPr id="6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125218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1" name="对象"/>
          <p:cNvSpPr>
            <a:spLocks noGrp="1"/>
          </p:cNvSpPr>
          <p:nvPr>
            <p:ph type="sldImg"/>
          </p:nvPr>
        </p:nvSpPr>
        <p:spPr>
          <a:xfrm rot="0">
            <a:off x="381000" y="685800"/>
            <a:ext cx="6096000" cy="3429000"/>
          </a:xfrm>
          <a:prstGeom prst="rect"/>
          <a:noFill/>
          <a:ln w="12700" cmpd="sng" cap="flat">
            <a:noFill/>
            <a:prstDash val="solid"/>
            <a:miter/>
          </a:ln>
        </p:spPr>
      </p:sp>
      <p:sp>
        <p:nvSpPr>
          <p:cNvPr id="7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11811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6" name="对象"/>
          <p:cNvSpPr>
            <a:spLocks noGrp="1"/>
          </p:cNvSpPr>
          <p:nvPr>
            <p:ph type="sldImg"/>
          </p:nvPr>
        </p:nvSpPr>
        <p:spPr>
          <a:xfrm rot="0">
            <a:off x="381000" y="685800"/>
            <a:ext cx="6096000" cy="3429000"/>
          </a:xfrm>
          <a:prstGeom prst="rect"/>
          <a:noFill/>
          <a:ln w="12700" cmpd="sng" cap="flat">
            <a:noFill/>
            <a:prstDash val="solid"/>
            <a:miter/>
          </a:ln>
        </p:spPr>
      </p:sp>
      <p:sp>
        <p:nvSpPr>
          <p:cNvPr id="7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857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1" name="对象"/>
          <p:cNvSpPr>
            <a:spLocks noGrp="1"/>
          </p:cNvSpPr>
          <p:nvPr>
            <p:ph type="sldImg"/>
          </p:nvPr>
        </p:nvSpPr>
        <p:spPr>
          <a:xfrm rot="0">
            <a:off x="381000" y="685800"/>
            <a:ext cx="6096000" cy="3429000"/>
          </a:xfrm>
          <a:prstGeom prst="rect"/>
          <a:noFill/>
          <a:ln w="12700" cmpd="sng" cap="flat">
            <a:noFill/>
            <a:prstDash val="solid"/>
            <a:miter/>
          </a:ln>
        </p:spPr>
      </p:sp>
      <p:sp>
        <p:nvSpPr>
          <p:cNvPr id="8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88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16" name="矩形"/>
          <p:cNvSpPr>
            <a:spLocks/>
          </p:cNvSpPr>
          <p:nvPr/>
        </p:nvSpPr>
        <p:spPr>
          <a:xfrm rot="0">
            <a:off x="9525" y="0"/>
            <a:ext cx="12192000" cy="1000124"/>
          </a:xfrm>
          <a:prstGeom prst="rect"/>
          <a:solidFill>
            <a:schemeClr val="bg1"/>
          </a:solidFill>
          <a:ln w="12700" cmpd="sng" cap="flat">
            <a:noFill/>
            <a:prstDash val="solid"/>
            <a:round/>
          </a:ln>
        </p:spPr>
      </p:sp>
      <p:pic>
        <p:nvPicPr>
          <p:cNvPr id="17" name="图片" descr="A black and grey logo&#10;&#10;Description automatically generated"/>
          <p:cNvPicPr>
            <a:picLocks noChangeAspect="1"/>
          </p:cNvPicPr>
          <p:nvPr/>
        </p:nvPicPr>
        <p:blipFill>
          <a:blip r:embed="rId3" cstate="print"/>
          <a:stretch>
            <a:fillRect/>
          </a:stretch>
        </p:blipFill>
        <p:spPr>
          <a:xfrm rot="0">
            <a:off x="276225" y="281781"/>
            <a:ext cx="1990990" cy="423863"/>
          </a:xfrm>
          <a:prstGeom prst="rect"/>
          <a:noFill/>
          <a:ln w="12700" cmpd="sng" cap="flat">
            <a:noFill/>
            <a:prstDash val="solid"/>
            <a:miter/>
          </a:ln>
        </p:spPr>
      </p:pic>
      <p:pic>
        <p:nvPicPr>
          <p:cNvPr id="18" name="图片" descr="A close up of a logo&#10;&#10;Description automatically generated"/>
          <p:cNvPicPr>
            <a:picLocks noChangeAspect="1"/>
          </p:cNvPicPr>
          <p:nvPr/>
        </p:nvPicPr>
        <p:blipFill>
          <a:blip r:embed="rId4" cstate="print"/>
          <a:stretch>
            <a:fillRect/>
          </a:stretch>
        </p:blipFill>
        <p:spPr>
          <a:xfrm rot="0">
            <a:off x="10280898" y="226297"/>
            <a:ext cx="1644402" cy="534830"/>
          </a:xfrm>
          <a:prstGeom prst="rect"/>
          <a:noFill/>
          <a:ln w="12700" cmpd="sng" cap="flat">
            <a:noFill/>
            <a:prstDash val="solid"/>
            <a:miter/>
          </a:ln>
        </p:spPr>
      </p:pic>
      <p:pic>
        <p:nvPicPr>
          <p:cNvPr id="19" name="图片" descr="A blue and black logo&#10;&#10;Description automatically generated"/>
          <p:cNvPicPr>
            <a:picLocks noChangeAspect="1"/>
          </p:cNvPicPr>
          <p:nvPr/>
        </p:nvPicPr>
        <p:blipFill>
          <a:blip r:embed="rId5" cstate="print"/>
          <a:stretch>
            <a:fillRect/>
          </a:stretch>
        </p:blipFill>
        <p:spPr>
          <a:xfrm rot="0">
            <a:off x="4321983" y="281780"/>
            <a:ext cx="1135004" cy="423864"/>
          </a:xfrm>
          <a:prstGeom prst="rect"/>
          <a:noFill/>
          <a:ln w="12700" cmpd="sng" cap="flat">
            <a:noFill/>
            <a:prstDash val="solid"/>
            <a:miter/>
          </a:ln>
        </p:spPr>
      </p:pic>
      <p:pic>
        <p:nvPicPr>
          <p:cNvPr id="20" name="图片" descr="A circular logo with people and map&#10;&#10;Description automatically generated"/>
          <p:cNvPicPr>
            <a:picLocks noChangeAspect="1"/>
          </p:cNvPicPr>
          <p:nvPr/>
        </p:nvPicPr>
        <p:blipFill>
          <a:blip r:embed="rId6" cstate="print"/>
          <a:stretch>
            <a:fillRect/>
          </a:stretch>
        </p:blipFill>
        <p:spPr>
          <a:xfrm rot="0">
            <a:off x="7511755" y="136525"/>
            <a:ext cx="714375" cy="714375"/>
          </a:xfrm>
          <a:prstGeom prst="rect"/>
          <a:noFill/>
          <a:ln w="12700" cmpd="sng" cap="flat">
            <a:noFill/>
            <a:prstDash val="solid"/>
            <a:miter/>
          </a:ln>
        </p:spPr>
      </p:pic>
      <p:sp>
        <p:nvSpPr>
          <p:cNvPr id="21"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4/18/2024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4370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6254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0656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66300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88"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89"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0"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1"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3"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4"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95"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6"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31063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1068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753501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713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23422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493722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50543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48689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506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1483608517"/>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6.jp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2004"/>
            <a:ext cx="9403829"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rgbClr val="00B0F0"/>
                </a:solidFill>
                <a:latin typeface="Arial" pitchFamily="34" charset="0"/>
                <a:ea typeface="等线 Light" pitchFamily="0" charset="0"/>
                <a:cs typeface="Arial" pitchFamily="34" charset="0"/>
              </a:rPr>
              <a:t>Heart Disease Prediction</a:t>
            </a:r>
            <a:endParaRPr lang="zh-CN" altLang="en-US" sz="6000" b="1" i="0" u="none" strike="noStrike" kern="1200" cap="none" spc="0" baseline="0">
              <a:solidFill>
                <a:srgbClr val="00B0F0"/>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088722"/>
            <a:ext cx="903906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S.MOTHAGAVASANTHAN</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NM ID : a</a:t>
            </a:r>
            <a:r>
              <a:rPr lang="en-US" altLang="zh-CN" sz="2000" b="1" i="0" u="none" strike="noStrike" kern="1200" cap="none" spc="0" baseline="0">
                <a:solidFill>
                  <a:srgbClr val="2F5497"/>
                </a:solidFill>
                <a:latin typeface="Arial" pitchFamily="34" charset="0"/>
                <a:ea typeface="等线" pitchFamily="0" charset="0"/>
                <a:cs typeface="Arial" pitchFamily="34" charset="0"/>
              </a:rPr>
              <a:t>u81008100</a:t>
            </a:r>
            <a:r>
              <a:rPr lang="en-US" altLang="zh-CN" sz="2000" b="1" i="0" u="none" strike="noStrike" kern="1200" cap="none" spc="0" baseline="0">
                <a:solidFill>
                  <a:srgbClr val="2F5497"/>
                </a:solidFill>
                <a:latin typeface="Arial" pitchFamily="34" charset="0"/>
                <a:ea typeface="等线" pitchFamily="0" charset="0"/>
                <a:cs typeface="Arial" pitchFamily="34" charset="0"/>
              </a:rPr>
              <a:t>21102022</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College 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University college of engineering, BIT CAMPUS, Anna university, Trichy.</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 </a:t>
            </a:r>
            <a:r>
              <a:rPr lang="en-US" altLang="zh-CN" sz="2000" b="1" i="0" u="none" strike="noStrike" kern="1200" cap="none" spc="0" baseline="0">
                <a:solidFill>
                  <a:srgbClr val="0070C0"/>
                </a:solidFill>
                <a:latin typeface="Arial" pitchFamily="34" charset="0"/>
                <a:ea typeface="等线" pitchFamily="0" charset="0"/>
                <a:cs typeface="Calibri" pitchFamily="0" charset="0"/>
              </a:rPr>
              <a:t>RAMAR</a:t>
            </a:r>
            <a:endParaRPr lang="zh-CN" altLang="en-US" sz="2000" b="1" i="0" u="none" strike="noStrike" kern="1200" cap="none" spc="0" baseline="0">
              <a:solidFill>
                <a:srgbClr val="0070C0"/>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87750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4" name="文本框"/>
          <p:cNvSpPr>
            <a:spLocks noGrp="1"/>
          </p:cNvSpPr>
          <p:nvPr>
            <p:ph type="subTitle" idx="1"/>
          </p:nvPr>
        </p:nvSpPr>
        <p:spPr>
          <a:xfrm rot="0">
            <a:off x="519658" y="1786536"/>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Datasets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UCI Heart Disease Dataset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Framingham Heart Study Dataset</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Cleveland Heart Disease Dataset</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Research Papers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"Prediction of heart disease using machine learning algorithms" by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Moustafa</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 Ahmed M. et al</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"Heart Disease Prediction System using Data Mining Technique" by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Gade</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 and Jadhav</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"Predicting Heart Disease Using Decision Tree Learning" by Michael T. Kassahun et al</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Algorithms and Techniques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Logistic Regression</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Random Forest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Support Vector Machines (SVM</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Neural Networks</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pitchFamily="0" charset="0"/>
              </a:rPr>
              <a:t>Frameworks and Libraries</a:t>
            </a:r>
            <a:r>
              <a:rPr lang="en-US" altLang="zh-CN" sz="1700" b="0" i="0" u="none" strike="noStrike" kern="1200" cap="none" spc="0" baseline="0">
                <a:solidFill>
                  <a:srgbClr val="0D0D0D"/>
                </a:solidFill>
                <a:latin typeface="Söhne" pitchFamily="0" charset="0"/>
                <a:ea typeface="等线" pitchFamily="0" charset="0"/>
                <a:cs typeface="Lucida Sans" pitchFamily="0" charset="0"/>
              </a:rPr>
              <a:t>:</a:t>
            </a:r>
            <a:endParaRPr lang="en-US" altLang="zh-CN" sz="17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Scikit-learn</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1400" b="0"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TensorFlow</a:t>
            </a:r>
            <a:r>
              <a:rPr lang="en-US" altLang="zh-CN" sz="1400" b="0" i="0" u="none" strike="noStrike" kern="1200" cap="none" spc="0" baseline="0">
                <a:solidFill>
                  <a:srgbClr val="0D0D0D"/>
                </a:solidFill>
                <a:latin typeface="Söhne" pitchFamily="0" charset="0"/>
                <a:ea typeface="等线" pitchFamily="0" charset="0"/>
                <a:cs typeface="Lucida Sans" pitchFamily="0" charset="0"/>
              </a:rPr>
              <a:t> and </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Keras</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a:t>
            </a:r>
            <a:endParaRPr lang="en-US" altLang="zh-CN" sz="1400" b="1" i="0" u="none" strike="noStrike" kern="1200" cap="none" spc="0" baseline="0">
              <a:solidFill>
                <a:srgbClr val="0D0D0D"/>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pitchFamily="0" charset="0"/>
              </a:rPr>
              <a:t>PyTorch</a:t>
            </a:r>
            <a:r>
              <a:rPr lang="en-US" altLang="zh-CN" sz="1400" b="1" i="0" u="none" strike="noStrike" kern="1200" cap="none" spc="0" baseline="0">
                <a:solidFill>
                  <a:srgbClr val="0D0D0D"/>
                </a:solidFill>
                <a:latin typeface="Söhne" pitchFamily="0" charset="0"/>
                <a:ea typeface="等线" pitchFamily="0" charset="0"/>
                <a:cs typeface="Lucida Sans" pitchFamily="0" charset="0"/>
              </a:rPr>
              <a:t>.</a:t>
            </a:r>
            <a:endParaRPr lang="zh-CN" altLang="en-US" sz="1800" b="0" i="0" u="none" strike="noStrike" kern="1200" cap="none" spc="0" baseline="0">
              <a:solidFill>
                <a:schemeClr val="tx1"/>
              </a:solidFill>
              <a:latin typeface="Arial" pitchFamily="34" charset="0"/>
              <a:ea typeface="等线" pitchFamily="0" charset="0"/>
              <a:cs typeface="Arial" pitchFamily="34" charset="0"/>
            </a:endParaRPr>
          </a:p>
        </p:txBody>
      </p:sp>
      <p:sp>
        <p:nvSpPr>
          <p:cNvPr id="8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61747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98"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57151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4486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Problem Statement:</a:t>
            </a:r>
            <a:r>
              <a:rPr lang="en-US" altLang="zh-CN" sz="2000" b="0" i="0" u="none" strike="noStrike" kern="1200" cap="none" spc="0" baseline="0">
                <a:solidFill>
                  <a:srgbClr val="0D0D0D"/>
                </a:solidFill>
                <a:latin typeface="Arial" pitchFamily="34" charset="0"/>
                <a:ea typeface="等线" pitchFamily="0" charset="0"/>
                <a:cs typeface="Arial" pitchFamily="34" charset="0"/>
              </a:rPr>
              <a:t> Develop a predictive model for heart disease that can accurately classify whether a patient is likely to have heart disease based on various medical and demographic features.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Background: </a:t>
            </a:r>
            <a:r>
              <a:rPr lang="en-US" altLang="zh-CN" sz="2000" b="0" i="0" u="none" strike="noStrike" kern="1200" cap="none" spc="0" baseline="0">
                <a:solidFill>
                  <a:srgbClr val="0D0D0D"/>
                </a:solidFill>
                <a:latin typeface="Arial" pitchFamily="34" charset="0"/>
                <a:ea typeface="等线" pitchFamily="0" charset="0"/>
                <a:cs typeface="Arial" pitchFamily="34" charset="0"/>
              </a:rPr>
              <a:t>Heart disease is a leading cause of death worldwide, and its early detection is crucial for effective treatment and prevention. Predictive models can aid healthcare professionals in identifying individuals at high risk of heart disease, allowing for timely intervention and personalized care.</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Objective: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objective of this project is to build a robust machine learning model capable of accurately predicting the likelihood of heart disease in individuals based on a set of input features such as age, gender, blood pressure, cholesterol levels, etc. The model should achieve high accuracy, sensitivity, and specificity in its predictions.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Data: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project will utilize a dataset containing records of patients, each characterized by several attributes including demographic information, medical history, and results of diagnostic tests. The dataset will be preprocessed to handle missing values, normalize features, and possibly perform feature engineering to enhance predictive performance.</a:t>
            </a:r>
            <a:endParaRPr lang="zh-CN" altLang="en-US" sz="2000" b="0" i="0" u="none" strike="noStrike" kern="1200" cap="none" spc="0" baseline="0">
              <a:solidFill>
                <a:srgbClr val="0D0D0D"/>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12943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900" b="0" i="0" u="none" strike="noStrike" kern="1200" cap="none" spc="0" baseline="0">
                <a:solidFill>
                  <a:srgbClr val="0D0D0D"/>
                </a:solidFill>
                <a:latin typeface="Arial" pitchFamily="34" charset="0"/>
                <a:ea typeface="等线" pitchFamily="0" charset="0"/>
                <a:cs typeface="Arial" pitchFamily="34" charset="0"/>
              </a:rPr>
              <a:t>         Predicting heart disease is crucial for early intervention and prevention. One effective solution involves employing machine learning algorithms on comprehensive health data to create predictive models. Here's a proposed solution:</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Collection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Preprocessing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Feature Selection.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Selection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Training.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Hyperparameter Tuning.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Evaluation.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Deployment.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Monitoring and Updating.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Ethical Considerations.</a:t>
            </a:r>
            <a:endParaRPr lang="zh-CN" altLang="en-US" sz="24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85677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等线" pitchFamily="0" charset="0"/>
                <a:cs typeface="Arial" pitchFamily="34" charset="0"/>
              </a:rPr>
              <a:t>There are several machine learning algorithms that perform well for heart disease prediction. Here are some popular choices: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Random Forest Classifier: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robust and flexible ensemble method that often achieves high accuracy on heart disease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Support Vector Machines (SVM): </a:t>
            </a:r>
            <a:r>
              <a:rPr lang="en-US" altLang="zh-CN" sz="2000" b="0" i="0" u="none" strike="noStrike" kern="1200" cap="none" spc="0" baseline="0">
                <a:solidFill>
                  <a:schemeClr val="tx1"/>
                </a:solidFill>
                <a:latin typeface="Arial" pitchFamily="34" charset="0"/>
                <a:ea typeface="等线" pitchFamily="0" charset="0"/>
                <a:cs typeface="Arial" pitchFamily="34" charset="0"/>
              </a:rPr>
              <a:t>SVMs are powerful for classification tasks and can be effective for heart disease prediction, especially when dealing with imbalanced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Logistic Regression: </a:t>
            </a:r>
            <a:r>
              <a:rPr lang="en-US" altLang="zh-CN" sz="2000" b="0" i="0" u="none" strike="noStrike" kern="1200" cap="none" spc="0" baseline="0">
                <a:solidFill>
                  <a:schemeClr val="tx1"/>
                </a:solidFill>
                <a:latin typeface="Arial" pitchFamily="34" charset="0"/>
                <a:ea typeface="等线" pitchFamily="0" charset="0"/>
                <a:cs typeface="Arial" pitchFamily="34" charset="0"/>
              </a:rPr>
              <a:t>A simpler model but can still be very effective for heart disease prediction, especially if interpretability of the results is important.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K-Nearest Neighbors (KNN):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good option for smaller datasets and can be relatively easy to implement.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Artificial Neural Networks (ANNs): </a:t>
            </a:r>
            <a:r>
              <a:rPr lang="en-US" altLang="zh-CN" sz="2000" b="0" i="0" u="none" strike="noStrike" kern="1200" cap="none" spc="0" baseline="0">
                <a:solidFill>
                  <a:schemeClr val="tx1"/>
                </a:solidFill>
                <a:latin typeface="Arial" pitchFamily="34" charset="0"/>
                <a:ea typeface="等线" pitchFamily="0" charset="0"/>
                <a:cs typeface="Arial" pitchFamily="34" charset="0"/>
              </a:rPr>
              <a:t>ANNs can be very powerful but also complex. They may require more data and computational resources compared to other algorithms.</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18742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5" name="矩形"/>
          <p:cNvSpPr>
            <a:spLocks/>
          </p:cNvSpPr>
          <p:nvPr/>
        </p:nvSpPr>
        <p:spPr>
          <a:xfrm rot="0">
            <a:off x="554478" y="3295599"/>
            <a:ext cx="1087988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https://github.com/mothagavasanthan022/au8100810021102022mothagavasanthan.git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446710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69"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pic>
        <p:nvPicPr>
          <p:cNvPr id="70" name="图片"/>
          <p:cNvPicPr>
            <a:picLocks noChangeAspect="1"/>
          </p:cNvPicPr>
          <p:nvPr/>
        </p:nvPicPr>
        <p:blipFill>
          <a:blip r:embed="rId2" cstate="print"/>
          <a:stretch>
            <a:fillRect/>
          </a:stretch>
        </p:blipFill>
        <p:spPr>
          <a:xfrm rot="0">
            <a:off x="342894" y="1747810"/>
            <a:ext cx="11429826" cy="4549247"/>
          </a:xfrm>
          <a:prstGeom prst="rect"/>
          <a:noFill/>
          <a:ln w="12700" cmpd="sng" cap="flat">
            <a:noFill/>
            <a:prstDash val="solid"/>
            <a:miter/>
          </a:ln>
        </p:spPr>
      </p:pic>
    </p:spTree>
    <p:extLst>
      <p:ext uri="{BB962C8B-B14F-4D97-AF65-F5344CB8AC3E}">
        <p14:creationId xmlns:p14="http://schemas.microsoft.com/office/powerpoint/2010/main" val="19571995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In conclusion, our heart disease prediction model demonstrates promising accuracy in identifying individuals at risk of developing cardiovascular disorders. Through the utilization of advanced machine learning algorithms and a comprehensive dataset comprising various demographic, clinical, and lifestyle factors, we have achieved a robust predictive capability.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Our findings indicate that factors such as age, gender, blood pressure, cholesterol levels, and smoking status play significant roles in determining an individual's susceptibility to heart disease. Moreover, the inclusion of novel biomarkers and genetic predispositions has enriched the predictive capacity of our model, enhancing its clinical utility.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The implications of this study extend beyond predictive analytics. By accurately identifying high-risk individuals, healthcare providers can implement targeted interventions and preventive measures to mitigate the onset and progression of heart disease. Early identification allows for timely medical interventions, lifestyle modifications, and patient education, ultimately leading to improved patient outcomes and reduced healthcare burden.</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65201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Personalized Medicine.</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Integration of Wearable Devices.</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Artificial Intelligence and Big Data Analytics.</a:t>
            </a:r>
            <a:r>
              <a:rPr lang="en-US" altLang="zh-CN" sz="2000" b="0" i="0" u="none" strike="noStrike" kern="1200" cap="none" spc="0" baseline="0">
                <a:solidFill>
                  <a:srgbClr val="0D0D0D"/>
                </a:solidFill>
                <a:latin typeface="Söhne" pitchFamily="0" charset="0"/>
                <a:ea typeface="等线" pitchFamily="0" charset="0"/>
                <a:cs typeface="Lucida Sans" pitchFamily="0" charset="0"/>
              </a:rPr>
              <a:t> </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Predictive Biomarkers.</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Integration of Multi-omics Data.</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Telemedicine and Remote Monitoring.</a:t>
            </a:r>
            <a:endParaRPr lang="en-US" altLang="zh-CN" sz="2000" b="1"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Social Determinants of Health.</a:t>
            </a:r>
            <a:endParaRPr lang="en-US" altLang="zh-CN" sz="2000" b="0" i="0" u="none" strike="noStrike" kern="1200" cap="none" spc="0" baseline="0">
              <a:solidFill>
                <a:srgbClr val="0D0D0D"/>
              </a:solidFill>
              <a:latin typeface="Söhne" pitchFamily="0" charset="0"/>
              <a:ea typeface="等线" pitchFamily="0" charset="0"/>
              <a:cs typeface="Lucida Sans" pitchFamily="0" charset="0"/>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pitchFamily="0" charset="0"/>
              </a:rPr>
              <a:t>Blockchain Technology for Data Security.</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5306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768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78</cp:revision>
  <dcterms:created xsi:type="dcterms:W3CDTF">2021-04-26T07:43:48Z</dcterms:created>
  <dcterms:modified xsi:type="dcterms:W3CDTF">2024-04-18T02:52:49Z</dcterms:modified>
</cp:coreProperties>
</file>