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0" r:id="rId3"/>
    <p:sldId id="27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5CB20-7ADC-4CB0-92D7-B7641EFF434D}"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52AFB-F16B-4EFE-959E-ABF0F1A8DE1F}" type="slidenum">
              <a:rPr lang="en-US" smtClean="0"/>
              <a:t>‹#›</a:t>
            </a:fld>
            <a:endParaRPr lang="en-US"/>
          </a:p>
        </p:txBody>
      </p:sp>
    </p:spTree>
    <p:extLst>
      <p:ext uri="{BB962C8B-B14F-4D97-AF65-F5344CB8AC3E}">
        <p14:creationId xmlns:p14="http://schemas.microsoft.com/office/powerpoint/2010/main" val="333825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cf1c7984c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31cf1c7984c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cf1c7984c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1cf1c7984c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f69d80610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1f69d80610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5F66-54F9-4881-BB09-148A12D3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066F9B-2A44-4472-ACE3-968522B88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BF6DB4-C596-4F90-A8FA-9C26B01F68F2}"/>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5" name="Footer Placeholder 4">
            <a:extLst>
              <a:ext uri="{FF2B5EF4-FFF2-40B4-BE49-F238E27FC236}">
                <a16:creationId xmlns:a16="http://schemas.microsoft.com/office/drawing/2014/main" id="{6914C018-C892-4E64-9BCC-24F194B2E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CAA85-EC1C-4C75-9131-70BDB527BF95}"/>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190282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8FCD-7507-40C8-8C61-D5CBAC3FF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3881D-59CB-4EEB-8BB3-364AC25A5E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E49EC-A0E2-45E4-A802-B1427882F4A7}"/>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5" name="Footer Placeholder 4">
            <a:extLst>
              <a:ext uri="{FF2B5EF4-FFF2-40B4-BE49-F238E27FC236}">
                <a16:creationId xmlns:a16="http://schemas.microsoft.com/office/drawing/2014/main" id="{FA173C87-BE66-45F3-96DC-C280C0FDC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8C646-CABB-4792-A842-1ACE264E8E84}"/>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381426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F4C63-8F02-4D79-A8A4-57E9DE7E8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0C82FA-3861-460E-B6A2-182F4506C2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54B63-4EA1-468A-A86E-3A16CD39F97A}"/>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5" name="Footer Placeholder 4">
            <a:extLst>
              <a:ext uri="{FF2B5EF4-FFF2-40B4-BE49-F238E27FC236}">
                <a16:creationId xmlns:a16="http://schemas.microsoft.com/office/drawing/2014/main" id="{713BFFCC-D632-408D-B67C-740C4289C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3E27D-2A73-4C38-8EC5-C88CCB06C763}"/>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135645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8E6C-3F56-40BF-A28B-D4885998B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A5157-092C-4936-B095-9D073980BE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8F76E-3400-4419-8362-045431752074}"/>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5" name="Footer Placeholder 4">
            <a:extLst>
              <a:ext uri="{FF2B5EF4-FFF2-40B4-BE49-F238E27FC236}">
                <a16:creationId xmlns:a16="http://schemas.microsoft.com/office/drawing/2014/main" id="{BB86E386-341D-4631-B2B5-D6F4B2557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0B514-0B36-488E-A3AF-E99E37CB50B8}"/>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295766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A6F7-4F82-4A05-A1C1-3394030A3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91187-8E33-43F1-A310-EE15DC578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7C8448-8000-4CC4-91B1-66E0B6B0DC4D}"/>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5" name="Footer Placeholder 4">
            <a:extLst>
              <a:ext uri="{FF2B5EF4-FFF2-40B4-BE49-F238E27FC236}">
                <a16:creationId xmlns:a16="http://schemas.microsoft.com/office/drawing/2014/main" id="{F75B357F-180B-4D85-B3BD-365A2C567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67C91-64DA-419A-88AE-9BE5DE3BBE2F}"/>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319125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FC60-CE5D-452D-9F31-39328AE09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7A36F-6DF3-415D-9570-57E7463BB4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F1849-A226-4353-8DEF-FDBA6E83D6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6DCF8-125B-47F2-94F2-E69708FE0D0B}"/>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6" name="Footer Placeholder 5">
            <a:extLst>
              <a:ext uri="{FF2B5EF4-FFF2-40B4-BE49-F238E27FC236}">
                <a16:creationId xmlns:a16="http://schemas.microsoft.com/office/drawing/2014/main" id="{D2324CC2-0C29-49AF-AC7B-8CCDB0CA0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69B7C-38F5-4A2A-AF94-F539752AE87C}"/>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50920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1925-C229-4EC8-AFE4-16A08147E3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E6001C-8BA3-437A-AD6D-1B38B3101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5E1B7B-7560-4905-B008-48BBCA792D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1584E5-6356-46CD-90BB-46B76A55A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562C2-DAD5-4E14-A175-480055AA8F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9B0068-9426-47FF-A512-3BD081D842B3}"/>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8" name="Footer Placeholder 7">
            <a:extLst>
              <a:ext uri="{FF2B5EF4-FFF2-40B4-BE49-F238E27FC236}">
                <a16:creationId xmlns:a16="http://schemas.microsoft.com/office/drawing/2014/main" id="{C21C0871-F649-4D0F-A88D-091B4502D5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9AF2F-237B-4C50-90FD-F3C1084BA72B}"/>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358705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C792-C6EB-4705-A80C-F341CB600A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EBB67B-0C0F-49E6-B117-0563F3395ADA}"/>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4" name="Footer Placeholder 3">
            <a:extLst>
              <a:ext uri="{FF2B5EF4-FFF2-40B4-BE49-F238E27FC236}">
                <a16:creationId xmlns:a16="http://schemas.microsoft.com/office/drawing/2014/main" id="{B9159830-CA4C-44C5-A053-B97A63046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F436A-0A55-4A89-B4C9-62CF0C7BE807}"/>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99052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4C0628-A2BC-4954-8E35-354AA0D9D981}"/>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3" name="Footer Placeholder 2">
            <a:extLst>
              <a:ext uri="{FF2B5EF4-FFF2-40B4-BE49-F238E27FC236}">
                <a16:creationId xmlns:a16="http://schemas.microsoft.com/office/drawing/2014/main" id="{62801F16-B789-449E-A826-30664CED19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FFB570-66E9-4EBC-B3A9-7D32811CB072}"/>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42124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2C55-9982-4877-A823-87A29FF3E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F8BFF-6CE1-428C-8BD4-81D57D2615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D7F324-5DC4-46B7-A727-91BC24208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5CF93F-D9C6-44B4-98A2-AA62B480076F}"/>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6" name="Footer Placeholder 5">
            <a:extLst>
              <a:ext uri="{FF2B5EF4-FFF2-40B4-BE49-F238E27FC236}">
                <a16:creationId xmlns:a16="http://schemas.microsoft.com/office/drawing/2014/main" id="{DE2B3FB2-3DC1-453A-8068-342CE6E6E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BC0E7-5E41-4658-AE48-22E9F5699B7F}"/>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210093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CC33-2630-4671-B403-3FBFBAEAD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93EDD2-9A77-4690-A8D2-FD20A10EB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A8B5B-B045-4B87-9ABA-727DD7C70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6544E-0213-46D7-9F28-06697333B478}"/>
              </a:ext>
            </a:extLst>
          </p:cNvPr>
          <p:cNvSpPr>
            <a:spLocks noGrp="1"/>
          </p:cNvSpPr>
          <p:nvPr>
            <p:ph type="dt" sz="half" idx="10"/>
          </p:nvPr>
        </p:nvSpPr>
        <p:spPr/>
        <p:txBody>
          <a:bodyPr/>
          <a:lstStyle/>
          <a:p>
            <a:fld id="{BF65509D-E76F-438A-BE50-289802CCAFB2}" type="datetimeFigureOut">
              <a:rPr lang="en-US" smtClean="0"/>
              <a:t>12/15/2024</a:t>
            </a:fld>
            <a:endParaRPr lang="en-US"/>
          </a:p>
        </p:txBody>
      </p:sp>
      <p:sp>
        <p:nvSpPr>
          <p:cNvPr id="6" name="Footer Placeholder 5">
            <a:extLst>
              <a:ext uri="{FF2B5EF4-FFF2-40B4-BE49-F238E27FC236}">
                <a16:creationId xmlns:a16="http://schemas.microsoft.com/office/drawing/2014/main" id="{34E5AC54-9BF9-471B-B7FE-EBF027EF3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127EF-F61B-442F-BB2D-83071667F227}"/>
              </a:ext>
            </a:extLst>
          </p:cNvPr>
          <p:cNvSpPr>
            <a:spLocks noGrp="1"/>
          </p:cNvSpPr>
          <p:nvPr>
            <p:ph type="sldNum" sz="quarter" idx="12"/>
          </p:nvPr>
        </p:nvSpPr>
        <p:spPr/>
        <p:txBody>
          <a:bodyPr/>
          <a:lstStyle/>
          <a:p>
            <a:fld id="{01374DF3-8767-4837-A58A-87ADE0FFD69C}" type="slidenum">
              <a:rPr lang="en-US" smtClean="0"/>
              <a:t>‹#›</a:t>
            </a:fld>
            <a:endParaRPr lang="en-US"/>
          </a:p>
        </p:txBody>
      </p:sp>
    </p:spTree>
    <p:extLst>
      <p:ext uri="{BB962C8B-B14F-4D97-AF65-F5344CB8AC3E}">
        <p14:creationId xmlns:p14="http://schemas.microsoft.com/office/powerpoint/2010/main" val="367893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74F0D2-F2FA-492D-9A13-1A4B955A5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D3516C-D689-4683-B044-19220BAC2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9DE23-B106-4CD7-8C98-B420A67CB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5509D-E76F-438A-BE50-289802CCAFB2}" type="datetimeFigureOut">
              <a:rPr lang="en-US" smtClean="0"/>
              <a:t>12/15/2024</a:t>
            </a:fld>
            <a:endParaRPr lang="en-US"/>
          </a:p>
        </p:txBody>
      </p:sp>
      <p:sp>
        <p:nvSpPr>
          <p:cNvPr id="5" name="Footer Placeholder 4">
            <a:extLst>
              <a:ext uri="{FF2B5EF4-FFF2-40B4-BE49-F238E27FC236}">
                <a16:creationId xmlns:a16="http://schemas.microsoft.com/office/drawing/2014/main" id="{AB14C8F1-5537-420B-8136-51F162BDA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0F92BB-ADA2-4424-8A5C-049A0D9CA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74DF3-8767-4837-A58A-87ADE0FFD69C}" type="slidenum">
              <a:rPr lang="en-US" smtClean="0"/>
              <a:t>‹#›</a:t>
            </a:fld>
            <a:endParaRPr lang="en-US"/>
          </a:p>
        </p:txBody>
      </p:sp>
    </p:spTree>
    <p:extLst>
      <p:ext uri="{BB962C8B-B14F-4D97-AF65-F5344CB8AC3E}">
        <p14:creationId xmlns:p14="http://schemas.microsoft.com/office/powerpoint/2010/main" val="121803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3">
            <a:alphaModFix/>
          </a:blip>
          <a:srcRect/>
          <a:stretch/>
        </p:blipFill>
        <p:spPr>
          <a:xfrm>
            <a:off x="1524" y="0"/>
            <a:ext cx="12188952" cy="6858000"/>
          </a:xfrm>
          <a:prstGeom prst="rect">
            <a:avLst/>
          </a:prstGeom>
          <a:noFill/>
          <a:ln>
            <a:noFill/>
          </a:ln>
        </p:spPr>
      </p:pic>
      <p:graphicFrame>
        <p:nvGraphicFramePr>
          <p:cNvPr id="142" name="Google Shape;142;p16"/>
          <p:cNvGraphicFramePr/>
          <p:nvPr/>
        </p:nvGraphicFramePr>
        <p:xfrm>
          <a:off x="4481018" y="1181141"/>
          <a:ext cx="7451700" cy="3286325"/>
        </p:xfrm>
        <a:graphic>
          <a:graphicData uri="http://schemas.openxmlformats.org/drawingml/2006/table">
            <a:tbl>
              <a:tblPr firstRow="1" bandRow="1">
                <a:noFill/>
              </a:tblPr>
              <a:tblGrid>
                <a:gridCol w="2310900">
                  <a:extLst>
                    <a:ext uri="{9D8B030D-6E8A-4147-A177-3AD203B41FA5}">
                      <a16:colId xmlns:a16="http://schemas.microsoft.com/office/drawing/2014/main" val="20000"/>
                    </a:ext>
                  </a:extLst>
                </a:gridCol>
                <a:gridCol w="1656900">
                  <a:extLst>
                    <a:ext uri="{9D8B030D-6E8A-4147-A177-3AD203B41FA5}">
                      <a16:colId xmlns:a16="http://schemas.microsoft.com/office/drawing/2014/main" val="20001"/>
                    </a:ext>
                  </a:extLst>
                </a:gridCol>
                <a:gridCol w="1741950">
                  <a:extLst>
                    <a:ext uri="{9D8B030D-6E8A-4147-A177-3AD203B41FA5}">
                      <a16:colId xmlns:a16="http://schemas.microsoft.com/office/drawing/2014/main" val="20002"/>
                    </a:ext>
                  </a:extLst>
                </a:gridCol>
                <a:gridCol w="1741950">
                  <a:extLst>
                    <a:ext uri="{9D8B030D-6E8A-4147-A177-3AD203B41FA5}">
                      <a16:colId xmlns:a16="http://schemas.microsoft.com/office/drawing/2014/main" val="20003"/>
                    </a:ext>
                  </a:extLst>
                </a:gridCol>
              </a:tblGrid>
              <a:tr h="689575">
                <a:tc>
                  <a:txBody>
                    <a:bodyPr/>
                    <a:lstStyle/>
                    <a:p>
                      <a:pPr marL="0" marR="0" lvl="0" indent="0" algn="ctr" rtl="0">
                        <a:spcBef>
                          <a:spcPts val="0"/>
                        </a:spcBef>
                        <a:spcAft>
                          <a:spcPts val="0"/>
                        </a:spcAft>
                        <a:buNone/>
                      </a:pPr>
                      <a:r>
                        <a:rPr lang="en-IN" sz="2000" u="none" strike="noStrike" cap="none"/>
                        <a:t>Slot A &amp; B</a:t>
                      </a:r>
                      <a:endParaRPr sz="2000" b="1" u="none" strike="noStrike" cap="none">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Calibri"/>
                        <a:buNone/>
                      </a:pPr>
                      <a:r>
                        <a:rPr lang="en-IN" sz="2000" u="none" strike="noStrike" cap="none"/>
                        <a:t>Total </a:t>
                      </a:r>
                      <a:endParaRPr/>
                    </a:p>
                    <a:p>
                      <a:pPr marL="0" marR="0" lvl="0" indent="0" algn="ctr" rtl="0">
                        <a:lnSpc>
                          <a:spcPct val="100000"/>
                        </a:lnSpc>
                        <a:spcBef>
                          <a:spcPts val="0"/>
                        </a:spcBef>
                        <a:spcAft>
                          <a:spcPts val="0"/>
                        </a:spcAft>
                        <a:buClr>
                          <a:srgbClr val="000000"/>
                        </a:buClr>
                        <a:buSzPts val="2000"/>
                        <a:buFont typeface="Calibri"/>
                        <a:buNone/>
                      </a:pPr>
                      <a:r>
                        <a:rPr lang="en-IN" sz="2000" u="none" strike="noStrike" cap="none"/>
                        <a:t>Marks</a:t>
                      </a:r>
                      <a:endParaRPr sz="2000" b="1" u="none" strike="noStrike" cap="none">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Calibri"/>
                        <a:buNone/>
                      </a:pPr>
                      <a:r>
                        <a:rPr lang="en-IN" sz="2000" u="none" strike="noStrike" cap="none"/>
                        <a:t>Marks </a:t>
                      </a:r>
                      <a:endParaRPr/>
                    </a:p>
                    <a:p>
                      <a:pPr marL="0" marR="0" lvl="0" indent="0" algn="ctr" rtl="0">
                        <a:lnSpc>
                          <a:spcPct val="100000"/>
                        </a:lnSpc>
                        <a:spcBef>
                          <a:spcPts val="0"/>
                        </a:spcBef>
                        <a:spcAft>
                          <a:spcPts val="0"/>
                        </a:spcAft>
                        <a:buClr>
                          <a:srgbClr val="000000"/>
                        </a:buClr>
                        <a:buSzPts val="2000"/>
                        <a:buFont typeface="Calibri"/>
                        <a:buNone/>
                      </a:pPr>
                      <a:r>
                        <a:rPr lang="en-IN" sz="2000" u="none" strike="noStrike" cap="none"/>
                        <a:t>Obtained</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Calibri"/>
                        <a:buNone/>
                      </a:pPr>
                      <a:r>
                        <a:rPr lang="en-IN" sz="2000" u="none" strike="noStrike" cap="none"/>
                        <a:t>Class Average Mark</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6AA84F"/>
                      </a:solidFill>
                      <a:prstDash val="solid"/>
                      <a:round/>
                      <a:headEnd type="none" w="sm" len="sm"/>
                      <a:tailEnd type="none" w="sm" len="sm"/>
                    </a:lnB>
                  </a:tcPr>
                </a:tc>
                <a:extLst>
                  <a:ext uri="{0D108BD9-81ED-4DB2-BD59-A6C34878D82A}">
                    <a16:rowId xmlns:a16="http://schemas.microsoft.com/office/drawing/2014/main" val="10000"/>
                  </a:ext>
                </a:extLst>
              </a:tr>
              <a:tr h="628075">
                <a:tc>
                  <a:txBody>
                    <a:bodyPr/>
                    <a:lstStyle/>
                    <a:p>
                      <a:pPr marL="0" marR="0" lvl="0" indent="0" algn="ctr" rtl="0">
                        <a:lnSpc>
                          <a:spcPct val="100000"/>
                        </a:lnSpc>
                        <a:spcBef>
                          <a:spcPts val="0"/>
                        </a:spcBef>
                        <a:spcAft>
                          <a:spcPts val="0"/>
                        </a:spcAft>
                        <a:buClr>
                          <a:srgbClr val="000000"/>
                        </a:buClr>
                        <a:buSzPts val="2000"/>
                        <a:buFont typeface="Calibri"/>
                        <a:buNone/>
                      </a:pPr>
                      <a:r>
                        <a:rPr lang="en-IN" sz="2000" u="none" strike="noStrike" cap="none">
                          <a:solidFill>
                            <a:srgbClr val="990000"/>
                          </a:solidFill>
                        </a:rPr>
                        <a:t>Test 1 ( </a:t>
                      </a:r>
                      <a:r>
                        <a:rPr lang="en-IN" sz="2000">
                          <a:solidFill>
                            <a:srgbClr val="990000"/>
                          </a:solidFill>
                        </a:rPr>
                        <a:t>A</a:t>
                      </a:r>
                      <a:r>
                        <a:rPr lang="en-IN" sz="2000" u="none" strike="noStrike" cap="none">
                          <a:solidFill>
                            <a:srgbClr val="990000"/>
                          </a:solidFill>
                        </a:rPr>
                        <a:t> Slot)</a:t>
                      </a:r>
                      <a:endParaRPr>
                        <a:solidFill>
                          <a:srgbClr val="990000"/>
                        </a:solidFill>
                      </a:endParaRPr>
                    </a:p>
                  </a:txBody>
                  <a:tcPr marL="91450" marR="91450" marT="45725" marB="45725">
                    <a:lnL w="9525" cap="flat" cmpd="sng">
                      <a:solidFill>
                        <a:srgbClr val="FFC000"/>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Clr>
                          <a:srgbClr val="5E5E5E"/>
                        </a:buClr>
                        <a:buSzPts val="500"/>
                        <a:buFont typeface="Helvetica Neue"/>
                        <a:buNone/>
                      </a:pPr>
                      <a:r>
                        <a:rPr lang="en-IN" sz="2100">
                          <a:solidFill>
                            <a:srgbClr val="0000FF"/>
                          </a:solidFill>
                        </a:rPr>
                        <a:t>20</a:t>
                      </a:r>
                      <a:endParaRPr sz="1200" u="none" strike="noStrike" cap="none">
                        <a:solidFill>
                          <a:srgbClr val="0000FF"/>
                        </a:solidFill>
                      </a:endParaRPr>
                    </a:p>
                  </a:txBody>
                  <a:tcPr marL="34300" marR="34300" marT="17150" marB="17150" anchor="ctr">
                    <a:lnL w="12700" cap="flat" cmpd="sng">
                      <a:solidFill>
                        <a:srgbClr val="FFFFFF"/>
                      </a:solidFill>
                      <a:prstDash val="solid"/>
                      <a:round/>
                      <a:headEnd type="none" w="sm" len="sm"/>
                      <a:tailEnd type="none" w="sm" len="sm"/>
                    </a:lnL>
                    <a:lnR w="12700"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Clr>
                          <a:srgbClr val="5E5E5E"/>
                        </a:buClr>
                        <a:buSzPts val="500"/>
                        <a:buFont typeface="Helvetica Neue"/>
                        <a:buNone/>
                      </a:pPr>
                      <a:r>
                        <a:rPr lang="en-IN" sz="2100">
                          <a:solidFill>
                            <a:srgbClr val="0000FF"/>
                          </a:solidFill>
                        </a:rPr>
                        <a:t>16</a:t>
                      </a:r>
                      <a:endParaRPr sz="1200" u="none" strike="noStrike" cap="none">
                        <a:solidFill>
                          <a:srgbClr val="0000FF"/>
                        </a:solidFill>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Clr>
                          <a:srgbClr val="5E5E5E"/>
                        </a:buClr>
                        <a:buSzPts val="500"/>
                        <a:buFont typeface="Helvetica Neue"/>
                        <a:buNone/>
                      </a:pPr>
                      <a:r>
                        <a:rPr lang="en-IN" sz="2100">
                          <a:solidFill>
                            <a:srgbClr val="0000FF"/>
                          </a:solidFill>
                        </a:rPr>
                        <a:t>14.2</a:t>
                      </a:r>
                      <a:endParaRPr sz="2100">
                        <a:solidFill>
                          <a:srgbClr val="0000FF"/>
                        </a:solidFill>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r h="628075">
                <a:tc>
                  <a:txBody>
                    <a:bodyPr/>
                    <a:lstStyle/>
                    <a:p>
                      <a:pPr marL="0" marR="0" lvl="0" indent="0" algn="ctr" rtl="0">
                        <a:lnSpc>
                          <a:spcPct val="100000"/>
                        </a:lnSpc>
                        <a:spcBef>
                          <a:spcPts val="0"/>
                        </a:spcBef>
                        <a:spcAft>
                          <a:spcPts val="0"/>
                        </a:spcAft>
                        <a:buClr>
                          <a:srgbClr val="000000"/>
                        </a:buClr>
                        <a:buSzPts val="2000"/>
                        <a:buFont typeface="Calibri"/>
                        <a:buNone/>
                      </a:pPr>
                      <a:r>
                        <a:rPr lang="en-IN" sz="2000" u="none" strike="noStrike" cap="none">
                          <a:solidFill>
                            <a:srgbClr val="990000"/>
                          </a:solidFill>
                        </a:rPr>
                        <a:t>Test 2 ( </a:t>
                      </a:r>
                      <a:r>
                        <a:rPr lang="en-IN" sz="2000">
                          <a:solidFill>
                            <a:srgbClr val="990000"/>
                          </a:solidFill>
                        </a:rPr>
                        <a:t>B</a:t>
                      </a:r>
                      <a:r>
                        <a:rPr lang="en-IN" sz="2000" u="none" strike="noStrike" cap="none">
                          <a:solidFill>
                            <a:srgbClr val="990000"/>
                          </a:solidFill>
                        </a:rPr>
                        <a:t> Slot)</a:t>
                      </a:r>
                      <a:endParaRPr sz="2000" b="0" i="0" u="none" strike="noStrike" cap="none">
                        <a:solidFill>
                          <a:srgbClr val="990000"/>
                        </a:solidFill>
                        <a:latin typeface="Calibri"/>
                        <a:ea typeface="Calibri"/>
                        <a:cs typeface="Calibri"/>
                        <a:sym typeface="Calibri"/>
                      </a:endParaRPr>
                    </a:p>
                  </a:txBody>
                  <a:tcPr marL="91450" marR="91450" marT="45725" marB="45725">
                    <a:lnL w="9525" cap="flat" cmpd="sng">
                      <a:solidFill>
                        <a:srgbClr val="FFC000"/>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lvl="0" indent="0" algn="ctr" rtl="0">
                        <a:spcBef>
                          <a:spcPts val="0"/>
                        </a:spcBef>
                        <a:spcAft>
                          <a:spcPts val="0"/>
                        </a:spcAft>
                        <a:buClr>
                          <a:srgbClr val="5E5E5E"/>
                        </a:buClr>
                        <a:buSzPts val="500"/>
                        <a:buFont typeface="Helvetica Neue"/>
                        <a:buNone/>
                      </a:pPr>
                      <a:r>
                        <a:rPr lang="en-IN" sz="2100">
                          <a:solidFill>
                            <a:srgbClr val="0000FF"/>
                          </a:solidFill>
                        </a:rPr>
                        <a:t>40</a:t>
                      </a:r>
                      <a:endParaRPr sz="1200" u="none" strike="noStrike" cap="none">
                        <a:solidFill>
                          <a:srgbClr val="0000FF"/>
                        </a:solidFill>
                      </a:endParaRPr>
                    </a:p>
                  </a:txBody>
                  <a:tcPr marL="34300" marR="34300" marT="17150" marB="17150" anchor="ctr">
                    <a:lnL w="12700" cap="flat" cmpd="sng">
                      <a:solidFill>
                        <a:srgbClr val="FFFFF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en-IN" sz="2100">
                          <a:solidFill>
                            <a:srgbClr val="0000FF"/>
                          </a:solidFill>
                        </a:rPr>
                        <a:t>36</a:t>
                      </a:r>
                      <a:endParaRPr sz="1200">
                        <a:solidFill>
                          <a:srgbClr val="0000FF"/>
                        </a:solidFill>
                        <a:latin typeface="Calibri"/>
                        <a:ea typeface="Calibri"/>
                        <a:cs typeface="Calibri"/>
                        <a:sym typeface="Calibri"/>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en-IN" sz="2100">
                          <a:solidFill>
                            <a:srgbClr val="0000FF"/>
                          </a:solidFill>
                        </a:rPr>
                        <a:t>28.6</a:t>
                      </a:r>
                      <a:endParaRPr sz="1200">
                        <a:solidFill>
                          <a:srgbClr val="0000FF"/>
                        </a:solidFill>
                        <a:latin typeface="Calibri"/>
                        <a:ea typeface="Calibri"/>
                        <a:cs typeface="Calibri"/>
                        <a:sym typeface="Calibri"/>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extLst>
                  <a:ext uri="{0D108BD9-81ED-4DB2-BD59-A6C34878D82A}">
                    <a16:rowId xmlns:a16="http://schemas.microsoft.com/office/drawing/2014/main" val="10002"/>
                  </a:ext>
                </a:extLst>
              </a:tr>
              <a:tr h="628075">
                <a:tc>
                  <a:txBody>
                    <a:bodyPr/>
                    <a:lstStyle/>
                    <a:p>
                      <a:pPr marL="0" marR="0" lvl="0" indent="0" algn="ctr" rtl="0">
                        <a:lnSpc>
                          <a:spcPct val="100000"/>
                        </a:lnSpc>
                        <a:spcBef>
                          <a:spcPts val="0"/>
                        </a:spcBef>
                        <a:spcAft>
                          <a:spcPts val="0"/>
                        </a:spcAft>
                        <a:buClr>
                          <a:srgbClr val="000000"/>
                        </a:buClr>
                        <a:buSzPts val="2000"/>
                        <a:buFont typeface="Calibri"/>
                        <a:buNone/>
                      </a:pPr>
                      <a:r>
                        <a:rPr lang="en-IN" sz="2000" u="none" strike="noStrike" cap="none">
                          <a:solidFill>
                            <a:srgbClr val="990000"/>
                          </a:solidFill>
                        </a:rPr>
                        <a:t>Test </a:t>
                      </a:r>
                      <a:r>
                        <a:rPr lang="en-IN" sz="2000">
                          <a:solidFill>
                            <a:srgbClr val="990000"/>
                          </a:solidFill>
                        </a:rPr>
                        <a:t>3</a:t>
                      </a:r>
                      <a:r>
                        <a:rPr lang="en-IN" sz="2000" u="none" strike="noStrike" cap="none">
                          <a:solidFill>
                            <a:srgbClr val="990000"/>
                          </a:solidFill>
                        </a:rPr>
                        <a:t> ( </a:t>
                      </a:r>
                      <a:r>
                        <a:rPr lang="en-IN" sz="2000">
                          <a:solidFill>
                            <a:srgbClr val="990000"/>
                          </a:solidFill>
                        </a:rPr>
                        <a:t>A</a:t>
                      </a:r>
                      <a:r>
                        <a:rPr lang="en-IN" sz="2000" u="none" strike="noStrike" cap="none">
                          <a:solidFill>
                            <a:srgbClr val="990000"/>
                          </a:solidFill>
                        </a:rPr>
                        <a:t> Slot)</a:t>
                      </a:r>
                      <a:endParaRPr sz="2000" b="0" i="0" u="none" strike="noStrike" cap="none">
                        <a:solidFill>
                          <a:srgbClr val="990000"/>
                        </a:solidFill>
                        <a:latin typeface="Calibri"/>
                        <a:ea typeface="Calibri"/>
                        <a:cs typeface="Calibri"/>
                        <a:sym typeface="Calibri"/>
                      </a:endParaRPr>
                    </a:p>
                  </a:txBody>
                  <a:tcPr marL="91450" marR="91450" marT="45725" marB="45725">
                    <a:lnL w="9525" cap="flat" cmpd="sng">
                      <a:solidFill>
                        <a:srgbClr val="FFC000"/>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lvl="0" indent="0" algn="ctr" rtl="0">
                        <a:spcBef>
                          <a:spcPts val="0"/>
                        </a:spcBef>
                        <a:spcAft>
                          <a:spcPts val="0"/>
                        </a:spcAft>
                        <a:buClr>
                          <a:srgbClr val="5E5E5E"/>
                        </a:buClr>
                        <a:buSzPts val="500"/>
                        <a:buFont typeface="Helvetica Neue"/>
                        <a:buNone/>
                      </a:pPr>
                      <a:r>
                        <a:rPr lang="en-IN" sz="2100">
                          <a:solidFill>
                            <a:srgbClr val="0000FF"/>
                          </a:solidFill>
                        </a:rPr>
                        <a:t>20</a:t>
                      </a:r>
                      <a:endParaRPr sz="1200" u="none" strike="noStrike" cap="none">
                        <a:solidFill>
                          <a:srgbClr val="0000FF"/>
                        </a:solidFill>
                      </a:endParaRPr>
                    </a:p>
                  </a:txBody>
                  <a:tcPr marL="34300" marR="34300" marT="17150" marB="17150" anchor="ctr">
                    <a:lnL w="12700" cap="flat" cmpd="sng">
                      <a:solidFill>
                        <a:srgbClr val="FFFFF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en-IN" sz="2100">
                          <a:solidFill>
                            <a:srgbClr val="0000FF"/>
                          </a:solidFill>
                        </a:rPr>
                        <a:t>17</a:t>
                      </a:r>
                      <a:endParaRPr sz="1200">
                        <a:solidFill>
                          <a:srgbClr val="0000FF"/>
                        </a:solidFill>
                        <a:latin typeface="Calibri"/>
                        <a:ea typeface="Calibri"/>
                        <a:cs typeface="Calibri"/>
                        <a:sym typeface="Calibri"/>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en-IN" sz="2100">
                          <a:solidFill>
                            <a:srgbClr val="0000FF"/>
                          </a:solidFill>
                        </a:rPr>
                        <a:t>14.6</a:t>
                      </a:r>
                      <a:endParaRPr sz="1200">
                        <a:solidFill>
                          <a:srgbClr val="0000FF"/>
                        </a:solidFill>
                        <a:latin typeface="Calibri"/>
                        <a:ea typeface="Calibri"/>
                        <a:cs typeface="Calibri"/>
                        <a:sym typeface="Calibri"/>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extLst>
                  <a:ext uri="{0D108BD9-81ED-4DB2-BD59-A6C34878D82A}">
                    <a16:rowId xmlns:a16="http://schemas.microsoft.com/office/drawing/2014/main" val="10003"/>
                  </a:ext>
                </a:extLst>
              </a:tr>
              <a:tr h="628075">
                <a:tc>
                  <a:txBody>
                    <a:bodyPr/>
                    <a:lstStyle/>
                    <a:p>
                      <a:pPr marL="0" marR="0" lvl="0" indent="0" algn="ctr" rtl="0">
                        <a:lnSpc>
                          <a:spcPct val="100000"/>
                        </a:lnSpc>
                        <a:spcBef>
                          <a:spcPts val="0"/>
                        </a:spcBef>
                        <a:spcAft>
                          <a:spcPts val="0"/>
                        </a:spcAft>
                        <a:buClr>
                          <a:srgbClr val="000000"/>
                        </a:buClr>
                        <a:buSzPts val="2000"/>
                        <a:buFont typeface="Calibri"/>
                        <a:buNone/>
                      </a:pPr>
                      <a:r>
                        <a:rPr lang="en-IN" sz="2000" u="none" strike="noStrike" cap="none">
                          <a:solidFill>
                            <a:srgbClr val="990000"/>
                          </a:solidFill>
                        </a:rPr>
                        <a:t>Test </a:t>
                      </a:r>
                      <a:r>
                        <a:rPr lang="en-IN" sz="2000">
                          <a:solidFill>
                            <a:srgbClr val="990000"/>
                          </a:solidFill>
                        </a:rPr>
                        <a:t>4</a:t>
                      </a:r>
                      <a:r>
                        <a:rPr lang="en-IN" sz="2000" u="none" strike="noStrike" cap="none">
                          <a:solidFill>
                            <a:srgbClr val="990000"/>
                          </a:solidFill>
                        </a:rPr>
                        <a:t> ( </a:t>
                      </a:r>
                      <a:r>
                        <a:rPr lang="en-IN" sz="2000">
                          <a:solidFill>
                            <a:srgbClr val="990000"/>
                          </a:solidFill>
                        </a:rPr>
                        <a:t>B</a:t>
                      </a:r>
                      <a:r>
                        <a:rPr lang="en-IN" sz="2000" u="none" strike="noStrike" cap="none">
                          <a:solidFill>
                            <a:srgbClr val="990000"/>
                          </a:solidFill>
                        </a:rPr>
                        <a:t> Slot)</a:t>
                      </a:r>
                      <a:endParaRPr>
                        <a:solidFill>
                          <a:srgbClr val="990000"/>
                        </a:solidFill>
                      </a:endParaRPr>
                    </a:p>
                    <a:p>
                      <a:pPr marL="0" marR="0" lvl="0" indent="0" algn="ctr" rtl="0">
                        <a:lnSpc>
                          <a:spcPct val="100000"/>
                        </a:lnSpc>
                        <a:spcBef>
                          <a:spcPts val="0"/>
                        </a:spcBef>
                        <a:spcAft>
                          <a:spcPts val="0"/>
                        </a:spcAft>
                        <a:buClr>
                          <a:srgbClr val="000000"/>
                        </a:buClr>
                        <a:buSzPts val="2000"/>
                        <a:buFont typeface="Calibri"/>
                        <a:buNone/>
                      </a:pPr>
                      <a:endParaRPr sz="2000" b="0" i="0" u="none" strike="noStrike" cap="none">
                        <a:solidFill>
                          <a:srgbClr val="990000"/>
                        </a:solidFill>
                        <a:latin typeface="Calibri"/>
                        <a:ea typeface="Calibri"/>
                        <a:cs typeface="Calibri"/>
                        <a:sym typeface="Calibri"/>
                      </a:endParaRPr>
                    </a:p>
                  </a:txBody>
                  <a:tcPr marL="91450" marR="91450" marT="45725" marB="45725">
                    <a:lnL w="9525" cap="flat" cmpd="sng">
                      <a:solidFill>
                        <a:srgbClr val="FFC000"/>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lvl="0" indent="0" algn="ctr" rtl="0">
                        <a:spcBef>
                          <a:spcPts val="0"/>
                        </a:spcBef>
                        <a:spcAft>
                          <a:spcPts val="0"/>
                        </a:spcAft>
                        <a:buNone/>
                      </a:pPr>
                      <a:r>
                        <a:rPr lang="en-IN" sz="2100">
                          <a:solidFill>
                            <a:srgbClr val="0000FF"/>
                          </a:solidFill>
                        </a:rPr>
                        <a:t>40</a:t>
                      </a:r>
                      <a:endParaRPr>
                        <a:solidFill>
                          <a:srgbClr val="0000FF"/>
                        </a:solidFill>
                      </a:endParaRPr>
                    </a:p>
                  </a:txBody>
                  <a:tcPr marL="34300" marR="34300" marT="17150" marB="17150" anchor="ctr">
                    <a:lnL w="12700" cap="flat" cmpd="sng">
                      <a:solidFill>
                        <a:srgbClr val="FFFFF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en-IN" sz="2100">
                          <a:solidFill>
                            <a:srgbClr val="0000FF"/>
                          </a:solidFill>
                        </a:rPr>
                        <a:t>35</a:t>
                      </a:r>
                      <a:endParaRPr sz="1200">
                        <a:solidFill>
                          <a:srgbClr val="0000FF"/>
                        </a:solidFill>
                        <a:latin typeface="Calibri"/>
                        <a:ea typeface="Calibri"/>
                        <a:cs typeface="Calibri"/>
                        <a:sym typeface="Calibri"/>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en-IN" sz="2100">
                          <a:solidFill>
                            <a:srgbClr val="0000FF"/>
                          </a:solidFill>
                        </a:rPr>
                        <a:t>31.8</a:t>
                      </a:r>
                      <a:endParaRPr sz="1200">
                        <a:solidFill>
                          <a:srgbClr val="0000FF"/>
                        </a:solidFill>
                        <a:latin typeface="Calibri"/>
                        <a:ea typeface="Calibri"/>
                        <a:cs typeface="Calibri"/>
                        <a:sym typeface="Calibri"/>
                      </a:endParaRPr>
                    </a:p>
                  </a:txBody>
                  <a:tcPr marL="34300" marR="34300" marT="17150" marB="17150" anchor="ctr">
                    <a:lnL w="12700" cap="flat" cmpd="sng">
                      <a:solidFill>
                        <a:srgbClr val="6AA84F"/>
                      </a:solidFill>
                      <a:prstDash val="solid"/>
                      <a:round/>
                      <a:headEnd type="none" w="sm" len="sm"/>
                      <a:tailEnd type="none" w="sm" len="sm"/>
                    </a:lnL>
                    <a:lnR w="12700" cap="flat" cmpd="sng">
                      <a:solidFill>
                        <a:srgbClr val="6AA84F"/>
                      </a:solidFill>
                      <a:prstDash val="solid"/>
                      <a:round/>
                      <a:headEnd type="none" w="sm" len="sm"/>
                      <a:tailEnd type="none" w="sm" len="sm"/>
                    </a:lnR>
                    <a:lnT w="12700" cap="flat" cmpd="sng">
                      <a:solidFill>
                        <a:srgbClr val="6AA84F"/>
                      </a:solidFill>
                      <a:prstDash val="solid"/>
                      <a:round/>
                      <a:headEnd type="none" w="sm" len="sm"/>
                      <a:tailEnd type="none" w="sm" len="sm"/>
                    </a:lnT>
                    <a:lnB w="12700" cap="flat" cmpd="sng">
                      <a:solidFill>
                        <a:srgbClr val="6AA84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3" name="Google Shape;143;p16"/>
          <p:cNvSpPr/>
          <p:nvPr/>
        </p:nvSpPr>
        <p:spPr>
          <a:xfrm>
            <a:off x="186350" y="1172400"/>
            <a:ext cx="4312500" cy="2594100"/>
          </a:xfrm>
          <a:prstGeom prst="rect">
            <a:avLst/>
          </a:prstGeom>
          <a:solidFill>
            <a:srgbClr val="F3F3F3"/>
          </a:solidFill>
          <a:ln>
            <a:noFill/>
          </a:ln>
        </p:spPr>
        <p:txBody>
          <a:bodyPr spcFirstLastPara="1" wrap="square" lIns="50800" tIns="50800" rIns="50800" bIns="50800" anchor="ctr" anchorCtr="0">
            <a:noAutofit/>
          </a:bodyPr>
          <a:lstStyle/>
          <a:p>
            <a:pPr marL="0" lvl="0" indent="0" algn="ctr" rtl="0">
              <a:spcBef>
                <a:spcPts val="0"/>
              </a:spcBef>
              <a:spcAft>
                <a:spcPts val="0"/>
              </a:spcAft>
              <a:buClr>
                <a:schemeClr val="dk1"/>
              </a:buClr>
              <a:buSzPts val="1200"/>
              <a:buFont typeface="Arial"/>
              <a:buNone/>
            </a:pPr>
            <a:r>
              <a:rPr lang="en-IN" sz="1800" b="1">
                <a:solidFill>
                  <a:srgbClr val="0000FF"/>
                </a:solidFill>
                <a:latin typeface="Times New Roman"/>
                <a:ea typeface="Times New Roman"/>
                <a:cs typeface="Times New Roman"/>
                <a:sym typeface="Times New Roman"/>
              </a:rPr>
              <a:t>NAME: </a:t>
            </a:r>
            <a:r>
              <a:rPr lang="en-IN" sz="1800" b="1">
                <a:solidFill>
                  <a:srgbClr val="980000"/>
                </a:solidFill>
                <a:latin typeface="Times New Roman"/>
                <a:ea typeface="Times New Roman"/>
                <a:cs typeface="Times New Roman"/>
                <a:sym typeface="Times New Roman"/>
              </a:rPr>
              <a:t>MOTHISH K</a:t>
            </a:r>
            <a:endParaRPr sz="1800" b="1">
              <a:solidFill>
                <a:srgbClr val="98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500"/>
              <a:buFont typeface="Arial"/>
              <a:buNone/>
            </a:pPr>
            <a:r>
              <a:rPr lang="en-IN" sz="1800" b="1">
                <a:solidFill>
                  <a:srgbClr val="0000FF"/>
                </a:solidFill>
                <a:latin typeface="Times New Roman"/>
                <a:ea typeface="Times New Roman"/>
                <a:cs typeface="Times New Roman"/>
                <a:sym typeface="Times New Roman"/>
              </a:rPr>
              <a:t>REGISTER No: </a:t>
            </a:r>
            <a:r>
              <a:rPr lang="en-IN" sz="1800" b="1">
                <a:solidFill>
                  <a:srgbClr val="980000"/>
                </a:solidFill>
                <a:latin typeface="Times New Roman"/>
                <a:ea typeface="Times New Roman"/>
                <a:cs typeface="Times New Roman"/>
                <a:sym typeface="Times New Roman"/>
              </a:rPr>
              <a:t>192321057</a:t>
            </a:r>
            <a:endParaRPr sz="1800" b="1">
              <a:solidFill>
                <a:srgbClr val="98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500"/>
              <a:buFont typeface="Arial"/>
              <a:buNone/>
            </a:pPr>
            <a:r>
              <a:rPr lang="en-IN" sz="1800" b="1">
                <a:solidFill>
                  <a:srgbClr val="0000FF"/>
                </a:solidFill>
                <a:latin typeface="Times New Roman"/>
                <a:ea typeface="Times New Roman"/>
                <a:cs typeface="Times New Roman"/>
                <a:sym typeface="Times New Roman"/>
              </a:rPr>
              <a:t>Department: </a:t>
            </a:r>
            <a:r>
              <a:rPr lang="en-IN" sz="1800" b="1">
                <a:solidFill>
                  <a:srgbClr val="980000"/>
                </a:solidFill>
                <a:latin typeface="Times New Roman"/>
                <a:ea typeface="Times New Roman"/>
                <a:cs typeface="Times New Roman"/>
                <a:sym typeface="Times New Roman"/>
              </a:rPr>
              <a:t>IT</a:t>
            </a:r>
            <a:endParaRPr sz="1800" b="1">
              <a:solidFill>
                <a:srgbClr val="98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3200"/>
              <a:buFont typeface="Arial"/>
              <a:buNone/>
            </a:pPr>
            <a:r>
              <a:rPr lang="en-IN" sz="2000" b="1">
                <a:solidFill>
                  <a:srgbClr val="151515"/>
                </a:solidFill>
                <a:latin typeface="Helvetica Neue"/>
                <a:ea typeface="Helvetica Neue"/>
                <a:cs typeface="Helvetica Neue"/>
                <a:sym typeface="Helvetica Neue"/>
              </a:rPr>
              <a:t>  Ongoing Course Attendance</a:t>
            </a:r>
            <a:endParaRPr sz="2000" b="1">
              <a:solidFill>
                <a:srgbClr val="151515"/>
              </a:solidFill>
              <a:latin typeface="Helvetica Neue"/>
              <a:ea typeface="Helvetica Neue"/>
              <a:cs typeface="Helvetica Neue"/>
              <a:sym typeface="Helvetica Neue"/>
            </a:endParaRPr>
          </a:p>
          <a:p>
            <a:pPr marL="0" lvl="0" indent="0" algn="ctr" rtl="0">
              <a:spcBef>
                <a:spcPts val="0"/>
              </a:spcBef>
              <a:spcAft>
                <a:spcPts val="0"/>
              </a:spcAft>
              <a:buClr>
                <a:schemeClr val="dk1"/>
              </a:buClr>
              <a:buFont typeface="Arial"/>
              <a:buNone/>
            </a:pPr>
            <a:r>
              <a:rPr lang="en-IN" sz="1600" b="1">
                <a:solidFill>
                  <a:srgbClr val="0000FF"/>
                </a:solidFill>
                <a:latin typeface="Times New Roman"/>
                <a:ea typeface="Times New Roman"/>
                <a:cs typeface="Times New Roman"/>
                <a:sym typeface="Times New Roman"/>
              </a:rPr>
              <a:t>CSA10	Software Engineering</a:t>
            </a:r>
            <a:r>
              <a:rPr lang="en-IN" sz="1600" b="1">
                <a:solidFill>
                  <a:srgbClr val="980000"/>
                </a:solidFill>
                <a:latin typeface="Times New Roman"/>
                <a:ea typeface="Times New Roman"/>
                <a:cs typeface="Times New Roman"/>
                <a:sym typeface="Times New Roman"/>
              </a:rPr>
              <a:t> - 83%</a:t>
            </a:r>
            <a:endParaRPr sz="1900" b="1">
              <a:solidFill>
                <a:srgbClr val="151515"/>
              </a:solidFill>
              <a:latin typeface="Helvetica Neue"/>
              <a:ea typeface="Helvetica Neue"/>
              <a:cs typeface="Helvetica Neue"/>
              <a:sym typeface="Helvetica Neue"/>
            </a:endParaRPr>
          </a:p>
          <a:p>
            <a:pPr marL="0" lvl="0" indent="0" algn="ctr" rtl="0">
              <a:spcBef>
                <a:spcPts val="0"/>
              </a:spcBef>
              <a:spcAft>
                <a:spcPts val="0"/>
              </a:spcAft>
              <a:buClr>
                <a:schemeClr val="dk1"/>
              </a:buClr>
              <a:buFont typeface="Arial"/>
              <a:buNone/>
            </a:pPr>
            <a:r>
              <a:rPr lang="en-IN" sz="1600" b="1">
                <a:solidFill>
                  <a:srgbClr val="0000FF"/>
                </a:solidFill>
                <a:latin typeface="Times New Roman"/>
                <a:ea typeface="Times New Roman"/>
                <a:cs typeface="Times New Roman"/>
                <a:sym typeface="Times New Roman"/>
              </a:rPr>
              <a:t>CSA07	Computer Networks</a:t>
            </a:r>
            <a:r>
              <a:rPr lang="en-IN" sz="1600" b="1">
                <a:solidFill>
                  <a:srgbClr val="980000"/>
                </a:solidFill>
                <a:latin typeface="Times New Roman"/>
                <a:ea typeface="Times New Roman"/>
                <a:cs typeface="Times New Roman"/>
                <a:sym typeface="Times New Roman"/>
              </a:rPr>
              <a:t> - 91%</a:t>
            </a:r>
            <a:endParaRPr sz="1600" b="1">
              <a:solidFill>
                <a:srgbClr val="98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800" b="1">
                <a:solidFill>
                  <a:srgbClr val="0000FF"/>
                </a:solidFill>
                <a:latin typeface="Times New Roman"/>
                <a:ea typeface="Times New Roman"/>
                <a:cs typeface="Times New Roman"/>
                <a:sym typeface="Times New Roman"/>
              </a:rPr>
              <a:t>RESULTS</a:t>
            </a:r>
            <a:endParaRPr sz="1600" b="1">
              <a:solidFill>
                <a:srgbClr val="98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b="1">
                <a:solidFill>
                  <a:srgbClr val="0000FF"/>
                </a:solidFill>
                <a:latin typeface="Times New Roman"/>
                <a:ea typeface="Times New Roman"/>
                <a:cs typeface="Times New Roman"/>
                <a:sym typeface="Times New Roman"/>
              </a:rPr>
              <a:t>CSA03 Data Structures- </a:t>
            </a:r>
            <a:r>
              <a:rPr lang="en-IN" sz="1600" b="1">
                <a:solidFill>
                  <a:srgbClr val="980000"/>
                </a:solidFill>
                <a:latin typeface="Times New Roman"/>
                <a:ea typeface="Times New Roman"/>
                <a:cs typeface="Times New Roman"/>
                <a:sym typeface="Times New Roman"/>
              </a:rPr>
              <a:t>C Grade - PASS</a:t>
            </a:r>
            <a:endParaRPr sz="1800" b="1">
              <a:solidFill>
                <a:srgbClr val="0000FF"/>
              </a:solidFill>
              <a:latin typeface="Times New Roman"/>
              <a:ea typeface="Times New Roman"/>
              <a:cs typeface="Times New Roman"/>
              <a:sym typeface="Times New Roman"/>
            </a:endParaRPr>
          </a:p>
        </p:txBody>
      </p:sp>
      <p:sp>
        <p:nvSpPr>
          <p:cNvPr id="144" name="Google Shape;144;p16"/>
          <p:cNvSpPr/>
          <p:nvPr/>
        </p:nvSpPr>
        <p:spPr>
          <a:xfrm>
            <a:off x="4491750" y="4724925"/>
            <a:ext cx="3853200" cy="899400"/>
          </a:xfrm>
          <a:prstGeom prst="roundRect">
            <a:avLst>
              <a:gd name="adj" fmla="val 16667"/>
            </a:avLst>
          </a:prstGeom>
          <a:solidFill>
            <a:srgbClr val="D9EAD3"/>
          </a:solidFill>
          <a:ln>
            <a:noFill/>
          </a:ln>
        </p:spPr>
        <p:txBody>
          <a:bodyPr spcFirstLastPara="1" wrap="square" lIns="50800" tIns="50800" rIns="50800" bIns="50800" anchor="ctr" anchorCtr="0">
            <a:noAutofit/>
          </a:bodyPr>
          <a:lstStyle/>
          <a:p>
            <a:pPr marL="0" lvl="0" indent="0" algn="ctr" rtl="0">
              <a:spcBef>
                <a:spcPts val="0"/>
              </a:spcBef>
              <a:spcAft>
                <a:spcPts val="0"/>
              </a:spcAft>
              <a:buClr>
                <a:srgbClr val="000000"/>
              </a:buClr>
              <a:buSzPts val="1500"/>
              <a:buFont typeface="Arial"/>
              <a:buNone/>
            </a:pPr>
            <a:r>
              <a:rPr lang="en-IN" sz="1800" b="1">
                <a:solidFill>
                  <a:srgbClr val="0000FF"/>
                </a:solidFill>
                <a:latin typeface="Times New Roman"/>
                <a:ea typeface="Times New Roman"/>
                <a:cs typeface="Times New Roman"/>
                <a:sym typeface="Times New Roman"/>
              </a:rPr>
              <a:t>No. of Course Completed:</a:t>
            </a:r>
            <a:r>
              <a:rPr lang="en-IN" sz="1800" b="1">
                <a:solidFill>
                  <a:srgbClr val="990000"/>
                </a:solidFill>
                <a:latin typeface="Times New Roman"/>
                <a:ea typeface="Times New Roman"/>
                <a:cs typeface="Times New Roman"/>
                <a:sym typeface="Times New Roman"/>
              </a:rPr>
              <a:t>9</a:t>
            </a:r>
            <a:endParaRPr sz="1800" b="1">
              <a:solidFill>
                <a:srgbClr val="990000"/>
              </a:solidFill>
              <a:latin typeface="Times New Roman"/>
              <a:ea typeface="Times New Roman"/>
              <a:cs typeface="Times New Roman"/>
              <a:sym typeface="Times New Roman"/>
            </a:endParaRPr>
          </a:p>
          <a:p>
            <a:pPr marL="0" lvl="0" indent="0" algn="ctr" rtl="0">
              <a:spcBef>
                <a:spcPts val="0"/>
              </a:spcBef>
              <a:spcAft>
                <a:spcPts val="0"/>
              </a:spcAft>
              <a:buSzPts val="1500"/>
              <a:buNone/>
            </a:pPr>
            <a:r>
              <a:rPr lang="en-IN" sz="1800" b="1">
                <a:solidFill>
                  <a:srgbClr val="0000FF"/>
                </a:solidFill>
                <a:latin typeface="Times New Roman"/>
                <a:ea typeface="Times New Roman"/>
                <a:cs typeface="Times New Roman"/>
                <a:sym typeface="Times New Roman"/>
              </a:rPr>
              <a:t>No. of Credits Completed:</a:t>
            </a:r>
            <a:r>
              <a:rPr lang="en-IN" sz="1800" b="1">
                <a:solidFill>
                  <a:srgbClr val="990000"/>
                </a:solidFill>
                <a:latin typeface="Times New Roman"/>
                <a:ea typeface="Times New Roman"/>
                <a:cs typeface="Times New Roman"/>
                <a:sym typeface="Times New Roman"/>
              </a:rPr>
              <a:t>36</a:t>
            </a:r>
            <a:endParaRPr sz="1800" b="1">
              <a:solidFill>
                <a:srgbClr val="0000FF"/>
              </a:solidFill>
              <a:latin typeface="Times New Roman"/>
              <a:ea typeface="Times New Roman"/>
              <a:cs typeface="Times New Roman"/>
              <a:sym typeface="Times New Roman"/>
            </a:endParaRPr>
          </a:p>
        </p:txBody>
      </p:sp>
      <p:sp>
        <p:nvSpPr>
          <p:cNvPr id="145" name="Google Shape;145;p16"/>
          <p:cNvSpPr/>
          <p:nvPr/>
        </p:nvSpPr>
        <p:spPr>
          <a:xfrm>
            <a:off x="8724225" y="4724950"/>
            <a:ext cx="3208500" cy="899400"/>
          </a:xfrm>
          <a:prstGeom prst="roundRect">
            <a:avLst>
              <a:gd name="adj" fmla="val 16667"/>
            </a:avLst>
          </a:prstGeom>
          <a:solidFill>
            <a:srgbClr val="C9DAF8"/>
          </a:solidFill>
          <a:ln>
            <a:noFill/>
          </a:ln>
        </p:spPr>
        <p:txBody>
          <a:bodyPr spcFirstLastPara="1" wrap="square" lIns="50800" tIns="50800" rIns="50800" bIns="50800" anchor="ctr" anchorCtr="0">
            <a:noAutofit/>
          </a:bodyPr>
          <a:lstStyle/>
          <a:p>
            <a:pPr marL="0" lvl="0" indent="0" algn="ctr" rtl="0">
              <a:spcBef>
                <a:spcPts val="0"/>
              </a:spcBef>
              <a:spcAft>
                <a:spcPts val="0"/>
              </a:spcAft>
              <a:buSzPts val="1500"/>
              <a:buNone/>
            </a:pPr>
            <a:r>
              <a:rPr lang="en-IN" sz="1800" b="1">
                <a:solidFill>
                  <a:srgbClr val="0000FF"/>
                </a:solidFill>
                <a:latin typeface="Times New Roman"/>
                <a:ea typeface="Times New Roman"/>
                <a:cs typeface="Times New Roman"/>
                <a:sym typeface="Times New Roman"/>
              </a:rPr>
              <a:t>No. of Arrears:</a:t>
            </a:r>
            <a:r>
              <a:rPr lang="en-IN" sz="1800" b="1">
                <a:solidFill>
                  <a:srgbClr val="980000"/>
                </a:solidFill>
                <a:latin typeface="Times New Roman"/>
                <a:ea typeface="Times New Roman"/>
                <a:cs typeface="Times New Roman"/>
                <a:sym typeface="Times New Roman"/>
              </a:rPr>
              <a:t>2</a:t>
            </a:r>
            <a:endParaRPr sz="1800" b="1">
              <a:solidFill>
                <a:srgbClr val="980000"/>
              </a:solidFill>
              <a:latin typeface="Times New Roman"/>
              <a:ea typeface="Times New Roman"/>
              <a:cs typeface="Times New Roman"/>
              <a:sym typeface="Times New Roman"/>
            </a:endParaRPr>
          </a:p>
          <a:p>
            <a:pPr marL="0" lvl="0" indent="0" algn="ctr" rtl="0">
              <a:spcBef>
                <a:spcPts val="0"/>
              </a:spcBef>
              <a:spcAft>
                <a:spcPts val="0"/>
              </a:spcAft>
              <a:buSzPts val="3200"/>
              <a:buNone/>
            </a:pPr>
            <a:r>
              <a:rPr lang="en-IN" sz="1800" b="1">
                <a:solidFill>
                  <a:srgbClr val="0000FF"/>
                </a:solidFill>
                <a:latin typeface="Times New Roman"/>
                <a:ea typeface="Times New Roman"/>
                <a:cs typeface="Times New Roman"/>
                <a:sym typeface="Times New Roman"/>
              </a:rPr>
              <a:t> CGPA: </a:t>
            </a:r>
            <a:r>
              <a:rPr lang="en-IN" sz="1800" b="1">
                <a:solidFill>
                  <a:srgbClr val="980000"/>
                </a:solidFill>
                <a:latin typeface="Times New Roman"/>
                <a:ea typeface="Times New Roman"/>
                <a:cs typeface="Times New Roman"/>
                <a:sym typeface="Times New Roman"/>
              </a:rPr>
              <a:t>7.78</a:t>
            </a:r>
            <a:endParaRPr sz="1800" b="1">
              <a:solidFill>
                <a:srgbClr val="0000FF"/>
              </a:solidFill>
              <a:latin typeface="Times New Roman"/>
              <a:ea typeface="Times New Roman"/>
              <a:cs typeface="Times New Roman"/>
              <a:sym typeface="Times New Roman"/>
            </a:endParaRPr>
          </a:p>
        </p:txBody>
      </p:sp>
      <p:sp>
        <p:nvSpPr>
          <p:cNvPr id="146" name="Google Shape;146;p16"/>
          <p:cNvSpPr/>
          <p:nvPr/>
        </p:nvSpPr>
        <p:spPr>
          <a:xfrm>
            <a:off x="8800425" y="5858600"/>
            <a:ext cx="3190200" cy="899400"/>
          </a:xfrm>
          <a:prstGeom prst="roundRect">
            <a:avLst>
              <a:gd name="adj" fmla="val 16667"/>
            </a:avLst>
          </a:prstGeom>
          <a:solidFill>
            <a:srgbClr val="EAD1DC"/>
          </a:solidFill>
          <a:ln>
            <a:noFill/>
          </a:ln>
        </p:spPr>
        <p:txBody>
          <a:bodyPr spcFirstLastPara="1" wrap="square" lIns="50800" tIns="50800" rIns="50800" bIns="50800" anchor="ctr" anchorCtr="0">
            <a:noAutofit/>
          </a:bodyPr>
          <a:lstStyle/>
          <a:p>
            <a:pPr marL="0" lvl="0" indent="0" algn="ctr" rtl="0">
              <a:spcBef>
                <a:spcPts val="0"/>
              </a:spcBef>
              <a:spcAft>
                <a:spcPts val="0"/>
              </a:spcAft>
              <a:buSzPts val="1500"/>
              <a:buNone/>
            </a:pPr>
            <a:r>
              <a:rPr lang="en-IN" sz="1800" b="1">
                <a:solidFill>
                  <a:srgbClr val="990000"/>
                </a:solidFill>
                <a:latin typeface="Times New Roman"/>
                <a:ea typeface="Times New Roman"/>
                <a:cs typeface="Times New Roman"/>
                <a:sym typeface="Times New Roman"/>
              </a:rPr>
              <a:t>Leetcode Rank</a:t>
            </a:r>
            <a:endParaRPr sz="1800" b="1">
              <a:solidFill>
                <a:srgbClr val="990000"/>
              </a:solidFill>
              <a:latin typeface="Times New Roman"/>
              <a:ea typeface="Times New Roman"/>
              <a:cs typeface="Times New Roman"/>
              <a:sym typeface="Times New Roman"/>
            </a:endParaRPr>
          </a:p>
          <a:p>
            <a:pPr marL="0" lvl="0" indent="0" algn="ctr" rtl="0">
              <a:spcBef>
                <a:spcPts val="0"/>
              </a:spcBef>
              <a:spcAft>
                <a:spcPts val="0"/>
              </a:spcAft>
              <a:buSzPts val="1500"/>
              <a:buNone/>
            </a:pPr>
            <a:r>
              <a:rPr lang="en-IN" sz="1800" b="1">
                <a:solidFill>
                  <a:srgbClr val="0000FF"/>
                </a:solidFill>
                <a:latin typeface="Times New Roman"/>
                <a:ea typeface="Times New Roman"/>
                <a:cs typeface="Times New Roman"/>
                <a:sym typeface="Times New Roman"/>
              </a:rPr>
              <a:t>Last Week: </a:t>
            </a:r>
            <a:r>
              <a:rPr lang="en-IN" sz="1800" b="1">
                <a:solidFill>
                  <a:srgbClr val="980000"/>
                </a:solidFill>
                <a:latin typeface="Times New Roman"/>
                <a:ea typeface="Times New Roman"/>
                <a:cs typeface="Times New Roman"/>
                <a:sym typeface="Times New Roman"/>
              </a:rPr>
              <a:t>1,93,648</a:t>
            </a:r>
            <a:endParaRPr sz="1800" b="1">
              <a:solidFill>
                <a:srgbClr val="980000"/>
              </a:solidFill>
              <a:latin typeface="Times New Roman"/>
              <a:ea typeface="Times New Roman"/>
              <a:cs typeface="Times New Roman"/>
              <a:sym typeface="Times New Roman"/>
            </a:endParaRPr>
          </a:p>
          <a:p>
            <a:pPr marL="0" lvl="0" indent="0" algn="ctr" rtl="0">
              <a:spcBef>
                <a:spcPts val="0"/>
              </a:spcBef>
              <a:spcAft>
                <a:spcPts val="0"/>
              </a:spcAft>
              <a:buSzPts val="3200"/>
              <a:buNone/>
            </a:pPr>
            <a:r>
              <a:rPr lang="en-IN" sz="1800" b="1">
                <a:solidFill>
                  <a:srgbClr val="0000FF"/>
                </a:solidFill>
                <a:latin typeface="Times New Roman"/>
                <a:ea typeface="Times New Roman"/>
                <a:cs typeface="Times New Roman"/>
                <a:sym typeface="Times New Roman"/>
              </a:rPr>
              <a:t> This Week: </a:t>
            </a:r>
            <a:r>
              <a:rPr lang="en-IN" sz="1800" b="1">
                <a:solidFill>
                  <a:srgbClr val="980000"/>
                </a:solidFill>
                <a:latin typeface="Times New Roman"/>
                <a:ea typeface="Times New Roman"/>
                <a:cs typeface="Times New Roman"/>
                <a:sym typeface="Times New Roman"/>
              </a:rPr>
              <a:t>1,93,437</a:t>
            </a:r>
            <a:endParaRPr sz="1800" b="1">
              <a:solidFill>
                <a:srgbClr val="990000"/>
              </a:solidFill>
              <a:latin typeface="Times New Roman"/>
              <a:ea typeface="Times New Roman"/>
              <a:cs typeface="Times New Roman"/>
              <a:sym typeface="Times New Roman"/>
            </a:endParaRPr>
          </a:p>
        </p:txBody>
      </p:sp>
      <p:pic>
        <p:nvPicPr>
          <p:cNvPr id="147" name="Google Shape;147;p16"/>
          <p:cNvPicPr preferRelativeResize="0"/>
          <p:nvPr/>
        </p:nvPicPr>
        <p:blipFill>
          <a:blip r:embed="rId4">
            <a:alphaModFix/>
          </a:blip>
          <a:stretch>
            <a:fillRect/>
          </a:stretch>
        </p:blipFill>
        <p:spPr>
          <a:xfrm>
            <a:off x="110150" y="4093550"/>
            <a:ext cx="4312500" cy="24146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7"/>
          <p:cNvPicPr preferRelativeResize="0"/>
          <p:nvPr/>
        </p:nvPicPr>
        <p:blipFill rotWithShape="1">
          <a:blip r:embed="rId3">
            <a:alphaModFix/>
          </a:blip>
          <a:srcRect/>
          <a:stretch/>
        </p:blipFill>
        <p:spPr>
          <a:xfrm>
            <a:off x="1524" y="0"/>
            <a:ext cx="12188952" cy="6858000"/>
          </a:xfrm>
          <a:prstGeom prst="rect">
            <a:avLst/>
          </a:prstGeom>
          <a:noFill/>
          <a:ln>
            <a:noFill/>
          </a:ln>
        </p:spPr>
      </p:pic>
      <p:sp>
        <p:nvSpPr>
          <p:cNvPr id="153" name="Google Shape;153;p17"/>
          <p:cNvSpPr/>
          <p:nvPr/>
        </p:nvSpPr>
        <p:spPr>
          <a:xfrm>
            <a:off x="179350" y="1094275"/>
            <a:ext cx="11862000" cy="5335800"/>
          </a:xfrm>
          <a:prstGeom prst="rect">
            <a:avLst/>
          </a:prstGeom>
          <a:solidFill>
            <a:srgbClr val="F2F2F2"/>
          </a:solidFill>
          <a:ln>
            <a:noFill/>
          </a:ln>
        </p:spPr>
        <p:txBody>
          <a:bodyPr spcFirstLastPara="1" wrap="square" lIns="50800" tIns="50800" rIns="50800" bIns="50800" anchor="ctr" anchorCtr="0">
            <a:noAutofit/>
          </a:bodyPr>
          <a:lstStyle/>
          <a:p>
            <a:pPr marL="0" lvl="0" indent="177800" algn="l" rtl="0">
              <a:lnSpc>
                <a:spcPct val="150000"/>
              </a:lnSpc>
              <a:spcBef>
                <a:spcPts val="0"/>
              </a:spcBef>
              <a:spcAft>
                <a:spcPts val="0"/>
              </a:spcAft>
              <a:buClr>
                <a:srgbClr val="151515"/>
              </a:buClr>
              <a:buSzPts val="1200"/>
              <a:buFont typeface="Helvetica Neue"/>
              <a:buNone/>
            </a:pPr>
            <a:r>
              <a:rPr lang="en-IN" sz="1600" b="1" i="1" dirty="0">
                <a:solidFill>
                  <a:srgbClr val="CC0000"/>
                </a:solidFill>
                <a:latin typeface="Comic Sans MS"/>
                <a:ea typeface="Comic Sans MS"/>
                <a:cs typeface="Comic Sans MS"/>
                <a:sym typeface="Comic Sans MS"/>
              </a:rPr>
              <a:t>Dear Parent,</a:t>
            </a:r>
            <a:endParaRPr sz="1600" b="1" i="1" dirty="0">
              <a:solidFill>
                <a:srgbClr val="CC0000"/>
              </a:solidFill>
              <a:latin typeface="Comic Sans MS"/>
              <a:ea typeface="Comic Sans MS"/>
              <a:cs typeface="Comic Sans MS"/>
              <a:sym typeface="Comic Sans MS"/>
            </a:endParaRPr>
          </a:p>
          <a:p>
            <a:pPr marL="0" lvl="0" indent="177800" algn="ctr" rtl="0">
              <a:lnSpc>
                <a:spcPct val="150000"/>
              </a:lnSpc>
              <a:spcBef>
                <a:spcPts val="0"/>
              </a:spcBef>
              <a:spcAft>
                <a:spcPts val="0"/>
              </a:spcAft>
              <a:buClr>
                <a:schemeClr val="dk1"/>
              </a:buClr>
              <a:buSzPts val="1200"/>
              <a:buFont typeface="Arial"/>
              <a:buNone/>
            </a:pPr>
            <a:r>
              <a:rPr lang="en-IN" sz="1500" i="1" dirty="0" err="1">
                <a:solidFill>
                  <a:srgbClr val="0000FF"/>
                </a:solidFill>
                <a:latin typeface="Comic Sans MS"/>
                <a:ea typeface="Comic Sans MS"/>
                <a:cs typeface="Comic Sans MS"/>
                <a:sym typeface="Comic Sans MS"/>
              </a:rPr>
              <a:t>Mothish</a:t>
            </a:r>
            <a:r>
              <a:rPr lang="en-IN" sz="1500" i="1" dirty="0">
                <a:solidFill>
                  <a:srgbClr val="0000FF"/>
                </a:solidFill>
                <a:latin typeface="Comic Sans MS"/>
                <a:ea typeface="Comic Sans MS"/>
                <a:cs typeface="Comic Sans MS"/>
                <a:sym typeface="Comic Sans MS"/>
              </a:rPr>
              <a:t> K is currently enrolled in new course of </a:t>
            </a:r>
            <a:r>
              <a:rPr lang="en-IN" sz="1500" i="1" dirty="0">
                <a:solidFill>
                  <a:srgbClr val="990000"/>
                </a:solidFill>
                <a:latin typeface="Comic Sans MS"/>
                <a:ea typeface="Comic Sans MS"/>
                <a:cs typeface="Comic Sans MS"/>
                <a:sym typeface="Comic Sans MS"/>
              </a:rPr>
              <a:t>CSA10 Software Engineering &amp; CSA07 Computer Networks</a:t>
            </a:r>
            <a:r>
              <a:rPr lang="en-IN" sz="1500" i="1" dirty="0">
                <a:solidFill>
                  <a:srgbClr val="0000FF"/>
                </a:solidFill>
                <a:latin typeface="Comic Sans MS"/>
                <a:ea typeface="Comic Sans MS"/>
                <a:cs typeface="Comic Sans MS"/>
                <a:sym typeface="Comic Sans MS"/>
              </a:rPr>
              <a:t> from last week.  In his recent results, he has secured a </a:t>
            </a:r>
            <a:r>
              <a:rPr lang="en-IN" sz="1500" i="1" dirty="0">
                <a:solidFill>
                  <a:srgbClr val="A61C00"/>
                </a:solidFill>
                <a:latin typeface="Comic Sans MS"/>
                <a:ea typeface="Comic Sans MS"/>
                <a:cs typeface="Comic Sans MS"/>
                <a:sym typeface="Comic Sans MS"/>
              </a:rPr>
              <a:t>C Grade and got PASS</a:t>
            </a:r>
            <a:r>
              <a:rPr lang="en-IN" sz="1500" i="1" dirty="0">
                <a:solidFill>
                  <a:srgbClr val="0000FF"/>
                </a:solidFill>
                <a:latin typeface="Comic Sans MS"/>
                <a:ea typeface="Comic Sans MS"/>
                <a:cs typeface="Comic Sans MS"/>
                <a:sym typeface="Comic Sans MS"/>
              </a:rPr>
              <a:t> in the </a:t>
            </a:r>
            <a:r>
              <a:rPr lang="en-IN" sz="1500" i="1" dirty="0">
                <a:solidFill>
                  <a:srgbClr val="A61C00"/>
                </a:solidFill>
                <a:latin typeface="Comic Sans MS"/>
                <a:ea typeface="Comic Sans MS"/>
                <a:cs typeface="Comic Sans MS"/>
                <a:sym typeface="Comic Sans MS"/>
              </a:rPr>
              <a:t>CSA03 Data Structures course</a:t>
            </a:r>
            <a:r>
              <a:rPr lang="en-IN" sz="1500" i="1" dirty="0">
                <a:solidFill>
                  <a:srgbClr val="0000FF"/>
                </a:solidFill>
                <a:latin typeface="Comic Sans MS"/>
                <a:ea typeface="Comic Sans MS"/>
                <a:cs typeface="Comic Sans MS"/>
                <a:sym typeface="Comic Sans MS"/>
              </a:rPr>
              <a:t>.</a:t>
            </a:r>
            <a:r>
              <a:rPr lang="en-IN" i="1" dirty="0">
                <a:solidFill>
                  <a:srgbClr val="0000FF"/>
                </a:solidFill>
                <a:latin typeface="Comic Sans MS"/>
                <a:ea typeface="Comic Sans MS"/>
                <a:cs typeface="Comic Sans MS"/>
                <a:sym typeface="Comic Sans MS"/>
              </a:rPr>
              <a:t>. </a:t>
            </a:r>
            <a:r>
              <a:rPr lang="en-IN" sz="1500" i="1" dirty="0">
                <a:solidFill>
                  <a:srgbClr val="A61C00"/>
                </a:solidFill>
                <a:latin typeface="Comic Sans MS"/>
                <a:ea typeface="Comic Sans MS"/>
                <a:cs typeface="Comic Sans MS"/>
                <a:sym typeface="Comic Sans MS"/>
              </a:rPr>
              <a:t>Attendance:</a:t>
            </a:r>
            <a:r>
              <a:rPr lang="en-IN" sz="1500" i="1" dirty="0">
                <a:solidFill>
                  <a:srgbClr val="0000FF"/>
                </a:solidFill>
                <a:latin typeface="Comic Sans MS"/>
                <a:ea typeface="Comic Sans MS"/>
                <a:cs typeface="Comic Sans MS"/>
                <a:sym typeface="Comic Sans MS"/>
              </a:rPr>
              <a:t> His attendance is </a:t>
            </a:r>
            <a:r>
              <a:rPr lang="en-IN" sz="1500" i="1" dirty="0">
                <a:solidFill>
                  <a:srgbClr val="990000"/>
                </a:solidFill>
                <a:latin typeface="Comic Sans MS"/>
                <a:ea typeface="Comic Sans MS"/>
                <a:cs typeface="Comic Sans MS"/>
                <a:sym typeface="Comic Sans MS"/>
              </a:rPr>
              <a:t>83%</a:t>
            </a:r>
            <a:r>
              <a:rPr lang="en-IN" sz="1500" i="1" dirty="0">
                <a:solidFill>
                  <a:srgbClr val="0000FF"/>
                </a:solidFill>
                <a:latin typeface="Comic Sans MS"/>
                <a:ea typeface="Comic Sans MS"/>
                <a:cs typeface="Comic Sans MS"/>
                <a:sym typeface="Comic Sans MS"/>
              </a:rPr>
              <a:t> for the both course. He was absent to the class for one day in the last week. He is advised to attend the classes regularly to keep the attendance above 80% which makes him eligible for appearing end semester examinations. His </a:t>
            </a:r>
            <a:r>
              <a:rPr lang="en-IN" sz="1500" i="1" dirty="0" err="1">
                <a:solidFill>
                  <a:srgbClr val="0000FF"/>
                </a:solidFill>
                <a:latin typeface="Comic Sans MS"/>
                <a:ea typeface="Comic Sans MS"/>
                <a:cs typeface="Comic Sans MS"/>
                <a:sym typeface="Comic Sans MS"/>
              </a:rPr>
              <a:t>Leetcode</a:t>
            </a:r>
            <a:r>
              <a:rPr lang="en-IN" sz="1500" i="1" dirty="0">
                <a:solidFill>
                  <a:srgbClr val="0000FF"/>
                </a:solidFill>
                <a:latin typeface="Comic Sans MS"/>
                <a:ea typeface="Comic Sans MS"/>
                <a:cs typeface="Comic Sans MS"/>
                <a:sym typeface="Comic Sans MS"/>
              </a:rPr>
              <a:t> rank is 350. He is registered for the </a:t>
            </a:r>
            <a:r>
              <a:rPr lang="en-IN" sz="1500" i="1" dirty="0">
                <a:solidFill>
                  <a:srgbClr val="990000"/>
                </a:solidFill>
                <a:latin typeface="Comic Sans MS"/>
                <a:ea typeface="Comic Sans MS"/>
                <a:cs typeface="Comic Sans MS"/>
                <a:sym typeface="Comic Sans MS"/>
              </a:rPr>
              <a:t>NPTEL course on Food Management</a:t>
            </a:r>
            <a:r>
              <a:rPr lang="en-IN" sz="1500" i="1" dirty="0">
                <a:solidFill>
                  <a:srgbClr val="0000FF"/>
                </a:solidFill>
                <a:latin typeface="Comic Sans MS"/>
                <a:ea typeface="Comic Sans MS"/>
                <a:cs typeface="Comic Sans MS"/>
                <a:sym typeface="Comic Sans MS"/>
              </a:rPr>
              <a:t>. He has attended the Mentor Mentee meeting on 13.12.2024 Friday. Congratulations to </a:t>
            </a:r>
            <a:r>
              <a:rPr lang="en-IN" sz="1500" i="1" dirty="0" err="1">
                <a:solidFill>
                  <a:srgbClr val="0000FF"/>
                </a:solidFill>
                <a:latin typeface="Comic Sans MS"/>
                <a:ea typeface="Comic Sans MS"/>
                <a:cs typeface="Comic Sans MS"/>
                <a:sym typeface="Comic Sans MS"/>
              </a:rPr>
              <a:t>Mothish</a:t>
            </a:r>
            <a:r>
              <a:rPr lang="en-IN" sz="1500" i="1" dirty="0">
                <a:solidFill>
                  <a:srgbClr val="0000FF"/>
                </a:solidFill>
                <a:latin typeface="Comic Sans MS"/>
                <a:ea typeface="Comic Sans MS"/>
                <a:cs typeface="Comic Sans MS"/>
                <a:sym typeface="Comic Sans MS"/>
              </a:rPr>
              <a:t> for successfully clearing the </a:t>
            </a:r>
            <a:r>
              <a:rPr lang="en-IN" sz="1500" i="1" dirty="0">
                <a:solidFill>
                  <a:srgbClr val="990000"/>
                </a:solidFill>
                <a:latin typeface="Comic Sans MS"/>
                <a:ea typeface="Comic Sans MS"/>
                <a:cs typeface="Comic Sans MS"/>
                <a:sym typeface="Comic Sans MS"/>
              </a:rPr>
              <a:t>Oracle Database SQL Certified Specialist exam</a:t>
            </a:r>
            <a:r>
              <a:rPr lang="en-IN" sz="1500" i="1" dirty="0">
                <a:solidFill>
                  <a:srgbClr val="0000FF"/>
                </a:solidFill>
                <a:latin typeface="Comic Sans MS"/>
                <a:ea typeface="Comic Sans MS"/>
                <a:cs typeface="Comic Sans MS"/>
                <a:sym typeface="Comic Sans MS"/>
              </a:rPr>
              <a:t> this week! This certification highlights his expertise and dedication to advancing his technical skills. Well done, —your hard work is truly commendable. </a:t>
            </a:r>
            <a:r>
              <a:rPr lang="en-IN" sz="1600" i="1" dirty="0">
                <a:solidFill>
                  <a:srgbClr val="0000FF"/>
                </a:solidFill>
                <a:latin typeface="Comic Sans MS"/>
                <a:ea typeface="Comic Sans MS"/>
                <a:cs typeface="Comic Sans MS"/>
                <a:sym typeface="Comic Sans MS"/>
              </a:rPr>
              <a:t>He has been awarded the prestigious </a:t>
            </a:r>
            <a:r>
              <a:rPr lang="en-IN" sz="1600" i="1" dirty="0">
                <a:solidFill>
                  <a:srgbClr val="990000"/>
                </a:solidFill>
                <a:latin typeface="Comic Sans MS"/>
                <a:ea typeface="Comic Sans MS"/>
                <a:cs typeface="Comic Sans MS"/>
                <a:sym typeface="Comic Sans MS"/>
              </a:rPr>
              <a:t>Oracle Certified Professional: Java SE 11 Developer</a:t>
            </a:r>
            <a:r>
              <a:rPr lang="en-IN" sz="1600" i="1" dirty="0">
                <a:solidFill>
                  <a:srgbClr val="0000FF"/>
                </a:solidFill>
                <a:latin typeface="Comic Sans MS"/>
                <a:ea typeface="Comic Sans MS"/>
                <a:cs typeface="Comic Sans MS"/>
                <a:sym typeface="Comic Sans MS"/>
              </a:rPr>
              <a:t> certification. This dual accomplishment showcases his exceptional skills and dedication to advancing him expertise. </a:t>
            </a:r>
            <a:r>
              <a:rPr lang="en-IN" sz="1600" i="1" dirty="0">
                <a:solidFill>
                  <a:srgbClr val="990000"/>
                </a:solidFill>
                <a:latin typeface="Comic Sans MS"/>
                <a:ea typeface="Comic Sans MS"/>
                <a:cs typeface="Comic Sans MS"/>
                <a:sym typeface="Comic Sans MS"/>
              </a:rPr>
              <a:t>Well done, </a:t>
            </a:r>
            <a:r>
              <a:rPr lang="en-IN" sz="1600" i="1" dirty="0" err="1">
                <a:solidFill>
                  <a:srgbClr val="990000"/>
                </a:solidFill>
                <a:latin typeface="Comic Sans MS"/>
                <a:ea typeface="Comic Sans MS"/>
                <a:cs typeface="Comic Sans MS"/>
                <a:sym typeface="Comic Sans MS"/>
              </a:rPr>
              <a:t>Mohith</a:t>
            </a:r>
            <a:r>
              <a:rPr lang="en-IN" sz="1600" i="1" dirty="0">
                <a:solidFill>
                  <a:srgbClr val="990000"/>
                </a:solidFill>
                <a:latin typeface="Comic Sans MS"/>
                <a:ea typeface="Comic Sans MS"/>
                <a:cs typeface="Comic Sans MS"/>
                <a:sym typeface="Comic Sans MS"/>
              </a:rPr>
              <a:t>, </a:t>
            </a:r>
            <a:r>
              <a:rPr lang="en-IN" sz="1500" i="1" dirty="0">
                <a:solidFill>
                  <a:srgbClr val="990000"/>
                </a:solidFill>
                <a:latin typeface="Comic Sans MS"/>
                <a:ea typeface="Comic Sans MS"/>
                <a:cs typeface="Comic Sans MS"/>
                <a:sym typeface="Comic Sans MS"/>
              </a:rPr>
              <a:t>Wishing you great success!!! </a:t>
            </a:r>
            <a:r>
              <a:rPr lang="en-IN" sz="1600" i="1" dirty="0">
                <a:solidFill>
                  <a:srgbClr val="990000"/>
                </a:solidFill>
                <a:latin typeface="Comic Sans MS"/>
                <a:ea typeface="Comic Sans MS"/>
                <a:cs typeface="Comic Sans MS"/>
                <a:sym typeface="Comic Sans MS"/>
              </a:rPr>
              <a:t> </a:t>
            </a:r>
            <a:endParaRPr sz="1500" i="1" dirty="0">
              <a:solidFill>
                <a:srgbClr val="990000"/>
              </a:solidFill>
              <a:latin typeface="Comic Sans MS"/>
              <a:ea typeface="Comic Sans MS"/>
              <a:cs typeface="Comic Sans MS"/>
              <a:sym typeface="Comic Sans MS"/>
            </a:endParaRPr>
          </a:p>
          <a:p>
            <a:pPr lvl="0" indent="177800" algn="ctr">
              <a:lnSpc>
                <a:spcPct val="150000"/>
              </a:lnSpc>
              <a:buClr>
                <a:schemeClr val="dk1"/>
              </a:buClr>
              <a:buSzPts val="1200"/>
            </a:pPr>
            <a:r>
              <a:rPr lang="en-US" i="1" dirty="0">
                <a:solidFill>
                  <a:srgbClr val="0000FF"/>
                </a:solidFill>
                <a:latin typeface="Comic Sans MS"/>
                <a:ea typeface="Comic Sans MS"/>
                <a:cs typeface="Comic Sans MS"/>
                <a:sym typeface="Comic Sans MS"/>
              </a:rPr>
              <a:t>As your mentor, it has been an honor to guide and support you throughout these years. You have now been </a:t>
            </a:r>
            <a:r>
              <a:rPr lang="en-US" i="1" dirty="0" err="1">
                <a:solidFill>
                  <a:srgbClr val="0000FF"/>
                </a:solidFill>
                <a:latin typeface="Comic Sans MS"/>
                <a:ea typeface="Comic Sans MS"/>
                <a:cs typeface="Comic Sans MS"/>
                <a:sym typeface="Comic Sans MS"/>
              </a:rPr>
              <a:t>reallotted</a:t>
            </a:r>
            <a:r>
              <a:rPr lang="en-US" i="1" dirty="0">
                <a:solidFill>
                  <a:srgbClr val="0000FF"/>
                </a:solidFill>
                <a:latin typeface="Comic Sans MS"/>
                <a:ea typeface="Comic Sans MS"/>
                <a:cs typeface="Comic Sans MS"/>
                <a:sym typeface="Comic Sans MS"/>
              </a:rPr>
              <a:t> to a new mentor who will take over the responsibilities of mentorship, including regular follow-ups and guidance. I am confident that you will continue to excel under their mentorship. Wishing you all the very best for your future endeavors! </a:t>
            </a:r>
          </a:p>
          <a:p>
            <a:pPr lvl="0" indent="177800" algn="ctr">
              <a:lnSpc>
                <a:spcPct val="150000"/>
              </a:lnSpc>
              <a:buClr>
                <a:schemeClr val="dk1"/>
              </a:buClr>
              <a:buSzPts val="1200"/>
            </a:pPr>
            <a:r>
              <a:rPr lang="en-IN" sz="1600" b="1" i="1" dirty="0">
                <a:solidFill>
                  <a:srgbClr val="CC0000"/>
                </a:solidFill>
                <a:latin typeface="Comic Sans MS"/>
                <a:ea typeface="Comic Sans MS"/>
                <a:cs typeface="Comic Sans MS"/>
                <a:sym typeface="Comic Sans MS"/>
              </a:rPr>
              <a:t>Thank you</a:t>
            </a:r>
            <a:endParaRPr sz="1200" b="1" dirty="0">
              <a:solidFill>
                <a:srgbClr val="171616"/>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8"/>
          <p:cNvPicPr preferRelativeResize="0"/>
          <p:nvPr/>
        </p:nvPicPr>
        <p:blipFill rotWithShape="1">
          <a:blip r:embed="rId3">
            <a:alphaModFix/>
          </a:blip>
          <a:srcRect/>
          <a:stretch/>
        </p:blipFill>
        <p:spPr>
          <a:xfrm>
            <a:off x="1524" y="0"/>
            <a:ext cx="12188952" cy="6858000"/>
          </a:xfrm>
          <a:prstGeom prst="rect">
            <a:avLst/>
          </a:prstGeom>
          <a:noFill/>
          <a:ln>
            <a:noFill/>
          </a:ln>
        </p:spPr>
      </p:pic>
      <p:sp>
        <p:nvSpPr>
          <p:cNvPr id="159" name="Google Shape;159;p18"/>
          <p:cNvSpPr/>
          <p:nvPr/>
        </p:nvSpPr>
        <p:spPr>
          <a:xfrm>
            <a:off x="1280942" y="1490582"/>
            <a:ext cx="4697700" cy="943800"/>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endParaRPr sz="3200" b="1" i="0" u="none" strike="noStrike" cap="none">
              <a:solidFill>
                <a:srgbClr val="171616"/>
              </a:solidFill>
              <a:latin typeface="Helvetica Neue"/>
              <a:ea typeface="Helvetica Neue"/>
              <a:cs typeface="Helvetica Neue"/>
              <a:sym typeface="Helvetica Neue"/>
            </a:endParaRPr>
          </a:p>
        </p:txBody>
      </p:sp>
      <p:sp>
        <p:nvSpPr>
          <p:cNvPr id="160" name="Google Shape;160;p18"/>
          <p:cNvSpPr txBox="1"/>
          <p:nvPr/>
        </p:nvSpPr>
        <p:spPr>
          <a:xfrm>
            <a:off x="1503127" y="1695302"/>
            <a:ext cx="4229400" cy="477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500" b="1" i="0" u="none" strike="noStrike" cap="none">
                <a:solidFill>
                  <a:srgbClr val="0000FF"/>
                </a:solidFill>
                <a:latin typeface="Open Sans"/>
                <a:ea typeface="Open Sans"/>
                <a:cs typeface="Open Sans"/>
                <a:sym typeface="Open Sans"/>
              </a:rPr>
              <a:t>MENTEE RESPONSE</a:t>
            </a:r>
            <a:endParaRPr>
              <a:solidFill>
                <a:srgbClr val="0000FF"/>
              </a:solidFill>
            </a:endParaRPr>
          </a:p>
        </p:txBody>
      </p:sp>
      <p:sp>
        <p:nvSpPr>
          <p:cNvPr id="161" name="Google Shape;161;p18"/>
          <p:cNvSpPr/>
          <p:nvPr/>
        </p:nvSpPr>
        <p:spPr>
          <a:xfrm>
            <a:off x="1280942" y="2486834"/>
            <a:ext cx="4697700" cy="350909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en-GB" sz="2000" b="1" dirty="0">
                <a:solidFill>
                  <a:srgbClr val="0000FF"/>
                </a:solidFill>
                <a:latin typeface="Helvetica Neue"/>
                <a:sym typeface="Helvetica Neue"/>
              </a:rPr>
              <a:t>No comments </a:t>
            </a:r>
            <a:endParaRPr dirty="0">
              <a:solidFill>
                <a:srgbClr val="0000FF"/>
              </a:solidFill>
            </a:endParaRPr>
          </a:p>
        </p:txBody>
      </p:sp>
      <p:sp>
        <p:nvSpPr>
          <p:cNvPr id="162" name="Google Shape;162;p18"/>
          <p:cNvSpPr/>
          <p:nvPr/>
        </p:nvSpPr>
        <p:spPr>
          <a:xfrm>
            <a:off x="6413808" y="2486833"/>
            <a:ext cx="4697700" cy="3509100"/>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en-GB" sz="2000" b="1" dirty="0">
                <a:solidFill>
                  <a:srgbClr val="0000FF"/>
                </a:solidFill>
                <a:latin typeface="Helvetica Neue"/>
                <a:sym typeface="Helvetica Neue"/>
              </a:rPr>
              <a:t>No comments </a:t>
            </a:r>
            <a:endParaRPr dirty="0">
              <a:solidFill>
                <a:srgbClr val="0000FF"/>
              </a:solidFill>
            </a:endParaRPr>
          </a:p>
        </p:txBody>
      </p:sp>
      <p:sp>
        <p:nvSpPr>
          <p:cNvPr id="163" name="Google Shape;163;p18"/>
          <p:cNvSpPr/>
          <p:nvPr/>
        </p:nvSpPr>
        <p:spPr>
          <a:xfrm>
            <a:off x="6413808" y="1490582"/>
            <a:ext cx="4697700" cy="943800"/>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endParaRPr sz="3200" b="1" i="0" u="none" strike="noStrike" cap="none">
              <a:solidFill>
                <a:srgbClr val="171616"/>
              </a:solidFill>
              <a:latin typeface="Helvetica Neue"/>
              <a:ea typeface="Helvetica Neue"/>
              <a:cs typeface="Helvetica Neue"/>
              <a:sym typeface="Helvetica Neue"/>
            </a:endParaRPr>
          </a:p>
        </p:txBody>
      </p:sp>
      <p:sp>
        <p:nvSpPr>
          <p:cNvPr id="164" name="Google Shape;164;p18"/>
          <p:cNvSpPr txBox="1"/>
          <p:nvPr/>
        </p:nvSpPr>
        <p:spPr>
          <a:xfrm>
            <a:off x="6635993" y="1695302"/>
            <a:ext cx="4229400" cy="477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500" b="1" i="0" u="none" strike="noStrike" cap="none">
                <a:solidFill>
                  <a:srgbClr val="0000FF"/>
                </a:solidFill>
                <a:latin typeface="Open Sans"/>
                <a:ea typeface="Open Sans"/>
                <a:cs typeface="Open Sans"/>
                <a:sym typeface="Open Sans"/>
              </a:rPr>
              <a:t>PARENT’S RESPONSE</a:t>
            </a:r>
            <a:endParaRPr>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375</Words>
  <Application>Microsoft Office PowerPoint</Application>
  <PresentationFormat>Widescreen</PresentationFormat>
  <Paragraphs>45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pgunalakshme2005@gmail.com</cp:lastModifiedBy>
  <cp:revision>6</cp:revision>
  <dcterms:created xsi:type="dcterms:W3CDTF">2024-12-15T09:24:01Z</dcterms:created>
  <dcterms:modified xsi:type="dcterms:W3CDTF">2024-12-15T11:33:04Z</dcterms:modified>
</cp:coreProperties>
</file>