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05" r:id="rId6"/>
    <p:sldId id="260" r:id="rId7"/>
    <p:sldId id="306" r:id="rId8"/>
    <p:sldId id="307" r:id="rId9"/>
    <p:sldId id="308" r:id="rId10"/>
    <p:sldId id="262" r:id="rId11"/>
    <p:sldId id="263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Montserrat ExtraLight" panose="000003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E1E4EB-A1E1-4A1B-94B7-0B3CE0C1DB22}">
  <a:tblStyle styleId="{FAE1E4EB-A1E1-4A1B-94B7-0B3CE0C1D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25A761B-AF2E-F329-5D59-8C073C9F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>
            <a:extLst>
              <a:ext uri="{FF2B5EF4-FFF2-40B4-BE49-F238E27FC236}">
                <a16:creationId xmlns:a16="http://schemas.microsoft.com/office/drawing/2014/main" id="{D1CEC609-23B0-0A82-C0DF-530DC4B747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>
            <a:extLst>
              <a:ext uri="{FF2B5EF4-FFF2-40B4-BE49-F238E27FC236}">
                <a16:creationId xmlns:a16="http://schemas.microsoft.com/office/drawing/2014/main" id="{E54BC55C-218D-345D-45A5-CE8C95C1A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8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BFEF433A-3E35-93D4-C93C-24FCECEF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>
            <a:extLst>
              <a:ext uri="{FF2B5EF4-FFF2-40B4-BE49-F238E27FC236}">
                <a16:creationId xmlns:a16="http://schemas.microsoft.com/office/drawing/2014/main" id="{A7EB42F9-827F-ED24-40A3-EE55962A8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>
            <a:extLst>
              <a:ext uri="{FF2B5EF4-FFF2-40B4-BE49-F238E27FC236}">
                <a16:creationId xmlns:a16="http://schemas.microsoft.com/office/drawing/2014/main" id="{81BD25FD-27BB-6CFE-6ED4-41E466480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3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A0107C67-FEE2-A989-04E7-0956530C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>
            <a:extLst>
              <a:ext uri="{FF2B5EF4-FFF2-40B4-BE49-F238E27FC236}">
                <a16:creationId xmlns:a16="http://schemas.microsoft.com/office/drawing/2014/main" id="{473754FB-8882-C7CF-43A2-59CF02740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>
            <a:extLst>
              <a:ext uri="{FF2B5EF4-FFF2-40B4-BE49-F238E27FC236}">
                <a16:creationId xmlns:a16="http://schemas.microsoft.com/office/drawing/2014/main" id="{456C7FE8-7C26-F1C1-5641-6A5D43C7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5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7187E0FE-D126-BDC3-AD3D-2322A21DA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>
            <a:extLst>
              <a:ext uri="{FF2B5EF4-FFF2-40B4-BE49-F238E27FC236}">
                <a16:creationId xmlns:a16="http://schemas.microsoft.com/office/drawing/2014/main" id="{60517557-C240-DC8E-4107-9E0D91F22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>
            <a:extLst>
              <a:ext uri="{FF2B5EF4-FFF2-40B4-BE49-F238E27FC236}">
                <a16:creationId xmlns:a16="http://schemas.microsoft.com/office/drawing/2014/main" id="{052BE778-017F-D4AB-64D7-688632414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33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29477" y="436183"/>
            <a:ext cx="27465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78924" y="414050"/>
            <a:ext cx="7626551" cy="288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822414" y="-351911"/>
            <a:ext cx="9309797" cy="3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994916" y="1950074"/>
            <a:ext cx="5154168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Analysis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Electronic Shop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321812" y="41498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Sales By City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234860" y="1092205"/>
            <a:ext cx="27630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" dirty="0">
                <a:solidFill>
                  <a:schemeClr val="accent2"/>
                </a:solidFill>
              </a:rPr>
              <a:t>an Francisco is our star for this year.</a:t>
            </a:r>
          </a:p>
          <a:p>
            <a:pPr marL="285750" indent="-285750"/>
            <a:endParaRPr lang="en" dirty="0">
              <a:solidFill>
                <a:schemeClr val="accent2"/>
              </a:solidFill>
            </a:endParaRPr>
          </a:p>
          <a:p>
            <a:pPr marL="285750" indent="-285750"/>
            <a:r>
              <a:rPr lang="en" dirty="0">
                <a:solidFill>
                  <a:schemeClr val="accent2"/>
                </a:solidFill>
              </a:rPr>
              <a:t>Sales at Portland is very low weather we clos this shop and save the opertion cost or market our salves in this city.</a:t>
            </a:r>
          </a:p>
          <a:p>
            <a:pPr marL="285750" indent="-285750"/>
            <a:endParaRPr lang="en" dirty="0">
              <a:solidFill>
                <a:schemeClr val="accent2"/>
              </a:solidFill>
            </a:endParaRPr>
          </a:p>
          <a:p>
            <a:pPr marL="285750" indent="-285750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" dirty="0">
                <a:solidFill>
                  <a:schemeClr val="accent2"/>
                </a:solidFill>
              </a:rPr>
              <a:t>e might consider oppening in other states which will most propably increase our sales margin.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162F7-B5CD-0C09-177D-AC2BA7B0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64" y="885685"/>
            <a:ext cx="5911281" cy="3372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867076" y="1911759"/>
            <a:ext cx="5044086" cy="131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2"/>
                </a:solidFill>
              </a:rPr>
              <a:t>Thank You</a:t>
            </a:r>
            <a:endParaRPr sz="6600" dirty="0">
              <a:solidFill>
                <a:schemeClr val="accent2"/>
              </a:solidFill>
            </a:endParaRPr>
          </a:p>
        </p:txBody>
      </p:sp>
      <p:sp>
        <p:nvSpPr>
          <p:cNvPr id="6" name="Google Shape;214;p44">
            <a:extLst>
              <a:ext uri="{FF2B5EF4-FFF2-40B4-BE49-F238E27FC236}">
                <a16:creationId xmlns:a16="http://schemas.microsoft.com/office/drawing/2014/main" id="{240DD963-E1D0-19DD-0194-400B5102A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9938" y="4703450"/>
            <a:ext cx="2492276" cy="492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 Mohab Radwan</a:t>
            </a:r>
            <a:endParaRPr sz="1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702550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There’s what you’ll find in this  Presentation: </a:t>
            </a:r>
            <a:endParaRPr dirty="0"/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Presentation Title. Page (1)</a:t>
            </a:r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Table of Contents. Page (2)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-US" dirty="0"/>
          </a:p>
          <a:p>
            <a:pPr>
              <a:buClr>
                <a:schemeClr val="accent1"/>
              </a:buClr>
              <a:buFont typeface="Montserrat ExtraBold"/>
              <a:buAutoNum type="arabicPeriod"/>
            </a:pPr>
            <a:r>
              <a:rPr lang="en-US" dirty="0"/>
              <a:t>Total Sales In 2019, Highest Sales Q % From Total Sales and Highest Sales Month % From Total Sales . Page (3)</a:t>
            </a:r>
          </a:p>
          <a:p>
            <a:pPr>
              <a:buClr>
                <a:schemeClr val="accent1"/>
              </a:buClr>
              <a:buFont typeface="Montserrat ExtraBold"/>
              <a:buAutoNum type="arabicPeriod"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/>
              <a:t>Insights From Sales Break Down By Month. </a:t>
            </a:r>
            <a:r>
              <a:rPr lang="en-US" dirty="0"/>
              <a:t>P</a:t>
            </a:r>
            <a:r>
              <a:rPr lang="en" dirty="0"/>
              <a:t>ages (4,5,6)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Insights From Sales Break Down By Hour. Page(7)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dirty="0">
                <a:uFill>
                  <a:noFill/>
                </a:uFill>
              </a:rPr>
              <a:t>Sales Analysis by product. </a:t>
            </a:r>
            <a:r>
              <a:rPr lang="en-US" dirty="0">
                <a:uFill>
                  <a:noFill/>
                </a:uFill>
              </a:rPr>
              <a:t>P</a:t>
            </a:r>
            <a:r>
              <a:rPr lang="en" dirty="0">
                <a:uFill>
                  <a:noFill/>
                </a:uFill>
              </a:rPr>
              <a:t>ages (8,9)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States Sales Analysis Insights and recommendations. Page(10)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-US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dirty="0"/>
              <a:t>Thank you. Page (11)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94338" y="301532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 Quarter Sales%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1" y="301532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 Monthly Sales% 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8" y="2886242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957718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0.33%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1" y="1925538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13%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1" y="2816827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1" y="2816827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1" y="2816827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185;p40">
            <a:extLst>
              <a:ext uri="{FF2B5EF4-FFF2-40B4-BE49-F238E27FC236}">
                <a16:creationId xmlns:a16="http://schemas.microsoft.com/office/drawing/2014/main" id="{928DB1B0-8315-70D1-9D3B-F033C525E313}"/>
              </a:ext>
            </a:extLst>
          </p:cNvPr>
          <p:cNvSpPr txBox="1">
            <a:spLocks/>
          </p:cNvSpPr>
          <p:nvPr/>
        </p:nvSpPr>
        <p:spPr>
          <a:xfrm>
            <a:off x="1048448" y="1997601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35.4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title"/>
          </p:nvPr>
        </p:nvSpPr>
        <p:spPr>
          <a:xfrm>
            <a:off x="414220" y="408503"/>
            <a:ext cx="3207094" cy="511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Sales</a:t>
            </a:r>
            <a:endParaRPr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4294967295"/>
          </p:nvPr>
        </p:nvSpPr>
        <p:spPr>
          <a:xfrm>
            <a:off x="298508" y="1128196"/>
            <a:ext cx="4008438" cy="465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It's evident from the graph that the highest sales occur in December and October.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whereas the lowest sales are recorded in January, September, and February.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We'll delve deeper into this analysis when we examine the Sales By Quarter Chart</a:t>
            </a:r>
            <a:endParaRPr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F9903-69AE-A1E3-3DED-28D873BE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780"/>
            <a:ext cx="4256432" cy="2421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3826C-6229-3432-72E9-6F282380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07758"/>
            <a:ext cx="4256432" cy="2181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E11DA38-70A9-710C-D66A-9A578AB2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>
            <a:extLst>
              <a:ext uri="{FF2B5EF4-FFF2-40B4-BE49-F238E27FC236}">
                <a16:creationId xmlns:a16="http://schemas.microsoft.com/office/drawing/2014/main" id="{8ACFA9E8-E490-5710-FE0D-C47C5227A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74913" y="168084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Qaurters Sales</a:t>
            </a:r>
            <a:endParaRPr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" name="Google Shape;195;p41">
            <a:extLst>
              <a:ext uri="{FF2B5EF4-FFF2-40B4-BE49-F238E27FC236}">
                <a16:creationId xmlns:a16="http://schemas.microsoft.com/office/drawing/2014/main" id="{7BEF94CC-4FC9-F29A-5AC3-20E8B67A8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9983" y="1297625"/>
            <a:ext cx="3714307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  <a:t>Based on the sales by quarter chart, it is evident that the majority of our sales occur between October and December.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2"/>
              </a:solidFill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  <a:t> Conversely, there is a significant decline starting from March, with January and February also showing comparatively lower sales volumes.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4D345-A544-620D-8683-62502B53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62" y="638784"/>
            <a:ext cx="4549534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2138" y="799012"/>
            <a:ext cx="2795816" cy="202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  <a:t>The charts represent the months with the highest sales within each quarter.</a:t>
            </a:r>
            <a:b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  <a:t> Upon observation, a recurring pattern emerges: sales typically experience a slight drop from Day 10 to Day 15.</a:t>
            </a:r>
            <a:b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</a:br>
            <a:b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chemeClr val="accent2"/>
                </a:solidFill>
                <a:effectLst/>
                <a:latin typeface="Söhne"/>
              </a:rPr>
              <a:t> My recommendation is to introduce special offers or promotions during this short period to stimulate buyer engagement and enhance sales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7B265-B203-4849-5B7F-67359C8B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61" y="2609814"/>
            <a:ext cx="2995522" cy="2258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EDC6B-1A8E-DFAB-DF18-B1580588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84" y="280695"/>
            <a:ext cx="2899642" cy="2193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FF9E6-8DCC-B262-5249-6B310F699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43" y="261477"/>
            <a:ext cx="2918919" cy="2193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05526-0451-6415-D7E5-D7A094035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469" y="2669734"/>
            <a:ext cx="2897022" cy="2193072"/>
          </a:xfrm>
          <a:prstGeom prst="rect">
            <a:avLst/>
          </a:prstGeom>
        </p:spPr>
      </p:pic>
      <p:sp>
        <p:nvSpPr>
          <p:cNvPr id="12" name="Google Shape;194;p41">
            <a:extLst>
              <a:ext uri="{FF2B5EF4-FFF2-40B4-BE49-F238E27FC236}">
                <a16:creationId xmlns:a16="http://schemas.microsoft.com/office/drawing/2014/main" id="{60F8A003-D41B-2D55-8945-F03B98698156}"/>
              </a:ext>
            </a:extLst>
          </p:cNvPr>
          <p:cNvSpPr txBox="1">
            <a:spLocks/>
          </p:cNvSpPr>
          <p:nvPr/>
        </p:nvSpPr>
        <p:spPr>
          <a:xfrm>
            <a:off x="-402135" y="154312"/>
            <a:ext cx="374641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/>
              <a:t>Monthly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8151E3A7-E476-6399-59C1-4235DA93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>
            <a:extLst>
              <a:ext uri="{FF2B5EF4-FFF2-40B4-BE49-F238E27FC236}">
                <a16:creationId xmlns:a16="http://schemas.microsoft.com/office/drawing/2014/main" id="{8986856E-A485-687E-FEA0-32CF1F2E00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306" y="753889"/>
            <a:ext cx="3012098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solidFill>
                  <a:schemeClr val="accent2"/>
                </a:solidFill>
              </a:rPr>
            </a:br>
            <a:r>
              <a:rPr lang="en-US" sz="1200" dirty="0">
                <a:solidFill>
                  <a:schemeClr val="accent2"/>
                </a:solidFill>
              </a:rPr>
              <a:t>From The Hourly Sales Dis-chart I recommend that we can save the money paid at operating from 12 am to 7pm Since we have Low Traffic on those hours. </a:t>
            </a: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br>
              <a:rPr lang="en-US" sz="1200" dirty="0">
                <a:solidFill>
                  <a:schemeClr val="accent2"/>
                </a:solidFill>
              </a:rPr>
            </a:br>
            <a:r>
              <a:rPr lang="en-US" sz="1200" dirty="0">
                <a:solidFill>
                  <a:schemeClr val="accent2"/>
                </a:solidFill>
              </a:rPr>
              <a:t>From The Hourly Sales Traffic Chart I do recommend that the Advertising screen and flyers Best Timing is at around 12 pm  or 7pm</a:t>
            </a:r>
            <a:endParaRPr sz="1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E9C14-8042-99A4-587F-0FFD82C2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87" y="119539"/>
            <a:ext cx="5040007" cy="2685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6A69B-4725-6D22-C9E5-9550CFC91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688" y="2886141"/>
            <a:ext cx="5040006" cy="2196222"/>
          </a:xfrm>
          <a:prstGeom prst="rect">
            <a:avLst/>
          </a:prstGeom>
        </p:spPr>
      </p:pic>
      <p:sp>
        <p:nvSpPr>
          <p:cNvPr id="6" name="Google Shape;194;p41">
            <a:extLst>
              <a:ext uri="{FF2B5EF4-FFF2-40B4-BE49-F238E27FC236}">
                <a16:creationId xmlns:a16="http://schemas.microsoft.com/office/drawing/2014/main" id="{D68E46EA-8B6A-7BC0-0125-C821B9CC537E}"/>
              </a:ext>
            </a:extLst>
          </p:cNvPr>
          <p:cNvSpPr txBox="1">
            <a:spLocks/>
          </p:cNvSpPr>
          <p:nvPr/>
        </p:nvSpPr>
        <p:spPr>
          <a:xfrm>
            <a:off x="-152612" y="72784"/>
            <a:ext cx="374641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/>
              <a:t>Hourly Sales</a:t>
            </a:r>
          </a:p>
        </p:txBody>
      </p:sp>
    </p:spTree>
    <p:extLst>
      <p:ext uri="{BB962C8B-B14F-4D97-AF65-F5344CB8AC3E}">
        <p14:creationId xmlns:p14="http://schemas.microsoft.com/office/powerpoint/2010/main" val="38947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BCB0735C-4BFD-12A5-6D7E-A410736DF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>
            <a:extLst>
              <a:ext uri="{FF2B5EF4-FFF2-40B4-BE49-F238E27FC236}">
                <a16:creationId xmlns:a16="http://schemas.microsoft.com/office/drawing/2014/main" id="{49023F6D-DBD4-FE8E-9634-1B7FAD107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37407" y="218197"/>
            <a:ext cx="438486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 Sales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Google Shape;201;p42">
            <a:extLst>
              <a:ext uri="{FF2B5EF4-FFF2-40B4-BE49-F238E27FC236}">
                <a16:creationId xmlns:a16="http://schemas.microsoft.com/office/drawing/2014/main" id="{35039F30-73D3-14F3-F965-2B0E48230BD0}"/>
              </a:ext>
            </a:extLst>
          </p:cNvPr>
          <p:cNvSpPr txBox="1">
            <a:spLocks/>
          </p:cNvSpPr>
          <p:nvPr/>
        </p:nvSpPr>
        <p:spPr>
          <a:xfrm>
            <a:off x="439306" y="753889"/>
            <a:ext cx="3012098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From the bar chart I do highly recommend that our stocks should always have the first 7 products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Stock from product should be 10% from the overall sales of each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 example every stock should have at least 200 USB-C Charging Cable since and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54E00-0FA6-0882-E91E-369B33EB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17" y="285749"/>
            <a:ext cx="4394103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0F6DDE80-20D5-C516-6816-1FEADD1D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>
            <a:extLst>
              <a:ext uri="{FF2B5EF4-FFF2-40B4-BE49-F238E27FC236}">
                <a16:creationId xmlns:a16="http://schemas.microsoft.com/office/drawing/2014/main" id="{831C6563-8685-69F7-F0B6-631E56CAE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28185" y="219394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 Sales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Google Shape;201;p42">
            <a:extLst>
              <a:ext uri="{FF2B5EF4-FFF2-40B4-BE49-F238E27FC236}">
                <a16:creationId xmlns:a16="http://schemas.microsoft.com/office/drawing/2014/main" id="{EE79DEB3-407B-6E27-10E7-058DED589572}"/>
              </a:ext>
            </a:extLst>
          </p:cNvPr>
          <p:cNvSpPr txBox="1">
            <a:spLocks/>
          </p:cNvSpPr>
          <p:nvPr/>
        </p:nvSpPr>
        <p:spPr>
          <a:xfrm>
            <a:off x="439306" y="976499"/>
            <a:ext cx="3012098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From the Chart It’s crystal clear that Mac-book Pro Laptop is our top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Apple products in General Sale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I Recommend increasing the Varity of apple products at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Apple Product packages is an Idea that we should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D2EBF-1A5B-8413-FDDA-87B20F71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49" y="627085"/>
            <a:ext cx="5189145" cy="38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2160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506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ExtraBold</vt:lpstr>
      <vt:lpstr>Montserrat</vt:lpstr>
      <vt:lpstr>Montserrat ExtraLight</vt:lpstr>
      <vt:lpstr>Söhne</vt:lpstr>
      <vt:lpstr>Arial</vt:lpstr>
      <vt:lpstr>Futuristic Background by Slidesgo</vt:lpstr>
      <vt:lpstr>Sales Analysis</vt:lpstr>
      <vt:lpstr>CONTENTS </vt:lpstr>
      <vt:lpstr>Max Quarter Sales%</vt:lpstr>
      <vt:lpstr>Monthly Sales</vt:lpstr>
      <vt:lpstr>Qaurters Sales</vt:lpstr>
      <vt:lpstr>The charts represent the months with the highest sales within each quarter.   Upon observation, a recurring pattern emerges: sales typically experience a slight drop from Day 10 to Day 15.   My recommendation is to introduce special offers or promotions during this short period to stimulate buyer engagement and enhance sales</vt:lpstr>
      <vt:lpstr> From The Hourly Sales Dis-chart I recommend that we can save the money paid at operating from 12 am to 7pm Since we have Low Traffic on those hours.        From The Hourly Sales Traffic Chart I do recommend that the Advertising screen and flyers Best Timing is at around 12 pm  or 7pm</vt:lpstr>
      <vt:lpstr>Products Sales</vt:lpstr>
      <vt:lpstr>Products Sales</vt:lpstr>
      <vt:lpstr>Sales By City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Sales Analysis</dc:title>
  <dc:creator>suntrust</dc:creator>
  <cp:lastModifiedBy>CompuMax</cp:lastModifiedBy>
  <cp:revision>10</cp:revision>
  <dcterms:modified xsi:type="dcterms:W3CDTF">2024-02-21T15:06:25Z</dcterms:modified>
</cp:coreProperties>
</file>