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6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DB84AC-4A1C-4D5F-B23E-3E2402D6B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E410404-A58B-44C6-B5AB-5B9BDF890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F7F93D1-A780-46D2-9FE3-EFE72619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D171-6DE8-4F2B-B606-A5EBF3F1AA30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0982618-B547-452B-B283-E6E0A74C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896ACF-5604-4052-9FD2-829C420E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9286-F6D2-4954-979D-C67E2229D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076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E84CF2-E3C2-454D-BB4E-256F7599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472AD41-2BCF-4076-B960-F2EE418A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0A620B6-0AF9-4B8A-B871-402C005E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D171-6DE8-4F2B-B606-A5EBF3F1AA30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B70BBA7-4E32-4573-B07E-58934C56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5017392-FE4B-4CBF-8234-108494F4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9286-F6D2-4954-979D-C67E2229D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23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215D9AC-AB0C-4808-B0C7-924F7B837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45B6215-3ADA-4456-87D4-016F04804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DEC2C3B-AB99-436B-AAF0-47CB3415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D171-6DE8-4F2B-B606-A5EBF3F1AA30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1DACA4F-0903-4BC9-A45F-623CAFEF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369DA2-ADBE-4C04-AD9F-304D6C52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9286-F6D2-4954-979D-C67E2229D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650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7A7FCF-5289-4B3C-99EA-A65EA1A9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DECF43F-6745-4950-9113-7146C17A1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D190A33-CC5B-464E-B905-75AE241B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D171-6DE8-4F2B-B606-A5EBF3F1AA30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169351-6A53-4645-BDDF-6815AF59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0B08ECA-644E-459E-BF4D-97855FD2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9286-F6D2-4954-979D-C67E2229D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919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B7DB1E-4C53-4ACB-B863-02829EF1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73EE992-7674-497A-8161-009640C91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8797709-D22F-4DAD-A57D-007DFB20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D171-6DE8-4F2B-B606-A5EBF3F1AA30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EAA99C0-639E-4285-A161-29E19C6E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F1EC2E2-40B8-46F9-89F4-D056596E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9286-F6D2-4954-979D-C67E2229D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382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7613B0-8A07-47DF-9FBF-4C2C8ECF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08ECCD-0D90-4D5A-9C1A-92FFC628F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46FD203-6710-4C34-A57D-378C7FA15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9D92FC-4592-4F0B-9F39-704287A0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D171-6DE8-4F2B-B606-A5EBF3F1AA30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2437B11-2293-4FE4-BA77-DE81D15E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10939D7-45C7-4B53-8E98-0CD2FF73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9286-F6D2-4954-979D-C67E2229D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77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360B0A-6506-409B-A757-8DA60579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527A8EC-39FB-486D-A2C1-C9D75DB1D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1DA80E1-0DEE-4A68-ABEC-91A95B430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3326FC9-1337-4E40-B7D1-4A72ED42A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9ABAF6F-5E6A-4773-B819-D1FFF1B05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BDD3F45-E5EE-454C-9AA4-9E175841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D171-6DE8-4F2B-B606-A5EBF3F1AA30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417DE6C-6665-45A5-89F4-B0FF26D2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913E2A5-E289-4C2E-8B95-85DBB580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9286-F6D2-4954-979D-C67E2229D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800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6B7484-6062-4E5F-A2AC-6EA63713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FAD650F-79BE-4F66-BC73-DD19115B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D171-6DE8-4F2B-B606-A5EBF3F1AA30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398ABA8-CC22-4FE1-9486-D1159959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B9AD169-9BDB-43C5-8A89-0C51D89B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9286-F6D2-4954-979D-C67E2229D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154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A875BBB-0A35-4F15-A06D-83FBB111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D171-6DE8-4F2B-B606-A5EBF3F1AA30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82F6A5A-16CB-4CA1-B9D7-06899A31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0A3E37A-6E72-42A7-A49D-50A8692A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9286-F6D2-4954-979D-C67E2229D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840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178003-0727-4260-9A01-5E32B79B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8BC1CE-B313-4E73-82C7-9ABF83E1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ED214C3-4E53-4536-B907-86575E7EF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F7F0FEF-BD47-4B32-B129-96587DB0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D171-6DE8-4F2B-B606-A5EBF3F1AA30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61DDBB2-039C-4864-A7CF-1B86C57D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46A3D47-8FFE-44CB-97C3-8917329F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9286-F6D2-4954-979D-C67E2229D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373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7ED35E-3BA3-4398-A5A8-E4F7451E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A6727C6-FF50-49CE-9454-B00F959B1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0360758-8C9C-4FE3-B479-81FFF9435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986B8CD-8645-4C1D-8463-62847576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D171-6DE8-4F2B-B606-A5EBF3F1AA30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B71BB17-64F8-40E3-ACB2-60F12EE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0F690A3-8290-48E5-B024-34F84627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9286-F6D2-4954-979D-C67E2229D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64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06EF39C-EA1D-4F83-8BB0-1DA457E2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48D35DA-7122-41BA-B070-00A3C53D3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A709C32-EFAA-4ECE-B6B6-E85710053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FD171-6DE8-4F2B-B606-A5EBF3F1AA30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04FD4F-13FB-46D3-B1FB-B23C3AF8F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AE7A332-9250-467F-971A-2AB27D829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B9286-F6D2-4954-979D-C67E2229D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203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21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158D48-D258-4700-AEFD-72D9F52A2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213C5BD-E66D-41B8-BB7E-5676DD123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D57015F-428A-4F89-B60A-AFFF41BAE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776" y="155281"/>
            <a:ext cx="5964280" cy="472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9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AA959756-AEE6-4975-A90F-7C7133731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28" y="0"/>
            <a:ext cx="8511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8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9435E5BA-C845-4913-9B3D-2392BD035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842601"/>
            <a:ext cx="10193173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3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>
            <a:extLst>
              <a:ext uri="{FF2B5EF4-FFF2-40B4-BE49-F238E27FC236}">
                <a16:creationId xmlns:a16="http://schemas.microsoft.com/office/drawing/2014/main" id="{68FE80EB-17AE-4543-9ADE-92823207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E755297-8FBC-47FA-B97C-1F47BD6C9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26" y="365125"/>
            <a:ext cx="4028016" cy="262447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73459EB6-DD34-415C-81D8-321B6BBB8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878" y="695975"/>
            <a:ext cx="6868484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1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162AE2-2AF5-48FE-B85A-FA47D2AE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AA10BB-E388-42D8-836A-BDFB72F8F2E1}"/>
                  </a:ext>
                </a:extLst>
              </p:cNvPr>
              <p:cNvSpPr txBox="1"/>
              <p:nvPr/>
            </p:nvSpPr>
            <p:spPr>
              <a:xfrm>
                <a:off x="591911" y="1775802"/>
                <a:ext cx="10592515" cy="294747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𝑑𝑒𝑙𝑒𝑦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𝑏𝑒𝑓𝑜𝑟𝑒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𝑎𝑓𝑡𝑒𝑟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𝑟𝑒𝑓𝑙𝑒𝑐𝑡𝑖𝑜𝑛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l" rtl="0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rad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 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𝑡𝑟𝑎𝑛𝑠𝑚𝑖𝑡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𝑟𝑒𝑓𝑙𝑒𝑐𝑡𝑖𝑜𝑛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e-IL" dirty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/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ra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1500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AA10BB-E388-42D8-836A-BDFB72F8F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11" y="1775802"/>
                <a:ext cx="10592515" cy="2947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25D2A4-201F-4FB7-AF4C-8ABE3675A6C6}"/>
                  </a:ext>
                </a:extLst>
              </p:cNvPr>
              <p:cNvSpPr txBox="1"/>
              <p:nvPr/>
            </p:nvSpPr>
            <p:spPr>
              <a:xfrm>
                <a:off x="591911" y="4913831"/>
                <a:ext cx="248786" cy="61343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𝑟𝑒𝑓𝑙𝑒𝑐𝑡𝑖𝑜𝑛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25D2A4-201F-4FB7-AF4C-8ABE3675A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11" y="4913831"/>
                <a:ext cx="248786" cy="613438"/>
              </a:xfrm>
              <a:prstGeom prst="rect">
                <a:avLst/>
              </a:prstGeom>
              <a:blipFill>
                <a:blip r:embed="rId6"/>
                <a:stretch>
                  <a:fillRect r="-257804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D7807F-01D8-4AB4-B8A6-8646D593BB61}"/>
                  </a:ext>
                </a:extLst>
              </p:cNvPr>
              <p:cNvSpPr txBox="1"/>
              <p:nvPr/>
            </p:nvSpPr>
            <p:spPr>
              <a:xfrm>
                <a:off x="3725008" y="5582176"/>
                <a:ext cx="248786" cy="997196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1500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D7807F-01D8-4AB4-B8A6-8646D593B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008" y="5582176"/>
                <a:ext cx="248786" cy="997196"/>
              </a:xfrm>
              <a:prstGeom prst="rect">
                <a:avLst/>
              </a:prstGeom>
              <a:blipFill>
                <a:blip r:embed="rId7"/>
                <a:stretch>
                  <a:fillRect r="-24829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35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5B99EC-AFC8-41C0-88DA-D2EF8321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Snell low - from transmitter to reflection point</a:t>
            </a:r>
            <a:endParaRPr lang="he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F4A4F261-0803-4BFC-87D7-779575F33AB3}"/>
              </a:ext>
            </a:extLst>
          </p:cNvPr>
          <p:cNvCxnSpPr/>
          <p:nvPr/>
        </p:nvCxnSpPr>
        <p:spPr>
          <a:xfrm>
            <a:off x="1333500" y="2952750"/>
            <a:ext cx="3343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E9D663F4-0B72-4228-AC35-C961E84329CB}"/>
              </a:ext>
            </a:extLst>
          </p:cNvPr>
          <p:cNvCxnSpPr/>
          <p:nvPr/>
        </p:nvCxnSpPr>
        <p:spPr>
          <a:xfrm>
            <a:off x="1314450" y="3638550"/>
            <a:ext cx="3381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4CD3B315-2518-4B45-82D8-CFA46023006B}"/>
              </a:ext>
            </a:extLst>
          </p:cNvPr>
          <p:cNvCxnSpPr/>
          <p:nvPr/>
        </p:nvCxnSpPr>
        <p:spPr>
          <a:xfrm>
            <a:off x="1628775" y="2524125"/>
            <a:ext cx="323850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0ED3BC0E-9D43-462B-B710-CDF8403C3A8D}"/>
              </a:ext>
            </a:extLst>
          </p:cNvPr>
          <p:cNvCxnSpPr>
            <a:cxnSpLocks/>
          </p:cNvCxnSpPr>
          <p:nvPr/>
        </p:nvCxnSpPr>
        <p:spPr>
          <a:xfrm>
            <a:off x="1952625" y="2952750"/>
            <a:ext cx="714375" cy="68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34D7B212-27DF-4206-9512-45D1B213CE4C}"/>
              </a:ext>
            </a:extLst>
          </p:cNvPr>
          <p:cNvCxnSpPr>
            <a:cxnSpLocks/>
          </p:cNvCxnSpPr>
          <p:nvPr/>
        </p:nvCxnSpPr>
        <p:spPr>
          <a:xfrm>
            <a:off x="2667000" y="3638549"/>
            <a:ext cx="1181100" cy="61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1E59BDA5-13E5-4FF2-ACC8-D3130EC20B33}"/>
              </a:ext>
            </a:extLst>
          </p:cNvPr>
          <p:cNvCxnSpPr/>
          <p:nvPr/>
        </p:nvCxnSpPr>
        <p:spPr>
          <a:xfrm>
            <a:off x="1333500" y="4295775"/>
            <a:ext cx="3381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A74A46-84FD-4089-9685-E4F7A02F97A9}"/>
                  </a:ext>
                </a:extLst>
              </p:cNvPr>
              <p:cNvSpPr txBox="1"/>
              <p:nvPr/>
            </p:nvSpPr>
            <p:spPr>
              <a:xfrm>
                <a:off x="4837564" y="3295649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A74A46-84FD-4089-9685-E4F7A02F9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564" y="3295649"/>
                <a:ext cx="248786" cy="369332"/>
              </a:xfrm>
              <a:prstGeom prst="rect">
                <a:avLst/>
              </a:prstGeom>
              <a:blipFill>
                <a:blip r:embed="rId2"/>
                <a:stretch>
                  <a:fillRect r="-52500" b="-1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4ED3C744-763B-4A43-B14D-5686BC126372}"/>
                  </a:ext>
                </a:extLst>
              </p:cNvPr>
              <p:cNvSpPr/>
              <p:nvPr/>
            </p:nvSpPr>
            <p:spPr>
              <a:xfrm>
                <a:off x="4582093" y="3885962"/>
                <a:ext cx="6869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4ED3C744-763B-4A43-B14D-5686BC126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093" y="3885962"/>
                <a:ext cx="6869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D992D4E2-15D2-4AA0-A812-0ECDF791C15A}"/>
                  </a:ext>
                </a:extLst>
              </p:cNvPr>
              <p:cNvSpPr/>
              <p:nvPr/>
            </p:nvSpPr>
            <p:spPr>
              <a:xfrm>
                <a:off x="4676775" y="2466974"/>
                <a:ext cx="2487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D992D4E2-15D2-4AA0-A812-0ECDF791C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775" y="2466974"/>
                <a:ext cx="248786" cy="369332"/>
              </a:xfrm>
              <a:prstGeom prst="rect">
                <a:avLst/>
              </a:prstGeom>
              <a:blipFill>
                <a:blip r:embed="rId4"/>
                <a:stretch>
                  <a:fillRect r="-48780" b="-1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062A6A6-34F7-4938-9ED4-24F037AB47BC}"/>
              </a:ext>
            </a:extLst>
          </p:cNvPr>
          <p:cNvCxnSpPr/>
          <p:nvPr/>
        </p:nvCxnSpPr>
        <p:spPr>
          <a:xfrm>
            <a:off x="1952625" y="2413674"/>
            <a:ext cx="0" cy="876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F9F5EA-96C3-4854-B0AC-A1E8E0D66C75}"/>
                  </a:ext>
                </a:extLst>
              </p:cNvPr>
              <p:cNvSpPr txBox="1"/>
              <p:nvPr/>
            </p:nvSpPr>
            <p:spPr>
              <a:xfrm>
                <a:off x="1665537" y="2396786"/>
                <a:ext cx="250325" cy="6463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he-IL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F9F5EA-96C3-4854-B0AC-A1E8E0D6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537" y="2396786"/>
                <a:ext cx="250325" cy="646331"/>
              </a:xfrm>
              <a:prstGeom prst="rect">
                <a:avLst/>
              </a:prstGeom>
              <a:blipFill>
                <a:blip r:embed="rId5"/>
                <a:stretch>
                  <a:fillRect r="-463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47C646-7446-4AED-A479-E093216ED8DF}"/>
                  </a:ext>
                </a:extLst>
              </p:cNvPr>
              <p:cNvSpPr txBox="1"/>
              <p:nvPr/>
            </p:nvSpPr>
            <p:spPr>
              <a:xfrm>
                <a:off x="1854700" y="3023115"/>
                <a:ext cx="250325" cy="6463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he-IL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47C646-7446-4AED-A479-E093216ED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700" y="3023115"/>
                <a:ext cx="250325" cy="646331"/>
              </a:xfrm>
              <a:prstGeom prst="rect">
                <a:avLst/>
              </a:prstGeom>
              <a:blipFill>
                <a:blip r:embed="rId6"/>
                <a:stretch>
                  <a:fillRect r="-4878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82DD02-C2DC-4421-9B8F-32B343556974}"/>
                  </a:ext>
                </a:extLst>
              </p:cNvPr>
              <p:cNvSpPr txBox="1"/>
              <p:nvPr/>
            </p:nvSpPr>
            <p:spPr>
              <a:xfrm>
                <a:off x="4757080" y="1933575"/>
                <a:ext cx="3186770" cy="54886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82DD02-C2DC-4421-9B8F-32B343556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080" y="1933575"/>
                <a:ext cx="3186770" cy="5488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ACD0B4-C5C1-462E-972B-2AF669889404}"/>
                  </a:ext>
                </a:extLst>
              </p:cNvPr>
              <p:cNvSpPr txBox="1"/>
              <p:nvPr/>
            </p:nvSpPr>
            <p:spPr>
              <a:xfrm rot="1809714">
                <a:off x="3262139" y="3600405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ACD0B4-C5C1-462E-972B-2AF669889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9714">
                <a:off x="3262139" y="3600405"/>
                <a:ext cx="248786" cy="369332"/>
              </a:xfrm>
              <a:prstGeom prst="rect">
                <a:avLst/>
              </a:prstGeom>
              <a:blipFill>
                <a:blip r:embed="rId8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395B78D3-2673-484B-98B7-7FC9C75F23DD}"/>
              </a:ext>
            </a:extLst>
          </p:cNvPr>
          <p:cNvCxnSpPr/>
          <p:nvPr/>
        </p:nvCxnSpPr>
        <p:spPr>
          <a:xfrm>
            <a:off x="2667000" y="4448175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4C8FDF-9664-4E0F-A99C-F2C57ED7B43D}"/>
                  </a:ext>
                </a:extLst>
              </p:cNvPr>
              <p:cNvSpPr txBox="1"/>
              <p:nvPr/>
            </p:nvSpPr>
            <p:spPr>
              <a:xfrm>
                <a:off x="2937410" y="4399240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4C8FDF-9664-4E0F-A99C-F2C57ED7B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410" y="4399240"/>
                <a:ext cx="248786" cy="369332"/>
              </a:xfrm>
              <a:prstGeom prst="rect">
                <a:avLst/>
              </a:prstGeom>
              <a:blipFill>
                <a:blip r:embed="rId9"/>
                <a:stretch>
                  <a:fillRect r="-102439" b="-1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1E4BFA47-A62A-4150-8D77-95E2B7D50751}"/>
              </a:ext>
            </a:extLst>
          </p:cNvPr>
          <p:cNvCxnSpPr/>
          <p:nvPr/>
        </p:nvCxnSpPr>
        <p:spPr>
          <a:xfrm>
            <a:off x="2667000" y="3346280"/>
            <a:ext cx="0" cy="909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E0DE452E-BC06-4284-8FED-B44F46AB4B5B}"/>
              </a:ext>
            </a:extLst>
          </p:cNvPr>
          <p:cNvCxnSpPr>
            <a:cxnSpLocks/>
            <a:stCxn id="22" idx="2"/>
          </p:cNvCxnSpPr>
          <p:nvPr/>
        </p:nvCxnSpPr>
        <p:spPr>
          <a:xfrm flipV="1">
            <a:off x="1979863" y="3664982"/>
            <a:ext cx="644357" cy="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EBCD43-76DB-45E7-B241-22EF3DB0BC2A}"/>
                  </a:ext>
                </a:extLst>
              </p:cNvPr>
              <p:cNvSpPr txBox="1"/>
              <p:nvPr/>
            </p:nvSpPr>
            <p:spPr>
              <a:xfrm>
                <a:off x="1965860" y="3646765"/>
                <a:ext cx="24878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EBCD43-76DB-45E7-B241-22EF3DB0B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860" y="3646765"/>
                <a:ext cx="248786" cy="369332"/>
              </a:xfrm>
              <a:prstGeom prst="rect">
                <a:avLst/>
              </a:prstGeom>
              <a:blipFill>
                <a:blip r:embed="rId10"/>
                <a:stretch>
                  <a:fillRect r="-1048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07A209-5489-4486-A99A-F05226AB9E6B}"/>
                  </a:ext>
                </a:extLst>
              </p:cNvPr>
              <p:cNvSpPr txBox="1"/>
              <p:nvPr/>
            </p:nvSpPr>
            <p:spPr>
              <a:xfrm>
                <a:off x="5827717" y="2920999"/>
                <a:ext cx="473550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→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07A209-5489-4486-A99A-F05226AB9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717" y="2920999"/>
                <a:ext cx="4735508" cy="369332"/>
              </a:xfrm>
              <a:prstGeom prst="rect">
                <a:avLst/>
              </a:prstGeom>
              <a:blipFill>
                <a:blip r:embed="rId11"/>
                <a:stretch>
                  <a:fillRect t="-119672" r="-6564" b="-18360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1CB3BFB0-0B76-45A8-8267-D6ABB94BF09E}"/>
              </a:ext>
            </a:extLst>
          </p:cNvPr>
          <p:cNvCxnSpPr/>
          <p:nvPr/>
        </p:nvCxnSpPr>
        <p:spPr>
          <a:xfrm>
            <a:off x="1223879" y="3043117"/>
            <a:ext cx="0" cy="51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מלבן 43">
                <a:extLst>
                  <a:ext uri="{FF2B5EF4-FFF2-40B4-BE49-F238E27FC236}">
                    <a16:creationId xmlns:a16="http://schemas.microsoft.com/office/drawing/2014/main" id="{4436D768-71A9-40B9-AB47-F713B2FB0924}"/>
                  </a:ext>
                </a:extLst>
              </p:cNvPr>
              <p:cNvSpPr/>
              <p:nvPr/>
            </p:nvSpPr>
            <p:spPr>
              <a:xfrm>
                <a:off x="810695" y="3059668"/>
                <a:ext cx="2487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מלבן 43">
                <a:extLst>
                  <a:ext uri="{FF2B5EF4-FFF2-40B4-BE49-F238E27FC236}">
                    <a16:creationId xmlns:a16="http://schemas.microsoft.com/office/drawing/2014/main" id="{4436D768-71A9-40B9-AB47-F713B2FB0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95" y="3059668"/>
                <a:ext cx="248786" cy="369332"/>
              </a:xfrm>
              <a:prstGeom prst="rect">
                <a:avLst/>
              </a:prstGeom>
              <a:blipFill>
                <a:blip r:embed="rId12"/>
                <a:stretch>
                  <a:fillRect l="-7317" r="-85366" b="-131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82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5B99EC-AFC8-41C0-88DA-D2EF8321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Snell low – specular reflection</a:t>
            </a:r>
            <a:endParaRPr lang="he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F4A4F261-0803-4BFC-87D7-779575F33AB3}"/>
              </a:ext>
            </a:extLst>
          </p:cNvPr>
          <p:cNvCxnSpPr>
            <a:cxnSpLocks/>
          </p:cNvCxnSpPr>
          <p:nvPr/>
        </p:nvCxnSpPr>
        <p:spPr>
          <a:xfrm>
            <a:off x="1333500" y="2952750"/>
            <a:ext cx="4857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E9D663F4-0B72-4228-AC35-C961E84329CB}"/>
              </a:ext>
            </a:extLst>
          </p:cNvPr>
          <p:cNvCxnSpPr>
            <a:cxnSpLocks/>
          </p:cNvCxnSpPr>
          <p:nvPr/>
        </p:nvCxnSpPr>
        <p:spPr>
          <a:xfrm>
            <a:off x="1314450" y="3638550"/>
            <a:ext cx="5000625" cy="26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4CD3B315-2518-4B45-82D8-CFA46023006B}"/>
              </a:ext>
            </a:extLst>
          </p:cNvPr>
          <p:cNvCxnSpPr/>
          <p:nvPr/>
        </p:nvCxnSpPr>
        <p:spPr>
          <a:xfrm>
            <a:off x="1628775" y="2524125"/>
            <a:ext cx="323850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0ED3BC0E-9D43-462B-B710-CDF8403C3A8D}"/>
              </a:ext>
            </a:extLst>
          </p:cNvPr>
          <p:cNvCxnSpPr>
            <a:cxnSpLocks/>
          </p:cNvCxnSpPr>
          <p:nvPr/>
        </p:nvCxnSpPr>
        <p:spPr>
          <a:xfrm>
            <a:off x="1952625" y="2952750"/>
            <a:ext cx="714375" cy="68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34D7B212-27DF-4206-9512-45D1B213CE4C}"/>
              </a:ext>
            </a:extLst>
          </p:cNvPr>
          <p:cNvCxnSpPr>
            <a:cxnSpLocks/>
          </p:cNvCxnSpPr>
          <p:nvPr/>
        </p:nvCxnSpPr>
        <p:spPr>
          <a:xfrm>
            <a:off x="2667000" y="3638549"/>
            <a:ext cx="1181100" cy="61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1E59BDA5-13E5-4FF2-ACC8-D3130EC20B33}"/>
              </a:ext>
            </a:extLst>
          </p:cNvPr>
          <p:cNvCxnSpPr/>
          <p:nvPr/>
        </p:nvCxnSpPr>
        <p:spPr>
          <a:xfrm>
            <a:off x="1333500" y="4295775"/>
            <a:ext cx="3381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A74A46-84FD-4089-9685-E4F7A02F97A9}"/>
                  </a:ext>
                </a:extLst>
              </p:cNvPr>
              <p:cNvSpPr txBox="1"/>
              <p:nvPr/>
            </p:nvSpPr>
            <p:spPr>
              <a:xfrm>
                <a:off x="6190682" y="3047583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A74A46-84FD-4089-9685-E4F7A02F9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682" y="3047583"/>
                <a:ext cx="248786" cy="369332"/>
              </a:xfrm>
              <a:prstGeom prst="rect">
                <a:avLst/>
              </a:prstGeom>
              <a:blipFill>
                <a:blip r:embed="rId2"/>
                <a:stretch>
                  <a:fillRect r="-52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4ED3C744-763B-4A43-B14D-5686BC126372}"/>
                  </a:ext>
                </a:extLst>
              </p:cNvPr>
              <p:cNvSpPr/>
              <p:nvPr/>
            </p:nvSpPr>
            <p:spPr>
              <a:xfrm>
                <a:off x="4582093" y="3885962"/>
                <a:ext cx="6869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4ED3C744-763B-4A43-B14D-5686BC126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093" y="3885962"/>
                <a:ext cx="6869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D992D4E2-15D2-4AA0-A812-0ECDF791C15A}"/>
                  </a:ext>
                </a:extLst>
              </p:cNvPr>
              <p:cNvSpPr/>
              <p:nvPr/>
            </p:nvSpPr>
            <p:spPr>
              <a:xfrm>
                <a:off x="6315075" y="2496616"/>
                <a:ext cx="2487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D992D4E2-15D2-4AA0-A812-0ECDF791C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075" y="2496616"/>
                <a:ext cx="248786" cy="369332"/>
              </a:xfrm>
              <a:prstGeom prst="rect">
                <a:avLst/>
              </a:prstGeom>
              <a:blipFill>
                <a:blip r:embed="rId4"/>
                <a:stretch>
                  <a:fillRect r="-46341" b="-1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062A6A6-34F7-4938-9ED4-24F037AB47BC}"/>
              </a:ext>
            </a:extLst>
          </p:cNvPr>
          <p:cNvCxnSpPr/>
          <p:nvPr/>
        </p:nvCxnSpPr>
        <p:spPr>
          <a:xfrm>
            <a:off x="1952625" y="2413674"/>
            <a:ext cx="0" cy="876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F9F5EA-96C3-4854-B0AC-A1E8E0D66C75}"/>
                  </a:ext>
                </a:extLst>
              </p:cNvPr>
              <p:cNvSpPr txBox="1"/>
              <p:nvPr/>
            </p:nvSpPr>
            <p:spPr>
              <a:xfrm>
                <a:off x="1665537" y="2396786"/>
                <a:ext cx="250325" cy="6463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he-IL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F9F5EA-96C3-4854-B0AC-A1E8E0D6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537" y="2396786"/>
                <a:ext cx="250325" cy="646331"/>
              </a:xfrm>
              <a:prstGeom prst="rect">
                <a:avLst/>
              </a:prstGeom>
              <a:blipFill>
                <a:blip r:embed="rId5"/>
                <a:stretch>
                  <a:fillRect r="-463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47C646-7446-4AED-A479-E093216ED8DF}"/>
                  </a:ext>
                </a:extLst>
              </p:cNvPr>
              <p:cNvSpPr txBox="1"/>
              <p:nvPr/>
            </p:nvSpPr>
            <p:spPr>
              <a:xfrm>
                <a:off x="1854700" y="3023115"/>
                <a:ext cx="250325" cy="6463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he-IL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47C646-7446-4AED-A479-E093216ED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700" y="3023115"/>
                <a:ext cx="250325" cy="646331"/>
              </a:xfrm>
              <a:prstGeom prst="rect">
                <a:avLst/>
              </a:prstGeom>
              <a:blipFill>
                <a:blip r:embed="rId6"/>
                <a:stretch>
                  <a:fillRect r="-4878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82DD02-C2DC-4421-9B8F-32B343556974}"/>
                  </a:ext>
                </a:extLst>
              </p:cNvPr>
              <p:cNvSpPr txBox="1"/>
              <p:nvPr/>
            </p:nvSpPr>
            <p:spPr>
              <a:xfrm>
                <a:off x="8357530" y="2115751"/>
                <a:ext cx="3186770" cy="54886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82DD02-C2DC-4421-9B8F-32B343556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530" y="2115751"/>
                <a:ext cx="3186770" cy="5488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ACD0B4-C5C1-462E-972B-2AF669889404}"/>
                  </a:ext>
                </a:extLst>
              </p:cNvPr>
              <p:cNvSpPr txBox="1"/>
              <p:nvPr/>
            </p:nvSpPr>
            <p:spPr>
              <a:xfrm rot="1809714">
                <a:off x="3262139" y="3600405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ACD0B4-C5C1-462E-972B-2AF669889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9714">
                <a:off x="3262139" y="3600405"/>
                <a:ext cx="248786" cy="369332"/>
              </a:xfrm>
              <a:prstGeom prst="rect">
                <a:avLst/>
              </a:prstGeom>
              <a:blipFill>
                <a:blip r:embed="rId8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395B78D3-2673-484B-98B7-7FC9C75F23DD}"/>
              </a:ext>
            </a:extLst>
          </p:cNvPr>
          <p:cNvCxnSpPr/>
          <p:nvPr/>
        </p:nvCxnSpPr>
        <p:spPr>
          <a:xfrm>
            <a:off x="2667000" y="4448175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4C8FDF-9664-4E0F-A99C-F2C57ED7B43D}"/>
                  </a:ext>
                </a:extLst>
              </p:cNvPr>
              <p:cNvSpPr txBox="1"/>
              <p:nvPr/>
            </p:nvSpPr>
            <p:spPr>
              <a:xfrm>
                <a:off x="2937410" y="4399240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4C8FDF-9664-4E0F-A99C-F2C57ED7B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410" y="4399240"/>
                <a:ext cx="248786" cy="369332"/>
              </a:xfrm>
              <a:prstGeom prst="rect">
                <a:avLst/>
              </a:prstGeom>
              <a:blipFill>
                <a:blip r:embed="rId9"/>
                <a:stretch>
                  <a:fillRect r="-102439" b="-1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1E4BFA47-A62A-4150-8D77-95E2B7D50751}"/>
              </a:ext>
            </a:extLst>
          </p:cNvPr>
          <p:cNvCxnSpPr/>
          <p:nvPr/>
        </p:nvCxnSpPr>
        <p:spPr>
          <a:xfrm>
            <a:off x="2667000" y="3346280"/>
            <a:ext cx="0" cy="909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E0DE452E-BC06-4284-8FED-B44F46AB4B5B}"/>
              </a:ext>
            </a:extLst>
          </p:cNvPr>
          <p:cNvCxnSpPr>
            <a:cxnSpLocks/>
            <a:stCxn id="22" idx="2"/>
          </p:cNvCxnSpPr>
          <p:nvPr/>
        </p:nvCxnSpPr>
        <p:spPr>
          <a:xfrm flipV="1">
            <a:off x="1979863" y="3664982"/>
            <a:ext cx="644357" cy="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EBCD43-76DB-45E7-B241-22EF3DB0BC2A}"/>
                  </a:ext>
                </a:extLst>
              </p:cNvPr>
              <p:cNvSpPr txBox="1"/>
              <p:nvPr/>
            </p:nvSpPr>
            <p:spPr>
              <a:xfrm>
                <a:off x="1965860" y="3646765"/>
                <a:ext cx="24878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EBCD43-76DB-45E7-B241-22EF3DB0B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860" y="3646765"/>
                <a:ext cx="248786" cy="369332"/>
              </a:xfrm>
              <a:prstGeom prst="rect">
                <a:avLst/>
              </a:prstGeom>
              <a:blipFill>
                <a:blip r:embed="rId10"/>
                <a:stretch>
                  <a:fillRect r="-1048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1CB3BFB0-0B76-45A8-8267-D6ABB94BF09E}"/>
              </a:ext>
            </a:extLst>
          </p:cNvPr>
          <p:cNvCxnSpPr/>
          <p:nvPr/>
        </p:nvCxnSpPr>
        <p:spPr>
          <a:xfrm>
            <a:off x="1223879" y="3043117"/>
            <a:ext cx="0" cy="51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מלבן 43">
                <a:extLst>
                  <a:ext uri="{FF2B5EF4-FFF2-40B4-BE49-F238E27FC236}">
                    <a16:creationId xmlns:a16="http://schemas.microsoft.com/office/drawing/2014/main" id="{4436D768-71A9-40B9-AB47-F713B2FB0924}"/>
                  </a:ext>
                </a:extLst>
              </p:cNvPr>
              <p:cNvSpPr/>
              <p:nvPr/>
            </p:nvSpPr>
            <p:spPr>
              <a:xfrm>
                <a:off x="810695" y="3059668"/>
                <a:ext cx="2487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מלבן 43">
                <a:extLst>
                  <a:ext uri="{FF2B5EF4-FFF2-40B4-BE49-F238E27FC236}">
                    <a16:creationId xmlns:a16="http://schemas.microsoft.com/office/drawing/2014/main" id="{4436D768-71A9-40B9-AB47-F713B2FB0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95" y="3059668"/>
                <a:ext cx="248786" cy="369332"/>
              </a:xfrm>
              <a:prstGeom prst="rect">
                <a:avLst/>
              </a:prstGeom>
              <a:blipFill>
                <a:blip r:embed="rId11"/>
                <a:stretch>
                  <a:fillRect l="-7317" r="-85366" b="-131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אליפסה 2">
            <a:extLst>
              <a:ext uri="{FF2B5EF4-FFF2-40B4-BE49-F238E27FC236}">
                <a16:creationId xmlns:a16="http://schemas.microsoft.com/office/drawing/2014/main" id="{FB879E7E-A6E4-49B0-A000-AE1F6AFDD1E7}"/>
              </a:ext>
            </a:extLst>
          </p:cNvPr>
          <p:cNvSpPr/>
          <p:nvPr/>
        </p:nvSpPr>
        <p:spPr>
          <a:xfrm>
            <a:off x="1443786" y="2258503"/>
            <a:ext cx="250325" cy="2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B9B705EF-A8D0-49FF-BF54-C20ED88360D3}"/>
              </a:ext>
            </a:extLst>
          </p:cNvPr>
          <p:cNvCxnSpPr/>
          <p:nvPr/>
        </p:nvCxnSpPr>
        <p:spPr>
          <a:xfrm flipV="1">
            <a:off x="3848100" y="3700341"/>
            <a:ext cx="866775" cy="55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B82A2B22-100C-4365-B861-3E66874BF55F}"/>
              </a:ext>
            </a:extLst>
          </p:cNvPr>
          <p:cNvCxnSpPr>
            <a:cxnSpLocks/>
          </p:cNvCxnSpPr>
          <p:nvPr/>
        </p:nvCxnSpPr>
        <p:spPr>
          <a:xfrm flipV="1">
            <a:off x="4747561" y="2962276"/>
            <a:ext cx="638175" cy="662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544079E7-D5BE-4FEE-B293-EB4391EC4A8D}"/>
              </a:ext>
            </a:extLst>
          </p:cNvPr>
          <p:cNvCxnSpPr>
            <a:cxnSpLocks/>
          </p:cNvCxnSpPr>
          <p:nvPr/>
        </p:nvCxnSpPr>
        <p:spPr>
          <a:xfrm flipV="1">
            <a:off x="5385736" y="2473578"/>
            <a:ext cx="224489" cy="45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95A85B94-43DD-47BB-8B08-111478BABCEB}"/>
              </a:ext>
            </a:extLst>
          </p:cNvPr>
          <p:cNvSpPr/>
          <p:nvPr/>
        </p:nvSpPr>
        <p:spPr>
          <a:xfrm>
            <a:off x="5497980" y="2187121"/>
            <a:ext cx="248776" cy="2380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9AF4DA-54DE-488C-8ADA-BBE627E733C4}"/>
              </a:ext>
            </a:extLst>
          </p:cNvPr>
          <p:cNvSpPr txBox="1"/>
          <p:nvPr/>
        </p:nvSpPr>
        <p:spPr>
          <a:xfrm>
            <a:off x="991337" y="1942619"/>
            <a:ext cx="8413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Tx 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000BCC-C032-4B4C-9D54-1B9B63244E3B}"/>
              </a:ext>
            </a:extLst>
          </p:cNvPr>
          <p:cNvSpPr txBox="1"/>
          <p:nvPr/>
        </p:nvSpPr>
        <p:spPr>
          <a:xfrm>
            <a:off x="4962571" y="1883266"/>
            <a:ext cx="8643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Rx 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DB9E8B-9679-441D-9866-B89095219395}"/>
              </a:ext>
            </a:extLst>
          </p:cNvPr>
          <p:cNvSpPr txBox="1"/>
          <p:nvPr/>
        </p:nvSpPr>
        <p:spPr>
          <a:xfrm>
            <a:off x="3949035" y="4715210"/>
            <a:ext cx="788101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Except of scattering point all reflections exhibit specular reflection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For each y slice (const velocity ) the x  of reflection will obtain at the</a:t>
            </a:r>
            <a:br>
              <a:rPr lang="en-US" dirty="0"/>
            </a:br>
            <a:r>
              <a:rPr lang="en-US" dirty="0"/>
              <a:t> average between x value of Tx and Rx</a:t>
            </a:r>
          </a:p>
          <a:p>
            <a:endParaRPr lang="he-IL" dirty="0"/>
          </a:p>
        </p:txBody>
      </p: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C9F82515-3514-4459-8A74-3F6BDB912475}"/>
              </a:ext>
            </a:extLst>
          </p:cNvPr>
          <p:cNvCxnSpPr/>
          <p:nvPr/>
        </p:nvCxnSpPr>
        <p:spPr>
          <a:xfrm flipH="1">
            <a:off x="3848100" y="3290331"/>
            <a:ext cx="100935" cy="81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485B337-311C-4640-9574-D3993F84AAAD}"/>
              </a:ext>
            </a:extLst>
          </p:cNvPr>
          <p:cNvSpPr txBox="1"/>
          <p:nvPr/>
        </p:nvSpPr>
        <p:spPr>
          <a:xfrm>
            <a:off x="3545713" y="3024784"/>
            <a:ext cx="9749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specular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146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5B99EC-AFC8-41C0-88DA-D2EF8321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Snell low – scattering point reflection</a:t>
            </a:r>
            <a:endParaRPr lang="he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F4A4F261-0803-4BFC-87D7-779575F33AB3}"/>
              </a:ext>
            </a:extLst>
          </p:cNvPr>
          <p:cNvCxnSpPr>
            <a:cxnSpLocks/>
          </p:cNvCxnSpPr>
          <p:nvPr/>
        </p:nvCxnSpPr>
        <p:spPr>
          <a:xfrm>
            <a:off x="1333500" y="2952750"/>
            <a:ext cx="4857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E9D663F4-0B72-4228-AC35-C961E84329CB}"/>
              </a:ext>
            </a:extLst>
          </p:cNvPr>
          <p:cNvCxnSpPr>
            <a:cxnSpLocks/>
          </p:cNvCxnSpPr>
          <p:nvPr/>
        </p:nvCxnSpPr>
        <p:spPr>
          <a:xfrm>
            <a:off x="1314450" y="3638550"/>
            <a:ext cx="5000625" cy="26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4CD3B315-2518-4B45-82D8-CFA46023006B}"/>
              </a:ext>
            </a:extLst>
          </p:cNvPr>
          <p:cNvCxnSpPr/>
          <p:nvPr/>
        </p:nvCxnSpPr>
        <p:spPr>
          <a:xfrm>
            <a:off x="1628775" y="2524125"/>
            <a:ext cx="323850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0ED3BC0E-9D43-462B-B710-CDF8403C3A8D}"/>
              </a:ext>
            </a:extLst>
          </p:cNvPr>
          <p:cNvCxnSpPr>
            <a:cxnSpLocks/>
          </p:cNvCxnSpPr>
          <p:nvPr/>
        </p:nvCxnSpPr>
        <p:spPr>
          <a:xfrm>
            <a:off x="1952625" y="2952750"/>
            <a:ext cx="714375" cy="68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34D7B212-27DF-4206-9512-45D1B213CE4C}"/>
              </a:ext>
            </a:extLst>
          </p:cNvPr>
          <p:cNvCxnSpPr>
            <a:cxnSpLocks/>
          </p:cNvCxnSpPr>
          <p:nvPr/>
        </p:nvCxnSpPr>
        <p:spPr>
          <a:xfrm>
            <a:off x="2709676" y="3651766"/>
            <a:ext cx="1109647" cy="64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1E59BDA5-13E5-4FF2-ACC8-D3130EC20B33}"/>
              </a:ext>
            </a:extLst>
          </p:cNvPr>
          <p:cNvCxnSpPr/>
          <p:nvPr/>
        </p:nvCxnSpPr>
        <p:spPr>
          <a:xfrm>
            <a:off x="1333500" y="4295775"/>
            <a:ext cx="3381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A74A46-84FD-4089-9685-E4F7A02F97A9}"/>
                  </a:ext>
                </a:extLst>
              </p:cNvPr>
              <p:cNvSpPr txBox="1"/>
              <p:nvPr/>
            </p:nvSpPr>
            <p:spPr>
              <a:xfrm>
                <a:off x="6190682" y="3047583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A74A46-84FD-4089-9685-E4F7A02F9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682" y="3047583"/>
                <a:ext cx="248786" cy="369332"/>
              </a:xfrm>
              <a:prstGeom prst="rect">
                <a:avLst/>
              </a:prstGeom>
              <a:blipFill>
                <a:blip r:embed="rId2"/>
                <a:stretch>
                  <a:fillRect r="-52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4ED3C744-763B-4A43-B14D-5686BC126372}"/>
                  </a:ext>
                </a:extLst>
              </p:cNvPr>
              <p:cNvSpPr/>
              <p:nvPr/>
            </p:nvSpPr>
            <p:spPr>
              <a:xfrm>
                <a:off x="4582093" y="3885962"/>
                <a:ext cx="6869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4ED3C744-763B-4A43-B14D-5686BC126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093" y="3885962"/>
                <a:ext cx="6869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D992D4E2-15D2-4AA0-A812-0ECDF791C15A}"/>
                  </a:ext>
                </a:extLst>
              </p:cNvPr>
              <p:cNvSpPr/>
              <p:nvPr/>
            </p:nvSpPr>
            <p:spPr>
              <a:xfrm>
                <a:off x="6315075" y="2496616"/>
                <a:ext cx="2487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D992D4E2-15D2-4AA0-A812-0ECDF791C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075" y="2496616"/>
                <a:ext cx="248786" cy="369332"/>
              </a:xfrm>
              <a:prstGeom prst="rect">
                <a:avLst/>
              </a:prstGeom>
              <a:blipFill>
                <a:blip r:embed="rId4"/>
                <a:stretch>
                  <a:fillRect r="-46341" b="-1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062A6A6-34F7-4938-9ED4-24F037AB47BC}"/>
              </a:ext>
            </a:extLst>
          </p:cNvPr>
          <p:cNvCxnSpPr/>
          <p:nvPr/>
        </p:nvCxnSpPr>
        <p:spPr>
          <a:xfrm>
            <a:off x="1952625" y="2413674"/>
            <a:ext cx="0" cy="876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F9F5EA-96C3-4854-B0AC-A1E8E0D66C75}"/>
                  </a:ext>
                </a:extLst>
              </p:cNvPr>
              <p:cNvSpPr txBox="1"/>
              <p:nvPr/>
            </p:nvSpPr>
            <p:spPr>
              <a:xfrm>
                <a:off x="1665537" y="2396786"/>
                <a:ext cx="250325" cy="6463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he-IL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F9F5EA-96C3-4854-B0AC-A1E8E0D6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537" y="2396786"/>
                <a:ext cx="250325" cy="646331"/>
              </a:xfrm>
              <a:prstGeom prst="rect">
                <a:avLst/>
              </a:prstGeom>
              <a:blipFill>
                <a:blip r:embed="rId5"/>
                <a:stretch>
                  <a:fillRect r="-463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47C646-7446-4AED-A479-E093216ED8DF}"/>
                  </a:ext>
                </a:extLst>
              </p:cNvPr>
              <p:cNvSpPr txBox="1"/>
              <p:nvPr/>
            </p:nvSpPr>
            <p:spPr>
              <a:xfrm>
                <a:off x="1854700" y="3023115"/>
                <a:ext cx="250325" cy="6463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he-IL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47C646-7446-4AED-A479-E093216ED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700" y="3023115"/>
                <a:ext cx="250325" cy="646331"/>
              </a:xfrm>
              <a:prstGeom prst="rect">
                <a:avLst/>
              </a:prstGeom>
              <a:blipFill>
                <a:blip r:embed="rId6"/>
                <a:stretch>
                  <a:fillRect r="-4878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ACD0B4-C5C1-462E-972B-2AF669889404}"/>
                  </a:ext>
                </a:extLst>
              </p:cNvPr>
              <p:cNvSpPr txBox="1"/>
              <p:nvPr/>
            </p:nvSpPr>
            <p:spPr>
              <a:xfrm rot="1809714">
                <a:off x="3262139" y="3600405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ACD0B4-C5C1-462E-972B-2AF669889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9714">
                <a:off x="3262139" y="3600405"/>
                <a:ext cx="248786" cy="369332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395B78D3-2673-484B-98B7-7FC9C75F23DD}"/>
              </a:ext>
            </a:extLst>
          </p:cNvPr>
          <p:cNvCxnSpPr/>
          <p:nvPr/>
        </p:nvCxnSpPr>
        <p:spPr>
          <a:xfrm>
            <a:off x="2667000" y="4448175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4C8FDF-9664-4E0F-A99C-F2C57ED7B43D}"/>
                  </a:ext>
                </a:extLst>
              </p:cNvPr>
              <p:cNvSpPr txBox="1"/>
              <p:nvPr/>
            </p:nvSpPr>
            <p:spPr>
              <a:xfrm>
                <a:off x="2937410" y="4399240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4C8FDF-9664-4E0F-A99C-F2C57ED7B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410" y="4399240"/>
                <a:ext cx="248786" cy="369332"/>
              </a:xfrm>
              <a:prstGeom prst="rect">
                <a:avLst/>
              </a:prstGeom>
              <a:blipFill>
                <a:blip r:embed="rId8"/>
                <a:stretch>
                  <a:fillRect r="-102439" b="-1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1E4BFA47-A62A-4150-8D77-95E2B7D50751}"/>
              </a:ext>
            </a:extLst>
          </p:cNvPr>
          <p:cNvCxnSpPr/>
          <p:nvPr/>
        </p:nvCxnSpPr>
        <p:spPr>
          <a:xfrm>
            <a:off x="2667000" y="3346280"/>
            <a:ext cx="0" cy="909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E0DE452E-BC06-4284-8FED-B44F46AB4B5B}"/>
              </a:ext>
            </a:extLst>
          </p:cNvPr>
          <p:cNvCxnSpPr>
            <a:cxnSpLocks/>
            <a:stCxn id="22" idx="2"/>
          </p:cNvCxnSpPr>
          <p:nvPr/>
        </p:nvCxnSpPr>
        <p:spPr>
          <a:xfrm flipV="1">
            <a:off x="1979863" y="3664982"/>
            <a:ext cx="644357" cy="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EBCD43-76DB-45E7-B241-22EF3DB0BC2A}"/>
                  </a:ext>
                </a:extLst>
              </p:cNvPr>
              <p:cNvSpPr txBox="1"/>
              <p:nvPr/>
            </p:nvSpPr>
            <p:spPr>
              <a:xfrm>
                <a:off x="1965860" y="3646765"/>
                <a:ext cx="24878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EBCD43-76DB-45E7-B241-22EF3DB0B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860" y="3646765"/>
                <a:ext cx="248786" cy="369332"/>
              </a:xfrm>
              <a:prstGeom prst="rect">
                <a:avLst/>
              </a:prstGeom>
              <a:blipFill>
                <a:blip r:embed="rId9"/>
                <a:stretch>
                  <a:fillRect r="-1048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1CB3BFB0-0B76-45A8-8267-D6ABB94BF09E}"/>
              </a:ext>
            </a:extLst>
          </p:cNvPr>
          <p:cNvCxnSpPr/>
          <p:nvPr/>
        </p:nvCxnSpPr>
        <p:spPr>
          <a:xfrm>
            <a:off x="1223879" y="3043117"/>
            <a:ext cx="0" cy="51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מלבן 43">
                <a:extLst>
                  <a:ext uri="{FF2B5EF4-FFF2-40B4-BE49-F238E27FC236}">
                    <a16:creationId xmlns:a16="http://schemas.microsoft.com/office/drawing/2014/main" id="{4436D768-71A9-40B9-AB47-F713B2FB0924}"/>
                  </a:ext>
                </a:extLst>
              </p:cNvPr>
              <p:cNvSpPr/>
              <p:nvPr/>
            </p:nvSpPr>
            <p:spPr>
              <a:xfrm>
                <a:off x="810695" y="3059668"/>
                <a:ext cx="2487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מלבן 43">
                <a:extLst>
                  <a:ext uri="{FF2B5EF4-FFF2-40B4-BE49-F238E27FC236}">
                    <a16:creationId xmlns:a16="http://schemas.microsoft.com/office/drawing/2014/main" id="{4436D768-71A9-40B9-AB47-F713B2FB0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95" y="3059668"/>
                <a:ext cx="248786" cy="369332"/>
              </a:xfrm>
              <a:prstGeom prst="rect">
                <a:avLst/>
              </a:prstGeom>
              <a:blipFill>
                <a:blip r:embed="rId10"/>
                <a:stretch>
                  <a:fillRect l="-7317" r="-85366" b="-131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אליפסה 2">
            <a:extLst>
              <a:ext uri="{FF2B5EF4-FFF2-40B4-BE49-F238E27FC236}">
                <a16:creationId xmlns:a16="http://schemas.microsoft.com/office/drawing/2014/main" id="{FB879E7E-A6E4-49B0-A000-AE1F6AFDD1E7}"/>
              </a:ext>
            </a:extLst>
          </p:cNvPr>
          <p:cNvSpPr/>
          <p:nvPr/>
        </p:nvSpPr>
        <p:spPr>
          <a:xfrm>
            <a:off x="1443786" y="2258503"/>
            <a:ext cx="250325" cy="2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B9B705EF-A8D0-49FF-BF54-C20ED88360D3}"/>
              </a:ext>
            </a:extLst>
          </p:cNvPr>
          <p:cNvCxnSpPr>
            <a:cxnSpLocks/>
          </p:cNvCxnSpPr>
          <p:nvPr/>
        </p:nvCxnSpPr>
        <p:spPr>
          <a:xfrm flipV="1">
            <a:off x="3773331" y="3638112"/>
            <a:ext cx="497991" cy="68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B82A2B22-100C-4365-B861-3E66874BF55F}"/>
              </a:ext>
            </a:extLst>
          </p:cNvPr>
          <p:cNvCxnSpPr>
            <a:cxnSpLocks/>
          </p:cNvCxnSpPr>
          <p:nvPr/>
        </p:nvCxnSpPr>
        <p:spPr>
          <a:xfrm flipV="1">
            <a:off x="4271322" y="2948286"/>
            <a:ext cx="249122" cy="685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544079E7-D5BE-4FEE-B293-EB4391EC4A8D}"/>
              </a:ext>
            </a:extLst>
          </p:cNvPr>
          <p:cNvCxnSpPr>
            <a:cxnSpLocks/>
          </p:cNvCxnSpPr>
          <p:nvPr/>
        </p:nvCxnSpPr>
        <p:spPr>
          <a:xfrm flipV="1">
            <a:off x="4508916" y="2483978"/>
            <a:ext cx="73013" cy="463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95A85B94-43DD-47BB-8B08-111478BABCEB}"/>
              </a:ext>
            </a:extLst>
          </p:cNvPr>
          <p:cNvSpPr/>
          <p:nvPr/>
        </p:nvSpPr>
        <p:spPr>
          <a:xfrm>
            <a:off x="4612155" y="2187121"/>
            <a:ext cx="248776" cy="2380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9AF4DA-54DE-488C-8ADA-BBE627E733C4}"/>
              </a:ext>
            </a:extLst>
          </p:cNvPr>
          <p:cNvSpPr txBox="1"/>
          <p:nvPr/>
        </p:nvSpPr>
        <p:spPr>
          <a:xfrm>
            <a:off x="991337" y="1942619"/>
            <a:ext cx="8413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Tx 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000BCC-C032-4B4C-9D54-1B9B63244E3B}"/>
              </a:ext>
            </a:extLst>
          </p:cNvPr>
          <p:cNvSpPr txBox="1"/>
          <p:nvPr/>
        </p:nvSpPr>
        <p:spPr>
          <a:xfrm>
            <a:off x="4076746" y="1883266"/>
            <a:ext cx="8643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Rx 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he-IL" dirty="0"/>
          </a:p>
        </p:txBody>
      </p: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C9F82515-3514-4459-8A74-3F6BDB912475}"/>
              </a:ext>
            </a:extLst>
          </p:cNvPr>
          <p:cNvCxnSpPr/>
          <p:nvPr/>
        </p:nvCxnSpPr>
        <p:spPr>
          <a:xfrm flipH="1">
            <a:off x="3853391" y="3283077"/>
            <a:ext cx="100935" cy="81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485B337-311C-4640-9574-D3993F84AAAD}"/>
              </a:ext>
            </a:extLst>
          </p:cNvPr>
          <p:cNvSpPr txBox="1"/>
          <p:nvPr/>
        </p:nvSpPr>
        <p:spPr>
          <a:xfrm>
            <a:off x="3005156" y="2892056"/>
            <a:ext cx="13756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Not specular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E130AE-7C1A-4B7A-B976-24D053304E63}"/>
              </a:ext>
            </a:extLst>
          </p:cNvPr>
          <p:cNvSpPr txBox="1"/>
          <p:nvPr/>
        </p:nvSpPr>
        <p:spPr>
          <a:xfrm>
            <a:off x="5343240" y="4374182"/>
            <a:ext cx="57945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Wave scattered from this point impinging all 21 transducers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000769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9198</TotalTime>
  <Words>235</Words>
  <Application>Microsoft Office PowerPoint</Application>
  <PresentationFormat>מסך רחב</PresentationFormat>
  <Paragraphs>50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Snell low - from transmitter to reflection point</vt:lpstr>
      <vt:lpstr>Snell low – specular reflection</vt:lpstr>
      <vt:lpstr>Snell low – scattering point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IMOE001</dc:creator>
  <cp:lastModifiedBy>IMOE001</cp:lastModifiedBy>
  <cp:revision>22</cp:revision>
  <dcterms:created xsi:type="dcterms:W3CDTF">2024-05-27T13:40:26Z</dcterms:created>
  <dcterms:modified xsi:type="dcterms:W3CDTF">2024-06-04T09:04:45Z</dcterms:modified>
</cp:coreProperties>
</file>