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3" d="100"/>
          <a:sy n="63" d="100"/>
        </p:scale>
        <p:origin x="612" y="-256"/>
      </p:cViewPr>
      <p:guideLst/>
    </p:cSldViewPr>
  </p:slideViewPr>
  <p:notesTextViewPr>
    <p:cViewPr>
      <p:scale>
        <a:sx n="1" d="1"/>
        <a:sy n="1" d="1"/>
      </p:scale>
      <p:origin x="0" y="0"/>
    </p:cViewPr>
  </p:notesTextViewPr>
  <p:sorterViewPr>
    <p:cViewPr>
      <p:scale>
        <a:sx n="100" d="100"/>
        <a:sy n="100" d="100"/>
      </p:scale>
      <p:origin x="0" y="-29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158" y="816079"/>
            <a:ext cx="10938100" cy="2477728"/>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490" y="3311803"/>
            <a:ext cx="10918604" cy="1643655"/>
          </a:xfrm>
        </p:spPr>
        <p:txBody>
          <a:bodyPr>
            <a:normAutofit/>
          </a:bodyPr>
          <a:lstStyle>
            <a:lvl1pPr marL="0" indent="0" algn="r">
              <a:buNone/>
              <a:defRPr sz="3733" b="0" i="0">
                <a:solidFill>
                  <a:srgbClr val="FF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24675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FD1C93-FD0F-4D7C-9ED0-316A8708BF20}"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28733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3125091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30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17099"/>
            <a:ext cx="10994760" cy="1018035"/>
          </a:xfrm>
        </p:spPr>
        <p:txBody>
          <a:bodyPr>
            <a:normAutofit/>
          </a:bodyPr>
          <a:lstStyle>
            <a:lvl1pPr algn="r">
              <a:defRPr sz="48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661653"/>
            <a:ext cx="10994760" cy="4821444"/>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272796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3310" y="522385"/>
            <a:ext cx="8379093" cy="967132"/>
          </a:xfrm>
        </p:spPr>
        <p:txBody>
          <a:bodyPr>
            <a:normAutofit/>
          </a:bodyPr>
          <a:lstStyle>
            <a:lvl1pPr algn="l">
              <a:defRPr sz="480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03310" y="1540418"/>
            <a:ext cx="8379093"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122686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D1C93-FD0F-4D7C-9ED0-316A8708BF20}"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18824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FD1C93-FD0F-4D7C-9ED0-316A8708BF20}"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139747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42534"/>
            <a:ext cx="10791153" cy="1018033"/>
          </a:xfrm>
        </p:spPr>
        <p:txBody>
          <a:bodyPr>
            <a:normAutofit/>
          </a:bodyPr>
          <a:lstStyle>
            <a:lvl1pPr algn="r">
              <a:defRPr sz="48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118871"/>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4873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118871"/>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4873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D1C93-FD0F-4D7C-9ED0-316A8708BF20}"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76070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FD1C93-FD0F-4D7C-9ED0-316A8708BF20}"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22189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D1C93-FD0F-4D7C-9ED0-316A8708BF20}" type="datetimeFigureOut">
              <a:rPr lang="en-US" smtClean="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331650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FD1C93-FD0F-4D7C-9ED0-316A8708BF20}"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FED94-6DC2-48A4-82A1-4F116AB086FE}" type="slidenum">
              <a:rPr lang="en-US" smtClean="0"/>
              <a:t>‹#›</a:t>
            </a:fld>
            <a:endParaRPr lang="en-US"/>
          </a:p>
        </p:txBody>
      </p:sp>
    </p:spTree>
    <p:extLst>
      <p:ext uri="{BB962C8B-B14F-4D97-AF65-F5344CB8AC3E}">
        <p14:creationId xmlns:p14="http://schemas.microsoft.com/office/powerpoint/2010/main" val="121999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AFD1C93-FD0F-4D7C-9ED0-316A8708BF20}" type="datetimeFigureOut">
              <a:rPr lang="en-US" smtClean="0"/>
              <a:t>8/20/2023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B5FED94-6DC2-48A4-82A1-4F116AB086FE}"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147525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AEFC-6EDE-341A-FA6F-EEB802AD9C00}"/>
              </a:ext>
            </a:extLst>
          </p:cNvPr>
          <p:cNvSpPr>
            <a:spLocks noGrp="1"/>
          </p:cNvSpPr>
          <p:nvPr>
            <p:ph type="ctrTitle"/>
          </p:nvPr>
        </p:nvSpPr>
        <p:spPr/>
        <p:txBody>
          <a:bodyPr>
            <a:normAutofit/>
          </a:bodyPr>
          <a:lstStyle/>
          <a:p>
            <a:r>
              <a:rPr lang="en-US" sz="8800" dirty="0">
                <a:latin typeface="Bahnschrift SemiBold SemiConden" panose="020B0502040204020203" pitchFamily="34" charset="0"/>
                <a:ea typeface="ADLaM Display" panose="020F0502020204030204" pitchFamily="2" charset="0"/>
                <a:cs typeface="ADLaM Display" panose="020F0502020204030204" pitchFamily="2" charset="0"/>
              </a:rPr>
              <a:t>GYMKI</a:t>
            </a:r>
          </a:p>
        </p:txBody>
      </p:sp>
      <p:sp>
        <p:nvSpPr>
          <p:cNvPr id="3" name="Subtitle 2">
            <a:extLst>
              <a:ext uri="{FF2B5EF4-FFF2-40B4-BE49-F238E27FC236}">
                <a16:creationId xmlns:a16="http://schemas.microsoft.com/office/drawing/2014/main" id="{FB35592D-CC5B-109E-F67D-17634D608C57}"/>
              </a:ext>
            </a:extLst>
          </p:cNvPr>
          <p:cNvSpPr>
            <a:spLocks noGrp="1"/>
          </p:cNvSpPr>
          <p:nvPr>
            <p:ph type="subTitle" idx="1"/>
          </p:nvPr>
        </p:nvSpPr>
        <p:spPr/>
        <p:txBody>
          <a:bodyPr/>
          <a:lstStyle/>
          <a:p>
            <a:r>
              <a:rPr lang="en-US" dirty="0"/>
              <a:t>SEMESTER PROJECT </a:t>
            </a:r>
          </a:p>
          <a:p>
            <a:r>
              <a:rPr lang="en-US" dirty="0"/>
              <a:t>BY MUHAMAD HAMZA MOTIWALA</a:t>
            </a:r>
          </a:p>
        </p:txBody>
      </p:sp>
    </p:spTree>
    <p:extLst>
      <p:ext uri="{BB962C8B-B14F-4D97-AF65-F5344CB8AC3E}">
        <p14:creationId xmlns:p14="http://schemas.microsoft.com/office/powerpoint/2010/main" val="70701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753F-4587-A245-3FCC-82E7106887F7}"/>
              </a:ext>
            </a:extLst>
          </p:cNvPr>
          <p:cNvSpPr>
            <a:spLocks noGrp="1"/>
          </p:cNvSpPr>
          <p:nvPr>
            <p:ph type="title"/>
          </p:nvPr>
        </p:nvSpPr>
        <p:spPr/>
        <p:txBody>
          <a:bodyPr/>
          <a:lstStyle/>
          <a:p>
            <a:r>
              <a:rPr lang="en-US" dirty="0"/>
              <a:t>TOPICS USED IN THE PROJECT</a:t>
            </a:r>
          </a:p>
        </p:txBody>
      </p:sp>
      <p:sp>
        <p:nvSpPr>
          <p:cNvPr id="3" name="Content Placeholder 2">
            <a:extLst>
              <a:ext uri="{FF2B5EF4-FFF2-40B4-BE49-F238E27FC236}">
                <a16:creationId xmlns:a16="http://schemas.microsoft.com/office/drawing/2014/main" id="{2A6CA7F6-CBC3-8FD7-4302-218AA92C1D55}"/>
              </a:ext>
            </a:extLst>
          </p:cNvPr>
          <p:cNvSpPr>
            <a:spLocks noGrp="1"/>
          </p:cNvSpPr>
          <p:nvPr>
            <p:ph idx="1"/>
          </p:nvPr>
        </p:nvSpPr>
        <p:spPr/>
        <p:txBody>
          <a:bodyPr/>
          <a:lstStyle/>
          <a:p>
            <a:r>
              <a:rPr lang="en-US" dirty="0">
                <a:latin typeface="Bahnschrift SemiBold SemiConden" panose="020B0502040204020203" pitchFamily="34" charset="0"/>
              </a:rPr>
              <a:t>CONDITIONAL STRUCTURES</a:t>
            </a:r>
          </a:p>
          <a:p>
            <a:r>
              <a:rPr lang="en-US" dirty="0">
                <a:latin typeface="Bahnschrift SemiBold SemiConden" panose="020B0502040204020203" pitchFamily="34" charset="0"/>
              </a:rPr>
              <a:t>IF/ELSE</a:t>
            </a:r>
          </a:p>
          <a:p>
            <a:r>
              <a:rPr lang="en-US" dirty="0">
                <a:latin typeface="Bahnschrift SemiBold SemiConden" panose="020B0502040204020203" pitchFamily="34" charset="0"/>
              </a:rPr>
              <a:t>SWITCH</a:t>
            </a:r>
          </a:p>
          <a:p>
            <a:r>
              <a:rPr lang="en-US" dirty="0">
                <a:latin typeface="Bahnschrift SemiBold SemiConden" panose="020B0502040204020203" pitchFamily="34" charset="0"/>
              </a:rPr>
              <a:t>LOOPS</a:t>
            </a:r>
          </a:p>
          <a:p>
            <a:r>
              <a:rPr lang="en-US" dirty="0">
                <a:latin typeface="Bahnschrift SemiBold SemiConden" panose="020B0502040204020203" pitchFamily="34" charset="0"/>
              </a:rPr>
              <a:t>1D ARRAYS</a:t>
            </a:r>
          </a:p>
          <a:p>
            <a:r>
              <a:rPr lang="en-US" dirty="0">
                <a:latin typeface="Bahnschrift SemiBold SemiConden" panose="020B0502040204020203" pitchFamily="34" charset="0"/>
              </a:rPr>
              <a:t>FUNCTIONS AND RECURSION</a:t>
            </a:r>
          </a:p>
          <a:p>
            <a:r>
              <a:rPr lang="en-US" dirty="0">
                <a:latin typeface="Bahnschrift SemiBold SemiConden" panose="020B0502040204020203" pitchFamily="34" charset="0"/>
              </a:rPr>
              <a:t>POINTERS AND REFRENCES</a:t>
            </a:r>
          </a:p>
          <a:p>
            <a:endParaRPr lang="en-US" dirty="0"/>
          </a:p>
        </p:txBody>
      </p:sp>
    </p:spTree>
    <p:extLst>
      <p:ext uri="{BB962C8B-B14F-4D97-AF65-F5344CB8AC3E}">
        <p14:creationId xmlns:p14="http://schemas.microsoft.com/office/powerpoint/2010/main" val="258480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FCE5-F81F-FE3F-3C49-D6CC40A39556}"/>
              </a:ext>
            </a:extLst>
          </p:cNvPr>
          <p:cNvSpPr>
            <a:spLocks noGrp="1"/>
          </p:cNvSpPr>
          <p:nvPr>
            <p:ph type="title"/>
          </p:nvPr>
        </p:nvSpPr>
        <p:spPr/>
        <p:txBody>
          <a:bodyPr/>
          <a:lstStyle/>
          <a:p>
            <a:r>
              <a:rPr lang="en-US"/>
              <a:t>EXISTING SOLUTIONS</a:t>
            </a:r>
            <a:endParaRPr lang="en-US" dirty="0"/>
          </a:p>
        </p:txBody>
      </p:sp>
      <p:pic>
        <p:nvPicPr>
          <p:cNvPr id="4" name="Content Placeholder 3">
            <a:extLst>
              <a:ext uri="{FF2B5EF4-FFF2-40B4-BE49-F238E27FC236}">
                <a16:creationId xmlns:a16="http://schemas.microsoft.com/office/drawing/2014/main" id="{C246B063-98F5-D568-3CDD-1033A155E0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518" y="1972819"/>
            <a:ext cx="5768726" cy="3428015"/>
          </a:xfrm>
          <a:prstGeom prst="rect">
            <a:avLst/>
          </a:prstGeom>
          <a:noFill/>
          <a:ln>
            <a:noFill/>
          </a:ln>
        </p:spPr>
      </p:pic>
      <p:pic>
        <p:nvPicPr>
          <p:cNvPr id="6" name="Picture 5" descr="A black screen with white text&#10;&#10;Description automatically generated">
            <a:extLst>
              <a:ext uri="{FF2B5EF4-FFF2-40B4-BE49-F238E27FC236}">
                <a16:creationId xmlns:a16="http://schemas.microsoft.com/office/drawing/2014/main" id="{AEFF9312-46FA-F629-A6C3-A677EC5A6D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7190" y="3902149"/>
            <a:ext cx="4786552" cy="1530122"/>
          </a:xfrm>
          <a:prstGeom prst="rect">
            <a:avLst/>
          </a:prstGeom>
          <a:noFill/>
          <a:ln>
            <a:noFill/>
          </a:ln>
        </p:spPr>
      </p:pic>
      <p:pic>
        <p:nvPicPr>
          <p:cNvPr id="7" name="Picture 6" descr="A screenshot of a computer program&#10;&#10;Description automatically generated">
            <a:extLst>
              <a:ext uri="{FF2B5EF4-FFF2-40B4-BE49-F238E27FC236}">
                <a16:creationId xmlns:a16="http://schemas.microsoft.com/office/drawing/2014/main" id="{E8FA1908-ACAA-08CC-B202-CD3872FA61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7189" y="1972819"/>
            <a:ext cx="4786552" cy="1809461"/>
          </a:xfrm>
          <a:prstGeom prst="rect">
            <a:avLst/>
          </a:prstGeom>
          <a:noFill/>
          <a:ln>
            <a:noFill/>
          </a:ln>
        </p:spPr>
      </p:pic>
      <p:pic>
        <p:nvPicPr>
          <p:cNvPr id="8" name="Picture 7">
            <a:extLst>
              <a:ext uri="{FF2B5EF4-FFF2-40B4-BE49-F238E27FC236}">
                <a16:creationId xmlns:a16="http://schemas.microsoft.com/office/drawing/2014/main" id="{5730BDE2-CCCC-280C-3AAF-6297526026F6}"/>
              </a:ext>
            </a:extLst>
          </p:cNvPr>
          <p:cNvPicPr>
            <a:picLocks noChangeAspect="1"/>
          </p:cNvPicPr>
          <p:nvPr/>
        </p:nvPicPr>
        <p:blipFill>
          <a:blip r:embed="rId5"/>
          <a:stretch>
            <a:fillRect/>
          </a:stretch>
        </p:blipFill>
        <p:spPr>
          <a:xfrm>
            <a:off x="3125343" y="2912364"/>
            <a:ext cx="5941314" cy="1033272"/>
          </a:xfrm>
          <a:prstGeom prst="rect">
            <a:avLst/>
          </a:prstGeom>
        </p:spPr>
      </p:pic>
      <p:pic>
        <p:nvPicPr>
          <p:cNvPr id="10" name="Picture 9">
            <a:extLst>
              <a:ext uri="{FF2B5EF4-FFF2-40B4-BE49-F238E27FC236}">
                <a16:creationId xmlns:a16="http://schemas.microsoft.com/office/drawing/2014/main" id="{47D98915-1F9F-4795-34AD-351A020B6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518" y="5520703"/>
            <a:ext cx="10660223" cy="1190791"/>
          </a:xfrm>
          <a:prstGeom prst="rect">
            <a:avLst/>
          </a:prstGeom>
        </p:spPr>
      </p:pic>
    </p:spTree>
    <p:extLst>
      <p:ext uri="{BB962C8B-B14F-4D97-AF65-F5344CB8AC3E}">
        <p14:creationId xmlns:p14="http://schemas.microsoft.com/office/powerpoint/2010/main" val="86108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8A9-121E-D808-C518-4B0F17B0178A}"/>
              </a:ext>
            </a:extLst>
          </p:cNvPr>
          <p:cNvSpPr>
            <a:spLocks noGrp="1"/>
          </p:cNvSpPr>
          <p:nvPr>
            <p:ph type="title"/>
          </p:nvPr>
        </p:nvSpPr>
        <p:spPr/>
        <p:txBody>
          <a:bodyPr/>
          <a:lstStyle/>
          <a:p>
            <a:r>
              <a:rPr lang="en-US" dirty="0"/>
              <a:t>EXISTING SOLUTIONS</a:t>
            </a:r>
          </a:p>
        </p:txBody>
      </p:sp>
      <p:pic>
        <p:nvPicPr>
          <p:cNvPr id="13" name="Content Placeholder 12">
            <a:extLst>
              <a:ext uri="{FF2B5EF4-FFF2-40B4-BE49-F238E27FC236}">
                <a16:creationId xmlns:a16="http://schemas.microsoft.com/office/drawing/2014/main" id="{3CF4ED6A-EA05-9CFC-7BDD-6426D58E4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070" y="2797328"/>
            <a:ext cx="5706271" cy="1190791"/>
          </a:xfrm>
        </p:spPr>
      </p:pic>
      <p:pic>
        <p:nvPicPr>
          <p:cNvPr id="15" name="Picture 14">
            <a:extLst>
              <a:ext uri="{FF2B5EF4-FFF2-40B4-BE49-F238E27FC236}">
                <a16:creationId xmlns:a16="http://schemas.microsoft.com/office/drawing/2014/main" id="{933041AD-3F08-CFC4-F90B-C8464B4D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83" y="4060672"/>
            <a:ext cx="6087325" cy="2191056"/>
          </a:xfrm>
          <a:prstGeom prst="rect">
            <a:avLst/>
          </a:prstGeom>
        </p:spPr>
      </p:pic>
      <p:pic>
        <p:nvPicPr>
          <p:cNvPr id="17" name="Picture 16">
            <a:extLst>
              <a:ext uri="{FF2B5EF4-FFF2-40B4-BE49-F238E27FC236}">
                <a16:creationId xmlns:a16="http://schemas.microsoft.com/office/drawing/2014/main" id="{14C8E10B-8C93-E172-6F0D-C636554AD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1428" y="2797328"/>
            <a:ext cx="5417007" cy="1190791"/>
          </a:xfrm>
          <a:prstGeom prst="rect">
            <a:avLst/>
          </a:prstGeom>
        </p:spPr>
      </p:pic>
      <p:pic>
        <p:nvPicPr>
          <p:cNvPr id="19" name="Picture 18">
            <a:extLst>
              <a:ext uri="{FF2B5EF4-FFF2-40B4-BE49-F238E27FC236}">
                <a16:creationId xmlns:a16="http://schemas.microsoft.com/office/drawing/2014/main" id="{C29F9F5B-2872-DCAF-8A3F-93CDC6A9AC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8783" y="4060672"/>
            <a:ext cx="5049652" cy="2191056"/>
          </a:xfrm>
          <a:prstGeom prst="rect">
            <a:avLst/>
          </a:prstGeom>
        </p:spPr>
      </p:pic>
    </p:spTree>
    <p:extLst>
      <p:ext uri="{BB962C8B-B14F-4D97-AF65-F5344CB8AC3E}">
        <p14:creationId xmlns:p14="http://schemas.microsoft.com/office/powerpoint/2010/main" val="174841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AEFC-6EDE-341A-FA6F-EEB802AD9C00}"/>
              </a:ext>
            </a:extLst>
          </p:cNvPr>
          <p:cNvSpPr>
            <a:spLocks noGrp="1"/>
          </p:cNvSpPr>
          <p:nvPr>
            <p:ph type="ctrTitle"/>
          </p:nvPr>
        </p:nvSpPr>
        <p:spPr>
          <a:xfrm>
            <a:off x="418158" y="816078"/>
            <a:ext cx="10938100" cy="5259602"/>
          </a:xfrm>
        </p:spPr>
        <p:txBody>
          <a:bodyPr>
            <a:normAutofit/>
          </a:bodyPr>
          <a:lstStyle/>
          <a:p>
            <a:pPr algn="ctr"/>
            <a:r>
              <a:rPr lang="en-US" sz="8800" dirty="0">
                <a:latin typeface="Bahnschrift SemiBold SemiConden" panose="020B0502040204020203" pitchFamily="34" charset="0"/>
                <a:ea typeface="ADLaM Display" panose="020F0502020204030204" pitchFamily="2" charset="0"/>
                <a:cs typeface="ADLaM Display" panose="020F0502020204030204" pitchFamily="2" charset="0"/>
              </a:rPr>
              <a:t>THANKYOU!!</a:t>
            </a:r>
          </a:p>
        </p:txBody>
      </p:sp>
      <p:sp>
        <p:nvSpPr>
          <p:cNvPr id="3" name="Subtitle 2">
            <a:extLst>
              <a:ext uri="{FF2B5EF4-FFF2-40B4-BE49-F238E27FC236}">
                <a16:creationId xmlns:a16="http://schemas.microsoft.com/office/drawing/2014/main" id="{FB35592D-CC5B-109E-F67D-17634D608C57}"/>
              </a:ext>
            </a:extLst>
          </p:cNvPr>
          <p:cNvSpPr>
            <a:spLocks noGrp="1"/>
          </p:cNvSpPr>
          <p:nvPr>
            <p:ph type="subTitle" idx="1"/>
          </p:nvPr>
        </p:nvSpPr>
        <p:spPr>
          <a:xfrm flipV="1">
            <a:off x="636698" y="6611538"/>
            <a:ext cx="10918604"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67350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4302-2E50-BF46-BE69-4D1CDFAFA5D7}"/>
              </a:ext>
            </a:extLst>
          </p:cNvPr>
          <p:cNvSpPr>
            <a:spLocks noGrp="1"/>
          </p:cNvSpPr>
          <p:nvPr>
            <p:ph type="title"/>
          </p:nvPr>
        </p:nvSpPr>
        <p:spPr/>
        <p:txBody>
          <a:bodyPr/>
          <a:lstStyle/>
          <a:p>
            <a:r>
              <a:rPr lang="en-US" dirty="0"/>
              <a:t>PROJECT TITLE</a:t>
            </a:r>
          </a:p>
        </p:txBody>
      </p:sp>
      <p:sp>
        <p:nvSpPr>
          <p:cNvPr id="3" name="Content Placeholder 2">
            <a:extLst>
              <a:ext uri="{FF2B5EF4-FFF2-40B4-BE49-F238E27FC236}">
                <a16:creationId xmlns:a16="http://schemas.microsoft.com/office/drawing/2014/main" id="{DF662211-8793-6D5B-BAC8-8D219F40819A}"/>
              </a:ext>
            </a:extLst>
          </p:cNvPr>
          <p:cNvSpPr>
            <a:spLocks noGrp="1"/>
          </p:cNvSpPr>
          <p:nvPr>
            <p:ph idx="1"/>
          </p:nvPr>
        </p:nvSpPr>
        <p:spPr/>
        <p:txBody>
          <a:bodyPr/>
          <a:lstStyle/>
          <a:p>
            <a:r>
              <a:rPr lang="en-US" dirty="0">
                <a:latin typeface="Bahnschrift SemiBold SemiConden" panose="020B0502040204020203" pitchFamily="34" charset="0"/>
              </a:rPr>
              <a:t>The name I decided on for my project is GYMKI</a:t>
            </a:r>
          </a:p>
          <a:p>
            <a:r>
              <a:rPr lang="en-US" dirty="0">
                <a:latin typeface="Bahnschrift SemiBold SemiConden" panose="020B0502040204020203" pitchFamily="34" charset="0"/>
              </a:rPr>
              <a:t>GYMKI is an abbreviation for </a:t>
            </a:r>
            <a:r>
              <a:rPr lang="en-US" dirty="0" err="1">
                <a:latin typeface="Bahnschrift SemiBold SemiConden" panose="020B0502040204020203" pitchFamily="34" charset="0"/>
              </a:rPr>
              <a:t>Giki</a:t>
            </a:r>
            <a:r>
              <a:rPr lang="en-US" dirty="0">
                <a:latin typeface="Bahnschrift SemiBold SemiConden" panose="020B0502040204020203" pitchFamily="34" charset="0"/>
              </a:rPr>
              <a:t> and Gym</a:t>
            </a:r>
          </a:p>
          <a:p>
            <a:r>
              <a:rPr lang="en-US" dirty="0">
                <a:latin typeface="Bahnschrift SemiBold SemiConden" panose="020B0502040204020203" pitchFamily="34" charset="0"/>
              </a:rPr>
              <a:t>In this presentation I will walk you through the whole process of how the program works</a:t>
            </a:r>
          </a:p>
          <a:p>
            <a:r>
              <a:rPr lang="en-US" dirty="0">
                <a:latin typeface="Bahnschrift SemiBold SemiConden" panose="020B0502040204020203" pitchFamily="34" charset="0"/>
              </a:rPr>
              <a:t>We will be discussing the scope of project, its features, tools, and technologies</a:t>
            </a:r>
          </a:p>
        </p:txBody>
      </p:sp>
    </p:spTree>
    <p:extLst>
      <p:ext uri="{BB962C8B-B14F-4D97-AF65-F5344CB8AC3E}">
        <p14:creationId xmlns:p14="http://schemas.microsoft.com/office/powerpoint/2010/main" val="249724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AE17-7702-98FF-D84E-BB0882C15E5A}"/>
              </a:ext>
            </a:extLst>
          </p:cNvPr>
          <p:cNvSpPr>
            <a:spLocks noGrp="1"/>
          </p:cNvSpPr>
          <p:nvPr>
            <p:ph type="title"/>
          </p:nvPr>
        </p:nvSpPr>
        <p:spPr/>
        <p:txBody>
          <a:bodyPr/>
          <a:lstStyle/>
          <a:p>
            <a:r>
              <a:rPr lang="en-US" dirty="0"/>
              <a:t> MOTIVATION	</a:t>
            </a:r>
          </a:p>
        </p:txBody>
      </p:sp>
      <p:sp>
        <p:nvSpPr>
          <p:cNvPr id="3" name="Content Placeholder 2">
            <a:extLst>
              <a:ext uri="{FF2B5EF4-FFF2-40B4-BE49-F238E27FC236}">
                <a16:creationId xmlns:a16="http://schemas.microsoft.com/office/drawing/2014/main" id="{2CDD785C-34C0-35A7-F4EA-3BD9F3EC0212}"/>
              </a:ext>
            </a:extLst>
          </p:cNvPr>
          <p:cNvSpPr>
            <a:spLocks noGrp="1"/>
          </p:cNvSpPr>
          <p:nvPr>
            <p:ph idx="1"/>
          </p:nvPr>
        </p:nvSpPr>
        <p:spPr/>
        <p:txBody>
          <a:bodyPr/>
          <a:lstStyle/>
          <a:p>
            <a:r>
              <a:rPr lang="en-US" sz="4000" kern="100" dirty="0">
                <a:effectLst/>
                <a:latin typeface="Bahnschrift SemiBold SemiConden" panose="020B0502040204020203" pitchFamily="34" charset="0"/>
                <a:ea typeface="Calibri" panose="020F0502020204030204" pitchFamily="34" charset="0"/>
                <a:cs typeface="Times New Roman" panose="02020603050405020304" pitchFamily="18" charset="0"/>
              </a:rPr>
              <a:t>My motivation is a need of my own. </a:t>
            </a:r>
          </a:p>
          <a:p>
            <a:r>
              <a:rPr lang="en-US" sz="4000" kern="100" dirty="0">
                <a:effectLst/>
                <a:latin typeface="Bahnschrift SemiBold SemiConden" panose="020B0502040204020203" pitchFamily="34" charset="0"/>
                <a:ea typeface="Calibri" panose="020F0502020204030204" pitchFamily="34" charset="0"/>
                <a:cs typeface="Times New Roman" panose="02020603050405020304" pitchFamily="18" charset="0"/>
              </a:rPr>
              <a:t>I go to gym and use my phone notepad to write down what I did that day in the particular workout and that is a manual and a hectic process.</a:t>
            </a:r>
          </a:p>
          <a:p>
            <a:r>
              <a:rPr lang="en-US" sz="4000"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However, I thought of the app to be the one people like me want which is easily accessible and user-friendly. </a:t>
            </a:r>
          </a:p>
          <a:p>
            <a:endParaRPr lang="en-US" dirty="0"/>
          </a:p>
        </p:txBody>
      </p:sp>
    </p:spTree>
    <p:extLst>
      <p:ext uri="{BB962C8B-B14F-4D97-AF65-F5344CB8AC3E}">
        <p14:creationId xmlns:p14="http://schemas.microsoft.com/office/powerpoint/2010/main" val="171951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956A-B129-86D7-4F4C-1A7039ED649E}"/>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CFD5C7BD-5DE0-08FF-B85C-16909388BC7B}"/>
              </a:ext>
            </a:extLst>
          </p:cNvPr>
          <p:cNvSpPr>
            <a:spLocks noGrp="1"/>
          </p:cNvSpPr>
          <p:nvPr>
            <p:ph idx="1"/>
          </p:nvPr>
        </p:nvSpPr>
        <p:spPr/>
        <p:txBody>
          <a:bodyPr>
            <a:normAutofit/>
          </a:bodyPr>
          <a:lstStyle/>
          <a:p>
            <a:pPr marL="11" marR="0" indent="0">
              <a:lnSpc>
                <a:spcPct val="107000"/>
              </a:lnSpc>
              <a:spcBef>
                <a:spcPts val="0"/>
              </a:spcBef>
              <a:spcAft>
                <a:spcPts val="800"/>
              </a:spcAft>
              <a:buNone/>
            </a:pPr>
            <a:r>
              <a:rPr lang="en-US" sz="2800" kern="100" dirty="0">
                <a:effectLst/>
                <a:latin typeface="Bahnschrift SemiBold SemiConden" panose="020B0502040204020203" pitchFamily="34" charset="0"/>
                <a:ea typeface="Calibri" panose="020F0502020204030204" pitchFamily="34" charset="0"/>
                <a:cs typeface="Times New Roman" panose="02020603050405020304" pitchFamily="18" charset="0"/>
              </a:rPr>
              <a:t>There are a lot people who find it hard to keep a record of their nutrition, calories, protein, and especially workouts. That is why my software comes in and solves the problem. Moreover,</a:t>
            </a:r>
          </a:p>
          <a:p>
            <a:pPr marL="342900" marR="0" lvl="0" indent="-342900">
              <a:spcBef>
                <a:spcPts val="0"/>
              </a:spcBef>
              <a:spcAft>
                <a:spcPts val="0"/>
              </a:spcAft>
              <a:buFont typeface="Symbol" panose="05050102010706020507" pitchFamily="18" charset="2"/>
              <a:buChar char=""/>
            </a:pPr>
            <a:r>
              <a:rPr lang="en-US" sz="2800" dirty="0">
                <a:solidFill>
                  <a:srgbClr val="000000"/>
                </a:solidFill>
                <a:effectLst/>
                <a:latin typeface="Bahnschrift SemiBold SemiConden" panose="020B0502040204020203" pitchFamily="34" charset="0"/>
                <a:ea typeface="Calibri" panose="020F0502020204030204" pitchFamily="34" charset="0"/>
              </a:rPr>
              <a:t>     There is a lack of computer-based Fitness trackers and a user-friendly system to give easy and free access to a user to make changes and access the exercises as well as calculators.</a:t>
            </a:r>
          </a:p>
          <a:p>
            <a:pPr marL="342900" marR="0" lvl="0" indent="-342900">
              <a:spcBef>
                <a:spcPts val="0"/>
              </a:spcBef>
              <a:spcAft>
                <a:spcPts val="0"/>
              </a:spcAft>
              <a:buFont typeface="Symbol" panose="05050102010706020507" pitchFamily="18" charset="2"/>
              <a:buChar char=""/>
            </a:pPr>
            <a:r>
              <a:rPr lang="en-US" sz="2800" dirty="0">
                <a:solidFill>
                  <a:srgbClr val="000000"/>
                </a:solidFill>
                <a:effectLst/>
                <a:latin typeface="Bahnschrift SemiBold SemiConden" panose="020B0502040204020203" pitchFamily="34" charset="0"/>
                <a:ea typeface="Calibri" panose="020F0502020204030204" pitchFamily="34" charset="0"/>
              </a:rPr>
              <a:t>     The purpose of GYMKI is to allow users to store details like the biodata and analyze where their body stands people mostly find it hectic to go to different sources and calculate their progress, therefore, GYMKI has it all in one place</a:t>
            </a:r>
          </a:p>
          <a:p>
            <a:endParaRPr lang="en-US" dirty="0"/>
          </a:p>
        </p:txBody>
      </p:sp>
    </p:spTree>
    <p:extLst>
      <p:ext uri="{BB962C8B-B14F-4D97-AF65-F5344CB8AC3E}">
        <p14:creationId xmlns:p14="http://schemas.microsoft.com/office/powerpoint/2010/main" val="304587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DAAD-539D-5225-BC94-07BB61F04410}"/>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0C615B07-E2F2-7A24-2406-EB1836A8AD2D}"/>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800" b="1" kern="100" dirty="0">
                <a:effectLst/>
                <a:latin typeface="Arial Narrow" panose="020B0606020202030204" pitchFamily="34" charset="0"/>
                <a:ea typeface="Calibri" panose="020F0502020204030204" pitchFamily="34" charset="0"/>
                <a:cs typeface="Times New Roman" panose="02020603050405020304" pitchFamily="18" charset="0"/>
              </a:rPr>
              <a:t>To make your workouts easily trackable</a:t>
            </a:r>
          </a:p>
          <a:p>
            <a:pPr marL="342900" marR="0" lvl="0" indent="-342900">
              <a:lnSpc>
                <a:spcPct val="107000"/>
              </a:lnSpc>
              <a:spcBef>
                <a:spcPts val="0"/>
              </a:spcBef>
              <a:spcAft>
                <a:spcPts val="0"/>
              </a:spcAft>
              <a:buFont typeface="+mj-lt"/>
              <a:buAutoNum type="arabicPeriod"/>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b="1" kern="100" dirty="0">
                <a:effectLst/>
                <a:latin typeface="Arial Narrow" panose="020B0606020202030204" pitchFamily="34" charset="0"/>
                <a:ea typeface="Calibri" panose="020F0502020204030204" pitchFamily="34" charset="0"/>
                <a:cs typeface="Times New Roman" panose="02020603050405020304" pitchFamily="18" charset="0"/>
              </a:rPr>
              <a:t>To calculate your macros like protein</a:t>
            </a:r>
          </a:p>
          <a:p>
            <a:pPr marL="342900" marR="0" lvl="0" indent="-342900">
              <a:lnSpc>
                <a:spcPct val="107000"/>
              </a:lnSpc>
              <a:spcBef>
                <a:spcPts val="0"/>
              </a:spcBef>
              <a:spcAft>
                <a:spcPts val="0"/>
              </a:spcAft>
              <a:buFont typeface="+mj-lt"/>
              <a:buAutoNum type="arabicPeriod"/>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b="1" kern="100" dirty="0">
                <a:effectLst/>
                <a:latin typeface="Arial Narrow" panose="020B0606020202030204" pitchFamily="34" charset="0"/>
                <a:ea typeface="Calibri" panose="020F0502020204030204" pitchFamily="34" charset="0"/>
                <a:cs typeface="Times New Roman" panose="02020603050405020304" pitchFamily="18" charset="0"/>
              </a:rPr>
              <a:t>To track your calories throughout the day</a:t>
            </a:r>
          </a:p>
          <a:p>
            <a:pPr marL="342900" marR="0" lvl="0" indent="-342900">
              <a:lnSpc>
                <a:spcPct val="107000"/>
              </a:lnSpc>
              <a:spcBef>
                <a:spcPts val="0"/>
              </a:spcBef>
              <a:spcAft>
                <a:spcPts val="0"/>
              </a:spcAft>
              <a:buFont typeface="+mj-lt"/>
              <a:buAutoNum type="arabicPeriod"/>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b="1" kern="100" dirty="0">
                <a:effectLst/>
                <a:latin typeface="Arial Narrow" panose="020B0606020202030204" pitchFamily="34" charset="0"/>
                <a:ea typeface="Calibri" panose="020F0502020204030204" pitchFamily="34" charset="0"/>
                <a:cs typeface="Times New Roman" panose="02020603050405020304" pitchFamily="18" charset="0"/>
              </a:rPr>
              <a:t>Minimizing the need to use multiple resources/apps.</a:t>
            </a:r>
          </a:p>
          <a:p>
            <a:pPr marL="342900" marR="0" lvl="0" indent="-342900">
              <a:lnSpc>
                <a:spcPct val="107000"/>
              </a:lnSpc>
              <a:spcBef>
                <a:spcPts val="0"/>
              </a:spcBef>
              <a:spcAft>
                <a:spcPts val="0"/>
              </a:spcAft>
              <a:buFont typeface="+mj-lt"/>
              <a:buAutoNum type="arabicPeriod"/>
            </a:pPr>
            <a:endParaRPr lang="en-US" sz="28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b="1" kern="100" dirty="0">
                <a:effectLst/>
                <a:latin typeface="Arial Narrow" panose="020B0606020202030204" pitchFamily="34" charset="0"/>
                <a:ea typeface="Calibri" panose="020F0502020204030204" pitchFamily="34" charset="0"/>
                <a:cs typeface="Times New Roman" panose="02020603050405020304" pitchFamily="18" charset="0"/>
              </a:rPr>
              <a:t>A free fitness app or at least a reasonable one</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931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47CF-2EAD-5E66-DF73-E0FA11DECD79}"/>
              </a:ext>
            </a:extLst>
          </p:cNvPr>
          <p:cNvSpPr>
            <a:spLocks noGrp="1"/>
          </p:cNvSpPr>
          <p:nvPr>
            <p:ph type="title"/>
          </p:nvPr>
        </p:nvSpPr>
        <p:spPr/>
        <p:txBody>
          <a:bodyPr/>
          <a:lstStyle/>
          <a:p>
            <a:r>
              <a:rPr lang="en-US" dirty="0"/>
              <a:t>FEATURES OF PROJECT</a:t>
            </a:r>
          </a:p>
        </p:txBody>
      </p:sp>
      <p:sp>
        <p:nvSpPr>
          <p:cNvPr id="3" name="Content Placeholder 2">
            <a:extLst>
              <a:ext uri="{FF2B5EF4-FFF2-40B4-BE49-F238E27FC236}">
                <a16:creationId xmlns:a16="http://schemas.microsoft.com/office/drawing/2014/main" id="{1BCB73F8-916E-3FA5-50ED-69058D7FF3E4}"/>
              </a:ext>
            </a:extLst>
          </p:cNvPr>
          <p:cNvSpPr>
            <a:spLocks noGrp="1"/>
          </p:cNvSpPr>
          <p:nvPr>
            <p:ph idx="1"/>
          </p:nvPr>
        </p:nvSpPr>
        <p:spPr/>
        <p:txBody>
          <a:bodyPr/>
          <a:lstStyle/>
          <a:p>
            <a:r>
              <a:rPr lang="en-US" dirty="0">
                <a:latin typeface="Bahnschrift SemiBold SemiConden" panose="020B0502040204020203" pitchFamily="34" charset="0"/>
              </a:rPr>
              <a:t>There are 5 main features GYMKI offers:</a:t>
            </a:r>
          </a:p>
          <a:p>
            <a:pPr>
              <a:buFont typeface="Bahnschrift SemiBold SemiConden" panose="020B0502040204020203" pitchFamily="34" charset="0"/>
              <a:buChar char="›"/>
            </a:pPr>
            <a:r>
              <a:rPr lang="en-US" dirty="0">
                <a:latin typeface="Bahnschrift SemiBold SemiConden" panose="020B0502040204020203" pitchFamily="34" charset="0"/>
              </a:rPr>
              <a:t>CALORIE CALCULATOR</a:t>
            </a:r>
          </a:p>
          <a:p>
            <a:pPr>
              <a:buFont typeface="Bahnschrift SemiBold SemiConden" panose="020B0502040204020203" pitchFamily="34" charset="0"/>
              <a:buChar char="›"/>
            </a:pPr>
            <a:r>
              <a:rPr lang="en-US" dirty="0">
                <a:latin typeface="Bahnschrift SemiBold SemiConden" panose="020B0502040204020203" pitchFamily="34" charset="0"/>
              </a:rPr>
              <a:t>CALORIE TRACKER</a:t>
            </a:r>
          </a:p>
          <a:p>
            <a:pPr>
              <a:buFont typeface="Bahnschrift SemiBold SemiConden" panose="020B0502040204020203" pitchFamily="34" charset="0"/>
              <a:buChar char="›"/>
            </a:pPr>
            <a:r>
              <a:rPr lang="en-US" dirty="0">
                <a:latin typeface="Bahnschrift SemiBold SemiConden" panose="020B0502040204020203" pitchFamily="34" charset="0"/>
              </a:rPr>
              <a:t>PROTEIN CALCULATOR</a:t>
            </a:r>
          </a:p>
          <a:p>
            <a:pPr>
              <a:buFont typeface="Bahnschrift SemiBold SemiConden" panose="020B0502040204020203" pitchFamily="34" charset="0"/>
              <a:buChar char="›"/>
            </a:pPr>
            <a:r>
              <a:rPr lang="en-US" dirty="0">
                <a:latin typeface="Bahnschrift SemiBold SemiConden" panose="020B0502040204020203" pitchFamily="34" charset="0"/>
              </a:rPr>
              <a:t>PROTEIN TRACKER</a:t>
            </a:r>
          </a:p>
          <a:p>
            <a:pPr>
              <a:buFont typeface="Bahnschrift SemiBold SemiConden" panose="020B0502040204020203" pitchFamily="34" charset="0"/>
              <a:buChar char="›"/>
            </a:pPr>
            <a:r>
              <a:rPr lang="en-US" dirty="0">
                <a:latin typeface="Bahnschrift SemiBold SemiConden" panose="020B0502040204020203" pitchFamily="34" charset="0"/>
              </a:rPr>
              <a:t>NEW WORKOUT SESSION</a:t>
            </a:r>
          </a:p>
        </p:txBody>
      </p:sp>
    </p:spTree>
    <p:extLst>
      <p:ext uri="{BB962C8B-B14F-4D97-AF65-F5344CB8AC3E}">
        <p14:creationId xmlns:p14="http://schemas.microsoft.com/office/powerpoint/2010/main" val="214036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5EC5-C4BD-F911-2614-6D7B3102921C}"/>
              </a:ext>
            </a:extLst>
          </p:cNvPr>
          <p:cNvSpPr>
            <a:spLocks noGrp="1"/>
          </p:cNvSpPr>
          <p:nvPr>
            <p:ph type="title"/>
          </p:nvPr>
        </p:nvSpPr>
        <p:spPr/>
        <p:txBody>
          <a:bodyPr/>
          <a:lstStyle/>
          <a:p>
            <a:r>
              <a:rPr lang="en-US" dirty="0"/>
              <a:t>FLOWCHART</a:t>
            </a:r>
          </a:p>
        </p:txBody>
      </p:sp>
      <p:pic>
        <p:nvPicPr>
          <p:cNvPr id="5" name="Content Placeholder 4" descr="A screenshot of a computer&#10;&#10;Description automatically generated">
            <a:extLst>
              <a:ext uri="{FF2B5EF4-FFF2-40B4-BE49-F238E27FC236}">
                <a16:creationId xmlns:a16="http://schemas.microsoft.com/office/drawing/2014/main" id="{2299A953-FDC5-3469-072E-495818A37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478" y="1435135"/>
            <a:ext cx="10779760" cy="5422866"/>
          </a:xfrm>
        </p:spPr>
      </p:pic>
    </p:spTree>
    <p:extLst>
      <p:ext uri="{BB962C8B-B14F-4D97-AF65-F5344CB8AC3E}">
        <p14:creationId xmlns:p14="http://schemas.microsoft.com/office/powerpoint/2010/main" val="48108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9F5-E6AF-E7CB-0470-EAA5BC072AAA}"/>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8D9A354F-7013-D4A4-1867-7DC042250C12}"/>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START</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ENTER BIODATA/CREDENTIALS</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DISPLAY MENU</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USER PROMPT FOR DESIRED OPERATION</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IF THE PROMPT IS WRONG CODE ENDS</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IF THE PROMT IS CORRECT </a:t>
            </a: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SWITCH CASE STATEMENT WORKS AND PROCESSES THE OPERATION REQUIRED</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ONCE THE DESIRED OPERATION IS DONE THE COMPILER ASKS THE USER FOR A CONTINUE PROMPT</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IF USER SAYS 1, IT CONTINUES AND IF THE USER INPUTS 0 THE PROCESS ENDS,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1800" b="1" kern="100" dirty="0">
                <a:effectLst/>
                <a:latin typeface="Arial Narrow" panose="020B0606020202030204" pitchFamily="34" charset="0"/>
                <a:ea typeface="Calibri" panose="020F0502020204030204" pitchFamily="34" charset="0"/>
                <a:cs typeface="Times New Roman" panose="02020603050405020304" pitchFamily="18" charset="0"/>
              </a:rPr>
              <a:t>WHEN INPUT IS 1, THE MENU POPS UP AGAIN AND THIS GOES ON UNTIL THE USER EXITS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1965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76B7-F2DD-551A-F5F8-48EDAAC8DB49}"/>
              </a:ext>
            </a:extLst>
          </p:cNvPr>
          <p:cNvSpPr>
            <a:spLocks noGrp="1"/>
          </p:cNvSpPr>
          <p:nvPr>
            <p:ph type="title"/>
          </p:nvPr>
        </p:nvSpPr>
        <p:spPr/>
        <p:txBody>
          <a:bodyPr/>
          <a:lstStyle/>
          <a:p>
            <a:r>
              <a:rPr lang="en-US" dirty="0"/>
              <a:t>TOOLS AND TECHNOLOGIES</a:t>
            </a:r>
          </a:p>
        </p:txBody>
      </p:sp>
      <p:sp>
        <p:nvSpPr>
          <p:cNvPr id="3" name="Content Placeholder 2">
            <a:extLst>
              <a:ext uri="{FF2B5EF4-FFF2-40B4-BE49-F238E27FC236}">
                <a16:creationId xmlns:a16="http://schemas.microsoft.com/office/drawing/2014/main" id="{BC19950F-78E1-FADE-74B3-EBC822814DFD}"/>
              </a:ext>
            </a:extLst>
          </p:cNvPr>
          <p:cNvSpPr>
            <a:spLocks noGrp="1"/>
          </p:cNvSpPr>
          <p:nvPr>
            <p:ph idx="1"/>
          </p:nvPr>
        </p:nvSpPr>
        <p:spPr/>
        <p:txBody>
          <a:bodyPr/>
          <a:lstStyle/>
          <a:p>
            <a:pPr marL="457200" marR="0">
              <a:lnSpc>
                <a:spcPct val="107000"/>
              </a:lnSpc>
              <a:spcBef>
                <a:spcPts val="0"/>
              </a:spcBef>
              <a:spcAft>
                <a:spcPts val="0"/>
              </a:spcAft>
            </a:pPr>
            <a:r>
              <a:rPr lang="en-US" sz="18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4400" b="1" kern="100" dirty="0">
              <a:effectLst/>
              <a:latin typeface="Bahnschrift SemiBold SemiConden"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44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Programming Language: </a:t>
            </a:r>
            <a:r>
              <a:rPr lang="en-US" sz="4400" kern="100" dirty="0">
                <a:effectLst/>
                <a:latin typeface="Arial Narrow" panose="020B0606020202030204" pitchFamily="34" charset="0"/>
                <a:ea typeface="Calibri" panose="020F0502020204030204" pitchFamily="34" charset="0"/>
                <a:cs typeface="Times New Roman" panose="02020603050405020304" pitchFamily="18" charset="0"/>
              </a:rPr>
              <a:t>C++</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44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Operating System: </a:t>
            </a:r>
            <a:r>
              <a:rPr lang="en-US" sz="4400" kern="100" dirty="0">
                <a:effectLst/>
                <a:latin typeface="Arial Narrow" panose="020B0606020202030204" pitchFamily="34" charset="0"/>
                <a:ea typeface="Calibri" panose="020F0502020204030204" pitchFamily="34" charset="0"/>
                <a:cs typeface="Times New Roman" panose="02020603050405020304" pitchFamily="18" charset="0"/>
              </a:rPr>
              <a:t>WINDOWS  </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4400" b="1" kern="100" dirty="0">
                <a:effectLst/>
                <a:latin typeface="Bahnschrift SemiBold SemiConden" panose="020B0502040204020203" pitchFamily="34" charset="0"/>
                <a:ea typeface="Calibri" panose="020F0502020204030204" pitchFamily="34" charset="0"/>
                <a:cs typeface="Times New Roman" panose="02020603050405020304" pitchFamily="18" charset="0"/>
              </a:rPr>
              <a:t>Compiler: </a:t>
            </a:r>
            <a:r>
              <a:rPr lang="en-US" sz="4400" kern="100" dirty="0">
                <a:effectLst/>
                <a:latin typeface="Arial Narrow" panose="020B0606020202030204" pitchFamily="34" charset="0"/>
                <a:ea typeface="Calibri" panose="020F0502020204030204" pitchFamily="34" charset="0"/>
                <a:cs typeface="Times New Roman" panose="02020603050405020304" pitchFamily="18" charset="0"/>
              </a:rPr>
              <a:t>VS CODE</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3146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160636-gym-template-16x9</Template>
  <TotalTime>43</TotalTime>
  <Words>437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Bahnschrift SemiBold SemiConden</vt:lpstr>
      <vt:lpstr>Calibri</vt:lpstr>
      <vt:lpstr>Symbol</vt:lpstr>
      <vt:lpstr>Office Theme</vt:lpstr>
      <vt:lpstr>GYMKI</vt:lpstr>
      <vt:lpstr>PROJECT TITLE</vt:lpstr>
      <vt:lpstr> MOTIVATION </vt:lpstr>
      <vt:lpstr>PROBLEM DESCRIPTION</vt:lpstr>
      <vt:lpstr>SCOPE OF PROJECT</vt:lpstr>
      <vt:lpstr>FEATURES OF PROJECT</vt:lpstr>
      <vt:lpstr>FLOWCHART</vt:lpstr>
      <vt:lpstr>ALGORITHM</vt:lpstr>
      <vt:lpstr>TOOLS AND TECHNOLOGIES</vt:lpstr>
      <vt:lpstr>TOPICS USED IN THE PROJECT</vt:lpstr>
      <vt:lpstr>EXISTING SOLUTIONS</vt:lpstr>
      <vt:lpstr>EXISTING SOLUTIONS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GYMKI</dc:title>
  <dc:creator>u2022380</dc:creator>
  <cp:lastModifiedBy>u2022380</cp:lastModifiedBy>
  <cp:revision>2</cp:revision>
  <dcterms:created xsi:type="dcterms:W3CDTF">2023-08-01T08:13:03Z</dcterms:created>
  <dcterms:modified xsi:type="dcterms:W3CDTF">2023-08-20T14:31:49Z</dcterms:modified>
</cp:coreProperties>
</file>