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7" r:id="rId10"/>
    <p:sldId id="269" r:id="rId11"/>
    <p:sldId id="270" r:id="rId12"/>
    <p:sldId id="268" r:id="rId13"/>
    <p:sldId id="271" r:id="rId14"/>
    <p:sldId id="272" r:id="rId15"/>
    <p:sldId id="273" r:id="rId16"/>
    <p:sldId id="274" r:id="rId17"/>
  </p:sldIdLst>
  <p:sldSz cx="9144000" cy="5143500" type="screen16x9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Miriam" panose="020B0502050101010101" pitchFamily="34" charset="-79"/>
      <p:regular r:id="rId23"/>
    </p:embeddedFont>
    <p:embeddedFont>
      <p:font typeface="Montserrat" pitchFamily="2" charset="77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8"/>
    <p:restoredTop sz="95665" autoAdjust="0"/>
  </p:normalViewPr>
  <p:slideViewPr>
    <p:cSldViewPr snapToGrid="0">
      <p:cViewPr>
        <p:scale>
          <a:sx n="210" d="100"/>
          <a:sy n="210" d="100"/>
        </p:scale>
        <p:origin x="144" y="-3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83d28a3d8_0_1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83d28a3d8_0_1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83d28a3d8_0_1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83d28a3d8_0_1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2030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83d28a3d8_0_1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83d28a3d8_0_1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143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83d28a3d8_0_1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83d28a3d8_0_1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951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83d28a3d8_0_1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83d28a3d8_0_1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2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83d28a3d8_0_1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83d28a3d8_0_1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361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83d28a3d8_0_1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83d28a3d8_0_1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443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83d28a3d8_0_1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83d28a3d8_0_1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3982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tidahari/Mobile-Security-ML-Android-Malware-Detection-Machine-learning-course/blob/main/data/apks/result/data.json" TargetMode="External"/><Relationship Id="rId2" Type="http://schemas.openxmlformats.org/officeDocument/2006/relationships/hyperlink" Target="https://github.com/motidahari/Mobile-Security-ML-Android-Malware-Detection-Machine-learning-cours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motidahari/Mobile-Security-ML-Android-Malware-Detection-Machine-learning-course/blob/main/data/apks/result/Features/countMaliciousAndBenignFeatures-Output.txt" TargetMode="External"/><Relationship Id="rId5" Type="http://schemas.openxmlformats.org/officeDocument/2006/relationships/hyperlink" Target="https://github.com/motidahari/Mobile-Security-ML-Android-Malware-Detection-Machine-learning-course/tree/main/data/apks/result/Features" TargetMode="External"/><Relationship Id="rId4" Type="http://schemas.openxmlformats.org/officeDocument/2006/relationships/hyperlink" Target="https://github.com/motidahari/Mobile-Security-ML-Android-Malware-Detection-Machine-learning-course/tree/main/data/apks/result/resultModel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603225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w" sz="2500" b="1" dirty="0">
                <a:latin typeface="Montserrat" pitchFamily="2" charset="77"/>
              </a:rPr>
              <a:t>Enhancing Mobile Security through Machine Learning: A Study on Android Malware Detection</a:t>
            </a:r>
            <a:endParaRPr sz="2500" b="1" dirty="0">
              <a:latin typeface="Montserrat" pitchFamily="2" charset="77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latin typeface="Montserrat" pitchFamily="2" charset="77"/>
              </a:rPr>
              <a:t>Machine Learning-based Approach for Android Malware Detection: An Evaluation of Performance and Limitations</a:t>
            </a:r>
            <a:endParaRPr>
              <a:latin typeface="Montserrat" pitchFamily="2" charset="77"/>
            </a:endParaRPr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"/>
          </p:nvPr>
        </p:nvSpPr>
        <p:spPr>
          <a:xfrm>
            <a:off x="524175" y="38901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iw" sz="1120" dirty="0">
                <a:latin typeface="Montserrat" pitchFamily="2" charset="77"/>
              </a:rPr>
              <a:t>Authors:</a:t>
            </a:r>
            <a:endParaRPr sz="1120" dirty="0">
              <a:latin typeface="Montserrat" pitchFamily="2" charset="77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iw" sz="1120" dirty="0">
                <a:latin typeface="Montserrat" pitchFamily="2" charset="77"/>
              </a:rPr>
              <a:t>Moti Dahari 308212570</a:t>
            </a:r>
            <a:endParaRPr sz="1120" dirty="0">
              <a:latin typeface="Montserrat" pitchFamily="2" charset="77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US" sz="1120" dirty="0">
                <a:latin typeface="Montserrat" pitchFamily="2" charset="77"/>
              </a:rPr>
              <a:t>A</a:t>
            </a:r>
            <a:r>
              <a:rPr lang="iw" sz="1120" dirty="0">
                <a:latin typeface="Montserrat" pitchFamily="2" charset="77"/>
              </a:rPr>
              <a:t>mit </a:t>
            </a:r>
            <a:r>
              <a:rPr lang="en-US" sz="1120" dirty="0">
                <a:latin typeface="Montserrat" pitchFamily="2" charset="77"/>
              </a:rPr>
              <a:t>Ku</a:t>
            </a:r>
            <a:r>
              <a:rPr lang="iw" sz="1120" dirty="0">
                <a:latin typeface="Montserrat" pitchFamily="2" charset="77"/>
              </a:rPr>
              <a:t>bani 204804488</a:t>
            </a:r>
            <a:endParaRPr sz="1120" dirty="0">
              <a:latin typeface="Montserrat" pitchFamily="2" charset="77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120" dirty="0">
              <a:latin typeface="Montserrat" pitchFamily="2" charset="77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120" dirty="0">
              <a:latin typeface="Montserrat" pitchFamily="2" charset="7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324082" y="181099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K-Nearest Neighbors </a:t>
            </a:r>
            <a:endParaRPr i="1" u="sng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9" name="מציין מיקום טקסט 8">
            <a:extLst>
              <a:ext uri="{FF2B5EF4-FFF2-40B4-BE49-F238E27FC236}">
                <a16:creationId xmlns:a16="http://schemas.microsoft.com/office/drawing/2014/main" id="{20D1650B-058C-FD2C-2FF7-7D1A51C1F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3256" y="975946"/>
            <a:ext cx="7491147" cy="1016356"/>
          </a:xfrm>
        </p:spPr>
        <p:txBody>
          <a:bodyPr>
            <a:normAutofit fontScale="92500" lnSpcReduction="10000"/>
          </a:bodyPr>
          <a:lstStyle/>
          <a:p>
            <a:pPr marL="146050" indent="0" algn="r" rtl="1">
              <a:buNone/>
            </a:pPr>
            <a:r>
              <a:rPr lang="he-IL" sz="1400" dirty="0"/>
              <a:t>ניתן לראות שהאלגוריתם השיג תוצאות פחות טובות מה</a:t>
            </a:r>
            <a:r>
              <a:rPr lang="en-US" sz="1400" dirty="0"/>
              <a:t>logistic regression </a:t>
            </a:r>
            <a:r>
              <a:rPr lang="he-IL" sz="1400" dirty="0"/>
              <a:t> . בדקנו על מגוון ערכים של הפרמטר </a:t>
            </a:r>
            <a:r>
              <a:rPr lang="en-US" sz="1400" dirty="0"/>
              <a:t>k</a:t>
            </a:r>
            <a:r>
              <a:rPr lang="he-IL" sz="1400" dirty="0"/>
              <a:t> וראינו שאלו התוצאות הטובות ביותר לפי פרמטר </a:t>
            </a:r>
            <a:r>
              <a:rPr lang="en-US" sz="1400" dirty="0"/>
              <a:t>.k</a:t>
            </a:r>
            <a:r>
              <a:rPr lang="he-IL" sz="1400" dirty="0"/>
              <a:t> בנוסף ניתן לראות שקיבלנו</a:t>
            </a:r>
            <a:r>
              <a:rPr lang="en-US" sz="1400" dirty="0"/>
              <a:t>precision </a:t>
            </a:r>
            <a:r>
              <a:rPr lang="he-IL" sz="1400" dirty="0"/>
              <a:t> גבוה לעומת </a:t>
            </a:r>
            <a:r>
              <a:rPr lang="en-US" sz="1400" dirty="0"/>
              <a:t>recall</a:t>
            </a:r>
            <a:r>
              <a:rPr lang="he-IL" sz="1400" dirty="0"/>
              <a:t> נמוך מה שמעיד שהאלגוריתם לא טועה כאשר הוא מסווג אפליקציה כ </a:t>
            </a:r>
            <a:r>
              <a:rPr lang="en-US" sz="1400" dirty="0"/>
              <a:t>malicious</a:t>
            </a:r>
            <a:r>
              <a:rPr lang="he-IL" sz="1400" dirty="0"/>
              <a:t> אבל מפספס כמות נכבדה של אפליקציות </a:t>
            </a:r>
            <a:r>
              <a:rPr lang="en-US" sz="1400" dirty="0"/>
              <a:t>malicious</a:t>
            </a:r>
            <a:r>
              <a:rPr lang="he-IL" sz="1400" dirty="0"/>
              <a:t> ומתייג אותם כ</a:t>
            </a:r>
            <a:r>
              <a:rPr lang="en-US" sz="1400" dirty="0"/>
              <a:t>benign</a:t>
            </a:r>
            <a:r>
              <a:rPr lang="he-IL" sz="1400" dirty="0"/>
              <a:t>.</a:t>
            </a:r>
          </a:p>
        </p:txBody>
      </p:sp>
      <p:sp>
        <p:nvSpPr>
          <p:cNvPr id="11" name="מציין מיקום טקסט 8">
            <a:extLst>
              <a:ext uri="{FF2B5EF4-FFF2-40B4-BE49-F238E27FC236}">
                <a16:creationId xmlns:a16="http://schemas.microsoft.com/office/drawing/2014/main" id="{34808610-9953-283A-F182-5F877BA09034}"/>
              </a:ext>
            </a:extLst>
          </p:cNvPr>
          <p:cNvSpPr txBox="1">
            <a:spLocks/>
          </p:cNvSpPr>
          <p:nvPr/>
        </p:nvSpPr>
        <p:spPr>
          <a:xfrm>
            <a:off x="6684219" y="1918048"/>
            <a:ext cx="657441" cy="521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r">
              <a:buNone/>
            </a:pPr>
            <a:r>
              <a:rPr lang="he-IL" dirty="0"/>
              <a:t>0.3</a:t>
            </a:r>
          </a:p>
        </p:txBody>
      </p:sp>
      <p:sp>
        <p:nvSpPr>
          <p:cNvPr id="12" name="מציין מיקום טקסט 8">
            <a:extLst>
              <a:ext uri="{FF2B5EF4-FFF2-40B4-BE49-F238E27FC236}">
                <a16:creationId xmlns:a16="http://schemas.microsoft.com/office/drawing/2014/main" id="{84243F97-4A13-92E6-509B-2A47170C7CF7}"/>
              </a:ext>
            </a:extLst>
          </p:cNvPr>
          <p:cNvSpPr txBox="1">
            <a:spLocks/>
          </p:cNvSpPr>
          <p:nvPr/>
        </p:nvSpPr>
        <p:spPr>
          <a:xfrm>
            <a:off x="4003163" y="1918048"/>
            <a:ext cx="657441" cy="521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r">
              <a:buNone/>
            </a:pPr>
            <a:r>
              <a:rPr lang="he-IL" dirty="0"/>
              <a:t>0.2</a:t>
            </a:r>
          </a:p>
        </p:txBody>
      </p:sp>
      <p:sp>
        <p:nvSpPr>
          <p:cNvPr id="13" name="מציין מיקום טקסט 8">
            <a:extLst>
              <a:ext uri="{FF2B5EF4-FFF2-40B4-BE49-F238E27FC236}">
                <a16:creationId xmlns:a16="http://schemas.microsoft.com/office/drawing/2014/main" id="{53D4FE46-B543-4946-9FFA-FEB61A3F87BC}"/>
              </a:ext>
            </a:extLst>
          </p:cNvPr>
          <p:cNvSpPr txBox="1">
            <a:spLocks/>
          </p:cNvSpPr>
          <p:nvPr/>
        </p:nvSpPr>
        <p:spPr>
          <a:xfrm>
            <a:off x="1134420" y="1918048"/>
            <a:ext cx="657441" cy="521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r">
              <a:buFont typeface="Lato"/>
              <a:buNone/>
            </a:pPr>
            <a:r>
              <a:rPr lang="he-IL" dirty="0"/>
              <a:t>0.1</a:t>
            </a:r>
          </a:p>
        </p:txBody>
      </p:sp>
      <p:pic>
        <p:nvPicPr>
          <p:cNvPr id="16" name="תמונה 15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E4044320-8D8B-2D30-B9B3-43B0D70C7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166" y="2258750"/>
            <a:ext cx="3058092" cy="2884750"/>
          </a:xfrm>
          <a:prstGeom prst="rect">
            <a:avLst/>
          </a:prstGeom>
        </p:spPr>
      </p:pic>
      <p:pic>
        <p:nvPicPr>
          <p:cNvPr id="18" name="תמונה 17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84D22465-ADAB-0B8A-6079-3EA736207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817" y="2258749"/>
            <a:ext cx="2967259" cy="2884751"/>
          </a:xfrm>
          <a:prstGeom prst="rect">
            <a:avLst/>
          </a:prstGeom>
        </p:spPr>
      </p:pic>
      <p:pic>
        <p:nvPicPr>
          <p:cNvPr id="20" name="תמונה 19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A8991582-B1A3-0477-EF90-A2E391CF9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0967" y="2258749"/>
            <a:ext cx="2894588" cy="288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4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0245D6-1BF2-651A-138C-D972E946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+mj-cs"/>
              </a:rPr>
              <a:t>Decision tree</a:t>
            </a:r>
            <a:endParaRPr lang="he-IL" dirty="0">
              <a:cs typeface="+mj-cs"/>
            </a:endParaRPr>
          </a:p>
        </p:txBody>
      </p:sp>
      <p:pic>
        <p:nvPicPr>
          <p:cNvPr id="5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5FE7DE98-33F0-C34C-5839-65EA2A6DE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9" y="2571750"/>
            <a:ext cx="3052036" cy="2571750"/>
          </a:xfrm>
          <a:prstGeom prst="rect">
            <a:avLst/>
          </a:prstGeom>
        </p:spPr>
      </p:pic>
      <p:pic>
        <p:nvPicPr>
          <p:cNvPr id="7" name="תמונה 6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5DD90022-BBAE-20AE-5BA7-9CEAC7399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207" y="2565694"/>
            <a:ext cx="3118648" cy="2571751"/>
          </a:xfrm>
          <a:prstGeom prst="rect">
            <a:avLst/>
          </a:prstGeom>
        </p:spPr>
      </p:pic>
      <p:pic>
        <p:nvPicPr>
          <p:cNvPr id="9" name="תמונה 8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7A7188DE-7840-B371-1E0D-BEBD86302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464" y="2571750"/>
            <a:ext cx="2858257" cy="2610165"/>
          </a:xfrm>
          <a:prstGeom prst="rect">
            <a:avLst/>
          </a:prstGeom>
        </p:spPr>
      </p:pic>
      <p:sp>
        <p:nvSpPr>
          <p:cNvPr id="3" name="מציין מיקום טקסט 8">
            <a:extLst>
              <a:ext uri="{FF2B5EF4-FFF2-40B4-BE49-F238E27FC236}">
                <a16:creationId xmlns:a16="http://schemas.microsoft.com/office/drawing/2014/main" id="{54CF3819-B642-1240-DA8B-D7CE591000A3}"/>
              </a:ext>
            </a:extLst>
          </p:cNvPr>
          <p:cNvSpPr txBox="1">
            <a:spLocks/>
          </p:cNvSpPr>
          <p:nvPr/>
        </p:nvSpPr>
        <p:spPr>
          <a:xfrm>
            <a:off x="1063256" y="1521368"/>
            <a:ext cx="7491147" cy="91410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6050" algn="r" rtl="1"/>
            <a:r>
              <a:rPr lang="he-IL" dirty="0">
                <a:solidFill>
                  <a:schemeClr val="bg1"/>
                </a:solidFill>
              </a:rPr>
              <a:t>השתמשנו במדד </a:t>
            </a:r>
            <a:r>
              <a:rPr lang="he-IL" dirty="0" err="1">
                <a:solidFill>
                  <a:schemeClr val="bg1"/>
                </a:solidFill>
              </a:rPr>
              <a:t>ג'יני</a:t>
            </a:r>
            <a:r>
              <a:rPr lang="he-IL" dirty="0">
                <a:solidFill>
                  <a:schemeClr val="bg1"/>
                </a:solidFill>
              </a:rPr>
              <a:t> למציאת פיצול אופטימלי בצמתי העץ במקום במדד האנטרופיה שנלמד בכיתה.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כמו כן עומק העץ המקסימלי שנותן את התוצאות הטובות ביותר.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ניתן לראות שהאלגוריתם נותן תוצאות דומות כמו </a:t>
            </a:r>
            <a:r>
              <a:rPr lang="en-US" dirty="0">
                <a:solidFill>
                  <a:schemeClr val="bg1"/>
                </a:solidFill>
              </a:rPr>
              <a:t>logistic regression</a:t>
            </a:r>
            <a:r>
              <a:rPr lang="he-IL" dirty="0">
                <a:solidFill>
                  <a:schemeClr val="bg1"/>
                </a:solidFill>
              </a:rPr>
              <a:t> מבחינת המדדים הסטטיסטים.</a:t>
            </a:r>
          </a:p>
        </p:txBody>
      </p:sp>
    </p:spTree>
    <p:extLst>
      <p:ext uri="{BB962C8B-B14F-4D97-AF65-F5344CB8AC3E}">
        <p14:creationId xmlns:p14="http://schemas.microsoft.com/office/powerpoint/2010/main" val="3916790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0245D6-1BF2-651A-138C-D972E946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551" y="138568"/>
            <a:ext cx="7038900" cy="914100"/>
          </a:xfrm>
        </p:spPr>
        <p:txBody>
          <a:bodyPr/>
          <a:lstStyle/>
          <a:p>
            <a:pPr algn="ctr"/>
            <a:r>
              <a:rPr lang="en-US" sz="2400" i="1" dirty="0">
                <a:latin typeface="Miriam" panose="020B0502050101010101" pitchFamily="34" charset="-79"/>
                <a:cs typeface="Miriam" panose="020B0502050101010101" pitchFamily="34" charset="-79"/>
              </a:rPr>
              <a:t>Linear SVC</a:t>
            </a:r>
            <a:endParaRPr lang="he-IL" dirty="0">
              <a:cs typeface="+mj-cs"/>
            </a:endParaRPr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845C5D16-B0EE-4466-2C4B-C441B0D07890}"/>
              </a:ext>
            </a:extLst>
          </p:cNvPr>
          <p:cNvSpPr txBox="1">
            <a:spLocks/>
          </p:cNvSpPr>
          <p:nvPr/>
        </p:nvSpPr>
        <p:spPr>
          <a:xfrm>
            <a:off x="1159229" y="967154"/>
            <a:ext cx="7729589" cy="1254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600" dirty="0">
                <a:latin typeface="Lato" panose="020F0502020204030203" pitchFamily="34" charset="0"/>
                <a:ea typeface="Lato" panose="020F0502020204030203" pitchFamily="34" charset="0"/>
                <a:cs typeface="+mj-cs"/>
              </a:rPr>
              <a:t>למדנו שאלגוריתם זה עובד היטב עם נתונים לא מבניים כמו טקסט, תמונות </a:t>
            </a:r>
            <a:r>
              <a:rPr lang="he-IL" sz="1600" dirty="0" err="1">
                <a:latin typeface="Lato" panose="020F0502020204030203" pitchFamily="34" charset="0"/>
                <a:ea typeface="Lato" panose="020F0502020204030203" pitchFamily="34" charset="0"/>
                <a:cs typeface="+mj-cs"/>
              </a:rPr>
              <a:t>וכו</a:t>
            </a:r>
            <a:endParaRPr lang="he-IL" sz="1600" dirty="0">
              <a:latin typeface="Lato" panose="020F0502020204030203" pitchFamily="34" charset="0"/>
              <a:ea typeface="Lato" panose="020F0502020204030203" pitchFamily="34" charset="0"/>
              <a:cs typeface="+mj-cs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600" dirty="0">
                <a:latin typeface="Lato" panose="020F0502020204030203" pitchFamily="34" charset="0"/>
                <a:ea typeface="Lato" panose="020F0502020204030203" pitchFamily="34" charset="0"/>
                <a:cs typeface="+mj-cs"/>
              </a:rPr>
              <a:t>לאחר חיפוש באינטרנט החלטנו להשתמש ב 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Linear SVC </a:t>
            </a:r>
            <a:r>
              <a:rPr lang="he-IL" sz="1600" dirty="0">
                <a:latin typeface="Lato" panose="020F0502020204030203" pitchFamily="34" charset="0"/>
                <a:ea typeface="Lato" panose="020F0502020204030203" pitchFamily="34" charset="0"/>
                <a:cs typeface="+mj-cs"/>
              </a:rPr>
              <a:t> כאשר ה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kernel</a:t>
            </a:r>
            <a:r>
              <a:rPr lang="he-IL" sz="1600" dirty="0">
                <a:latin typeface="Lato" panose="020F0502020204030203" pitchFamily="34" charset="0"/>
                <a:ea typeface="Lato" panose="020F0502020204030203" pitchFamily="34" charset="0"/>
                <a:cs typeface="+mj-cs"/>
              </a:rPr>
              <a:t> שלו ליניארי מכיוון שהוא מתאים לכמות גדולה של </a:t>
            </a:r>
            <a:r>
              <a:rPr lang="he-IL" sz="1600" dirty="0" err="1">
                <a:latin typeface="Lato" panose="020F0502020204030203" pitchFamily="34" charset="0"/>
                <a:ea typeface="Lato" panose="020F0502020204030203" pitchFamily="34" charset="0"/>
                <a:cs typeface="+mj-cs"/>
              </a:rPr>
              <a:t>מימדים</a:t>
            </a:r>
            <a:r>
              <a:rPr lang="he-IL" sz="1600" dirty="0">
                <a:latin typeface="Lato" panose="020F0502020204030203" pitchFamily="34" charset="0"/>
                <a:ea typeface="Lato" panose="020F0502020204030203" pitchFamily="34" charset="0"/>
                <a:cs typeface="+mj-cs"/>
              </a:rPr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600" dirty="0">
                <a:latin typeface="Lato" panose="020F0502020204030203" pitchFamily="34" charset="0"/>
                <a:ea typeface="Lato" panose="020F0502020204030203" pitchFamily="34" charset="0"/>
                <a:cs typeface="+mj-cs"/>
              </a:rPr>
              <a:t>קראנו בנוסף שהסיכוי ל-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overfitting</a:t>
            </a:r>
            <a:r>
              <a:rPr lang="he-IL" sz="1600" dirty="0">
                <a:latin typeface="Lato" panose="020F0502020204030203" pitchFamily="34" charset="0"/>
                <a:ea typeface="Lato" panose="020F0502020204030203" pitchFamily="34" charset="0"/>
                <a:cs typeface="+mj-cs"/>
              </a:rPr>
              <a:t> קטן ביחס ל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LR</a:t>
            </a:r>
            <a:r>
              <a:rPr lang="he-IL" sz="1600" dirty="0">
                <a:latin typeface="Lato" panose="020F0502020204030203" pitchFamily="34" charset="0"/>
                <a:ea typeface="Lato" panose="020F0502020204030203" pitchFamily="34" charset="0"/>
                <a:cs typeface="+mj-cs"/>
              </a:rPr>
              <a:t>. אבל לפי התוצאות שלנו הדבר לא משתקף.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600" dirty="0">
              <a:cs typeface="+mj-cs"/>
            </a:endParaRPr>
          </a:p>
        </p:txBody>
      </p:sp>
      <p:pic>
        <p:nvPicPr>
          <p:cNvPr id="15" name="תמונה 1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9A2227CE-57CA-6383-1935-BF5199B31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748" y="2221950"/>
            <a:ext cx="3045863" cy="2954677"/>
          </a:xfrm>
          <a:prstGeom prst="rect">
            <a:avLst/>
          </a:prstGeom>
        </p:spPr>
      </p:pic>
      <p:pic>
        <p:nvPicPr>
          <p:cNvPr id="17" name="תמונה 16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78BEA9DE-E9D7-320F-BF09-7BE3B6E03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48" y="2221950"/>
            <a:ext cx="3164796" cy="2954676"/>
          </a:xfrm>
          <a:prstGeom prst="rect">
            <a:avLst/>
          </a:prstGeom>
        </p:spPr>
      </p:pic>
      <p:pic>
        <p:nvPicPr>
          <p:cNvPr id="19" name="תמונה 18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1F206A64-6832-145F-A814-BBD16C87D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521" y="2188824"/>
            <a:ext cx="2882479" cy="295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83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5BEF12-5942-62F0-58FB-E2F6E539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3600" dirty="0">
                <a:cs typeface="+mj-cs"/>
              </a:rPr>
              <a:t>אתגרים 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4C98D58-AC5A-2F36-79C8-53C20F4A0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185530"/>
            <a:ext cx="7038900" cy="3293220"/>
          </a:xfrm>
        </p:spPr>
        <p:txBody>
          <a:bodyPr>
            <a:normAutofit/>
          </a:bodyPr>
          <a:lstStyle/>
          <a:p>
            <a:pPr algn="r" rtl="1"/>
            <a:r>
              <a:rPr lang="he-IL" sz="1400" dirty="0"/>
              <a:t>כפי שניתן לראות, הפרויקט דרש מחקר לקבלת ה</a:t>
            </a:r>
            <a:r>
              <a:rPr lang="en-US" sz="1400" dirty="0"/>
              <a:t>data</a:t>
            </a:r>
            <a:r>
              <a:rPr lang="he-IL" sz="1400" dirty="0"/>
              <a:t> (קבצי </a:t>
            </a:r>
            <a:r>
              <a:rPr lang="en-US" sz="1400" dirty="0"/>
              <a:t>APK</a:t>
            </a:r>
            <a:r>
              <a:rPr lang="he-IL" sz="1400" dirty="0"/>
              <a:t>) והצריך בניה של מגוון מודלים שונים להשלמת רכיבי הפרויקט. האתגרים שעמדו בפנינו הם:</a:t>
            </a:r>
          </a:p>
          <a:p>
            <a:pPr algn="r" rtl="1"/>
            <a:endParaRPr lang="he-IL" sz="1400" dirty="0"/>
          </a:p>
          <a:p>
            <a:pPr marL="488950" indent="-342900" algn="r" rtl="1">
              <a:buFont typeface="+mj-lt"/>
              <a:buAutoNum type="arabicPeriod"/>
            </a:pPr>
            <a:r>
              <a:rPr lang="he-IL" sz="1400" dirty="0"/>
              <a:t>אפיון מלא של הפרויקט, בניית סדר תהליכים, למידת </a:t>
            </a:r>
            <a:r>
              <a:rPr lang="he-IL" sz="1400" dirty="0" err="1"/>
              <a:t>קונפיגורציות</a:t>
            </a:r>
            <a:r>
              <a:rPr lang="he-IL" sz="1400" dirty="0"/>
              <a:t> מתאימות לצורך ביצוע הפרויקט וחיבור של המודלים השונים.</a:t>
            </a:r>
          </a:p>
          <a:p>
            <a:pPr marL="488950" indent="-342900" algn="r" rtl="1">
              <a:buFont typeface="+mj-lt"/>
              <a:buAutoNum type="arabicPeriod"/>
            </a:pPr>
            <a:r>
              <a:rPr lang="he-IL" sz="1400" dirty="0"/>
              <a:t>למידת ספריות למידת מכונה של </a:t>
            </a:r>
            <a:r>
              <a:rPr lang="en-US" sz="1400" dirty="0"/>
              <a:t>Python</a:t>
            </a:r>
            <a:r>
              <a:rPr lang="he-IL" sz="1400" dirty="0"/>
              <a:t>, נעזרנו באינטרנט ובמדריכים שונים המסבירים כיצד להשתמש בספריית</a:t>
            </a:r>
            <a:r>
              <a:rPr lang="en-US" sz="1400" dirty="0"/>
              <a:t>Scikit-learn </a:t>
            </a:r>
            <a:endParaRPr lang="he-IL" sz="1400" dirty="0"/>
          </a:p>
          <a:p>
            <a:pPr marL="488950" indent="-342900" algn="r" rtl="1">
              <a:buFont typeface="+mj-lt"/>
              <a:buAutoNum type="arabicPeriod"/>
            </a:pPr>
            <a:r>
              <a:rPr lang="he-IL" sz="1400" dirty="0"/>
              <a:t>המידע שלקחנו לא הגיע מאתר ייעודי ל</a:t>
            </a:r>
            <a:r>
              <a:rPr lang="en-US" sz="1400" dirty="0"/>
              <a:t> data</a:t>
            </a:r>
            <a:r>
              <a:rPr lang="he-IL" sz="1400" dirty="0"/>
              <a:t> כגון</a:t>
            </a:r>
            <a:r>
              <a:rPr lang="en-US" sz="1400" dirty="0"/>
              <a:t> Kaggle :</a:t>
            </a:r>
            <a:r>
              <a:rPr lang="he-IL" sz="1400" dirty="0"/>
              <a:t>ולא הגיע בפורמט טבלאי שהיה נוח לעבודה עם אלגוריתמי הלמידה.</a:t>
            </a:r>
          </a:p>
          <a:p>
            <a:pPr marL="488950" indent="-342900" algn="r" rtl="1">
              <a:buFont typeface="+mj-lt"/>
              <a:buAutoNum type="arabicPeriod"/>
            </a:pPr>
            <a:r>
              <a:rPr lang="he-IL" sz="1400" dirty="0"/>
              <a:t>בנוסף, ה</a:t>
            </a:r>
            <a:r>
              <a:rPr lang="en-US" sz="1400" dirty="0"/>
              <a:t>data</a:t>
            </a:r>
            <a:r>
              <a:rPr lang="he-IL" sz="1400" dirty="0"/>
              <a:t> שנאספה לא הגיעה עם תיוג ולכן נאלצנו להוסיף אותו בכוחות עצמנו למודל חילוץ הפיצ'רים חילוץ הפיצ'רים מהאפליקציות – הפיצ'רים לא היו בפורמט של </a:t>
            </a:r>
            <a:r>
              <a:rPr lang="en-US" sz="1400" dirty="0"/>
              <a:t>KEY</a:t>
            </a:r>
            <a:r>
              <a:rPr lang="he-IL" sz="1400" dirty="0"/>
              <a:t> ו-</a:t>
            </a:r>
            <a:r>
              <a:rPr lang="en-US" sz="1400" dirty="0"/>
              <a:t>VALUE</a:t>
            </a:r>
            <a:r>
              <a:rPr lang="he-IL" sz="1400" dirty="0"/>
              <a:t> והיינו צריכים לחלץ את המידע מקבצים דחוסים(</a:t>
            </a:r>
            <a:r>
              <a:rPr lang="en-US" sz="1400" dirty="0"/>
              <a:t>APK</a:t>
            </a:r>
            <a:r>
              <a:rPr lang="he-IL" sz="1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988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5BEF12-5942-62F0-58FB-E2F6E539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3600" dirty="0">
                <a:cs typeface="+mj-cs"/>
              </a:rPr>
              <a:t>אתגרים 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4C98D58-AC5A-2F36-79C8-53C20F4A0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567549"/>
            <a:ext cx="7038900" cy="3058951"/>
          </a:xfrm>
        </p:spPr>
        <p:txBody>
          <a:bodyPr>
            <a:normAutofit/>
          </a:bodyPr>
          <a:lstStyle/>
          <a:p>
            <a:pPr marL="488950" indent="-342900" algn="r" rtl="1">
              <a:buFont typeface="+mj-lt"/>
              <a:buAutoNum type="arabicPeriod"/>
            </a:pPr>
            <a:r>
              <a:rPr lang="he-IL" sz="1600" dirty="0"/>
              <a:t>אובייקט הפיצ'רים עבור כל אפליקציה היה צריך להיות בפורמט אחיד עבור כלל האפליקציות מבחינת השדות שהיו בכל אובייקט(מילוי שדות חסרים בערך 0).</a:t>
            </a:r>
          </a:p>
          <a:p>
            <a:pPr marL="488950" indent="-342900" algn="r" rtl="1">
              <a:buFont typeface="+mj-lt"/>
              <a:buAutoNum type="arabicPeriod"/>
            </a:pPr>
            <a:endParaRPr lang="he-IL" sz="1600" dirty="0"/>
          </a:p>
          <a:p>
            <a:pPr marL="488950" indent="-342900" algn="r" rtl="1">
              <a:buFont typeface="+mj-lt"/>
              <a:buAutoNum type="arabicPeriod"/>
            </a:pPr>
            <a:r>
              <a:rPr lang="he-IL" sz="1600" dirty="0"/>
              <a:t>היו 22,383 פיצ'רים ולכן הזמן ריצה של האלגוריתמים הצריך מכונה חזקה והמון זמן עיבוד של המידע.</a:t>
            </a:r>
            <a:br>
              <a:rPr lang="en-US" sz="1600" dirty="0"/>
            </a:br>
            <a:r>
              <a:rPr lang="he-IL" sz="1600" dirty="0"/>
              <a:t>בעקבות גודל כמות הפיצ'רים השונים התחלנו לעשות מחקר מעמיק על הפיצ'רים, דבר זה גרע מאיתנו לסיים את המחקר לחלוטין ולסנן פיצ'רים שאינן רלוונטיים עבור המודלים.</a:t>
            </a:r>
          </a:p>
          <a:p>
            <a:pPr marL="146050" indent="0" algn="r" rtl="1">
              <a:buNone/>
            </a:pP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1669033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5BEF12-5942-62F0-58FB-E2F6E539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3600" dirty="0">
                <a:cs typeface="+mj-cs"/>
              </a:rPr>
              <a:t>משימות עתידיות 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4C98D58-AC5A-2F36-79C8-53C20F4A0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567549"/>
            <a:ext cx="7038900" cy="3058951"/>
          </a:xfrm>
        </p:spPr>
        <p:txBody>
          <a:bodyPr>
            <a:normAutofit/>
          </a:bodyPr>
          <a:lstStyle/>
          <a:p>
            <a:pPr marL="146050" indent="0" algn="r" rtl="1">
              <a:buNone/>
            </a:pPr>
            <a:endParaRPr lang="he-IL" sz="1400" dirty="0"/>
          </a:p>
          <a:p>
            <a:pPr algn="r" rtl="1"/>
            <a:r>
              <a:rPr lang="he-IL" sz="1400" dirty="0"/>
              <a:t>סינון המידע וצמצום כמות הפיצ'רים כך שהפיצ'רים שיופיעו יהיו פיצ'רים שייצגו בצורה הטובה ביותר את התכונות של כל אפליקציה ויהיו רלוונטיות לאלגוריתמי הלמידה. </a:t>
            </a:r>
            <a:br>
              <a:rPr lang="en-US" sz="1400" dirty="0"/>
            </a:br>
            <a:r>
              <a:rPr lang="he-IL" sz="1400" dirty="0"/>
              <a:t>דבר זה יוביל לצמצום את זמני הריצה ואיכות הלמידה של האלגוריתמים. </a:t>
            </a:r>
          </a:p>
          <a:p>
            <a:pPr algn="r" rtl="1"/>
            <a:r>
              <a:rPr lang="he-IL" sz="1400" dirty="0"/>
              <a:t>הוספת אלגוריתמי למידה נוספים, כדי לבצע למידה מעמיקה על המידע וביצוע השוואות בין האלגוריתמים.</a:t>
            </a:r>
          </a:p>
          <a:p>
            <a:pPr algn="r" rtl="1"/>
            <a:r>
              <a:rPr lang="he-IL" sz="1400" dirty="0"/>
              <a:t>התחלנו לבצע ניתוח סטטיסטי לטובת הבנה של הפיצ'רים, לכל פיצ'ר השוונו את האחוזים שהפיצ'ר קיים ב-</a:t>
            </a:r>
            <a:r>
              <a:rPr lang="en-US" sz="1400" dirty="0"/>
              <a:t>data</a:t>
            </a:r>
            <a:r>
              <a:rPr lang="he-IL" sz="1400" dirty="0"/>
              <a:t> לפי סוג התיוג. התוצאות שראינו העידו על כך שקיימים פיצ'רים שפחות רלוונטיים לתיוג האפליקציה, כמובן שניתן לבצע מחקר מעמיק יותר.</a:t>
            </a:r>
          </a:p>
        </p:txBody>
      </p:sp>
    </p:spTree>
    <p:extLst>
      <p:ext uri="{BB962C8B-B14F-4D97-AF65-F5344CB8AC3E}">
        <p14:creationId xmlns:p14="http://schemas.microsoft.com/office/powerpoint/2010/main" val="1766826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5BEF12-5942-62F0-58FB-E2F6E539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3600" dirty="0">
                <a:cs typeface="+mj-cs"/>
              </a:rPr>
              <a:t>קישורים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4C98D58-AC5A-2F36-79C8-53C20F4A0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567549"/>
            <a:ext cx="7038900" cy="3058951"/>
          </a:xfrm>
        </p:spPr>
        <p:txBody>
          <a:bodyPr>
            <a:normAutofit/>
          </a:bodyPr>
          <a:lstStyle/>
          <a:p>
            <a:pPr algn="r" rtl="1"/>
            <a:r>
              <a:rPr lang="he-IL" sz="1400" dirty="0"/>
              <a:t>קישור לפרויקט: </a:t>
            </a:r>
            <a:r>
              <a:rPr lang="en-US" sz="1400" dirty="0">
                <a:hlinkClick r:id="rId2"/>
              </a:rPr>
              <a:t>https://github.com/motidahari/Mobile-Security-ML-Android-Malware-Detection-Machine-learning-course</a:t>
            </a:r>
            <a:endParaRPr lang="he-IL" sz="1400" dirty="0"/>
          </a:p>
          <a:p>
            <a:pPr algn="r" rtl="1"/>
            <a:r>
              <a:rPr lang="he-IL" sz="1400" dirty="0"/>
              <a:t>קישור לקובץ הפיצ'רים של המודלים: </a:t>
            </a:r>
            <a:r>
              <a:rPr lang="he-IL" sz="1400" dirty="0">
                <a:hlinkClick r:id="rId3"/>
              </a:rPr>
              <a:t>קישור</a:t>
            </a:r>
            <a:endParaRPr lang="he-IL" sz="1400" dirty="0"/>
          </a:p>
          <a:p>
            <a:pPr algn="r" rtl="1"/>
            <a:r>
              <a:rPr lang="he-IL" sz="1400" dirty="0"/>
              <a:t>קישור לתוצאות הסיווג של האלגוריתמים: </a:t>
            </a:r>
            <a:r>
              <a:rPr lang="he-IL" sz="1400" dirty="0">
                <a:hlinkClick r:id="rId4"/>
              </a:rPr>
              <a:t>קישור</a:t>
            </a:r>
            <a:endParaRPr lang="he-IL" sz="1400" dirty="0"/>
          </a:p>
          <a:p>
            <a:pPr algn="r" rtl="1"/>
            <a:r>
              <a:rPr lang="he-IL" sz="1400" dirty="0"/>
              <a:t>קישור לרשימה של קטגוריות ופיצ'רים עבור כל קטגוריה: </a:t>
            </a:r>
            <a:r>
              <a:rPr lang="he-IL" sz="1400" dirty="0">
                <a:hlinkClick r:id="rId5"/>
              </a:rPr>
              <a:t>קישור</a:t>
            </a:r>
            <a:endParaRPr lang="he-IL" sz="1400" dirty="0"/>
          </a:p>
          <a:p>
            <a:pPr algn="r" rtl="1"/>
            <a:r>
              <a:rPr lang="he-IL" sz="1400" dirty="0"/>
              <a:t>קישור לניתוח סטטיסטי של הפיצ'רים: </a:t>
            </a:r>
            <a:r>
              <a:rPr lang="he-IL" sz="1400" dirty="0">
                <a:hlinkClick r:id="rId6"/>
              </a:rPr>
              <a:t>קישור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01672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b="1" i="1" dirty="0">
                <a:latin typeface="Miriam" panose="020B0502050101010101" pitchFamily="34" charset="-79"/>
                <a:cs typeface="Miriam" panose="020B0502050101010101" pitchFamily="34" charset="-79"/>
              </a:rPr>
              <a:t>הקדמה</a:t>
            </a:r>
            <a:endParaRPr b="1" i="1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314893" y="2004646"/>
            <a:ext cx="8465769" cy="24741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1450" indent="-171450" algn="r" rtl="1">
              <a:spcAft>
                <a:spcPts val="1200"/>
              </a:spcAft>
            </a:pPr>
            <a:r>
              <a:rPr lang="he-IL" sz="1120" dirty="0">
                <a:latin typeface="Lat\"/>
              </a:rPr>
              <a:t>הפרויקט שלנו נועד לסווג אפליקציות אנדרואיד(</a:t>
            </a:r>
            <a:r>
              <a:rPr lang="en-US" sz="1120" dirty="0">
                <a:latin typeface="Lat\"/>
              </a:rPr>
              <a:t>APK</a:t>
            </a:r>
            <a:r>
              <a:rPr lang="he-IL" sz="1120" dirty="0">
                <a:latin typeface="Lat\"/>
              </a:rPr>
              <a:t>) כזדוניות או שפריות. </a:t>
            </a:r>
            <a:br>
              <a:rPr lang="en-US" sz="1120" dirty="0">
                <a:latin typeface="Lat\"/>
              </a:rPr>
            </a:br>
            <a:r>
              <a:rPr lang="he-IL" sz="1120" dirty="0">
                <a:latin typeface="Lat\"/>
              </a:rPr>
              <a:t>השתמשנו במערך נתונים של 4591 אפליקציות והרצנו עליו מודלים שונים של למידת מכונה. </a:t>
            </a:r>
          </a:p>
          <a:p>
            <a:pPr marL="171450" indent="-171450" algn="r" rtl="1">
              <a:spcAft>
                <a:spcPts val="1200"/>
              </a:spcAft>
            </a:pPr>
            <a:r>
              <a:rPr lang="he-IL" sz="1120" dirty="0">
                <a:latin typeface="Lat\"/>
              </a:rPr>
              <a:t>בעיה זו תופסת תאוצה ותוספת נפח רחב בעולמות אבטחת המידע מכיוון שרוב חברות הטכנולוגיה מביאות פתרונות ויישומים טכנולוגים למשתמשי קצה באמצעות אפליקציות ייעודיות למובייל ואתרים </a:t>
            </a:r>
            <a:r>
              <a:rPr lang="he-IL" sz="1120" dirty="0" err="1">
                <a:latin typeface="Lat\"/>
              </a:rPr>
              <a:t>רספונסיבים</a:t>
            </a:r>
            <a:r>
              <a:rPr lang="he-IL" sz="1120" dirty="0">
                <a:latin typeface="Lat\"/>
              </a:rPr>
              <a:t> ל</a:t>
            </a:r>
            <a:r>
              <a:rPr lang="en-US" sz="1120" dirty="0">
                <a:latin typeface="Lat\"/>
              </a:rPr>
              <a:t>WEB-</a:t>
            </a:r>
            <a:r>
              <a:rPr lang="he-IL" sz="1120" dirty="0">
                <a:latin typeface="Lat\"/>
              </a:rPr>
              <a:t>.</a:t>
            </a:r>
          </a:p>
          <a:p>
            <a:pPr marL="171450" indent="-171450" algn="r" rtl="1">
              <a:spcAft>
                <a:spcPts val="1200"/>
              </a:spcAft>
            </a:pPr>
            <a:r>
              <a:rPr lang="he-IL" sz="1120" dirty="0">
                <a:latin typeface="Lat\"/>
              </a:rPr>
              <a:t> המאגר מכיל בסה"כ 4591 אפליקציות, מתוכם 1652 מסווגות כידידותיות 2939 זדוניות. </a:t>
            </a:r>
          </a:p>
          <a:p>
            <a:pPr marL="171450" indent="-171450" algn="r" rtl="1">
              <a:spcAft>
                <a:spcPts val="1200"/>
              </a:spcAft>
            </a:pPr>
            <a:r>
              <a:rPr lang="he-IL" sz="1120" dirty="0">
                <a:latin typeface="Lat\"/>
              </a:rPr>
              <a:t> כל אפליקציה מכילה 22,383 רשומות של פיצ'רים בינאריים כאשר 1 מייצג שהאפליקציה מכילה את הפיצ'ר הנתון, אחרת 0.</a:t>
            </a:r>
          </a:p>
          <a:p>
            <a:pPr marL="171450" indent="-171450" algn="r" rtl="1">
              <a:spcAft>
                <a:spcPts val="1200"/>
              </a:spcAft>
            </a:pPr>
            <a:r>
              <a:rPr lang="he-IL" sz="1120" dirty="0">
                <a:latin typeface="Lat\"/>
              </a:rPr>
              <a:t>במהלך בניית הפרויקט התמודדנו עם שלל בעיות בכדי לדעת את האפליקציות כזדוניות או ידידותיות שיפורטו בהמשך.</a:t>
            </a:r>
          </a:p>
          <a:p>
            <a:pPr marL="0" indent="0" algn="r" rtl="1">
              <a:spcAft>
                <a:spcPts val="1200"/>
              </a:spcAft>
              <a:buNone/>
            </a:pPr>
            <a:endParaRPr lang="he-IL" sz="1120" dirty="0">
              <a:latin typeface="Lat\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b="1" i="1" dirty="0">
                <a:latin typeface="Miriam" panose="020B0502050101010101" pitchFamily="34" charset="-79"/>
                <a:cs typeface="Miriam" panose="020B0502050101010101" pitchFamily="34" charset="-79"/>
              </a:rPr>
              <a:t>תיאור המאגר</a:t>
            </a:r>
            <a:endParaRPr b="1" i="1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314893" y="2022230"/>
            <a:ext cx="8465769" cy="3040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71450" indent="-171450" algn="r" rtl="1">
              <a:spcAft>
                <a:spcPts val="1200"/>
              </a:spcAft>
            </a:pPr>
            <a:r>
              <a:rPr lang="he-IL" sz="1120" dirty="0">
                <a:latin typeface="Montserrat" pitchFamily="2" charset="77"/>
              </a:rPr>
              <a:t>הרשומות של הפיצ'רים מחולקות ל10 קטגוריות שונות.  </a:t>
            </a:r>
            <a:br>
              <a:rPr lang="en-US" sz="1120" dirty="0">
                <a:latin typeface="Montserrat" pitchFamily="2" charset="77"/>
              </a:rPr>
            </a:br>
            <a:r>
              <a:rPr lang="he-IL" sz="1120" dirty="0">
                <a:latin typeface="Montserrat" pitchFamily="2" charset="77"/>
              </a:rPr>
              <a:t>כל קטגוריה מכילה פיצ'רים בינאריים שמתארים תכונות שקיימות באפליקציה. הקטגוריות הן:</a:t>
            </a:r>
          </a:p>
          <a:p>
            <a:pPr marL="171450" indent="-171450" algn="r" rtl="1">
              <a:spcAft>
                <a:spcPts val="1200"/>
              </a:spcAft>
            </a:pPr>
            <a:r>
              <a:rPr lang="en-US" sz="1120" b="1" u="sng" dirty="0">
                <a:latin typeface="Montserrat" pitchFamily="2" charset="77"/>
              </a:rPr>
              <a:t>Sha256</a:t>
            </a:r>
            <a:r>
              <a:rPr lang="he-IL" sz="1120" b="1" u="sng" dirty="0">
                <a:latin typeface="Montserrat" pitchFamily="2" charset="77"/>
              </a:rPr>
              <a:t>-  </a:t>
            </a:r>
            <a:r>
              <a:rPr lang="he-IL" sz="1120" dirty="0">
                <a:latin typeface="Montserrat" pitchFamily="2" charset="77"/>
              </a:rPr>
              <a:t>פונקציית גיבוב </a:t>
            </a:r>
            <a:r>
              <a:rPr lang="he-IL" sz="1120" dirty="0" err="1">
                <a:latin typeface="Montserrat" pitchFamily="2" charset="77"/>
              </a:rPr>
              <a:t>קריפטוגרפית</a:t>
            </a:r>
            <a:r>
              <a:rPr lang="he-IL" sz="1120" dirty="0">
                <a:latin typeface="Montserrat" pitchFamily="2" charset="77"/>
              </a:rPr>
              <a:t> </a:t>
            </a:r>
            <a:r>
              <a:rPr lang="he-IL" sz="1120" dirty="0" err="1">
                <a:latin typeface="Montserrat" pitchFamily="2" charset="77"/>
              </a:rPr>
              <a:t>המג'נרטת</a:t>
            </a:r>
            <a:r>
              <a:rPr lang="he-IL" sz="1120" dirty="0">
                <a:latin typeface="Montserrat" pitchFamily="2" charset="77"/>
              </a:rPr>
              <a:t> מזהה ייחודי עבור כל אפליקציה שאנחנו מחלצים ממנה מידע של פיצ'רים. המודל לא מקבל את השדה הנ"ל לצורך הלמידה.</a:t>
            </a:r>
            <a:endParaRPr lang="en-US" sz="1120" dirty="0">
              <a:latin typeface="Montserrat" pitchFamily="2" charset="77"/>
            </a:endParaRPr>
          </a:p>
          <a:p>
            <a:pPr marL="171450" indent="-171450" algn="r" rtl="1">
              <a:spcAft>
                <a:spcPts val="1200"/>
              </a:spcAft>
            </a:pPr>
            <a:r>
              <a:rPr lang="en-US" sz="1120" b="1" u="sng" dirty="0">
                <a:latin typeface="Montserrat" pitchFamily="2" charset="77"/>
              </a:rPr>
              <a:t>Label</a:t>
            </a:r>
            <a:r>
              <a:rPr lang="he-IL" sz="1120" b="1" u="sng" dirty="0">
                <a:latin typeface="Montserrat" pitchFamily="2" charset="77"/>
              </a:rPr>
              <a:t>-  </a:t>
            </a:r>
            <a:r>
              <a:rPr lang="he-IL" sz="1120" b="1" dirty="0">
                <a:latin typeface="Montserrat" pitchFamily="2" charset="77"/>
              </a:rPr>
              <a:t>השדה המייצג לנו האם האפליקציה זדונית או לא.</a:t>
            </a:r>
            <a:endParaRPr lang="en-US" sz="1120" b="1" dirty="0">
              <a:latin typeface="Montserrat" pitchFamily="2" charset="77"/>
            </a:endParaRPr>
          </a:p>
          <a:p>
            <a:pPr marL="171450" indent="-171450" algn="r" rtl="1">
              <a:spcAft>
                <a:spcPts val="1200"/>
              </a:spcAft>
            </a:pPr>
            <a:r>
              <a:rPr lang="en-US" sz="1120" b="1" u="sng" dirty="0">
                <a:latin typeface="Montserrat" pitchFamily="2" charset="77"/>
              </a:rPr>
              <a:t> </a:t>
            </a:r>
            <a:r>
              <a:rPr lang="en-US" sz="1120" b="1" u="sng" dirty="0" err="1">
                <a:latin typeface="Montserrat" pitchFamily="2" charset="77"/>
              </a:rPr>
              <a:t>app_permissions</a:t>
            </a:r>
            <a:r>
              <a:rPr lang="he-IL" sz="1120" b="1" dirty="0">
                <a:latin typeface="Montserrat" pitchFamily="2" charset="77"/>
              </a:rPr>
              <a:t>-  </a:t>
            </a:r>
            <a:r>
              <a:rPr lang="he-IL" sz="1120" dirty="0">
                <a:latin typeface="Montserrat" pitchFamily="2" charset="77"/>
              </a:rPr>
              <a:t>ההרשאות שאפליקציה מבקשת מהמשתמש כשהיא מותקנת במכשיר שלו. דוגמאות להרשאות אפליקציה כוללות גישה למצלמה, למיקרופון או לרשימת אנשי הקשר.</a:t>
            </a:r>
            <a:endParaRPr lang="en-US" sz="1120" u="sng" dirty="0">
              <a:latin typeface="Montserrat" pitchFamily="2" charset="77"/>
            </a:endParaRPr>
          </a:p>
          <a:p>
            <a:pPr marL="171450" indent="-171450" algn="r" rtl="1">
              <a:spcAft>
                <a:spcPts val="1200"/>
              </a:spcAft>
            </a:pPr>
            <a:r>
              <a:rPr lang="en-US" sz="1120" b="1" u="sng" dirty="0" err="1">
                <a:latin typeface="Montserrat" pitchFamily="2" charset="77"/>
              </a:rPr>
              <a:t>api_permissions</a:t>
            </a:r>
            <a:r>
              <a:rPr lang="he-IL" sz="1120" b="1" u="sng" dirty="0">
                <a:latin typeface="Montserrat" pitchFamily="2" charset="77"/>
              </a:rPr>
              <a:t> </a:t>
            </a:r>
            <a:r>
              <a:rPr lang="he-IL" sz="1120" b="1" dirty="0">
                <a:latin typeface="Montserrat" pitchFamily="2" charset="77"/>
              </a:rPr>
              <a:t> </a:t>
            </a:r>
            <a:r>
              <a:rPr lang="he-IL" sz="1120" dirty="0">
                <a:latin typeface="Montserrat" pitchFamily="2" charset="77"/>
              </a:rPr>
              <a:t>- אלו הן הרשאות שאפליקציה מבקשת לגשת לממשקי </a:t>
            </a:r>
            <a:r>
              <a:rPr lang="en-US" sz="1120" dirty="0">
                <a:latin typeface="Montserrat" pitchFamily="2" charset="77"/>
              </a:rPr>
              <a:t>API </a:t>
            </a:r>
            <a:r>
              <a:rPr lang="he-IL" sz="1120" dirty="0">
                <a:latin typeface="Montserrat" pitchFamily="2" charset="77"/>
              </a:rPr>
              <a:t> שונים (ממשקי תכנות יישומים) המסופקים על ידי מערכת ההפעלה אנדרואיד. דוגמאות להרשאות </a:t>
            </a:r>
            <a:r>
              <a:rPr lang="en-US" sz="1120" dirty="0">
                <a:latin typeface="Montserrat" pitchFamily="2" charset="77"/>
              </a:rPr>
              <a:t> API </a:t>
            </a:r>
            <a:r>
              <a:rPr lang="he-IL" sz="1120" dirty="0">
                <a:latin typeface="Montserrat" pitchFamily="2" charset="77"/>
              </a:rPr>
              <a:t>כוללות את היכולת לגשת למיקום המכשיר, לבצע שיחות טלפון או לשלוח הודעות טקסט.</a:t>
            </a:r>
            <a:endParaRPr lang="en-US" sz="1120" u="sng" dirty="0">
              <a:latin typeface="Montserrat" pitchFamily="2" charset="77"/>
            </a:endParaRPr>
          </a:p>
          <a:p>
            <a:pPr marL="171450" indent="-171450" algn="r" rtl="1">
              <a:spcAft>
                <a:spcPts val="1200"/>
              </a:spcAft>
            </a:pPr>
            <a:r>
              <a:rPr lang="en-US" sz="1120" b="1" u="sng" dirty="0" err="1">
                <a:latin typeface="Montserrat" pitchFamily="2" charset="77"/>
              </a:rPr>
              <a:t>api_calls</a:t>
            </a:r>
            <a:r>
              <a:rPr lang="he-IL" sz="1120" b="1" u="sng" dirty="0">
                <a:latin typeface="Montserrat" pitchFamily="2" charset="77"/>
              </a:rPr>
              <a:t> </a:t>
            </a:r>
            <a:r>
              <a:rPr lang="he-IL" sz="1120" u="sng" dirty="0">
                <a:latin typeface="Montserrat" pitchFamily="2" charset="77"/>
              </a:rPr>
              <a:t> </a:t>
            </a:r>
            <a:r>
              <a:rPr lang="he-IL" sz="1120" dirty="0">
                <a:latin typeface="Montserrat" pitchFamily="2" charset="77"/>
              </a:rPr>
              <a:t> - אלו הן פונקציות ה-</a:t>
            </a:r>
            <a:r>
              <a:rPr lang="en-US" sz="1120" dirty="0">
                <a:latin typeface="Montserrat" pitchFamily="2" charset="77"/>
              </a:rPr>
              <a:t>API </a:t>
            </a:r>
            <a:r>
              <a:rPr lang="he-IL" sz="1120" dirty="0">
                <a:latin typeface="Montserrat" pitchFamily="2" charset="77"/>
              </a:rPr>
              <a:t> הספציפיות שאליהן אפליקציה קוראת בזמן ריצה.</a:t>
            </a:r>
            <a:endParaRPr lang="en-US" sz="112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3870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b="1" i="1" dirty="0">
                <a:latin typeface="Miriam" panose="020B0502050101010101" pitchFamily="34" charset="-79"/>
                <a:cs typeface="Miriam" panose="020B0502050101010101" pitchFamily="34" charset="-79"/>
              </a:rPr>
              <a:t>תיאור המאגר</a:t>
            </a:r>
            <a:endParaRPr b="1" i="1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5" name="Google Shape;142;p14">
            <a:extLst>
              <a:ext uri="{FF2B5EF4-FFF2-40B4-BE49-F238E27FC236}">
                <a16:creationId xmlns:a16="http://schemas.microsoft.com/office/drawing/2014/main" id="{1B142DC3-6CD9-48A5-4760-C2963E451A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4893" y="1455821"/>
            <a:ext cx="8465769" cy="3606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1450" indent="-171450" algn="r" rtl="1">
              <a:spcAft>
                <a:spcPts val="1200"/>
              </a:spcAft>
            </a:pPr>
            <a:r>
              <a:rPr lang="en-US" sz="1120" b="1" u="sng" dirty="0">
                <a:latin typeface="Montserrat" pitchFamily="2" charset="77"/>
              </a:rPr>
              <a:t>Activities</a:t>
            </a:r>
            <a:r>
              <a:rPr lang="he-IL" sz="1120" b="1" u="sng" dirty="0">
                <a:latin typeface="Montserrat" pitchFamily="2" charset="77"/>
              </a:rPr>
              <a:t>- </a:t>
            </a:r>
            <a:r>
              <a:rPr lang="he-IL" sz="1120" dirty="0">
                <a:latin typeface="Montserrat" pitchFamily="2" charset="77"/>
              </a:rPr>
              <a:t>הם המסכים או רכיבי ממשק המשתמש המרכיבים אפליקציה עבור משתמשי הקצה. לדוג': </a:t>
            </a:r>
            <a:endParaRPr lang="en-US" sz="1120" u="sng" dirty="0">
              <a:latin typeface="Montserrat" pitchFamily="2" charset="77"/>
            </a:endParaRPr>
          </a:p>
          <a:p>
            <a:pPr marL="171450" indent="-171450" algn="r" rtl="1">
              <a:spcAft>
                <a:spcPts val="1200"/>
              </a:spcAft>
            </a:pPr>
            <a:r>
              <a:rPr lang="en-US" sz="1120" b="1" u="sng" dirty="0" err="1">
                <a:latin typeface="Montserrat" pitchFamily="2" charset="77"/>
              </a:rPr>
              <a:t>s_and_r</a:t>
            </a:r>
            <a:r>
              <a:rPr lang="he-IL" sz="1120" b="1" u="sng" dirty="0">
                <a:latin typeface="Montserrat" pitchFamily="2" charset="77"/>
              </a:rPr>
              <a:t> </a:t>
            </a:r>
            <a:r>
              <a:rPr lang="he-IL" sz="1120" dirty="0">
                <a:latin typeface="Montserrat" pitchFamily="2" charset="77"/>
              </a:rPr>
              <a:t> - מייצג לנו את </a:t>
            </a:r>
            <a:r>
              <a:rPr lang="he-IL" sz="1120" dirty="0" err="1">
                <a:latin typeface="Montserrat" pitchFamily="2" charset="77"/>
              </a:rPr>
              <a:t>הקלטים</a:t>
            </a:r>
            <a:r>
              <a:rPr lang="he-IL" sz="1120" dirty="0">
                <a:latin typeface="Montserrat" pitchFamily="2" charset="77"/>
              </a:rPr>
              <a:t> והשירותים.</a:t>
            </a:r>
            <a:br>
              <a:rPr lang="en-US" sz="1120" dirty="0">
                <a:latin typeface="Montserrat" pitchFamily="2" charset="77"/>
              </a:rPr>
            </a:br>
            <a:r>
              <a:rPr lang="he-IL" sz="1120" dirty="0">
                <a:latin typeface="Montserrat" pitchFamily="2" charset="77"/>
              </a:rPr>
              <a:t>שירותים הם תהליכי רקע שהאפליקציה יכולה להפעיל. </a:t>
            </a:r>
            <a:br>
              <a:rPr lang="en-US" sz="1120" dirty="0">
                <a:latin typeface="Montserrat" pitchFamily="2" charset="77"/>
              </a:rPr>
            </a:br>
            <a:r>
              <a:rPr lang="he-IL" sz="1120" dirty="0">
                <a:latin typeface="Montserrat" pitchFamily="2" charset="77"/>
              </a:rPr>
              <a:t>קלטים הם רכיבים שיכולים לקלוט שידורים מהמערכת או מאפליקציות אחרות. </a:t>
            </a:r>
            <a:br>
              <a:rPr lang="en-US" sz="1120" dirty="0">
                <a:latin typeface="Montserrat" pitchFamily="2" charset="77"/>
              </a:rPr>
            </a:br>
            <a:r>
              <a:rPr lang="he-IL" sz="1120" dirty="0">
                <a:latin typeface="Montserrat" pitchFamily="2" charset="77"/>
              </a:rPr>
              <a:t>דוגמא לשירות: קביעת אירוע ביומן לפי שעה דרך </a:t>
            </a:r>
            <a:r>
              <a:rPr lang="he-IL" sz="1120" dirty="0" err="1">
                <a:latin typeface="Montserrat" pitchFamily="2" charset="77"/>
              </a:rPr>
              <a:t>הווצאפ</a:t>
            </a:r>
            <a:r>
              <a:rPr lang="he-IL" sz="1120" dirty="0">
                <a:latin typeface="Montserrat" pitchFamily="2" charset="77"/>
              </a:rPr>
              <a:t>, דוגמא לקלט: שיתוף קובץ </a:t>
            </a:r>
            <a:r>
              <a:rPr lang="en-US" sz="1120" dirty="0">
                <a:latin typeface="Montserrat" pitchFamily="2" charset="77"/>
              </a:rPr>
              <a:t>pdf </a:t>
            </a:r>
            <a:r>
              <a:rPr lang="he-IL" sz="1120" dirty="0">
                <a:latin typeface="Montserrat" pitchFamily="2" charset="77"/>
              </a:rPr>
              <a:t> בין שתי אפליקציות </a:t>
            </a:r>
            <a:r>
              <a:rPr lang="he-IL" sz="1120" u="sng" dirty="0">
                <a:latin typeface="Montserrat" pitchFamily="2" charset="77"/>
              </a:rPr>
              <a:t>שונות</a:t>
            </a:r>
            <a:r>
              <a:rPr lang="he-IL" sz="1120" dirty="0">
                <a:latin typeface="Montserrat" pitchFamily="2" charset="77"/>
              </a:rPr>
              <a:t>.</a:t>
            </a:r>
            <a:endParaRPr lang="en-US" sz="1120" b="1" u="sng" dirty="0">
              <a:latin typeface="Montserrat" pitchFamily="2" charset="77"/>
            </a:endParaRPr>
          </a:p>
          <a:p>
            <a:pPr marL="171450" indent="-171450" algn="r" rtl="1">
              <a:spcAft>
                <a:spcPts val="1200"/>
              </a:spcAft>
            </a:pPr>
            <a:r>
              <a:rPr lang="en-US" sz="1120" b="1" u="sng" dirty="0" err="1">
                <a:latin typeface="Montserrat" pitchFamily="2" charset="77"/>
              </a:rPr>
              <a:t>interesting_calls</a:t>
            </a:r>
            <a:r>
              <a:rPr lang="he-IL" sz="1120" b="1" u="sng" dirty="0">
                <a:latin typeface="Montserrat" pitchFamily="2" charset="77"/>
              </a:rPr>
              <a:t> </a:t>
            </a:r>
            <a:r>
              <a:rPr lang="he-IL" sz="1120" dirty="0">
                <a:latin typeface="Montserrat" pitchFamily="2" charset="77"/>
              </a:rPr>
              <a:t> - הכוונה הם לקריאות </a:t>
            </a:r>
            <a:r>
              <a:rPr lang="en-US" sz="1120" dirty="0">
                <a:latin typeface="Montserrat" pitchFamily="2" charset="77"/>
              </a:rPr>
              <a:t>API</a:t>
            </a:r>
            <a:r>
              <a:rPr lang="he-IL" sz="1120" dirty="0">
                <a:latin typeface="Montserrat" pitchFamily="2" charset="77"/>
              </a:rPr>
              <a:t> ספציפיות או פונקציות מערכת שנחשבות ראויות לציון או עלולות להיות חשודות מכל סיבה שהיא.</a:t>
            </a:r>
            <a:endParaRPr lang="en-US" sz="1120" b="1" u="sng" dirty="0">
              <a:latin typeface="Montserrat" pitchFamily="2" charset="77"/>
            </a:endParaRPr>
          </a:p>
          <a:p>
            <a:pPr marL="171450" indent="-171450" algn="r" rtl="1">
              <a:spcAft>
                <a:spcPts val="1200"/>
              </a:spcAft>
            </a:pPr>
            <a:r>
              <a:rPr lang="en-US" sz="1120" b="1" u="sng" dirty="0" err="1">
                <a:latin typeface="Montserrat" pitchFamily="2" charset="77"/>
              </a:rPr>
              <a:t>Urls</a:t>
            </a:r>
            <a:r>
              <a:rPr lang="he-IL" sz="1120" b="1" u="sng" dirty="0">
                <a:latin typeface="Montserrat" pitchFamily="2" charset="77"/>
              </a:rPr>
              <a:t> </a:t>
            </a:r>
            <a:r>
              <a:rPr lang="he-IL" sz="1120" b="1" dirty="0">
                <a:latin typeface="Montserrat" pitchFamily="2" charset="77"/>
              </a:rPr>
              <a:t>– </a:t>
            </a:r>
            <a:r>
              <a:rPr lang="he-IL" sz="1120" dirty="0">
                <a:latin typeface="Montserrat" pitchFamily="2" charset="77"/>
              </a:rPr>
              <a:t>כתובות האינטרנט שהאפליקציה מתקשרת כדי לקבל/לעדכן/למחוק/ליצור (</a:t>
            </a:r>
            <a:r>
              <a:rPr lang="en-US" sz="1120" dirty="0">
                <a:latin typeface="Montserrat" pitchFamily="2" charset="77"/>
              </a:rPr>
              <a:t>insert ,update ,get ,delete</a:t>
            </a:r>
            <a:r>
              <a:rPr lang="he-IL" sz="1120" dirty="0">
                <a:latin typeface="Montserrat" pitchFamily="2" charset="77"/>
              </a:rPr>
              <a:t>) </a:t>
            </a:r>
            <a:br>
              <a:rPr lang="en-US" sz="1120" dirty="0">
                <a:latin typeface="Montserrat" pitchFamily="2" charset="77"/>
              </a:rPr>
            </a:br>
            <a:r>
              <a:rPr lang="he-IL" sz="1120" dirty="0">
                <a:latin typeface="Montserrat" pitchFamily="2" charset="77"/>
              </a:rPr>
              <a:t>לדוג’: </a:t>
            </a:r>
            <a:r>
              <a:rPr lang="en-US" sz="1120" i="1" dirty="0">
                <a:latin typeface="Montserrat" pitchFamily="2" charset="77"/>
              </a:rPr>
              <a:t>endpoint-&gt;users/</a:t>
            </a:r>
            <a:r>
              <a:rPr lang="en-US" sz="1120" i="1" dirty="0" err="1">
                <a:latin typeface="Montserrat" pitchFamily="2" charset="77"/>
              </a:rPr>
              <a:t>getusersbyid</a:t>
            </a:r>
            <a:endParaRPr lang="en-US" sz="1120" b="1" u="sng" dirty="0">
              <a:latin typeface="Montserrat" pitchFamily="2" charset="77"/>
            </a:endParaRPr>
          </a:p>
          <a:p>
            <a:pPr marL="171450" indent="-171450" algn="r" rtl="1">
              <a:spcAft>
                <a:spcPts val="1200"/>
              </a:spcAft>
            </a:pPr>
            <a:r>
              <a:rPr lang="en-US" sz="1120" b="1" dirty="0">
                <a:latin typeface="Montserrat" pitchFamily="2" charset="77"/>
              </a:rPr>
              <a:t>-</a:t>
            </a:r>
            <a:r>
              <a:rPr lang="en-US" sz="1120" b="1" u="sng" dirty="0">
                <a:latin typeface="Montserrat" pitchFamily="2" charset="77"/>
              </a:rPr>
              <a:t> providers</a:t>
            </a:r>
            <a:r>
              <a:rPr lang="he-IL" sz="1120" b="1" dirty="0">
                <a:latin typeface="Montserrat" pitchFamily="2" charset="77"/>
              </a:rPr>
              <a:t> </a:t>
            </a:r>
            <a:r>
              <a:rPr lang="he-IL" sz="1120" dirty="0">
                <a:latin typeface="Montserrat" pitchFamily="2" charset="77"/>
              </a:rPr>
              <a:t>אלו הם המסכים או רכיבי ממשק המשתמש המרכיבים אפליקציה עבור משתמשי הקצה.</a:t>
            </a:r>
          </a:p>
          <a:p>
            <a:pPr marL="171450" indent="-171450" algn="r" rtl="1">
              <a:spcAft>
                <a:spcPts val="1200"/>
              </a:spcAft>
            </a:pPr>
            <a:r>
              <a:rPr lang="he-IL" sz="1120" dirty="0">
                <a:latin typeface="Montserrat" pitchFamily="2" charset="77"/>
              </a:rPr>
              <a:t>בסה"כ כמות הפיצ'רים שחולצו כלל האפליקציות היא רשימה של 22,383 פיצ'רים ייחודיים.</a:t>
            </a:r>
          </a:p>
        </p:txBody>
      </p:sp>
    </p:spTree>
    <p:extLst>
      <p:ext uri="{BB962C8B-B14F-4D97-AF65-F5344CB8AC3E}">
        <p14:creationId xmlns:p14="http://schemas.microsoft.com/office/powerpoint/2010/main" val="46571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b="1" i="1" dirty="0">
                <a:latin typeface="Miriam" panose="020B0502050101010101" pitchFamily="34" charset="-79"/>
                <a:cs typeface="Miriam" panose="020B0502050101010101" pitchFamily="34" charset="-79"/>
              </a:rPr>
              <a:t>תהליך השגת המידע וניתוח המאגר</a:t>
            </a:r>
            <a:endParaRPr b="1" i="1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314893" y="1215189"/>
            <a:ext cx="8465769" cy="3928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71450" indent="-171450" algn="r" rtl="1">
              <a:spcAft>
                <a:spcPts val="1200"/>
              </a:spcAft>
            </a:pPr>
            <a:r>
              <a:rPr lang="he-IL" sz="1120" dirty="0">
                <a:latin typeface="Montserrat" pitchFamily="2" charset="77"/>
              </a:rPr>
              <a:t>השגת מאגר מידע של אפליקציות זדוניות וידידותיות מהאינטרנט. חיפשנו בגוגל, מאגרי מידע ופרויקטים קיימים באינטרנט ולבסוף עשינו איחוד של כלל המידע שמצאנו ל-2 תיקיות: תיקייה אחת עבור אפליקציות זדוניות ותיקייה שניה עבור אפליקציות שפיריות.</a:t>
            </a:r>
          </a:p>
          <a:p>
            <a:pPr marL="171450" indent="-171450" algn="r" rtl="1">
              <a:spcAft>
                <a:spcPts val="1200"/>
              </a:spcAft>
            </a:pPr>
            <a:r>
              <a:rPr lang="he-IL" sz="1120" dirty="0">
                <a:latin typeface="Montserrat" pitchFamily="2" charset="77"/>
              </a:rPr>
              <a:t>כתיבת סקריפט שרץ על התיקיות הללו ומשנה את שמות הקבצים כך ששם הקובץ של אפליקציה זדונית יכיל </a:t>
            </a:r>
            <a:r>
              <a:rPr lang="en-US" sz="1120" dirty="0">
                <a:latin typeface="Montserrat" pitchFamily="2" charset="77"/>
              </a:rPr>
              <a:t>“_M” </a:t>
            </a:r>
            <a:r>
              <a:rPr lang="he-IL" sz="1120" dirty="0">
                <a:latin typeface="Montserrat" pitchFamily="2" charset="77"/>
              </a:rPr>
              <a:t> ועבור אפליקציה שפירית יכיל "_</a:t>
            </a:r>
            <a:r>
              <a:rPr lang="en-US" sz="1120" dirty="0">
                <a:latin typeface="Montserrat" pitchFamily="2" charset="77"/>
              </a:rPr>
              <a:t>B</a:t>
            </a:r>
            <a:r>
              <a:rPr lang="he-IL" sz="1120" dirty="0">
                <a:latin typeface="Montserrat" pitchFamily="2" charset="77"/>
              </a:rPr>
              <a:t>" כך שבסופו של דבר יהיה ייצוג לכל אפליקציה האם היא זדונית או לא.</a:t>
            </a:r>
          </a:p>
          <a:p>
            <a:pPr marL="171450" indent="-171450" algn="r" rtl="1">
              <a:spcAft>
                <a:spcPts val="1200"/>
              </a:spcAft>
            </a:pPr>
            <a:r>
              <a:rPr lang="he-IL" sz="1120" dirty="0">
                <a:latin typeface="Montserrat" pitchFamily="2" charset="77"/>
              </a:rPr>
              <a:t>העברת כל האפליקציות הקיימות לתיקייה אחת שתכיל את כלל האפליקציות לאחר שינויי השמות.</a:t>
            </a:r>
          </a:p>
          <a:p>
            <a:pPr marL="171450" indent="-171450" algn="r" rtl="1">
              <a:spcAft>
                <a:spcPts val="1200"/>
              </a:spcAft>
            </a:pPr>
            <a:r>
              <a:rPr lang="he-IL" sz="1120" dirty="0">
                <a:latin typeface="Montserrat" pitchFamily="2" charset="77"/>
              </a:rPr>
              <a:t>ריצה על כל הקבצים בתיקייה: </a:t>
            </a:r>
            <a:br>
              <a:rPr lang="en-US" sz="1120" dirty="0">
                <a:latin typeface="Montserrat" pitchFamily="2" charset="77"/>
              </a:rPr>
            </a:br>
            <a:r>
              <a:rPr lang="he-IL" sz="1120" dirty="0">
                <a:latin typeface="Montserrat" pitchFamily="2" charset="77"/>
              </a:rPr>
              <a:t>עבור כל קובץ בדקנו האם השם שלו מכיל ייצוג עבור זדוני או לא, ע"פ הבדיקה הזו ידענו לתת </a:t>
            </a:r>
            <a:r>
              <a:rPr lang="en-US" sz="1120" dirty="0">
                <a:latin typeface="Montserrat" pitchFamily="2" charset="77"/>
              </a:rPr>
              <a:t>label</a:t>
            </a:r>
            <a:r>
              <a:rPr lang="he-IL" sz="1120" dirty="0">
                <a:latin typeface="Montserrat" pitchFamily="2" charset="77"/>
              </a:rPr>
              <a:t> לכל אפליקציה ואת השדה הזה העברנו לפונקציה שמבצעת חילוץ של הפיצ'רים עבור אותה אפליקציה ושומרת את המידע בקובץ </a:t>
            </a:r>
            <a:r>
              <a:rPr lang="en-US" sz="1120" dirty="0">
                <a:latin typeface="Montserrat" pitchFamily="2" charset="77"/>
              </a:rPr>
              <a:t>.</a:t>
            </a:r>
            <a:r>
              <a:rPr lang="en-US" sz="1120" dirty="0" err="1">
                <a:latin typeface="Montserrat" pitchFamily="2" charset="77"/>
              </a:rPr>
              <a:t>json</a:t>
            </a:r>
            <a:endParaRPr lang="en-US" sz="1120" dirty="0">
              <a:latin typeface="Montserrat" pitchFamily="2" charset="77"/>
            </a:endParaRPr>
          </a:p>
          <a:p>
            <a:pPr marL="171450" indent="-171450" algn="r" rtl="1">
              <a:spcAft>
                <a:spcPts val="1200"/>
              </a:spcAft>
            </a:pPr>
            <a:r>
              <a:rPr lang="he-IL" sz="1120" dirty="0">
                <a:latin typeface="Montserrat" pitchFamily="2" charset="77"/>
              </a:rPr>
              <a:t>הפונקציה שמחלצת את המידע מבצעת </a:t>
            </a:r>
            <a:r>
              <a:rPr lang="en-US" sz="1120" dirty="0">
                <a:latin typeface="Montserrat" pitchFamily="2" charset="77"/>
              </a:rPr>
              <a:t>unzip</a:t>
            </a:r>
            <a:r>
              <a:rPr lang="he-IL" sz="1120" dirty="0">
                <a:latin typeface="Montserrat" pitchFamily="2" charset="77"/>
              </a:rPr>
              <a:t> עבור כל קובץ </a:t>
            </a:r>
            <a:r>
              <a:rPr lang="en-US" sz="1120" dirty="0">
                <a:latin typeface="Montserrat" pitchFamily="2" charset="77"/>
              </a:rPr>
              <a:t>APK</a:t>
            </a:r>
            <a:r>
              <a:rPr lang="he-IL" sz="1120" dirty="0">
                <a:latin typeface="Montserrat" pitchFamily="2" charset="77"/>
              </a:rPr>
              <a:t> ושומרת אותו בתיקייה שנקראת </a:t>
            </a:r>
            <a:r>
              <a:rPr lang="en-US" sz="1120" dirty="0">
                <a:latin typeface="Montserrat" pitchFamily="2" charset="77"/>
              </a:rPr>
              <a:t>unpack</a:t>
            </a:r>
            <a:r>
              <a:rPr lang="he-IL" sz="1120" dirty="0">
                <a:latin typeface="Montserrat" pitchFamily="2" charset="77"/>
              </a:rPr>
              <a:t> .  </a:t>
            </a:r>
          </a:p>
          <a:p>
            <a:pPr marL="171450" indent="-171450" algn="r" rtl="1">
              <a:spcAft>
                <a:spcPts val="1200"/>
              </a:spcAft>
            </a:pPr>
            <a:r>
              <a:rPr lang="he-IL" sz="1120" dirty="0">
                <a:latin typeface="Montserrat" pitchFamily="2" charset="77"/>
              </a:rPr>
              <a:t>בכדי לחלץ את פיצ'רים השתמשנו בכלי שנקרא </a:t>
            </a:r>
            <a:r>
              <a:rPr lang="en-US" sz="1120" dirty="0">
                <a:latin typeface="Montserrat" pitchFamily="2" charset="77"/>
              </a:rPr>
              <a:t>AAPT</a:t>
            </a:r>
            <a:r>
              <a:rPr lang="he-IL" sz="1120" dirty="0">
                <a:latin typeface="Montserrat" pitchFamily="2" charset="77"/>
              </a:rPr>
              <a:t>. הכלי הזה משתנה בין מערכות ההפעלה שמריצות את הקוד( קובץ אחר כל מערכת הפעלה) והוא חלק בלתי נפרד מהחבילה של ה</a:t>
            </a:r>
            <a:r>
              <a:rPr lang="en-US" sz="1120" dirty="0">
                <a:latin typeface="Montserrat" pitchFamily="2" charset="77"/>
              </a:rPr>
              <a:t>android </a:t>
            </a:r>
            <a:r>
              <a:rPr lang="en-US" sz="1120" dirty="0" err="1">
                <a:latin typeface="Montserrat" pitchFamily="2" charset="77"/>
              </a:rPr>
              <a:t>sdk</a:t>
            </a:r>
            <a:r>
              <a:rPr lang="he-IL" sz="1120" dirty="0">
                <a:latin typeface="Montserrat" pitchFamily="2" charset="77"/>
              </a:rPr>
              <a:t> (ערכת פיתוח תוכנה). השתמשנו בכלי הזה לחילוץ משאבים מקובץ </a:t>
            </a:r>
            <a:r>
              <a:rPr lang="en-US" sz="1120" dirty="0">
                <a:latin typeface="Montserrat" pitchFamily="2" charset="77"/>
              </a:rPr>
              <a:t>APK </a:t>
            </a:r>
            <a:r>
              <a:rPr lang="he-IL" sz="1120" dirty="0">
                <a:latin typeface="Montserrat" pitchFamily="2" charset="77"/>
              </a:rPr>
              <a:t> . </a:t>
            </a:r>
          </a:p>
          <a:p>
            <a:pPr marL="171450" indent="-171450" algn="r" rtl="1">
              <a:spcAft>
                <a:spcPts val="1200"/>
              </a:spcAft>
            </a:pPr>
            <a:r>
              <a:rPr lang="he-IL" sz="1120" dirty="0">
                <a:latin typeface="Montserrat" pitchFamily="2" charset="77"/>
              </a:rPr>
              <a:t>עבור כל קטגוריה יצרנו </a:t>
            </a:r>
            <a:r>
              <a:rPr lang="en-US" sz="1120" dirty="0">
                <a:latin typeface="Montserrat" pitchFamily="2" charset="77"/>
              </a:rPr>
              <a:t>list </a:t>
            </a:r>
            <a:r>
              <a:rPr lang="he-IL" sz="1120" dirty="0">
                <a:latin typeface="Montserrat" pitchFamily="2" charset="77"/>
              </a:rPr>
              <a:t> שמכיל את כלל הפיצ'רים שהיו באפליקציה לפי קטגוריות.</a:t>
            </a:r>
          </a:p>
          <a:p>
            <a:pPr marL="171450" indent="-171450" algn="r" rtl="1">
              <a:spcAft>
                <a:spcPts val="1200"/>
              </a:spcAft>
            </a:pPr>
            <a:r>
              <a:rPr lang="he-IL" sz="1120" dirty="0">
                <a:latin typeface="Montserrat" pitchFamily="2" charset="77"/>
              </a:rPr>
              <a:t>ולבסוף יצרנו קובץ </a:t>
            </a:r>
            <a:r>
              <a:rPr lang="en-US" sz="1120" dirty="0" err="1">
                <a:latin typeface="Montserrat" pitchFamily="2" charset="77"/>
              </a:rPr>
              <a:t>json</a:t>
            </a:r>
            <a:r>
              <a:rPr lang="en-US" sz="1120" dirty="0">
                <a:latin typeface="Montserrat" pitchFamily="2" charset="77"/>
              </a:rPr>
              <a:t> </a:t>
            </a:r>
            <a:r>
              <a:rPr lang="he-IL" sz="1120" dirty="0">
                <a:latin typeface="Montserrat" pitchFamily="2" charset="77"/>
              </a:rPr>
              <a:t> אחד המכיל מערך ריק ואליו הכנסנו אובייקטים כאשר כל אובייקט מייצג את הפיצ'רים של האפליקציות.</a:t>
            </a:r>
            <a:endParaRPr lang="en-US" sz="112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0977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b="1" i="1" dirty="0">
                <a:latin typeface="Miriam" panose="020B0502050101010101" pitchFamily="34" charset="-79"/>
                <a:cs typeface="Miriam" panose="020B0502050101010101" pitchFamily="34" charset="-79"/>
              </a:rPr>
              <a:t>סיום העיבוד והכנתו ללמידה</a:t>
            </a:r>
            <a:endParaRPr b="1" i="1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314893" y="1617784"/>
            <a:ext cx="8465769" cy="3081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1450" indent="-171450" algn="r" rtl="1">
              <a:spcAft>
                <a:spcPts val="1200"/>
              </a:spcAft>
            </a:pPr>
            <a:r>
              <a:rPr lang="he-IL" sz="1400" dirty="0">
                <a:latin typeface="Montserrat" pitchFamily="2" charset="77"/>
              </a:rPr>
              <a:t>בשלב הראשון ייבאנו את כל המידע מקובץ ה</a:t>
            </a:r>
            <a:r>
              <a:rPr lang="en-US" sz="1400" dirty="0" err="1">
                <a:latin typeface="Montserrat" pitchFamily="2" charset="77"/>
              </a:rPr>
              <a:t>json</a:t>
            </a:r>
            <a:r>
              <a:rPr lang="he-IL" sz="1400" dirty="0">
                <a:latin typeface="Montserrat" pitchFamily="2" charset="77"/>
              </a:rPr>
              <a:t> וטענו אותו לאובייקט,  הכנסו את המידע  ל</a:t>
            </a:r>
            <a:r>
              <a:rPr lang="en-US" sz="1400" dirty="0" err="1">
                <a:latin typeface="Montserrat" pitchFamily="2" charset="77"/>
              </a:rPr>
              <a:t>DataFrame</a:t>
            </a:r>
            <a:r>
              <a:rPr lang="he-IL" sz="1400" dirty="0">
                <a:latin typeface="Montserrat" pitchFamily="2" charset="77"/>
              </a:rPr>
              <a:t> והשלמנו את הפיצ'רים החסרים בכל אובייקט( לפי ערך 0- אם הפיצ'ר היה קיים היה לו ערך 1) כדי שהפיצ'רים יהיו בפורמט אחיד כלפי כלל האפליקציות.</a:t>
            </a:r>
          </a:p>
          <a:p>
            <a:pPr marL="171450" indent="-171450" algn="r" rtl="1">
              <a:spcAft>
                <a:spcPts val="1200"/>
              </a:spcAft>
            </a:pPr>
            <a:r>
              <a:rPr lang="he-IL" sz="1400" dirty="0">
                <a:latin typeface="Montserrat" pitchFamily="2" charset="77"/>
              </a:rPr>
              <a:t>בדקנו את האלגוריתמים לפי שלוש חלוקות שונות של </a:t>
            </a:r>
            <a:r>
              <a:rPr lang="en-US" sz="1400" dirty="0">
                <a:latin typeface="Montserrat" pitchFamily="2" charset="77"/>
              </a:rPr>
              <a:t>train</a:t>
            </a:r>
            <a:r>
              <a:rPr lang="he-IL" sz="1400" dirty="0">
                <a:latin typeface="Montserrat" pitchFamily="2" charset="77"/>
              </a:rPr>
              <a:t> ו</a:t>
            </a:r>
            <a:r>
              <a:rPr lang="en-US" sz="1400" dirty="0">
                <a:latin typeface="Montserrat" pitchFamily="2" charset="77"/>
              </a:rPr>
              <a:t>test</a:t>
            </a:r>
            <a:r>
              <a:rPr lang="he-IL" sz="1400" dirty="0">
                <a:latin typeface="Montserrat" pitchFamily="2" charset="77"/>
              </a:rPr>
              <a:t> 90-10, 80-20, 70-30 </a:t>
            </a:r>
          </a:p>
          <a:p>
            <a:pPr marL="171450" indent="-171450" algn="r" rtl="1">
              <a:spcAft>
                <a:spcPts val="1200"/>
              </a:spcAft>
            </a:pPr>
            <a:r>
              <a:rPr lang="he-IL" sz="1400" dirty="0">
                <a:latin typeface="Montserrat" pitchFamily="2" charset="77"/>
              </a:rPr>
              <a:t>הרצנו את האלגוריתמים על מגוון ערכים שונה של הפרמטרים של כל אלגוריתם.</a:t>
            </a:r>
          </a:p>
          <a:p>
            <a:pPr marL="171450" indent="-171450" algn="r" rtl="1">
              <a:spcAft>
                <a:spcPts val="1200"/>
              </a:spcAft>
            </a:pPr>
            <a:r>
              <a:rPr lang="he-IL" sz="1400" dirty="0">
                <a:latin typeface="Lato" panose="020F0502020204030203" pitchFamily="34" charset="0"/>
                <a:ea typeface="Lato" panose="020F0502020204030203" pitchFamily="34" charset="0"/>
              </a:rPr>
              <a:t>לאחר הרצת כלל האלגוריתמים על כלל החלוקות והפרמטרים ייצאנו את כלל התוצאות לקבצי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json</a:t>
            </a:r>
            <a:r>
              <a:rPr lang="he-IL" sz="1400" dirty="0">
                <a:latin typeface="Lato" panose="020F0502020204030203" pitchFamily="34" charset="0"/>
                <a:ea typeface="Lato" panose="020F0502020204030203" pitchFamily="34" charset="0"/>
              </a:rPr>
              <a:t> חיצוניים כאשר כל שם קובץ מייצג את שם האלגוריתם ואת החלוקה שהביאה את התוצאות הללו. </a:t>
            </a:r>
            <a:br>
              <a:rPr lang="en-US" sz="1400" dirty="0">
                <a:latin typeface="Lato" panose="020F0502020204030203" pitchFamily="34" charset="0"/>
                <a:ea typeface="Lato" panose="020F0502020204030203" pitchFamily="34" charset="0"/>
              </a:rPr>
            </a:br>
            <a:r>
              <a:rPr lang="he-IL" sz="1400" dirty="0">
                <a:latin typeface="Lato" panose="020F0502020204030203" pitchFamily="34" charset="0"/>
                <a:ea typeface="Lato" panose="020F0502020204030203" pitchFamily="34" charset="0"/>
              </a:rPr>
              <a:t>כלומר, כל קובץ יכיל את ההרצה של האלגוריתם על כלל הערכים הרנדומליים של הפרמטרים לפי ייחס האימון והטסט. </a:t>
            </a:r>
          </a:p>
          <a:p>
            <a:pPr marL="171450" indent="-171450" algn="r" rtl="1">
              <a:spcAft>
                <a:spcPts val="1200"/>
              </a:spcAft>
            </a:pPr>
            <a:endParaRPr lang="he-IL" sz="14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925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519BF355-C0F5-D218-4E72-C147121838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6600" i="1" dirty="0">
                <a:cs typeface="+mj-cs"/>
              </a:rPr>
              <a:t>אלגוריתמים</a:t>
            </a:r>
          </a:p>
        </p:txBody>
      </p:sp>
    </p:spTree>
    <p:extLst>
      <p:ext uri="{BB962C8B-B14F-4D97-AF65-F5344CB8AC3E}">
        <p14:creationId xmlns:p14="http://schemas.microsoft.com/office/powerpoint/2010/main" val="325235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Logistic Regression</a:t>
            </a:r>
            <a:endParaRPr i="1" u="sng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314893" y="1749668"/>
            <a:ext cx="8465769" cy="2949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1450" indent="-171450" algn="r" rtl="1">
              <a:spcAft>
                <a:spcPts val="1200"/>
              </a:spcAft>
            </a:pPr>
            <a:r>
              <a:rPr lang="he-IL" sz="1400" dirty="0">
                <a:latin typeface="Montserrat" pitchFamily="2" charset="77"/>
              </a:rPr>
              <a:t>מכיוון שהמידע שלנו מורכב מפיצ׳רים </a:t>
            </a:r>
            <a:r>
              <a:rPr lang="he-IL" sz="1400" dirty="0" err="1">
                <a:latin typeface="Montserrat" pitchFamily="2" charset="77"/>
              </a:rPr>
              <a:t>במימד</a:t>
            </a:r>
            <a:r>
              <a:rPr lang="he-IL" sz="1400" dirty="0">
                <a:latin typeface="Montserrat" pitchFamily="2" charset="77"/>
              </a:rPr>
              <a:t> גבוה מה שיכול לגרום ללמידה להיות מסובכת, הרצנו את האלגוריתם עם </a:t>
            </a:r>
            <a:r>
              <a:rPr lang="en-US" sz="1400" dirty="0">
                <a:latin typeface="Montserrat" pitchFamily="2" charset="77"/>
              </a:rPr>
              <a:t>Ridge Regularization </a:t>
            </a:r>
            <a:r>
              <a:rPr lang="he-IL" sz="1400" dirty="0">
                <a:latin typeface="Montserrat" pitchFamily="2" charset="77"/>
              </a:rPr>
              <a:t> שמנסה לאזן בין המזעור של ה-</a:t>
            </a:r>
            <a:r>
              <a:rPr lang="en-US" sz="1400" dirty="0">
                <a:latin typeface="Montserrat" pitchFamily="2" charset="77"/>
              </a:rPr>
              <a:t>loss</a:t>
            </a:r>
            <a:r>
              <a:rPr lang="he-IL" sz="1400" dirty="0">
                <a:latin typeface="Montserrat" pitchFamily="2" charset="77"/>
              </a:rPr>
              <a:t> של הסיכון האמפירי וגם של הווקטור.  </a:t>
            </a:r>
            <a:br>
              <a:rPr lang="en-US" sz="1400" dirty="0">
                <a:latin typeface="Montserrat" pitchFamily="2" charset="77"/>
              </a:rPr>
            </a:br>
            <a:r>
              <a:rPr lang="he-IL" sz="1400" dirty="0">
                <a:latin typeface="Montserrat" pitchFamily="2" charset="77"/>
              </a:rPr>
              <a:t>בנוסף, קבענו</a:t>
            </a:r>
            <a:r>
              <a:rPr lang="en-US" sz="1400" dirty="0">
                <a:latin typeface="Montserrat" pitchFamily="2" charset="77"/>
              </a:rPr>
              <a:t>learning rate =0.1 </a:t>
            </a:r>
            <a:r>
              <a:rPr lang="he-IL" sz="1400" dirty="0">
                <a:latin typeface="Montserrat" pitchFamily="2" charset="77"/>
              </a:rPr>
              <a:t> ומגוון ערכי</a:t>
            </a:r>
            <a:r>
              <a:rPr lang="en-US" sz="1400" dirty="0" err="1">
                <a:latin typeface="Montserrat" pitchFamily="2" charset="77"/>
              </a:rPr>
              <a:t>c_value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he-IL" sz="1400" dirty="0">
                <a:latin typeface="Montserrat" pitchFamily="2" charset="77"/>
              </a:rPr>
              <a:t> שונים שקטנים מ1 בשביל להגדיל את ההשפעה של </a:t>
            </a:r>
            <a:r>
              <a:rPr lang="en-US" sz="1400" dirty="0" err="1">
                <a:latin typeface="Montserrat" pitchFamily="2" charset="77"/>
              </a:rPr>
              <a:t>Regularizer</a:t>
            </a:r>
            <a:r>
              <a:rPr lang="he-IL" sz="1400" dirty="0">
                <a:latin typeface="Montserrat" pitchFamily="2" charset="77"/>
              </a:rPr>
              <a:t>. פרמטר </a:t>
            </a:r>
            <a:r>
              <a:rPr lang="en-US" sz="1400" dirty="0" err="1">
                <a:latin typeface="Montserrat" pitchFamily="2" charset="77"/>
              </a:rPr>
              <a:t>c_value</a:t>
            </a:r>
            <a:r>
              <a:rPr lang="he-IL" sz="1400" dirty="0">
                <a:latin typeface="Montserrat" pitchFamily="2" charset="77"/>
              </a:rPr>
              <a:t> מקטין את ההשפעה של </a:t>
            </a:r>
            <a:r>
              <a:rPr lang="en-US" sz="1400" dirty="0" err="1">
                <a:latin typeface="Montserrat" pitchFamily="2" charset="77"/>
              </a:rPr>
              <a:t>Regularizer</a:t>
            </a:r>
            <a:r>
              <a:rPr lang="he-IL" sz="1400" dirty="0">
                <a:latin typeface="Montserrat" pitchFamily="2" charset="77"/>
              </a:rPr>
              <a:t> ביחס הפוך לערך שלו.</a:t>
            </a:r>
          </a:p>
          <a:p>
            <a:pPr marL="171450" indent="-171450" algn="r" rtl="1">
              <a:spcAft>
                <a:spcPts val="1200"/>
              </a:spcAft>
            </a:pPr>
            <a:r>
              <a:rPr lang="he-IL" sz="1400" dirty="0">
                <a:latin typeface="Montserrat" pitchFamily="2" charset="77"/>
              </a:rPr>
              <a:t>הפרמטרים שהביאו את התוצאות המקסימליות: </a:t>
            </a:r>
          </a:p>
          <a:p>
            <a:pPr marL="171450" indent="-171450" algn="r" rtl="1">
              <a:spcAft>
                <a:spcPts val="1200"/>
              </a:spcAft>
            </a:pPr>
            <a:r>
              <a:rPr lang="sv-SE" sz="1400" dirty="0">
                <a:latin typeface="Montserrat" pitchFamily="2" charset="77"/>
              </a:rPr>
              <a:t>C</a:t>
            </a:r>
            <a:r>
              <a:rPr lang="en-US" sz="1400" dirty="0">
                <a:latin typeface="Montserrat" pitchFamily="2" charset="77"/>
              </a:rPr>
              <a:t>_value:</a:t>
            </a:r>
            <a:r>
              <a:rPr lang="sv-SE" sz="1400" dirty="0">
                <a:latin typeface="Montserrat" pitchFamily="2" charset="77"/>
              </a:rPr>
              <a:t> 0.7462138628,   </a:t>
            </a:r>
            <a:endParaRPr lang="he-IL" sz="1400" dirty="0">
              <a:latin typeface="Montserrat" pitchFamily="2" charset="77"/>
            </a:endParaRPr>
          </a:p>
          <a:p>
            <a:pPr marL="171450" indent="-171450" algn="r" rtl="1">
              <a:spcAft>
                <a:spcPts val="1200"/>
              </a:spcAft>
            </a:pPr>
            <a:r>
              <a:rPr lang="sv-SE" sz="1400" dirty="0">
                <a:latin typeface="Montserrat" pitchFamily="2" charset="77"/>
              </a:rPr>
              <a:t>             epsilon: 0.001</a:t>
            </a:r>
            <a:endParaRPr lang="he-IL" sz="1400" dirty="0">
              <a:latin typeface="Montserrat" pitchFamily="2" charset="77"/>
            </a:endParaRPr>
          </a:p>
          <a:p>
            <a:pPr marL="171450" indent="-171450" algn="r" rtl="1">
              <a:spcAft>
                <a:spcPts val="1200"/>
              </a:spcAft>
            </a:pPr>
            <a:r>
              <a:rPr lang="sv-SE" sz="1400" dirty="0">
                <a:latin typeface="Montserrat" pitchFamily="2" charset="77"/>
              </a:rPr>
              <a:t>               random_state_val: 1</a:t>
            </a:r>
            <a:endParaRPr lang="he-IL" sz="1400" dirty="0">
              <a:latin typeface="Montserrat" pitchFamily="2" charset="77"/>
            </a:endParaRPr>
          </a:p>
          <a:p>
            <a:pPr marL="171450" indent="-171450" algn="r" rtl="1">
              <a:spcAft>
                <a:spcPts val="1200"/>
              </a:spcAft>
            </a:pPr>
            <a:endParaRPr lang="he-IL" sz="14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69305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Logistic Regression</a:t>
            </a:r>
            <a:endParaRPr i="1" u="sng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9" name="מציין מיקום טקסט 8">
            <a:extLst>
              <a:ext uri="{FF2B5EF4-FFF2-40B4-BE49-F238E27FC236}">
                <a16:creationId xmlns:a16="http://schemas.microsoft.com/office/drawing/2014/main" id="{20D1650B-058C-FD2C-2FF7-7D1A51C1F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5503" y="1047750"/>
            <a:ext cx="7038900" cy="995363"/>
          </a:xfrm>
        </p:spPr>
        <p:txBody>
          <a:bodyPr>
            <a:normAutofit lnSpcReduction="10000"/>
          </a:bodyPr>
          <a:lstStyle/>
          <a:p>
            <a:pPr marL="146050" indent="0" algn="r" rtl="1">
              <a:buNone/>
            </a:pPr>
            <a:r>
              <a:rPr lang="he-IL" sz="1600" dirty="0"/>
              <a:t>כל תמונה מייצגת תוצאות הרצה על </a:t>
            </a:r>
            <a:r>
              <a:rPr lang="en-US" sz="1600" dirty="0"/>
              <a:t>train </a:t>
            </a:r>
            <a:r>
              <a:rPr lang="he-IL" sz="1600" dirty="0"/>
              <a:t> ו-</a:t>
            </a:r>
            <a:r>
              <a:rPr lang="en-US" sz="1600" dirty="0"/>
              <a:t>test </a:t>
            </a:r>
            <a:r>
              <a:rPr lang="he-IL" sz="1600" dirty="0"/>
              <a:t> לפי </a:t>
            </a:r>
            <a:r>
              <a:rPr lang="en-US" sz="1600" dirty="0"/>
              <a:t> learning rate </a:t>
            </a:r>
            <a:r>
              <a:rPr lang="he-IL" sz="1600" dirty="0"/>
              <a:t>שונה. </a:t>
            </a:r>
            <a:br>
              <a:rPr lang="en-US" sz="1600" dirty="0"/>
            </a:br>
            <a:r>
              <a:rPr lang="he-IL" sz="1600" dirty="0"/>
              <a:t>אפשר לראות שקיבלנו תוצאות יפות עבור אלגוריתם זה, וניתן לראות שלא קיים </a:t>
            </a:r>
            <a:r>
              <a:rPr lang="en-US" sz="1600" dirty="0"/>
              <a:t>overfitting </a:t>
            </a:r>
            <a:r>
              <a:rPr lang="he-IL" sz="1600" dirty="0"/>
              <a:t> מובהק.</a:t>
            </a:r>
          </a:p>
        </p:txBody>
      </p:sp>
      <p:pic>
        <p:nvPicPr>
          <p:cNvPr id="4" name="תמונה 3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FCFD0D82-2D51-EA91-097B-12F9759C2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355161"/>
            <a:ext cx="2681056" cy="2788339"/>
          </a:xfrm>
          <a:prstGeom prst="rect">
            <a:avLst/>
          </a:prstGeom>
        </p:spPr>
      </p:pic>
      <p:pic>
        <p:nvPicPr>
          <p:cNvPr id="6" name="תמונה 5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29BE0B47-4C41-4CD9-E3AD-C6BD18574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673" y="2355160"/>
            <a:ext cx="2681056" cy="2788340"/>
          </a:xfrm>
          <a:prstGeom prst="rect">
            <a:avLst/>
          </a:prstGeom>
        </p:spPr>
      </p:pic>
      <p:pic>
        <p:nvPicPr>
          <p:cNvPr id="8" name="תמונה 7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48465DDD-2A57-2676-7A64-B85485F149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9345" y="2355159"/>
            <a:ext cx="2873802" cy="2830729"/>
          </a:xfrm>
          <a:prstGeom prst="rect">
            <a:avLst/>
          </a:prstGeom>
        </p:spPr>
      </p:pic>
      <p:sp>
        <p:nvSpPr>
          <p:cNvPr id="11" name="מציין מיקום טקסט 8">
            <a:extLst>
              <a:ext uri="{FF2B5EF4-FFF2-40B4-BE49-F238E27FC236}">
                <a16:creationId xmlns:a16="http://schemas.microsoft.com/office/drawing/2014/main" id="{34808610-9953-283A-F182-5F877BA09034}"/>
              </a:ext>
            </a:extLst>
          </p:cNvPr>
          <p:cNvSpPr txBox="1">
            <a:spLocks/>
          </p:cNvSpPr>
          <p:nvPr/>
        </p:nvSpPr>
        <p:spPr>
          <a:xfrm>
            <a:off x="6684219" y="1918048"/>
            <a:ext cx="657441" cy="521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r">
              <a:buNone/>
            </a:pPr>
            <a:r>
              <a:rPr lang="he-IL" dirty="0"/>
              <a:t>0.3</a:t>
            </a:r>
          </a:p>
        </p:txBody>
      </p:sp>
      <p:sp>
        <p:nvSpPr>
          <p:cNvPr id="12" name="מציין מיקום טקסט 8">
            <a:extLst>
              <a:ext uri="{FF2B5EF4-FFF2-40B4-BE49-F238E27FC236}">
                <a16:creationId xmlns:a16="http://schemas.microsoft.com/office/drawing/2014/main" id="{84243F97-4A13-92E6-509B-2A47170C7CF7}"/>
              </a:ext>
            </a:extLst>
          </p:cNvPr>
          <p:cNvSpPr txBox="1">
            <a:spLocks/>
          </p:cNvSpPr>
          <p:nvPr/>
        </p:nvSpPr>
        <p:spPr>
          <a:xfrm>
            <a:off x="4003163" y="1918048"/>
            <a:ext cx="657441" cy="521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r">
              <a:buNone/>
            </a:pPr>
            <a:r>
              <a:rPr lang="he-IL" dirty="0"/>
              <a:t>0.2</a:t>
            </a:r>
          </a:p>
        </p:txBody>
      </p:sp>
      <p:sp>
        <p:nvSpPr>
          <p:cNvPr id="13" name="מציין מיקום טקסט 8">
            <a:extLst>
              <a:ext uri="{FF2B5EF4-FFF2-40B4-BE49-F238E27FC236}">
                <a16:creationId xmlns:a16="http://schemas.microsoft.com/office/drawing/2014/main" id="{53D4FE46-B543-4946-9FFA-FEB61A3F87BC}"/>
              </a:ext>
            </a:extLst>
          </p:cNvPr>
          <p:cNvSpPr txBox="1">
            <a:spLocks/>
          </p:cNvSpPr>
          <p:nvPr/>
        </p:nvSpPr>
        <p:spPr>
          <a:xfrm>
            <a:off x="1134420" y="1918048"/>
            <a:ext cx="657441" cy="521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r">
              <a:buFont typeface="Lato"/>
              <a:buNone/>
            </a:pPr>
            <a:r>
              <a:rPr lang="he-IL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2635863212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</TotalTime>
  <Words>1459</Words>
  <Application>Microsoft Macintosh PowerPoint</Application>
  <PresentationFormat>On-screen Show (16:9)</PresentationFormat>
  <Paragraphs>84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Lato</vt:lpstr>
      <vt:lpstr>Montserrat</vt:lpstr>
      <vt:lpstr>Lat\</vt:lpstr>
      <vt:lpstr>Miriam</vt:lpstr>
      <vt:lpstr>Arial</vt:lpstr>
      <vt:lpstr>Focus</vt:lpstr>
      <vt:lpstr>Enhancing Mobile Security through Machine Learning: A Study on Android Malware Detection</vt:lpstr>
      <vt:lpstr>הקדמה</vt:lpstr>
      <vt:lpstr>תיאור המאגר</vt:lpstr>
      <vt:lpstr>תיאור המאגר</vt:lpstr>
      <vt:lpstr>תהליך השגת המידע וניתוח המאגר</vt:lpstr>
      <vt:lpstr>סיום העיבוד והכנתו ללמידה</vt:lpstr>
      <vt:lpstr>אלגוריתמים</vt:lpstr>
      <vt:lpstr>Logistic Regression</vt:lpstr>
      <vt:lpstr>Logistic Regression</vt:lpstr>
      <vt:lpstr>K-Nearest Neighbors </vt:lpstr>
      <vt:lpstr>Decision tree</vt:lpstr>
      <vt:lpstr>Linear SVC</vt:lpstr>
      <vt:lpstr>אתגרים </vt:lpstr>
      <vt:lpstr>אתגרים </vt:lpstr>
      <vt:lpstr>משימות עתידיות </vt:lpstr>
      <vt:lpstr>קישורים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Mobile Security through Machine Learning: A Study on Android Malware Detection</dc:title>
  <cp:lastModifiedBy>יוחאי מרדכי דהרי</cp:lastModifiedBy>
  <cp:revision>35</cp:revision>
  <dcterms:modified xsi:type="dcterms:W3CDTF">2023-02-18T14:33:34Z</dcterms:modified>
</cp:coreProperties>
</file>