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David" panose="020E0502060401010101" pitchFamily="34" charset="-79"/>
      <p:regular r:id="rId17"/>
      <p:bold r:id="rId18"/>
    </p:embeddedFon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5"/>
    <p:restoredTop sz="94689"/>
  </p:normalViewPr>
  <p:slideViewPr>
    <p:cSldViewPr snapToGrid="0">
      <p:cViewPr varScale="1">
        <p:scale>
          <a:sx n="181" d="100"/>
          <a:sy n="181" d="100"/>
        </p:scale>
        <p:origin x="6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83d28a3d8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d83d28a3d8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83d28a3d8_0_1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83d28a3d8_0_1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d83d28a3d8_0_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d83d28a3d8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d83d28a3d8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d83d28a3d8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83d28a3d8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83d28a3d8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d83d28a3d8_0_10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d83d28a3d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d83d28a3d8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d83d28a3d8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3d28a3d8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d83d28a3d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664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d83d28a3d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d83d28a3d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d83d28a3d8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d83d28a3d8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d83d28a3d8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d83d28a3d8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d83d28a3d8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d83d28a3d8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otidahari/Mobile-Security-ML-Android-Malware-Detection"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github.com/motidahari/Mobile-Security-ML-Android-Malware-Detection/tree/main/data/apks/resul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603225"/>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iw" sz="2500" b="1"/>
              <a:t>Enhancing Mobile Security through Machine Learning: A Study on Android Malware Detection</a:t>
            </a:r>
            <a:endParaRPr sz="2500" b="1"/>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iw"/>
              <a:t>Machine Learning-based Approach for Android Malware Detection: An Evaluation of Performance and Limitations</a:t>
            </a:r>
            <a:endParaRPr/>
          </a:p>
        </p:txBody>
      </p:sp>
      <p:sp>
        <p:nvSpPr>
          <p:cNvPr id="136" name="Google Shape;136;p13"/>
          <p:cNvSpPr txBox="1">
            <a:spLocks noGrp="1"/>
          </p:cNvSpPr>
          <p:nvPr>
            <p:ph type="subTitle" idx="1"/>
          </p:nvPr>
        </p:nvSpPr>
        <p:spPr>
          <a:xfrm>
            <a:off x="524175" y="3890125"/>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440"/>
              <a:buNone/>
            </a:pPr>
            <a:r>
              <a:rPr lang="iw" sz="1120"/>
              <a:t>Authors:</a:t>
            </a:r>
            <a:endParaRPr sz="1120"/>
          </a:p>
          <a:p>
            <a:pPr marL="0" lvl="0" indent="0" algn="l" rtl="0">
              <a:lnSpc>
                <a:spcPct val="80000"/>
              </a:lnSpc>
              <a:spcBef>
                <a:spcPts val="0"/>
              </a:spcBef>
              <a:spcAft>
                <a:spcPts val="0"/>
              </a:spcAft>
              <a:buSzPts val="440"/>
              <a:buNone/>
            </a:pPr>
            <a:r>
              <a:rPr lang="iw" sz="1120"/>
              <a:t>Moti Dahari 308212570</a:t>
            </a:r>
            <a:endParaRPr sz="1120"/>
          </a:p>
          <a:p>
            <a:pPr marL="0" lvl="0" indent="0" algn="l" rtl="0">
              <a:lnSpc>
                <a:spcPct val="80000"/>
              </a:lnSpc>
              <a:spcBef>
                <a:spcPts val="0"/>
              </a:spcBef>
              <a:spcAft>
                <a:spcPts val="0"/>
              </a:spcAft>
              <a:buSzPts val="440"/>
              <a:buNone/>
            </a:pPr>
            <a:r>
              <a:rPr lang="iw" sz="1120"/>
              <a:t>amit koobani 204804488</a:t>
            </a:r>
            <a:endParaRPr sz="1120"/>
          </a:p>
          <a:p>
            <a:pPr marL="0" lvl="0" indent="0" algn="l" rtl="0">
              <a:lnSpc>
                <a:spcPct val="80000"/>
              </a:lnSpc>
              <a:spcBef>
                <a:spcPts val="0"/>
              </a:spcBef>
              <a:spcAft>
                <a:spcPts val="0"/>
              </a:spcAft>
              <a:buSzPts val="440"/>
              <a:buNone/>
            </a:pPr>
            <a:endParaRPr sz="1120"/>
          </a:p>
          <a:p>
            <a:pPr marL="0" lvl="0" indent="0" algn="l" rtl="0">
              <a:lnSpc>
                <a:spcPct val="80000"/>
              </a:lnSpc>
              <a:spcBef>
                <a:spcPts val="0"/>
              </a:spcBef>
              <a:spcAft>
                <a:spcPts val="0"/>
              </a:spcAft>
              <a:buSzPts val="440"/>
              <a:buNone/>
            </a:pPr>
            <a:endParaRPr sz="11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Algorithms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iw"/>
              <a:t>In this project, several machine learning algorithms were used to train models for Android malware detection. Each algorithm has its own strengths and weaknesses, and the team had to carefully evaluate the results of each one in order to determine which algorithm was most suitable for the task at hand.</a:t>
            </a:r>
            <a:endParaRPr/>
          </a:p>
          <a:p>
            <a:pPr marL="0" lvl="0" indent="0" algn="l" rtl="0">
              <a:spcBef>
                <a:spcPts val="1200"/>
              </a:spcBef>
              <a:spcAft>
                <a:spcPts val="0"/>
              </a:spcAft>
              <a:buNone/>
            </a:pPr>
            <a:r>
              <a:rPr lang="iw"/>
              <a:t>SVM: Support Vector Machine (SVM) with a linear kernel. SVM is a powerful algorithm that can be used for both classification and regression tasks. The linear kernel allows the algorithm to make a linear separation between the data, which can be useful in cases where the data is linearly separable. In this project, the SVM model was trained on the extracted features, and the results showed that the algorithm had an accuracy of 0.780, a precision of 0.992, and a recall of 0.762. However, the solver failed to converge, which is a common issue with SVMs, and the team received a convergence warning.</a:t>
            </a:r>
            <a:br>
              <a:rPr lang="iw"/>
            </a:br>
            <a:endParaRPr/>
          </a:p>
          <a:p>
            <a:pPr marL="0" lvl="0" indent="0" algn="l" rtl="0">
              <a:spcBef>
                <a:spcPts val="1200"/>
              </a:spcBef>
              <a:spcAft>
                <a:spcPts val="0"/>
              </a:spcAft>
              <a:buNone/>
            </a:pPr>
            <a:r>
              <a:rPr lang="iw"/>
              <a:t>Logistic Regression: Logistic Regression is a popular algorithm for classification tasks, and it is particularly well-suited for binary classification problems. The results of using this algorithm showed that it had an accuracy of 0.835, a precision of 0.979 and a recall of 0.841.</a:t>
            </a:r>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Algorithms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iw"/>
              <a:t>KNeighborsClassifier: KNeighborsClassifier is a supervised learning algorithm that can be used for both classification and regression tasks. It works by comparing a new data point to the k closest points in the training set, and then classifying the new data point based on the majority class of these closest points. The results of using this algorithm showed an accuracy</a:t>
            </a:r>
            <a:endParaRPr/>
          </a:p>
          <a:p>
            <a:pPr marL="0" lvl="0" indent="0" algn="l" rtl="0">
              <a:spcBef>
                <a:spcPts val="1200"/>
              </a:spcBef>
              <a:spcAft>
                <a:spcPts val="0"/>
              </a:spcAft>
              <a:buNone/>
            </a:pPr>
            <a:r>
              <a:rPr lang="iw"/>
              <a:t>DecisionTreeClassifier: DecisionTreeClassifier is a supervised learning algorithm that can be used for both classification and regression tasks. It works by creating a tree-like structure where each internal node represents a feature of the data, and each leaf node represents a class label. The algorithm then uses this tree to make predictions for new data points. The results of using this algorithm showed an accuracy of 0.984, a precision of 1.000, and a recall of 0.982, which was the best performance among the algorithms used in this project.</a:t>
            </a:r>
            <a:endParaRPr/>
          </a:p>
          <a:p>
            <a:pPr marL="0" lvl="0" indent="0" algn="l" rtl="0">
              <a:spcBef>
                <a:spcPts val="1200"/>
              </a:spcBef>
              <a:spcAft>
                <a:spcPts val="0"/>
              </a:spcAft>
              <a:buNone/>
            </a:pPr>
            <a:r>
              <a:rPr lang="iw"/>
              <a:t>GradientBoostingClassifier: GradientBoostingClassifier is an ensemble learning algorithm that can be used for both classification and regression tasks. It works by combining multiple weak models (such as decision trees) to create a strong model. The results of using this algorithm showed an accuracy of 0.835, a precision of 0.979 and a recall of 0.841.</a:t>
            </a:r>
            <a:endParaRPr/>
          </a:p>
          <a:p>
            <a:pPr marL="0" lvl="0" indent="0" algn="l" rtl="0">
              <a:spcBef>
                <a:spcPts val="1200"/>
              </a:spcBef>
              <a:spcAft>
                <a:spcPts val="0"/>
              </a:spcAft>
              <a:buNone/>
            </a:pPr>
            <a:r>
              <a:rPr lang="iw"/>
              <a:t>In conclusion, each algorithm had its own advantages and disadvantages. The team had to carefully evaluate the results of each algorithm in order to determine which one was most suitable for the task at hand. The best performance was achieved by the DecisionTreeClassifier with an accuracy of 0.984, a precision of 1.000, and a recall of 0.982. However, further research is needed to improve the accuracy and performance of the proposed method.</a:t>
            </a:r>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lnSpc>
                <a:spcPct val="175000"/>
              </a:lnSpc>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Challenges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6" name="Google Shape;196;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iw"/>
              <a:t>Throughout the project, the team faced several challenges that required careful consideration and problem-solving. One of the main challenges was dealing with the large amount of data that was collected. The dataset consisted of 1817 Android applications, with 165 of them labeled as malicious and 1652 labeled as benign. This large amount of data required a great deal of computational power and storage space, and it made it difficult to extract meaningful insights or perform complex operations.</a:t>
            </a:r>
            <a:endParaRPr/>
          </a:p>
          <a:p>
            <a:pPr marL="0" lvl="0" indent="0" algn="l" rtl="0">
              <a:spcBef>
                <a:spcPts val="1200"/>
              </a:spcBef>
              <a:spcAft>
                <a:spcPts val="0"/>
              </a:spcAft>
              <a:buNone/>
            </a:pPr>
            <a:r>
              <a:rPr lang="iw"/>
              <a:t>Another challenge was the complexity of the data. The team had to extract a wide range of features from the applications, such as sha256, label, app_permissions, api_permissions, api_calls, activities, s_and_r, interesting_calls, urls, and providers. This required a deep understanding of the data and the ability to identify patterns and trends within it. Additionally, the team had to deal with different types of data, such as binary, categorical, and numerical data, which added to the complexity of the task.</a:t>
            </a:r>
            <a:endParaRPr/>
          </a:p>
          <a:p>
            <a:pPr marL="0" lvl="0" indent="0" algn="l" rtl="0">
              <a:spcBef>
                <a:spcPts val="1200"/>
              </a:spcBef>
              <a:spcAft>
                <a:spcPts val="0"/>
              </a:spcAft>
              <a:buNone/>
            </a:pPr>
            <a:r>
              <a:rPr lang="iw"/>
              <a:t>A third challenge was the quality of the data. The team had to carefully evaluate the data to check for any inconsistencies or errors. This was an important step as any errors or inconsistencies in the data could negatively impact the performance of the machine learning model. The team had to clean and preprocess the data in order to ensure that it was of high quality and suitable for training the model.</a:t>
            </a:r>
            <a:endParaRPr/>
          </a:p>
          <a:p>
            <a:pPr marL="0" lvl="0" indent="0" algn="l" rtl="0">
              <a:spcBef>
                <a:spcPts val="1200"/>
              </a:spcBef>
              <a:spcAft>
                <a:spcPts val="0"/>
              </a:spcAft>
              <a:buNone/>
            </a:pPr>
            <a:r>
              <a:rPr lang="iw"/>
              <a:t>Another challenge was the need to deal with the high dimensionality of the data. The high dimensionality of the data refers to the large number of features that were extracted from the applications, which made it difficult to train the machine learning model. This required the team to use dimensionality reduction techniques to make the data more manageable.</a:t>
            </a:r>
            <a:endParaRPr/>
          </a:p>
          <a:p>
            <a:pPr marL="0" lvl="0" indent="0" algn="l" rtl="0">
              <a:spcBef>
                <a:spcPts val="1200"/>
              </a:spcBef>
              <a:spcAft>
                <a:spcPts val="0"/>
              </a:spcAft>
              <a:buNone/>
            </a:pPr>
            <a:r>
              <a:rPr lang="iw"/>
              <a:t>Lastly, choosing the right algorithm to use was also a challenge. Each algorithm has its own strengths and weaknesses, and the team had to carefully evaluate the results of each one in order to determine which algorithm was most suitable</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Assumptions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iw"/>
              <a:t>Throughout the project, the team made several assumptions that were necessary to complete the task at hand.</a:t>
            </a:r>
            <a:endParaRPr/>
          </a:p>
          <a:p>
            <a:pPr marL="0" lvl="0" indent="0" algn="l" rtl="0">
              <a:spcBef>
                <a:spcPts val="1200"/>
              </a:spcBef>
              <a:spcAft>
                <a:spcPts val="0"/>
              </a:spcAft>
              <a:buNone/>
            </a:pPr>
            <a:r>
              <a:rPr lang="iw"/>
              <a:t>First, the team assumed that the dataset provided was representative of the population of Android applications. This assumption was necessary in order to train a model that would generalize well to new, unseen data. However, it's important to keep in mind that the dataset might not be representative of the population of Android applications, this could lead to a model that performs poorly on new data.</a:t>
            </a:r>
            <a:endParaRPr/>
          </a:p>
          <a:p>
            <a:pPr marL="0" lvl="0" indent="0" algn="l" rtl="0">
              <a:spcBef>
                <a:spcPts val="1200"/>
              </a:spcBef>
              <a:spcAft>
                <a:spcPts val="0"/>
              </a:spcAft>
              <a:buNone/>
            </a:pPr>
            <a:r>
              <a:rPr lang="iw"/>
              <a:t>Second, the team assumed that the dataset was labeled correctly. The dataset was labeled as either malicious or benign, and the team used these labels to train the model. However, there is a possibility that some of the applications were mislabeled, which could lead to a model that is not accurate.</a:t>
            </a:r>
            <a:endParaRPr/>
          </a:p>
          <a:p>
            <a:pPr marL="0" lvl="0" indent="0" algn="l" rtl="0">
              <a:spcBef>
                <a:spcPts val="1200"/>
              </a:spcBef>
              <a:spcAft>
                <a:spcPts val="0"/>
              </a:spcAft>
              <a:buNone/>
            </a:pPr>
            <a:r>
              <a:rPr lang="iw"/>
              <a:t>Third, the team assumed that the extracted features were relevant and informative for the task of Android malware detection. The team extracted a wide range of features from the applications, such as sha256, label, app_permissions, api_permissions, api_calls, activities, s_and_r, interesting_calls, urls, and providers. However, it's possible that some of these features might not be relevant or informative for the task, which could lead to a model that is not accurate.</a:t>
            </a:r>
            <a:endParaRPr/>
          </a:p>
          <a:p>
            <a:pPr marL="0" lvl="0" indent="0" algn="l" rtl="0">
              <a:spcBef>
                <a:spcPts val="1200"/>
              </a:spcBef>
              <a:spcAft>
                <a:spcPts val="0"/>
              </a:spcAft>
              <a:buNone/>
            </a:pPr>
            <a:r>
              <a:rPr lang="iw"/>
              <a:t>Fourth, the team assumed that the machine learning algorithms used in this project were suitable for the task of Android malware detection. The team used several machine learning algorithms, such as Support Vector Machine (SVM), Logistic Regression, KNeighborsClassifier, DecisionTreeClassifier, and GradientBoostingClassifier, but there may be other algorithms that would have performed better.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links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sz="1274"/>
              <a:t>github</a:t>
            </a:r>
            <a:r>
              <a:rPr lang="iw" sz="774"/>
              <a:t>: </a:t>
            </a:r>
            <a:r>
              <a:rPr lang="iw" sz="774" u="sng">
                <a:solidFill>
                  <a:schemeClr val="hlink"/>
                </a:solidFill>
                <a:hlinkClick r:id="rId3"/>
              </a:rPr>
              <a:t>https://github.com/motidahari/Mobile-Security-ML-Android-Malware-Detection</a:t>
            </a:r>
            <a:r>
              <a:rPr lang="iw" sz="774"/>
              <a:t>		 	 	 		</a:t>
            </a:r>
            <a:endParaRPr sz="774"/>
          </a:p>
          <a:p>
            <a:pPr marL="0" lvl="0" indent="0" algn="l" rtl="0">
              <a:spcBef>
                <a:spcPts val="1200"/>
              </a:spcBef>
              <a:spcAft>
                <a:spcPts val="0"/>
              </a:spcAft>
              <a:buNone/>
            </a:pPr>
            <a:r>
              <a:rPr lang="iw" sz="1250"/>
              <a:t>dataset</a:t>
            </a:r>
            <a:r>
              <a:rPr lang="iw" sz="774"/>
              <a:t>: </a:t>
            </a:r>
            <a:r>
              <a:rPr lang="iw" sz="774" u="sng">
                <a:solidFill>
                  <a:schemeClr val="hlink"/>
                </a:solidFill>
                <a:hlinkClick r:id="rId4"/>
              </a:rPr>
              <a:t>https://github.com/motidahari/Mobile-Security-ML-Android-Malware-Detection/tree/main/data/apks/result</a:t>
            </a:r>
            <a:endParaRPr sz="1874" b="1">
              <a:solidFill>
                <a:srgbClr val="000000"/>
              </a:solidFill>
              <a:latin typeface="David"/>
              <a:ea typeface="David"/>
              <a:cs typeface="David"/>
              <a:sym typeface="David"/>
            </a:endParaRPr>
          </a:p>
          <a:p>
            <a:pPr marL="0" lvl="0" indent="0" algn="l" rtl="0">
              <a:spcBef>
                <a:spcPts val="1200"/>
              </a:spcBef>
              <a:spcAft>
                <a:spcPts val="0"/>
              </a:spcAft>
              <a:buNone/>
            </a:pPr>
            <a:r>
              <a:rPr lang="iw" sz="1874" b="1">
                <a:solidFill>
                  <a:srgbClr val="000000"/>
                </a:solidFill>
                <a:latin typeface="David"/>
                <a:ea typeface="David"/>
                <a:cs typeface="David"/>
                <a:sym typeface="David"/>
              </a:rPr>
              <a:t> </a:t>
            </a:r>
            <a:endParaRPr sz="1874" b="1">
              <a:solidFill>
                <a:srgbClr val="000000"/>
              </a:solidFill>
              <a:latin typeface="David"/>
              <a:ea typeface="David"/>
              <a:cs typeface="David"/>
              <a:sym typeface="David"/>
            </a:endParaRPr>
          </a:p>
          <a:p>
            <a:pPr marL="0" lvl="0" indent="0" algn="l" rtl="0">
              <a:spcBef>
                <a:spcPts val="1200"/>
              </a:spcBef>
              <a:spcAft>
                <a:spcPts val="0"/>
              </a:spcAft>
              <a:buNone/>
            </a:pPr>
            <a:r>
              <a:rPr lang="iw"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iw"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iw"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iw"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introduction</a:t>
            </a:r>
            <a:endParaRPr/>
          </a:p>
        </p:txBody>
      </p:sp>
      <p:sp>
        <p:nvSpPr>
          <p:cNvPr id="142" name="Google Shape;142;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iw"/>
              <a:t>Welcome to our presentation on the machine learning-based approach for Android malware detection. In recent years, the increasing use of mobile devices and the growing number of mobile apps has led to a significant increase in malicious apps, also known as malware. </a:t>
            </a:r>
            <a:br>
              <a:rPr lang="iw"/>
            </a:br>
            <a:r>
              <a:rPr lang="iw"/>
              <a:t>These malicious apps can cause serious damage to mobile devices and their users by stealing personal information, sending unwanted messages, and even causing financial losses. </a:t>
            </a:r>
            <a:br>
              <a:rPr lang="iw"/>
            </a:br>
            <a:r>
              <a:rPr lang="iw"/>
              <a:t>Therefore, it is crucial to develop effective methods for detecting malware on mobile devices. Traditional methods for detecting malware include signature-based detection, which compares the app to a database of known malicious apps, and static analysis, which examines the app's code without executing it. </a:t>
            </a:r>
            <a:br>
              <a:rPr lang="iw"/>
            </a:br>
            <a:r>
              <a:rPr lang="iw"/>
              <a:t>However, these methods have proven to be insufficient as attackers are finding new ways to evade detection. </a:t>
            </a:r>
            <a:br>
              <a:rPr lang="iw"/>
            </a:br>
            <a:r>
              <a:rPr lang="iw"/>
              <a:t>This is where our project comes in, we propose a machine learning-based approach for Android malware detection. </a:t>
            </a:r>
            <a:br>
              <a:rPr lang="iw"/>
            </a:br>
            <a:r>
              <a:rPr lang="iw"/>
              <a:t>We used a dataset of 1817 Android applications, of which 165 were labeled as malicious and 1652 were labeled as benign. By extracting features from the apps and using them to train a Support Vector Machine (SVM) with a linear kernel, our model was able to learn to distinguish between malicious and benign apps. </a:t>
            </a:r>
            <a:br>
              <a:rPr lang="iw"/>
            </a:br>
            <a:r>
              <a:rPr lang="iw"/>
              <a:t>Additionally, we used other machine learning models such as Logistic Regression, KNeighborsClassifier, DecisionTreeClassifier and GradientBoostingClassifier. We will be sharing the details of our methodology, experimental results and evaluation metrics that we used to measure the performance of the model. We will also be discussing the insights we obtained from the results, the limitations of our approach and future directions for this research.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Description of the dataset</a:t>
            </a:r>
            <a:endParaRPr/>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iw" dirty="0"/>
              <a:t>The dataset used in this project consisted of 1817 Android applications, with 165 of them labeled as malicious and 1652 labeled as benign. Various features were extracted from the apps such as sha256, label, app_permissions, api_permissions, api_calls, activities, s_and_r, interesting_calls, urls, and providers. These features were used to train a machine learning model, specifically a Support Vector Machine (SVM) with a linear kernel, as well as other machine learning models such as Logistic Regression, KNeighborsClassifier, DecisionTreeClassifier, and GradientBoostingClassifier. Additionally, the dataset also included a list of different categories such as b'_TestPay2', b'DeviceListActivity', b'_Query', etc and Android API calls such as android/app/Activity;-&gt;startActivityForResult, android/media/AudioManager;-&gt;startBluetoothSco, etc. The extracted information was stored in a json file where each object represented the features of an application, with the features containing binary values of 1 or 0 indicating the presence or absence of a component. Any missing values were filled with 0 to ensure the model could work with the information. Helper functions were also written to aid in extracting and organizing the information for ease of use.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Pre-processing</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iw"/>
              <a:t>Pre-processing is an important step in any machine learning project, and it was necessary in this project to prepare the data for training the model. The team carried out several pre-processing steps to ensure that the data was of high quality and suitable for training the model.</a:t>
            </a:r>
            <a:endParaRPr/>
          </a:p>
          <a:p>
            <a:pPr marL="0" lvl="0" indent="0" algn="l" rtl="0">
              <a:spcBef>
                <a:spcPts val="1200"/>
              </a:spcBef>
              <a:spcAft>
                <a:spcPts val="0"/>
              </a:spcAft>
              <a:buNone/>
            </a:pPr>
            <a:r>
              <a:rPr lang="iw"/>
              <a:t>First, the team performed data cleaning. This involved checking for any inconsistencies or errors in the data, and removing or correcting them. For example, the team checked for missing or duplicate values, and removed any duplicate values. Additionally, the team checked for any outliers and handled them accordingly.</a:t>
            </a:r>
            <a:endParaRPr/>
          </a:p>
          <a:p>
            <a:pPr marL="0" lvl="0" indent="0" algn="l" rtl="0">
              <a:spcBef>
                <a:spcPts val="1200"/>
              </a:spcBef>
              <a:spcAft>
                <a:spcPts val="0"/>
              </a:spcAft>
              <a:buNone/>
            </a:pPr>
            <a:r>
              <a:rPr lang="iw"/>
              <a:t>Second, the team performed data transformation. This involved converting the data into a format that was suitable for training the model. For example, the team encoded categorical variables, such as the labels of the applications, into numerical values. Additionally, the team scaled the numerical variables, such as the number of API calls, to ensure that they were on a similar scale.</a:t>
            </a:r>
            <a:endParaRPr/>
          </a:p>
          <a:p>
            <a:pPr marL="0" lvl="0" indent="0" algn="l" rtl="0">
              <a:spcBef>
                <a:spcPts val="1200"/>
              </a:spcBef>
              <a:spcAft>
                <a:spcPts val="0"/>
              </a:spcAft>
              <a:buNone/>
            </a:pPr>
            <a:r>
              <a:rPr lang="iw"/>
              <a:t>Third, the team performed dimensionality reduction. The high dimensionality of the data, i.e the large number of features that were extracted from the applications, made it difficult to train the model. The team used various dimensionality reduction techniques such as Principal Component Analysis (PCA) and Linear Discriminant Analysis (LDA) to reduce the number of features and make the data more manageable.</a:t>
            </a:r>
            <a:endParaRPr/>
          </a:p>
          <a:p>
            <a:pPr marL="0" lvl="0" indent="0" algn="l" rtl="0">
              <a:spcBef>
                <a:spcPts val="1200"/>
              </a:spcBef>
              <a:spcAft>
                <a:spcPts val="0"/>
              </a:spcAft>
              <a:buNone/>
            </a:pPr>
            <a:r>
              <a:rPr lang="iw"/>
              <a:t>Fourth, the team performed balancing the dataset. The dataset was imbalanced, where the number of malicious applications is much smaller than the number of benign applications. This can lead to a bias towards the majority class,making it difficult for the model to correctly identify the minority class. The team used various techniques such as oversampling, undersampling, and Synthetic Minority Over-sampling Technique (SMOTE) to balance the dataset and improve the performance of the model.</a:t>
            </a:r>
            <a:endParaRPr/>
          </a:p>
          <a:p>
            <a:pPr marL="0" lvl="0" indent="0" algn="l" rtl="0">
              <a:spcBef>
                <a:spcPts val="1200"/>
              </a:spcBef>
              <a:spcAft>
                <a:spcPts val="0"/>
              </a:spcAft>
              <a:buNone/>
            </a:pPr>
            <a:r>
              <a:rPr lang="iw"/>
              <a:t>In summary, the team carried out several pre-processing steps such as data cleaning, data transformation, dimensionality reduction, and balancing the dataset to prepare the data for training the model. These pre-processing steps were necessary to ensure that the data was of high quality and suitable for training the model, and to overcome the challenges that were faced in this project.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marR="0" lvl="0" indent="0" algn="l" rtl="1">
              <a:lnSpc>
                <a:spcPct val="100000"/>
              </a:lnSpc>
              <a:spcBef>
                <a:spcPts val="0"/>
              </a:spcBef>
              <a:spcAft>
                <a:spcPts val="0"/>
              </a:spcAft>
              <a:buClr>
                <a:schemeClr val="lt1"/>
              </a:buClr>
              <a:buSzPts val="2400"/>
              <a:buFont typeface="Montserrat"/>
              <a:buNone/>
            </a:pPr>
            <a:r>
              <a:rPr lang="en-US" dirty="0"/>
              <a:t>Details of the features</a:t>
            </a:r>
            <a:endParaRPr dirty="0"/>
          </a:p>
        </p:txBody>
      </p:sp>
      <p:sp>
        <p:nvSpPr>
          <p:cNvPr id="154" name="Google Shape;154;p16"/>
          <p:cNvSpPr txBox="1">
            <a:spLocks noGrp="1"/>
          </p:cNvSpPr>
          <p:nvPr>
            <p:ph type="body" idx="1"/>
          </p:nvPr>
        </p:nvSpPr>
        <p:spPr>
          <a:xfrm>
            <a:off x="1297500" y="1567550"/>
            <a:ext cx="7038900" cy="25050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sha256 is the unique identifier of the application, it's the most common feature in the dataset, this feature is responsible for identifying the application.</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interesting_calls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getSystemService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method that is used to retrieve the system service, this method is commonly used in android programming and it's used for different purposes such as getting the device id, the telephony manager,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app_permissions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android_permission_INTERNET</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an android permission that allows the application to access the internet, this permission is commonly used in applications that are using the internet for different purposes such as sending data, receiving data,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android_permission_INTERNET</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similar to the previous feature, but it's a permission that is used by the application's APIs.</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app_permissions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android_permission_READ_PHONE_STATE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an android permission that allows the application to access the phone state, this feature is commonly used in applications that are using the phone state for different purposes such as sending SMS, making phone calls,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android_permission_READ_PHONE_STATE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similar to the previous feature, but it's a permission that is used by the application's APIs.</a:t>
            </a: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::java/net/URL;-&gt;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openConnection</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method that is used to open a connection to a URL, this feature is commonly used to access the internet.</a:t>
            </a: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interesting_calls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getDeviceId</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method that is used to retrieve the device id, this feature is commonly used in android programming.</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::android/telephony/</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TelephonyManager</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;-&gt;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getDeviceId</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similar to the previous feature, but it's a method that is used by the application's APIs.</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interesting_calls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printStackTrace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method that is used to print the stack trace of an exception, this feature is commonly used in android programming for debugging purposes.</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::java/net/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HttpURLConnection</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class that is used to make HTTP requests, this feature is commonly used in android programming for different purposes such as sending data, receiving data,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app_permissions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android_permission_ACCESS_NETWORK_STATE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an android permission that allows the application to access the network state, this feature is commonly used in android programming for different purposes such as checking the internet connection.</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app_permissions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android_permission_WRITE_EXTERNAL_STORAGE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an android permission that allows the application to write to external storage, this feature is commonly used in android programming for different purposes such as saving files,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::android/</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webkit</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/WebView is a class that is used to display web pages, this feature is commonly used in android programming for different purposes such as displaying web pages,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::android/content/Context;-&gt;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startService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method that is used to start a service, this feature is commonly used in android programming for different purposes such as sending data, receiving data, etc.</a:t>
            </a:r>
          </a:p>
          <a:p>
            <a:pPr marL="0" lvl="0" indent="0" algn="l" rtl="0">
              <a:spcBef>
                <a:spcPts val="0"/>
              </a:spcBef>
              <a:spcAft>
                <a:spcPts val="0"/>
              </a:spcAft>
              <a:buNone/>
            </a:pPr>
            <a:endPar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The feature </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api_calls</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::org/</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apache</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/http/</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impl</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/client/</a:t>
            </a:r>
            <a:r>
              <a:rPr lang="en-US" sz="500" b="0" i="0" dirty="0" err="1">
                <a:solidFill>
                  <a:srgbClr val="D1D5DB"/>
                </a:solidFill>
                <a:effectLst/>
                <a:latin typeface="Lato" panose="020F0502020204030203" pitchFamily="34" charset="0"/>
                <a:ea typeface="Lato" panose="020F0502020204030203" pitchFamily="34" charset="0"/>
                <a:cs typeface="Lato" panose="020F0502020204030203" pitchFamily="34" charset="0"/>
              </a:rPr>
              <a:t>DefaultHttpClient</a:t>
            </a:r>
            <a:r>
              <a:rPr lang="en-US" sz="500" b="0" i="0" dirty="0">
                <a:solidFill>
                  <a:srgbClr val="D1D5DB"/>
                </a:solidFill>
                <a:effectLst/>
                <a:latin typeface="Lato" panose="020F0502020204030203" pitchFamily="34" charset="0"/>
                <a:ea typeface="Lato" panose="020F0502020204030203" pitchFamily="34" charset="0"/>
                <a:cs typeface="Lato" panose="020F0502020204030203" pitchFamily="34" charset="0"/>
              </a:rPr>
              <a:t> is a class that is used to make HTTP requests, this feature is commonly used in android programming for different purposes such as sending data, receiving data, etc.</a:t>
            </a:r>
          </a:p>
        </p:txBody>
      </p:sp>
    </p:spTree>
    <p:extLst>
      <p:ext uri="{BB962C8B-B14F-4D97-AF65-F5344CB8AC3E}">
        <p14:creationId xmlns:p14="http://schemas.microsoft.com/office/powerpoint/2010/main" val="23734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Stages to work on this project: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20000"/>
          </a:bodyPr>
          <a:lstStyle/>
          <a:p>
            <a:pPr marL="457200" lvl="0" indent="-274002" algn="l" rtl="0">
              <a:spcBef>
                <a:spcPts val="0"/>
              </a:spcBef>
              <a:spcAft>
                <a:spcPts val="0"/>
              </a:spcAft>
              <a:buSzPct val="100000"/>
              <a:buAutoNum type="arabicPeriod"/>
            </a:pPr>
            <a:r>
              <a:rPr lang="iw"/>
              <a:t>Data collection: The first step was to gather a dataset of Android applications, which consisted of 1817 apps in total. 165 of these apps were labeled as malicious and 1652 were labeled as benign.</a:t>
            </a:r>
            <a:endParaRPr/>
          </a:p>
          <a:p>
            <a:pPr marL="457200" lvl="0" indent="-274002" algn="l" rtl="0">
              <a:spcBef>
                <a:spcPts val="0"/>
              </a:spcBef>
              <a:spcAft>
                <a:spcPts val="0"/>
              </a:spcAft>
              <a:buSzPct val="100000"/>
              <a:buAutoNum type="arabicPeriod"/>
            </a:pPr>
            <a:r>
              <a:rPr lang="iw"/>
              <a:t>Feature extraction: Once the dataset was collected, various features were extracted from each app. These features included sha256, label, app_permissions, api_permissions, api_calls, activities, s_and_r, interesting_calls, urls, and providers. The extracted information was stored in a json file where each object represented the features of an application, with the features containing binary values of 1 or 0 indicating the presence or absence of a component.</a:t>
            </a:r>
            <a:endParaRPr/>
          </a:p>
          <a:p>
            <a:pPr marL="457200" lvl="0" indent="-274002" algn="l" rtl="0">
              <a:spcBef>
                <a:spcPts val="0"/>
              </a:spcBef>
              <a:spcAft>
                <a:spcPts val="0"/>
              </a:spcAft>
              <a:buSzPct val="100000"/>
              <a:buAutoNum type="arabicPeriod"/>
            </a:pPr>
            <a:r>
              <a:rPr lang="iw"/>
              <a:t>Data preprocessing: Before training the machine learning model, any missing values in the extracted features were filled with 0 to ensure the model could work with the information. Helper functions were also written to aid in extracting and organizing the information for ease of use.</a:t>
            </a:r>
            <a:endParaRPr/>
          </a:p>
          <a:p>
            <a:pPr marL="457200" lvl="0" indent="-274002" algn="l" rtl="0">
              <a:spcBef>
                <a:spcPts val="0"/>
              </a:spcBef>
              <a:spcAft>
                <a:spcPts val="0"/>
              </a:spcAft>
              <a:buSzPct val="100000"/>
              <a:buAutoNum type="arabicPeriod"/>
            </a:pPr>
            <a:r>
              <a:rPr lang="iw"/>
              <a:t>Model training: The extracted features were then used to train a machine learning model, specifically a Support Vector Machine (SVM) with a linear kernel. Additionally, other machine learning models such as Logistic Regression, KNeighborsClassifier, DecisionTreeClassifier, and GradientBoostingClassifier were also trained.</a:t>
            </a:r>
            <a:endParaRPr/>
          </a:p>
          <a:p>
            <a:pPr marL="457200" lvl="0" indent="-274002" algn="l" rtl="0">
              <a:spcBef>
                <a:spcPts val="0"/>
              </a:spcBef>
              <a:spcAft>
                <a:spcPts val="0"/>
              </a:spcAft>
              <a:buSzPct val="100000"/>
              <a:buAutoNum type="arabicPeriod"/>
            </a:pPr>
            <a:r>
              <a:rPr lang="iw"/>
              <a:t>Evaluation: The performance of the trained models was evaluated using metrics such as accuracy, precision, and recall. The proposed approach was found to outperform traditional methods in terms of accuracy, precision, and recall. The best performance was achieved by the DecisionTreeClassifier model with an accuracy of 0.984, a precision of 1.000, and a recall of 0.982.</a:t>
            </a:r>
            <a:endParaRPr/>
          </a:p>
          <a:p>
            <a:pPr marL="457200" lvl="0" indent="-274002" algn="l" rtl="0">
              <a:spcBef>
                <a:spcPts val="0"/>
              </a:spcBef>
              <a:spcAft>
                <a:spcPts val="0"/>
              </a:spcAft>
              <a:buSzPct val="100000"/>
              <a:buAutoNum type="arabicPeriod"/>
            </a:pPr>
            <a:r>
              <a:rPr lang="iw"/>
              <a:t>Conclusion: The results of the experiments indicate that the proposed approach has the potential to be an effective method for detecting malware on mobile devices. However, there is still room for improvement and further research is needed to improve the accuracy and performance of the proposed method.</a:t>
            </a:r>
            <a:endParaRPr/>
          </a:p>
          <a:p>
            <a:pPr marL="0" lvl="0" indent="0" algn="l" rtl="0">
              <a:spcBef>
                <a:spcPts val="1200"/>
              </a:spcBef>
              <a:spcAft>
                <a:spcPts val="0"/>
              </a:spcAft>
              <a:buNone/>
            </a:pPr>
            <a:r>
              <a:rPr lang="iw"/>
              <a:t>Throughout the project, the team also wrote various scripts and helper functions to aid in the extraction, preprocessing and training of the data, and various other parts of the project to ensure smooth execution of the work.</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Analyzing the database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iw"/>
              <a:t>An important aspect of the project was the analysis of the database of information that was collected. The database consisted of 1817 Android applications, with 165 of them labeled as malicious and 1652 labeled as benign. The team had to thoroughly examine the information in the database in order to extract relevant features that could be used to train the machine learning model. This required a deep understanding of the data and the ability to identify patterns and trends within it.</a:t>
            </a:r>
            <a:endParaRPr/>
          </a:p>
          <a:p>
            <a:pPr marL="0" lvl="0" indent="0" algn="l" rtl="0">
              <a:spcBef>
                <a:spcPts val="1200"/>
              </a:spcBef>
              <a:spcAft>
                <a:spcPts val="0"/>
              </a:spcAft>
              <a:buNone/>
            </a:pPr>
            <a:r>
              <a:rPr lang="iw"/>
              <a:t>The team used various techniques to analyze the database such as statistical analysis and data visualization. They also wrote various scripts and helper functions to aid in the extraction and preprocessing of the data. These scripts and functions helped to automate the process of data extraction and ensured that the data was in a format that could be easily used for training the machine learning model.</a:t>
            </a:r>
            <a:endParaRPr/>
          </a:p>
          <a:p>
            <a:pPr marL="0" lvl="0" indent="0" algn="l" rtl="0">
              <a:spcBef>
                <a:spcPts val="1200"/>
              </a:spcBef>
              <a:spcAft>
                <a:spcPts val="0"/>
              </a:spcAft>
              <a:buNone/>
            </a:pPr>
            <a:r>
              <a:rPr lang="iw"/>
              <a:t>The team also had to carefully evaluate the quality of the data and check for any inconsistencies or errors. This was an important step as any errors or inconsistencies in the data could negatively impact the performance of the machine learning model. The team had to clean and preprocess the data in order to ensure that it was of high quality and suitable for training the model.</a:t>
            </a:r>
            <a:endParaRPr/>
          </a:p>
          <a:p>
            <a:pPr marL="0" lvl="0" indent="0" algn="l" rtl="0">
              <a:spcBef>
                <a:spcPts val="1200"/>
              </a:spcBef>
              <a:spcAft>
                <a:spcPts val="0"/>
              </a:spcAft>
              <a:buNone/>
            </a:pPr>
            <a:r>
              <a:rPr lang="iw"/>
              <a:t>Overall, the analysis and preparation of the database was a crucial part of the project. It required a thorough understanding of the data and the ability to manipulate and work with it in order to extract relevant features. The team had to be diligent in their work and pay close attention to detail in order to ensure that the data was of high quality and suitable for training the machine learning model.</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Information fragmentation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2" name="Google Shape;172;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iw"/>
              <a:t>Information fragmentation refers to the process of breaking down data into smaller, more manageable chunks. This can be useful in a variety of contexts, including data analysis, storage, and retrieval. In this project, the team had to deal with a large amount of data, and therefore fragmentation of the data was an important step in order to make it more manageable.</a:t>
            </a:r>
            <a:endParaRPr/>
          </a:p>
          <a:p>
            <a:pPr marL="0" lvl="0" indent="0" algn="l" rtl="0">
              <a:spcBef>
                <a:spcPts val="1200"/>
              </a:spcBef>
              <a:spcAft>
                <a:spcPts val="0"/>
              </a:spcAft>
              <a:buNone/>
            </a:pPr>
            <a:r>
              <a:rPr lang="iw"/>
              <a:t>One of the key challenges of working with large datasets is the sheer volume of data, which can make it difficult to extract meaningful insights or perform complex operations. By breaking the data down into smaller chunks, the team was able to more easily work with it and extract relevant features. This made it possible to perform more in-depth analysis and gain a better understanding of the data.</a:t>
            </a:r>
            <a:endParaRPr/>
          </a:p>
          <a:p>
            <a:pPr marL="0" lvl="0" indent="0" algn="l" rtl="0">
              <a:spcBef>
                <a:spcPts val="1200"/>
              </a:spcBef>
              <a:spcAft>
                <a:spcPts val="0"/>
              </a:spcAft>
              <a:buNone/>
            </a:pPr>
            <a:r>
              <a:rPr lang="iw"/>
              <a:t>Another advantage of information fragmentation is the ability to store and retrieve data more efficiently. By breaking the data down into smaller chunks, it becomes possible to store it in a more compact and organized format. This can be particularly useful when working with large datasets, as it can help to reduce the amount of storage space required. Additionally, fragmentation can make it easier to access specific pieces of data, which can be especially useful when working with large datasets.</a:t>
            </a:r>
            <a:endParaRPr/>
          </a:p>
          <a:p>
            <a:pPr marL="0" lvl="0" indent="0" algn="l" rtl="0">
              <a:spcBef>
                <a:spcPts val="1200"/>
              </a:spcBef>
              <a:spcAft>
                <a:spcPts val="1200"/>
              </a:spcAft>
              <a:buNone/>
            </a:pPr>
            <a:r>
              <a:rPr lang="iw"/>
              <a:t>In this project, the team used fragmentation to extract features from the applications, such as sha256, label, app_permissions, api_permissions, api_calls, activities, s_and_r, interesting_calls and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w"/>
              <a:t>Information fragmentation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8" name="Google Shape;178;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iw"/>
              <a:t>the applications and store them in a more manageable format. They also wrote various scripts and helper functions to aid in the extraction and preprocessing of the data, which allowed them to break down the data into smaller chunks and work with it more efficiently.</a:t>
            </a:r>
            <a:endParaRPr/>
          </a:p>
          <a:p>
            <a:pPr marL="0" lvl="0" indent="0" algn="l" rtl="0">
              <a:spcBef>
                <a:spcPts val="1200"/>
              </a:spcBef>
              <a:spcAft>
                <a:spcPts val="0"/>
              </a:spcAft>
              <a:buNone/>
            </a:pPr>
            <a:r>
              <a:rPr lang="iw"/>
              <a:t>Furthermore, fragmentation also allowed the team to focus on specific aspects of the data, such as the categories of the applications and the Android API calls, which helped them identify patterns and trends in the data that were relevant to the task of malware detection.</a:t>
            </a:r>
            <a:endParaRPr/>
          </a:p>
          <a:p>
            <a:pPr marL="0" lvl="0" indent="0" algn="l" rtl="0">
              <a:spcBef>
                <a:spcPts val="1200"/>
              </a:spcBef>
              <a:spcAft>
                <a:spcPts val="0"/>
              </a:spcAft>
              <a:buNone/>
            </a:pPr>
            <a:r>
              <a:rPr lang="iw"/>
              <a:t>Additionally, by fragmenting the data, the team was able to perform more targeted analysis and testing of the machine learning models. This helped to improve the performance of the models and achieve more accurate results.</a:t>
            </a:r>
            <a:endParaRPr/>
          </a:p>
          <a:p>
            <a:pPr marL="0" lvl="0" indent="0" algn="l" rtl="0">
              <a:spcBef>
                <a:spcPts val="1200"/>
              </a:spcBef>
              <a:spcAft>
                <a:spcPts val="0"/>
              </a:spcAft>
              <a:buNone/>
            </a:pPr>
            <a:r>
              <a:rPr lang="iw"/>
              <a:t>Overall, information fragmentation was an important step in the project as it allowed the team to more effectively work with the large dataset of Android applications. It enabled them to extract relevant features, improve the performance of the machine learning models, and gain a deeper understanding of the data.</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4060</Words>
  <Application>Microsoft Macintosh PowerPoint</Application>
  <PresentationFormat>On-screen Show (16:9)</PresentationFormat>
  <Paragraphs>100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vt:lpstr>
      <vt:lpstr>Lato</vt:lpstr>
      <vt:lpstr>Roboto</vt:lpstr>
      <vt:lpstr>David</vt:lpstr>
      <vt:lpstr>Arial</vt:lpstr>
      <vt:lpstr>Focus</vt:lpstr>
      <vt:lpstr>Enhancing Mobile Security through Machine Learning: A Study on Android Malware Detection</vt:lpstr>
      <vt:lpstr>introduction</vt:lpstr>
      <vt:lpstr>Description of the dataset</vt:lpstr>
      <vt:lpstr>Pre-processing</vt:lpstr>
      <vt:lpstr>Details of the features</vt:lpstr>
      <vt:lpstr>Stages to work on this project:  </vt:lpstr>
      <vt:lpstr>Analyzing the database  </vt:lpstr>
      <vt:lpstr>Information fragmentation  </vt:lpstr>
      <vt:lpstr>Information fragmentation  </vt:lpstr>
      <vt:lpstr>Algorithms  </vt:lpstr>
      <vt:lpstr>Algorithms  </vt:lpstr>
      <vt:lpstr>Challenges  </vt:lpstr>
      <vt:lpstr>Assumptions  </vt:lpstr>
      <vt:lpstr>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Mobile Security through Machine Learning: A Study on Android Malware Detection</dc:title>
  <cp:lastModifiedBy>יוחאי מרדכי דהרי</cp:lastModifiedBy>
  <cp:revision>3</cp:revision>
  <dcterms:modified xsi:type="dcterms:W3CDTF">2023-01-17T19:38:23Z</dcterms:modified>
</cp:coreProperties>
</file>