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9" r:id="rId6"/>
    <p:sldId id="260" r:id="rId7"/>
    <p:sldId id="262" r:id="rId8"/>
    <p:sldId id="264" r:id="rId9"/>
    <p:sldId id="265" r:id="rId10"/>
    <p:sldId id="266" r:id="rId11"/>
    <p:sldId id="267" r:id="rId12"/>
    <p:sldId id="268"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9"/>
    <p:restoredTop sz="56044"/>
  </p:normalViewPr>
  <p:slideViewPr>
    <p:cSldViewPr snapToGrid="0">
      <p:cViewPr varScale="1">
        <p:scale>
          <a:sx n="103" d="100"/>
          <a:sy n="103" d="100"/>
        </p:scale>
        <p:origin x="160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83d28a3d8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83d28a3d8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sz="1300" b="0" i="0" u="none" strike="noStrike" dirty="0">
                <a:solidFill>
                  <a:srgbClr val="000000"/>
                </a:solidFill>
                <a:effectLst/>
                <a:latin typeface="Segoe UI Web (Hebrew)"/>
              </a:rPr>
              <a:t>התמודדנו עם מספר אתגרים בפרויקט, כולל התמודדות עם מערך נתונים גדול, נתונים מורכבים ואיכות נתונים. הם גם היו צריכים להשתמש בטכניקות של הפחתת ממדיות כדי להתמודד עם ממדיות גבוהה, ולהעריך בקפידה אלגוריתמים שונים כדי לקבוע איזה מהם מתאים ביותר למשימה.</a:t>
            </a:r>
            <a:endParaRPr sz="13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d83d28a3d8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d83d28a3d8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sz="1300" b="0" i="0" u="none" strike="noStrike" dirty="0">
                <a:solidFill>
                  <a:srgbClr val="000000"/>
                </a:solidFill>
                <a:effectLst/>
                <a:latin typeface="+mj-lt"/>
              </a:rPr>
              <a:t>עשינו כמה הנחות כדי להשלים את המשימה של זיהוי תוכנות זדוניות באנדרואיד, כגון בהנחה שמערך הנתונים היה מייצג, מסומן נכון, התכונות היו רלוונטיות ואינפורמטיביות, והאלגוריתמים של </a:t>
            </a:r>
            <a:r>
              <a:rPr lang="en-US" sz="1300" b="0" i="0" u="none" strike="noStrike" dirty="0">
                <a:solidFill>
                  <a:srgbClr val="000000"/>
                </a:solidFill>
                <a:effectLst/>
                <a:latin typeface="+mj-lt"/>
              </a:rPr>
              <a:t>ML </a:t>
            </a:r>
            <a:r>
              <a:rPr lang="he-IL" sz="1300" b="0" i="0" u="none" strike="noStrike" dirty="0">
                <a:solidFill>
                  <a:srgbClr val="000000"/>
                </a:solidFill>
                <a:effectLst/>
                <a:latin typeface="+mj-lt"/>
              </a:rPr>
              <a:t>שבהם נעשה שימוש היו מתאימים. עם זאת, הנחות אלה עשויות להיות לא נכונות ועלולות להוביל למודלים לא מדויקים.</a:t>
            </a:r>
            <a:endParaRPr sz="1300" dirty="0">
              <a:latin typeface="+mj-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83d28a3d8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83d28a3d8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b="0" i="0" u="none" strike="noStrike" dirty="0">
                <a:solidFill>
                  <a:srgbClr val="000000"/>
                </a:solidFill>
                <a:effectLst/>
                <a:latin typeface="Segoe UI Web (Hebrew)"/>
                <a:cs typeface="+mn-cs"/>
              </a:rPr>
              <a:t>המצגת שלנו עוסקת בגישה מבוססת למידת מכונה לזיהוי תוכנות זדוניות במכשירי </a:t>
            </a:r>
            <a:r>
              <a:rPr lang="en-US" b="0" i="0" u="none" strike="noStrike" dirty="0">
                <a:solidFill>
                  <a:srgbClr val="000000"/>
                </a:solidFill>
                <a:effectLst/>
                <a:latin typeface="Segoe UI Web (Hebrew)"/>
                <a:cs typeface="+mn-cs"/>
              </a:rPr>
              <a:t>Android. </a:t>
            </a:r>
            <a:r>
              <a:rPr lang="he-IL" b="0" i="0" u="none" strike="noStrike" dirty="0">
                <a:solidFill>
                  <a:srgbClr val="000000"/>
                </a:solidFill>
                <a:effectLst/>
                <a:latin typeface="Segoe UI Web (Hebrew)"/>
                <a:cs typeface="+mn-cs"/>
              </a:rPr>
              <a:t>השתמשנו במערך נתונים של 1817 אפליקציות, אימנו עליו מודלים שונים. נדון במתודולוגיה, בתוצאות, במדדי ההערכה ובתובנות, כמו גם במגבלות ובכיוונים עתידיים למחקר זה.</a:t>
            </a:r>
            <a:endParaRPr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83d28a3d8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83d28a3d8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b="0" i="0" u="none" strike="noStrike" dirty="0">
                <a:solidFill>
                  <a:srgbClr val="000000"/>
                </a:solidFill>
                <a:effectLst/>
                <a:latin typeface="+mj-lt"/>
                <a:cs typeface="+mn-cs"/>
              </a:rPr>
              <a:t>פרויקט זה השתמש במערך נתונים של 4591 אפליקציות, במהלך חילוץ הנתונים נבחרו 1817 אפליקציות, 165 תויגו כזדוניות ו- 1652 כשפירות. תכונות שונות חולצו כדי לאמן מודלים של למידת מכונה</a:t>
            </a:r>
          </a:p>
          <a:p>
            <a:pPr marL="0" lvl="0" indent="0" algn="r" rtl="0">
              <a:spcBef>
                <a:spcPts val="0"/>
              </a:spcBef>
              <a:spcAft>
                <a:spcPts val="0"/>
              </a:spcAft>
              <a:buNone/>
            </a:pPr>
            <a:r>
              <a:rPr lang="he-IL" b="0" i="0" u="none" strike="noStrike" dirty="0">
                <a:solidFill>
                  <a:srgbClr val="000000"/>
                </a:solidFill>
                <a:effectLst/>
                <a:latin typeface="+mj-lt"/>
                <a:cs typeface="+mn-cs"/>
              </a:rPr>
              <a:t>כמו </a:t>
            </a:r>
            <a:r>
              <a:rPr lang="en-US" b="0" i="0" u="none" strike="noStrike" dirty="0">
                <a:solidFill>
                  <a:srgbClr val="000000"/>
                </a:solidFill>
                <a:effectLst/>
                <a:latin typeface="+mj-lt"/>
                <a:cs typeface="+mn-cs"/>
              </a:rPr>
              <a:t>SVM </a:t>
            </a:r>
            <a:r>
              <a:rPr lang="he-IL" b="0" i="0" u="none" strike="noStrike" dirty="0">
                <a:solidFill>
                  <a:srgbClr val="000000"/>
                </a:solidFill>
                <a:effectLst/>
                <a:latin typeface="+mj-lt"/>
                <a:cs typeface="+mn-cs"/>
              </a:rPr>
              <a:t>עם ליבה ליניארית</a:t>
            </a:r>
            <a:endParaRPr lang="he-IL" dirty="0">
              <a:latin typeface="+mj-lt"/>
              <a:cs typeface="+mn-cs"/>
            </a:endParaRPr>
          </a:p>
          <a:p>
            <a:pPr marL="0" lvl="0" indent="0" algn="r" rtl="0">
              <a:spcBef>
                <a:spcPts val="0"/>
              </a:spcBef>
              <a:spcAft>
                <a:spcPts val="0"/>
              </a:spcAft>
              <a:buNone/>
            </a:pPr>
            <a:r>
              <a:rPr lang="en-US" sz="1100" dirty="0">
                <a:latin typeface="+mj-lt"/>
                <a:cs typeface="+mn-cs"/>
              </a:rPr>
              <a:t>Logistic Regression</a:t>
            </a:r>
            <a:endParaRPr lang="he-IL" dirty="0">
              <a:latin typeface="+mj-lt"/>
              <a:cs typeface="+mn-cs"/>
            </a:endParaRPr>
          </a:p>
          <a:p>
            <a:pPr marL="0" lvl="0" indent="0" algn="r" rtl="0">
              <a:spcBef>
                <a:spcPts val="0"/>
              </a:spcBef>
              <a:spcAft>
                <a:spcPts val="0"/>
              </a:spcAft>
              <a:buNone/>
            </a:pPr>
            <a:r>
              <a:rPr lang="en-US" sz="1100" dirty="0" err="1">
                <a:latin typeface="+mj-lt"/>
                <a:cs typeface="+mn-cs"/>
              </a:rPr>
              <a:t>GradientBoostingClassifier</a:t>
            </a:r>
            <a:endParaRPr lang="he-IL" sz="1100" dirty="0">
              <a:latin typeface="+mj-lt"/>
              <a:cs typeface="+mn-cs"/>
            </a:endParaRPr>
          </a:p>
          <a:p>
            <a:pPr marL="0" lvl="0" indent="0" algn="r" rtl="0">
              <a:spcBef>
                <a:spcPts val="0"/>
              </a:spcBef>
              <a:spcAft>
                <a:spcPts val="0"/>
              </a:spcAft>
              <a:buNone/>
            </a:pPr>
            <a:r>
              <a:rPr lang="en-US" dirty="0" err="1">
                <a:latin typeface="+mj-lt"/>
                <a:cs typeface="+mn-cs"/>
              </a:rPr>
              <a:t>DecisionTreeClassifier</a:t>
            </a:r>
            <a:endParaRPr lang="he-IL" dirty="0">
              <a:latin typeface="+mj-lt"/>
              <a:cs typeface="+mn-cs"/>
            </a:endParaRPr>
          </a:p>
          <a:p>
            <a:pPr marL="0" lvl="0" indent="0" algn="r" rtl="0">
              <a:spcBef>
                <a:spcPts val="0"/>
              </a:spcBef>
              <a:spcAft>
                <a:spcPts val="0"/>
              </a:spcAft>
              <a:buNone/>
            </a:pPr>
            <a:r>
              <a:rPr lang="en-US" dirty="0" err="1">
                <a:latin typeface="+mj-lt"/>
                <a:cs typeface="+mn-cs"/>
              </a:rPr>
              <a:t>KNeighborsClassifier</a:t>
            </a: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r>
              <a:rPr lang="he-IL" b="0" i="0" u="none" strike="noStrike" dirty="0">
                <a:solidFill>
                  <a:srgbClr val="000000"/>
                </a:solidFill>
                <a:effectLst/>
                <a:latin typeface="+mj-lt"/>
                <a:cs typeface="+mn-cs"/>
              </a:rPr>
              <a:t>מערך הנתונים כלל גם קטגוריות וקריאות</a:t>
            </a:r>
            <a:endParaRPr lang="he-IL" dirty="0">
              <a:latin typeface="+mj-lt"/>
              <a:cs typeface="+mn-cs"/>
            </a:endParaRPr>
          </a:p>
          <a:p>
            <a:pPr marL="0" lvl="0" indent="0" algn="r" rtl="0">
              <a:spcBef>
                <a:spcPts val="0"/>
              </a:spcBef>
              <a:spcAft>
                <a:spcPts val="0"/>
              </a:spcAft>
              <a:buNone/>
            </a:pPr>
            <a:r>
              <a:rPr lang="he-IL" b="0" i="0" u="none" strike="noStrike" dirty="0">
                <a:solidFill>
                  <a:srgbClr val="000000"/>
                </a:solidFill>
                <a:effectLst/>
                <a:latin typeface="+mj-lt"/>
                <a:cs typeface="+mn-cs"/>
              </a:rPr>
              <a:t> של אנדרואיד</a:t>
            </a:r>
            <a:r>
              <a:rPr lang="en-US" b="0" i="0" u="none" strike="noStrike" dirty="0">
                <a:solidFill>
                  <a:srgbClr val="000000"/>
                </a:solidFill>
                <a:effectLst/>
                <a:latin typeface="+mj-lt"/>
                <a:cs typeface="+mn-cs"/>
              </a:rPr>
              <a:t>API</a:t>
            </a:r>
            <a:endParaRPr lang="he-IL" dirty="0">
              <a:latin typeface="+mj-lt"/>
              <a:cs typeface="+mn-cs"/>
            </a:endParaRPr>
          </a:p>
          <a:p>
            <a:pPr marL="0" lvl="0" indent="0" algn="r" rtl="0">
              <a:spcBef>
                <a:spcPts val="0"/>
              </a:spcBef>
              <a:spcAft>
                <a:spcPts val="0"/>
              </a:spcAft>
              <a:buNone/>
            </a:pPr>
            <a:r>
              <a:rPr lang="he-IL" b="0" i="0" u="none" strike="noStrike" dirty="0">
                <a:solidFill>
                  <a:srgbClr val="000000"/>
                </a:solidFill>
                <a:effectLst/>
                <a:latin typeface="+mj-lt"/>
                <a:cs typeface="+mn-cs"/>
              </a:rPr>
              <a:t>המידע שחולץ אוחסן בקובץ  </a:t>
            </a:r>
          </a:p>
          <a:p>
            <a:pPr marL="0" lvl="0" indent="0" algn="r" rtl="0">
              <a:spcBef>
                <a:spcPts val="0"/>
              </a:spcBef>
              <a:spcAft>
                <a:spcPts val="0"/>
              </a:spcAft>
              <a:buNone/>
            </a:pPr>
            <a:r>
              <a:rPr lang="en-US" b="0" i="0" u="none" strike="noStrike" dirty="0">
                <a:solidFill>
                  <a:srgbClr val="000000"/>
                </a:solidFill>
                <a:effectLst/>
                <a:latin typeface="+mj-lt"/>
                <a:cs typeface="+mn-cs"/>
              </a:rPr>
              <a:t>JSON</a:t>
            </a:r>
            <a:endParaRPr lang="he-IL" b="0" i="0" u="none" strike="noStrike" dirty="0">
              <a:solidFill>
                <a:srgbClr val="000000"/>
              </a:solidFill>
              <a:effectLst/>
              <a:latin typeface="+mj-lt"/>
              <a:cs typeface="+mn-cs"/>
            </a:endParaRPr>
          </a:p>
          <a:p>
            <a:pPr marL="0" lvl="0" indent="0" algn="r" rtl="0">
              <a:spcBef>
                <a:spcPts val="0"/>
              </a:spcBef>
              <a:spcAft>
                <a:spcPts val="0"/>
              </a:spcAft>
              <a:buNone/>
            </a:pPr>
            <a:r>
              <a:rPr lang="he-IL" b="0" dirty="0">
                <a:effectLst/>
                <a:latin typeface="+mj-lt"/>
                <a:cs typeface="+mn-cs"/>
              </a:rPr>
              <a:t>כל הערכים החסרים מולאו ב-0, ופונקציות עוזר נכתבו כדי לחלץ ולארגן את המידע.</a:t>
            </a:r>
          </a:p>
          <a:p>
            <a:pPr marL="158750" indent="0" algn="r">
              <a:buNone/>
            </a:pPr>
            <a:br>
              <a:rPr lang="en-US" dirty="0">
                <a:effectLst/>
                <a:latin typeface="+mj-lt"/>
                <a:cs typeface="+mn-cs"/>
              </a:rPr>
            </a:br>
            <a:endParaRPr lang="en-US" dirty="0">
              <a:effectLst/>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lang="he-IL" dirty="0">
              <a:latin typeface="+mj-lt"/>
              <a:cs typeface="+mn-cs"/>
            </a:endParaRPr>
          </a:p>
          <a:p>
            <a:pPr marL="0" lvl="0" indent="0" algn="r" rtl="0">
              <a:spcBef>
                <a:spcPts val="0"/>
              </a:spcBef>
              <a:spcAft>
                <a:spcPts val="0"/>
              </a:spcAft>
              <a:buNone/>
            </a:pPr>
            <a:endParaRPr dirty="0">
              <a:latin typeface="+mj-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3d28a3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d83d28a3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r" rtl="0">
              <a:lnSpc>
                <a:spcPct val="100000"/>
              </a:lnSpc>
              <a:spcBef>
                <a:spcPts val="0"/>
              </a:spcBef>
              <a:spcAft>
                <a:spcPts val="0"/>
              </a:spcAft>
              <a:buClr>
                <a:srgbClr val="000000"/>
              </a:buClr>
              <a:buSzPts val="1100"/>
              <a:buFont typeface="Arial"/>
              <a:buNone/>
            </a:pPr>
            <a:r>
              <a:rPr lang="he-IL" b="0" i="0" u="none" strike="noStrike" dirty="0">
                <a:solidFill>
                  <a:srgbClr val="000000"/>
                </a:solidFill>
                <a:effectLst/>
                <a:latin typeface="Segoe UI Web (Hebrew)"/>
              </a:rPr>
              <a:t>עיבדנו מראש את הנתונים כדי להכין אותם לאימון המודל. השלבים כללו ניקוי נתונים, טרנספורמציה, הפחתת </a:t>
            </a:r>
            <a:r>
              <a:rPr lang="he-IL" b="0" i="0" u="none" strike="noStrike" dirty="0" err="1">
                <a:solidFill>
                  <a:srgbClr val="000000"/>
                </a:solidFill>
                <a:effectLst/>
                <a:latin typeface="Segoe UI Web (Hebrew)"/>
              </a:rPr>
              <a:t>מימד</a:t>
            </a:r>
            <a:r>
              <a:rPr lang="he-IL" b="0" i="0" u="none" strike="noStrike" dirty="0">
                <a:solidFill>
                  <a:srgbClr val="000000"/>
                </a:solidFill>
                <a:effectLst/>
                <a:latin typeface="Segoe UI Web (Hebrew)"/>
              </a:rPr>
              <a:t> ואיזון מערך הנתונים. זה היה הכרחי כדי להבטיח שהנתונים יהיו באיכות גבוהה וכדי להתגבר על האתגרים הניצבים בפני הפרויקט.</a:t>
            </a:r>
            <a:endParaRPr lang="he-IL" b="0" dirty="0">
              <a:effectLst/>
              <a:cs typeface="Segoe UI Web (Hebr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3d28a3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d83d28a3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b="0" i="0" u="none" strike="noStrike" dirty="0">
                <a:solidFill>
                  <a:srgbClr val="000000"/>
                </a:solidFill>
                <a:effectLst/>
                <a:latin typeface="Segoe UI Web (Hebrew)"/>
              </a:rPr>
              <a:t>פרויקט זה חילץ תכונות שונות מתוך מערך הנתונים של אפליקציות אנדרואיד</a:t>
            </a:r>
            <a:endParaRPr dirty="0"/>
          </a:p>
        </p:txBody>
      </p:sp>
    </p:spTree>
    <p:extLst>
      <p:ext uri="{BB962C8B-B14F-4D97-AF65-F5344CB8AC3E}">
        <p14:creationId xmlns:p14="http://schemas.microsoft.com/office/powerpoint/2010/main" val="114066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d83d28a3d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d83d28a3d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b="0" i="0" u="none" strike="noStrike" dirty="0">
                <a:solidFill>
                  <a:srgbClr val="000000"/>
                </a:solidFill>
                <a:effectLst/>
                <a:latin typeface="+mj-lt"/>
              </a:rPr>
              <a:t>לפרויקט היו מספר שלבים:</a:t>
            </a:r>
            <a:endParaRPr lang="en-US" b="0" i="0" u="none" strike="noStrike" dirty="0">
              <a:solidFill>
                <a:srgbClr val="000000"/>
              </a:solidFill>
              <a:effectLst/>
              <a:latin typeface="+mj-lt"/>
            </a:endParaRPr>
          </a:p>
          <a:p>
            <a:pPr marL="0" lvl="0" indent="0" algn="r" rtl="0">
              <a:spcBef>
                <a:spcPts val="0"/>
              </a:spcBef>
              <a:spcAft>
                <a:spcPts val="0"/>
              </a:spcAft>
              <a:buNone/>
            </a:pPr>
            <a:r>
              <a:rPr lang="he-IL" b="0" i="0" u="none" strike="noStrike" dirty="0">
                <a:solidFill>
                  <a:srgbClr val="000000"/>
                </a:solidFill>
                <a:effectLst/>
                <a:latin typeface="+mj-lt"/>
              </a:rPr>
              <a:t>איסוף נתונים </a:t>
            </a:r>
            <a:endParaRPr lang="en-US" b="0" i="0" u="none" strike="noStrike" dirty="0">
              <a:solidFill>
                <a:srgbClr val="000000"/>
              </a:solidFill>
              <a:effectLst/>
              <a:latin typeface="+mj-lt"/>
            </a:endParaRPr>
          </a:p>
          <a:p>
            <a:pPr marL="0" lvl="0" indent="0" algn="r" rtl="0">
              <a:spcBef>
                <a:spcPts val="0"/>
              </a:spcBef>
              <a:spcAft>
                <a:spcPts val="0"/>
              </a:spcAft>
              <a:buNone/>
            </a:pPr>
            <a:r>
              <a:rPr lang="he-IL" b="0" i="0" u="none" strike="noStrike" dirty="0">
                <a:solidFill>
                  <a:srgbClr val="000000"/>
                </a:solidFill>
                <a:effectLst/>
                <a:latin typeface="+mj-lt"/>
              </a:rPr>
              <a:t>מיצוי תכונות </a:t>
            </a:r>
            <a:endParaRPr lang="en-US" b="0" i="0" u="none" strike="noStrike" dirty="0">
              <a:solidFill>
                <a:srgbClr val="000000"/>
              </a:solidFill>
              <a:effectLst/>
              <a:latin typeface="+mj-lt"/>
            </a:endParaRPr>
          </a:p>
          <a:p>
            <a:pPr marL="0" lvl="0" indent="0" algn="r" rtl="0">
              <a:spcBef>
                <a:spcPts val="0"/>
              </a:spcBef>
              <a:spcAft>
                <a:spcPts val="0"/>
              </a:spcAft>
              <a:buNone/>
            </a:pPr>
            <a:r>
              <a:rPr lang="he-IL" b="0" i="0" u="none" strike="noStrike" dirty="0">
                <a:solidFill>
                  <a:srgbClr val="000000"/>
                </a:solidFill>
                <a:effectLst/>
                <a:latin typeface="+mj-lt"/>
              </a:rPr>
              <a:t>עיבוד מקדים של נתונים הדרכת מודלים</a:t>
            </a:r>
            <a:endParaRPr lang="en-US" b="0" i="0" u="none" strike="noStrike" dirty="0">
              <a:solidFill>
                <a:srgbClr val="000000"/>
              </a:solidFill>
              <a:effectLst/>
              <a:latin typeface="+mj-lt"/>
            </a:endParaRPr>
          </a:p>
          <a:p>
            <a:pPr marL="0" lvl="0" indent="0" algn="r" rtl="0">
              <a:spcBef>
                <a:spcPts val="0"/>
              </a:spcBef>
              <a:spcAft>
                <a:spcPts val="0"/>
              </a:spcAft>
              <a:buNone/>
            </a:pPr>
            <a:r>
              <a:rPr lang="he-IL" b="0" i="0" u="none" strike="noStrike" dirty="0">
                <a:solidFill>
                  <a:srgbClr val="000000"/>
                </a:solidFill>
                <a:effectLst/>
                <a:latin typeface="+mj-lt"/>
              </a:rPr>
              <a:t>הערכה. </a:t>
            </a:r>
          </a:p>
          <a:p>
            <a:pPr marL="0" lvl="0" indent="0" algn="r" rtl="0">
              <a:spcBef>
                <a:spcPts val="0"/>
              </a:spcBef>
              <a:spcAft>
                <a:spcPts val="0"/>
              </a:spcAft>
              <a:buNone/>
            </a:pPr>
            <a:endParaRPr lang="he-IL" b="0" i="0" u="none" strike="noStrike" dirty="0">
              <a:solidFill>
                <a:srgbClr val="000000"/>
              </a:solidFill>
              <a:effectLst/>
              <a:latin typeface="+mj-lt"/>
            </a:endParaRPr>
          </a:p>
          <a:p>
            <a:pPr marL="0" lvl="0" indent="0" algn="r" rtl="0">
              <a:spcBef>
                <a:spcPts val="0"/>
              </a:spcBef>
              <a:spcAft>
                <a:spcPts val="0"/>
              </a:spcAft>
              <a:buNone/>
            </a:pPr>
            <a:r>
              <a:rPr lang="he-IL" b="0" i="0" u="none" strike="noStrike" dirty="0">
                <a:solidFill>
                  <a:srgbClr val="000000"/>
                </a:solidFill>
                <a:effectLst/>
                <a:latin typeface="+mj-lt"/>
              </a:rPr>
              <a:t>התכונות שימשו לאימון מודלים של למידת מכונה כגון :</a:t>
            </a:r>
          </a:p>
          <a:p>
            <a:pPr marL="0" lvl="0" indent="0" algn="r" rtl="0">
              <a:spcBef>
                <a:spcPts val="0"/>
              </a:spcBef>
              <a:spcAft>
                <a:spcPts val="0"/>
              </a:spcAft>
              <a:buNone/>
            </a:pPr>
            <a:r>
              <a:rPr lang="en-US" sz="1100" dirty="0">
                <a:latin typeface="+mj-lt"/>
              </a:rPr>
              <a:t>SVM with a linear kernel</a:t>
            </a:r>
            <a:endParaRPr lang="he-IL" sz="1100" dirty="0">
              <a:latin typeface="+mj-lt"/>
            </a:endParaRPr>
          </a:p>
          <a:p>
            <a:pPr marL="0" lvl="0" indent="0" algn="r" rtl="0">
              <a:spcBef>
                <a:spcPts val="0"/>
              </a:spcBef>
              <a:spcAft>
                <a:spcPts val="0"/>
              </a:spcAft>
              <a:buNone/>
            </a:pPr>
            <a:r>
              <a:rPr lang="en-US" sz="1100" dirty="0">
                <a:latin typeface="+mj-lt"/>
              </a:rPr>
              <a:t>Logistic Regression</a:t>
            </a:r>
            <a:endParaRPr lang="he-IL" sz="1100" dirty="0">
              <a:latin typeface="+mj-lt"/>
            </a:endParaRPr>
          </a:p>
          <a:p>
            <a:pPr marL="0" lvl="0" indent="0" algn="r" rtl="0">
              <a:spcBef>
                <a:spcPts val="0"/>
              </a:spcBef>
              <a:spcAft>
                <a:spcPts val="0"/>
              </a:spcAft>
              <a:buNone/>
            </a:pPr>
            <a:r>
              <a:rPr lang="en-US" sz="1100" dirty="0" err="1">
                <a:latin typeface="+mj-lt"/>
              </a:rPr>
              <a:t>KNeighborsClassifier</a:t>
            </a:r>
            <a:endParaRPr lang="he-IL" sz="1100" dirty="0">
              <a:latin typeface="+mj-lt"/>
            </a:endParaRPr>
          </a:p>
          <a:p>
            <a:pPr marL="0" lvl="0" indent="0" algn="r" rtl="0">
              <a:spcBef>
                <a:spcPts val="0"/>
              </a:spcBef>
              <a:spcAft>
                <a:spcPts val="0"/>
              </a:spcAft>
              <a:buNone/>
            </a:pPr>
            <a:r>
              <a:rPr lang="en-US" sz="1100" dirty="0" err="1">
                <a:latin typeface="+mj-lt"/>
              </a:rPr>
              <a:t>DecisionTreeClassifier</a:t>
            </a:r>
            <a:endParaRPr lang="he-IL" sz="1100" dirty="0">
              <a:latin typeface="+mj-lt"/>
            </a:endParaRPr>
          </a:p>
          <a:p>
            <a:pPr marL="0" lvl="0" indent="0" algn="r" rtl="0">
              <a:spcBef>
                <a:spcPts val="0"/>
              </a:spcBef>
              <a:spcAft>
                <a:spcPts val="0"/>
              </a:spcAft>
              <a:buNone/>
            </a:pPr>
            <a:r>
              <a:rPr lang="en-US" sz="1100" dirty="0" err="1">
                <a:latin typeface="+mj-lt"/>
              </a:rPr>
              <a:t>GradientBoostingClassifier</a:t>
            </a:r>
            <a:endParaRPr lang="he-IL" sz="1100" dirty="0">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r>
              <a:rPr lang="he-IL" b="0" i="0" u="none" strike="noStrike" dirty="0">
                <a:solidFill>
                  <a:srgbClr val="000000"/>
                </a:solidFill>
                <a:effectLst/>
                <a:latin typeface="+mj-lt"/>
              </a:rPr>
              <a:t>ביצועי המודלים הוערכו באמצעות מדדים כגון דיוק, דיוק וזכירה. הביצועים הטובים ביותר הושגו על ידי מודל </a:t>
            </a:r>
            <a:br>
              <a:rPr lang="en-US" b="0" i="0" u="none" strike="noStrike" dirty="0">
                <a:solidFill>
                  <a:srgbClr val="000000"/>
                </a:solidFill>
                <a:effectLst/>
                <a:latin typeface="+mj-lt"/>
              </a:rPr>
            </a:br>
            <a:r>
              <a:rPr lang="en-US" b="0" i="0" u="none" strike="noStrike" dirty="0" err="1">
                <a:solidFill>
                  <a:srgbClr val="000000"/>
                </a:solidFill>
                <a:effectLst/>
                <a:latin typeface="+mj-lt"/>
              </a:rPr>
              <a:t>DecisionTreeClassifier</a:t>
            </a:r>
            <a:endParaRPr lang="he-IL" b="0" i="0" u="none" strike="noStrike" dirty="0">
              <a:solidFill>
                <a:srgbClr val="000000"/>
              </a:solidFill>
              <a:effectLst/>
              <a:latin typeface="+mj-lt"/>
            </a:endParaRPr>
          </a:p>
          <a:p>
            <a:pPr marL="0" lvl="0" indent="0" algn="r" rtl="0">
              <a:spcBef>
                <a:spcPts val="0"/>
              </a:spcBef>
              <a:spcAft>
                <a:spcPts val="0"/>
              </a:spcAft>
              <a:buNone/>
            </a:pPr>
            <a:r>
              <a:rPr lang="en-US" sz="1100" dirty="0">
                <a:latin typeface="+mj-lt"/>
              </a:rPr>
              <a:t>accuracy of 0.984</a:t>
            </a:r>
            <a:endParaRPr lang="he-IL" sz="1100" b="0" i="0" u="none" strike="noStrike" dirty="0">
              <a:solidFill>
                <a:srgbClr val="000000"/>
              </a:solidFill>
              <a:effectLst/>
              <a:latin typeface="+mj-lt"/>
            </a:endParaRPr>
          </a:p>
          <a:p>
            <a:pPr marL="0" lvl="0" indent="0" algn="r" rtl="0">
              <a:spcBef>
                <a:spcPts val="0"/>
              </a:spcBef>
              <a:spcAft>
                <a:spcPts val="0"/>
              </a:spcAft>
              <a:buNone/>
            </a:pPr>
            <a:r>
              <a:rPr lang="en-US" sz="1100" dirty="0">
                <a:latin typeface="+mj-lt"/>
              </a:rPr>
              <a:t>precision of 1.000</a:t>
            </a:r>
            <a:endParaRPr lang="he-IL" sz="1100" b="0" i="0" u="none" strike="noStrike" dirty="0">
              <a:solidFill>
                <a:srgbClr val="000000"/>
              </a:solidFill>
              <a:effectLst/>
              <a:latin typeface="+mj-lt"/>
            </a:endParaRPr>
          </a:p>
          <a:p>
            <a:pPr marL="0" lvl="0" indent="0" algn="r" rtl="0">
              <a:spcBef>
                <a:spcPts val="0"/>
              </a:spcBef>
              <a:spcAft>
                <a:spcPts val="0"/>
              </a:spcAft>
              <a:buNone/>
            </a:pPr>
            <a:r>
              <a:rPr lang="en-US" sz="1100" dirty="0">
                <a:latin typeface="+mj-lt"/>
              </a:rPr>
              <a:t>recall of 0.982</a:t>
            </a:r>
            <a:endParaRPr lang="he-IL" sz="1100" dirty="0">
              <a:latin typeface="+mj-lt"/>
            </a:endParaRPr>
          </a:p>
          <a:p>
            <a:pPr marL="0" lvl="0" indent="0" algn="r" rtl="0">
              <a:spcBef>
                <a:spcPts val="0"/>
              </a:spcBef>
              <a:spcAft>
                <a:spcPts val="0"/>
              </a:spcAft>
              <a:buNone/>
            </a:pPr>
            <a:endParaRPr lang="he-IL" sz="1100" b="0" i="0" u="none" strike="noStrike" dirty="0">
              <a:solidFill>
                <a:srgbClr val="000000"/>
              </a:solidFill>
              <a:effectLst/>
              <a:latin typeface="+mj-lt"/>
            </a:endParaRPr>
          </a:p>
          <a:p>
            <a:pPr marL="0" lvl="0" indent="0" algn="r" rtl="0">
              <a:spcBef>
                <a:spcPts val="0"/>
              </a:spcBef>
              <a:spcAft>
                <a:spcPts val="0"/>
              </a:spcAft>
              <a:buNone/>
            </a:pPr>
            <a:r>
              <a:rPr lang="he-IL" b="0" i="0" u="none" strike="noStrike" dirty="0">
                <a:solidFill>
                  <a:srgbClr val="000000"/>
                </a:solidFill>
                <a:effectLst/>
                <a:latin typeface="+mj-lt"/>
              </a:rPr>
              <a:t>נמצא כי הגישה המוצעת עולה על השיטות המסורתיות במונחים של דיוק, דיוק וזכירה, אך עדיין יש מקום לשיפור. כמו כן, כתבנו סקריפטים שונים ופונקציות עוזר לאורך כל הפרויקט כדי להבטיח ביצוע חלק.</a:t>
            </a:r>
            <a:endParaRPr lang="he-IL" sz="1100" b="0" i="0" u="none" strike="noStrike" dirty="0">
              <a:solidFill>
                <a:srgbClr val="000000"/>
              </a:solidFill>
              <a:effectLst/>
              <a:latin typeface="+mj-lt"/>
            </a:endParaRPr>
          </a:p>
          <a:p>
            <a:pPr marL="0" lvl="0" indent="0" algn="r" rtl="0">
              <a:spcBef>
                <a:spcPts val="0"/>
              </a:spcBef>
              <a:spcAft>
                <a:spcPts val="0"/>
              </a:spcAft>
              <a:buNone/>
            </a:pPr>
            <a:endParaRPr lang="he-IL" sz="1100" b="0" i="0" u="none" strike="noStrike" dirty="0">
              <a:solidFill>
                <a:srgbClr val="000000"/>
              </a:solidFill>
              <a:effectLst/>
              <a:latin typeface="+mj-lt"/>
            </a:endParaRPr>
          </a:p>
          <a:p>
            <a:pPr marL="0" lvl="0" indent="0" algn="r" rtl="0">
              <a:spcBef>
                <a:spcPts val="0"/>
              </a:spcBef>
              <a:spcAft>
                <a:spcPts val="0"/>
              </a:spcAft>
              <a:buNone/>
            </a:pPr>
            <a:endParaRPr lang="he-IL" sz="1100" b="0" i="0" u="none" strike="noStrike" dirty="0">
              <a:solidFill>
                <a:srgbClr val="000000"/>
              </a:solidFill>
              <a:effectLst/>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endParaRPr lang="he-IL" sz="1100" dirty="0">
              <a:latin typeface="+mj-lt"/>
            </a:endParaRPr>
          </a:p>
          <a:p>
            <a:pPr marL="0" lvl="0" indent="0" algn="r" rtl="0">
              <a:spcBef>
                <a:spcPts val="0"/>
              </a:spcBef>
              <a:spcAft>
                <a:spcPts val="0"/>
              </a:spcAft>
              <a:buNone/>
            </a:pPr>
            <a:endParaRPr dirty="0">
              <a:latin typeface="+mj-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83d28a3d8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d83d28a3d8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b="0" i="0" u="none" strike="noStrike" dirty="0">
                <a:solidFill>
                  <a:srgbClr val="000000"/>
                </a:solidFill>
                <a:effectLst/>
                <a:latin typeface="+mj-lt"/>
              </a:rPr>
              <a:t>לסיכום, פיצול מידע שימש בפרויקט זה כדי לפרק מערך נתונים גדול של יישומי אנדרואיד לגושים קטנים יותר וניתנים יותר לניהול. זה עזר לצוות לחלץ בקלות תכונות רלוונטיות, לבצע ניתוח מעמיק ולאחסן ולאחזר נתונים ביעילות. הוא מילא תפקיד מכריע בהפיכת הנתונים לשמישים לאימון מודל למידת המכונה. פיצול מידע היה חיוני בפרויקט זה מכיוון שהוא עזר לצוות לפרק את מערך הנתונים הגדול של יישומי אנדרואיד משנת 1817 לגושים קטנים יותר לניהול, ניתוח ואחסון טובים יותר. סקריפטים ופונקציות עוזר נכתבו כדי לסייע בחילוץ נתונים ועיבוד מקדים, ומאפשרים ניתוח ממוקד של היבטים ספציפיים כגון קטגוריות וקריאות </a:t>
            </a:r>
            <a:r>
              <a:rPr lang="en-US" b="0" i="0" u="none" strike="noStrike" dirty="0">
                <a:solidFill>
                  <a:srgbClr val="000000"/>
                </a:solidFill>
                <a:effectLst/>
                <a:latin typeface="+mj-lt"/>
              </a:rPr>
              <a:t>API. </a:t>
            </a:r>
            <a:r>
              <a:rPr lang="he-IL" b="0" i="0" u="none" strike="noStrike" dirty="0">
                <a:solidFill>
                  <a:srgbClr val="000000"/>
                </a:solidFill>
                <a:effectLst/>
                <a:latin typeface="+mj-lt"/>
              </a:rPr>
              <a:t>זה עזר לזהות דפוסים ומגמות רלוונטיים לזיהוי תוכנות זדוניות, ושיפר את הביצועים של מודלי למידת המכונה. בסך </a:t>
            </a:r>
            <a:r>
              <a:rPr lang="he-IL" b="0" i="0" u="none" strike="noStrike" dirty="0" err="1">
                <a:solidFill>
                  <a:srgbClr val="000000"/>
                </a:solidFill>
                <a:effectLst/>
                <a:latin typeface="+mj-lt"/>
              </a:rPr>
              <a:t>הכל</a:t>
            </a:r>
            <a:r>
              <a:rPr lang="he-IL" b="0" i="0" u="none" strike="noStrike" dirty="0">
                <a:solidFill>
                  <a:srgbClr val="000000"/>
                </a:solidFill>
                <a:effectLst/>
                <a:latin typeface="+mj-lt"/>
              </a:rPr>
              <a:t>, הפיצול מילא תפקיד מפתח בעבודה יעילה עם הנתונים ובהשגת תוצאות מדויקות.</a:t>
            </a:r>
            <a:endParaRPr dirty="0">
              <a:latin typeface="+mj-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d83d28a3d8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d83d28a3d8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rtl="1">
              <a:buNone/>
            </a:pPr>
            <a:r>
              <a:rPr lang="he-IL" b="0" i="0" u="none" strike="noStrike" dirty="0">
                <a:solidFill>
                  <a:srgbClr val="000000"/>
                </a:solidFill>
                <a:effectLst/>
                <a:latin typeface="+mj-lt"/>
              </a:rPr>
              <a:t>בפרויקט זה, מודלים שונים של למידת מכונה אומנו לזהות תוכנות זדוניות של </a:t>
            </a:r>
          </a:p>
          <a:p>
            <a:pPr marL="158750" indent="0" algn="r" rtl="1">
              <a:buNone/>
            </a:pPr>
            <a:r>
              <a:rPr lang="en-US" b="0" i="0" u="none" strike="noStrike" dirty="0">
                <a:solidFill>
                  <a:srgbClr val="000000"/>
                </a:solidFill>
                <a:effectLst/>
                <a:latin typeface="+mj-lt"/>
              </a:rPr>
              <a:t>Android</a:t>
            </a:r>
            <a:endParaRPr lang="he-IL" b="0" i="0" u="none" strike="noStrike" dirty="0">
              <a:solidFill>
                <a:srgbClr val="000000"/>
              </a:solidFill>
              <a:effectLst/>
              <a:latin typeface="+mj-lt"/>
            </a:endParaRPr>
          </a:p>
          <a:p>
            <a:pPr marL="158750" indent="0" algn="r" rtl="1">
              <a:buNone/>
            </a:pPr>
            <a:r>
              <a:rPr lang="he-IL" b="0" i="0" u="none" strike="noStrike" dirty="0">
                <a:solidFill>
                  <a:srgbClr val="000000"/>
                </a:solidFill>
                <a:effectLst/>
                <a:latin typeface="+mj-lt"/>
              </a:rPr>
              <a:t>לכל דגם היו חוזקות וחולשות משלו והצוות היה צריך להעריך את הביצועים שלו באמצעות מדדים כמו </a:t>
            </a:r>
            <a:r>
              <a:rPr lang="en-US" sz="1100" dirty="0">
                <a:latin typeface="+mj-lt"/>
              </a:rPr>
              <a:t>accuracy</a:t>
            </a:r>
            <a:r>
              <a:rPr lang="he-IL" b="0" i="0" u="none" strike="noStrike" dirty="0">
                <a:solidFill>
                  <a:srgbClr val="000000"/>
                </a:solidFill>
                <a:effectLst/>
                <a:latin typeface="+mj-lt"/>
              </a:rPr>
              <a:t>, </a:t>
            </a:r>
            <a:r>
              <a:rPr lang="en-US" sz="1100" dirty="0">
                <a:latin typeface="+mj-lt"/>
              </a:rPr>
              <a:t>recall</a:t>
            </a:r>
            <a:r>
              <a:rPr lang="he-IL" sz="1100" dirty="0">
                <a:latin typeface="+mj-lt"/>
              </a:rPr>
              <a:t>,</a:t>
            </a:r>
            <a:r>
              <a:rPr lang="en-US" sz="1100" dirty="0">
                <a:latin typeface="+mj-lt"/>
              </a:rPr>
              <a:t> precision</a:t>
            </a:r>
            <a:r>
              <a:rPr lang="he-IL" sz="1100" dirty="0">
                <a:latin typeface="+mj-lt"/>
              </a:rPr>
              <a:t>(נכונות, דיוק וזכירה)</a:t>
            </a:r>
            <a:endParaRPr lang="he-IL" b="0" i="0" u="none" strike="noStrike" dirty="0">
              <a:solidFill>
                <a:srgbClr val="000000"/>
              </a:solidFill>
              <a:effectLst/>
              <a:latin typeface="+mj-lt"/>
            </a:endParaRPr>
          </a:p>
          <a:p>
            <a:pPr marL="158750" indent="0" algn="r" rtl="1">
              <a:buNone/>
            </a:pPr>
            <a:r>
              <a:rPr lang="he-IL" b="0" i="0" u="none" strike="noStrike" dirty="0">
                <a:solidFill>
                  <a:srgbClr val="000000"/>
                </a:solidFill>
                <a:effectLst/>
                <a:latin typeface="+mj-lt"/>
              </a:rPr>
              <a:t>ל-</a:t>
            </a:r>
            <a:r>
              <a:rPr lang="en-US" b="0" i="0" u="none" strike="noStrike" dirty="0">
                <a:solidFill>
                  <a:srgbClr val="000000"/>
                </a:solidFill>
                <a:effectLst/>
                <a:latin typeface="+mj-lt"/>
              </a:rPr>
              <a:t>SVM </a:t>
            </a:r>
            <a:r>
              <a:rPr lang="he-IL" b="0" i="0" u="none" strike="noStrike" dirty="0">
                <a:solidFill>
                  <a:srgbClr val="000000"/>
                </a:solidFill>
                <a:effectLst/>
                <a:latin typeface="+mj-lt"/>
              </a:rPr>
              <a:t>היה דיוק של 0.780 </a:t>
            </a:r>
          </a:p>
          <a:p>
            <a:pPr marL="158750" indent="0" algn="r" rtl="1">
              <a:buNone/>
            </a:pPr>
            <a:r>
              <a:rPr lang="he-IL" b="0" i="0" u="none" strike="noStrike" dirty="0">
                <a:solidFill>
                  <a:srgbClr val="000000"/>
                </a:solidFill>
                <a:effectLst/>
                <a:latin typeface="+mj-lt"/>
              </a:rPr>
              <a:t>לרגרסיה לוגיסטית היה דיוק של 0.835. </a:t>
            </a:r>
          </a:p>
          <a:p>
            <a:pPr marL="158750" indent="0" algn="r" rtl="1">
              <a:buNone/>
            </a:pPr>
            <a:r>
              <a:rPr lang="he-IL" b="0" i="0" u="none" strike="noStrike" dirty="0">
                <a:solidFill>
                  <a:srgbClr val="000000"/>
                </a:solidFill>
                <a:effectLst/>
                <a:latin typeface="+mj-lt"/>
              </a:rPr>
              <a:t>עם זאת, הפותר לא הצליח להתכנס ב- </a:t>
            </a:r>
            <a:r>
              <a:rPr lang="en-US" b="0" i="0" u="none" strike="noStrike" dirty="0">
                <a:solidFill>
                  <a:srgbClr val="000000"/>
                </a:solidFill>
                <a:effectLst/>
                <a:latin typeface="+mj-lt"/>
              </a:rPr>
              <a:t>SVM </a:t>
            </a:r>
            <a:r>
              <a:rPr lang="he-IL" b="0" i="0" u="none" strike="noStrike" dirty="0">
                <a:solidFill>
                  <a:srgbClr val="000000"/>
                </a:solidFill>
                <a:effectLst/>
                <a:latin typeface="+mj-lt"/>
              </a:rPr>
              <a:t> והתקבלה אזהרת התכנסות.</a:t>
            </a:r>
          </a:p>
          <a:p>
            <a:pPr marL="158750" indent="0" algn="r" rtl="1">
              <a:buNone/>
            </a:pPr>
            <a:r>
              <a:rPr lang="he-IL" b="0" i="0" u="none" strike="noStrike" dirty="0">
                <a:solidFill>
                  <a:srgbClr val="000000"/>
                </a:solidFill>
                <a:effectLst/>
                <a:latin typeface="+mj-lt"/>
              </a:rPr>
              <a:t>הביצועים הטובים ביותר הושגו על ידי </a:t>
            </a:r>
            <a:r>
              <a:rPr lang="en-US" b="0" i="0" u="none" strike="noStrike" dirty="0" err="1">
                <a:solidFill>
                  <a:srgbClr val="000000"/>
                </a:solidFill>
                <a:effectLst/>
                <a:latin typeface="+mj-lt"/>
              </a:rPr>
              <a:t>DecisionTreeClassifier</a:t>
            </a:r>
            <a:r>
              <a:rPr lang="en-US" b="0" i="0" u="none" strike="noStrike" dirty="0">
                <a:solidFill>
                  <a:srgbClr val="000000"/>
                </a:solidFill>
                <a:effectLst/>
                <a:latin typeface="+mj-lt"/>
              </a:rPr>
              <a:t> </a:t>
            </a:r>
            <a:r>
              <a:rPr lang="he-IL" b="0" i="0" u="none" strike="noStrike" dirty="0">
                <a:solidFill>
                  <a:srgbClr val="000000"/>
                </a:solidFill>
                <a:effectLst/>
                <a:latin typeface="+mj-lt"/>
              </a:rPr>
              <a:t> עם דיוק של 0.984.</a:t>
            </a:r>
            <a:endParaRPr lang="he-IL" b="0" i="0" u="none" strike="noStrike" dirty="0">
              <a:solidFill>
                <a:srgbClr val="000000"/>
              </a:solidFill>
              <a:effectLst/>
              <a:latin typeface="+mj-lt"/>
              <a:cs typeface="Segoe UI Web (Hebre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83d28a3d8_0_1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d83d28a3d8_0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sz="1300" b="0" i="0" u="none" strike="noStrike" dirty="0">
                <a:solidFill>
                  <a:srgbClr val="000000"/>
                </a:solidFill>
                <a:effectLst/>
                <a:latin typeface="+mj-lt"/>
              </a:rPr>
              <a:t>בפרויקט זה, אלגוריתמים שונים של למידת מכונה שימשו לאימון מודלים לזיהוי תוכנות זדוניות של אנדרואיד, כולל: </a:t>
            </a:r>
            <a:endParaRPr lang="en-US" sz="1300" b="0" i="0" u="none" strike="noStrike" dirty="0">
              <a:solidFill>
                <a:srgbClr val="000000"/>
              </a:solidFill>
              <a:effectLst/>
              <a:latin typeface="+mj-lt"/>
            </a:endParaRPr>
          </a:p>
          <a:p>
            <a:pPr marL="0" marR="0" lvl="0" indent="0" algn="r" rtl="1">
              <a:lnSpc>
                <a:spcPct val="100000"/>
              </a:lnSpc>
              <a:spcBef>
                <a:spcPts val="0"/>
              </a:spcBef>
              <a:spcAft>
                <a:spcPts val="0"/>
              </a:spcAft>
              <a:buClr>
                <a:srgbClr val="000000"/>
              </a:buClr>
              <a:buSzPts val="1100"/>
              <a:buFont typeface="Arial"/>
              <a:buNone/>
            </a:pPr>
            <a:r>
              <a:rPr lang="en-US" sz="1300" b="0" i="0" u="none" strike="noStrike" dirty="0">
                <a:solidFill>
                  <a:srgbClr val="000000"/>
                </a:solidFill>
                <a:effectLst/>
                <a:latin typeface="+mj-lt"/>
              </a:rPr>
              <a:t>, SVM</a:t>
            </a:r>
            <a:r>
              <a:rPr lang="he-IL" sz="1300" b="0" i="0" u="none" strike="noStrike" dirty="0">
                <a:solidFill>
                  <a:srgbClr val="000000"/>
                </a:solidFill>
                <a:effectLst/>
                <a:latin typeface="+mj-lt"/>
              </a:rPr>
              <a:t>רגרסיה לוגיסטית, </a:t>
            </a:r>
            <a:r>
              <a:rPr lang="en-US" sz="1300" b="0" i="0" u="none" strike="noStrike" dirty="0" err="1">
                <a:solidFill>
                  <a:srgbClr val="000000"/>
                </a:solidFill>
                <a:effectLst/>
                <a:latin typeface="+mj-lt"/>
              </a:rPr>
              <a:t>KNeighborsClassifier</a:t>
            </a:r>
            <a:r>
              <a:rPr lang="en-US" sz="1300" b="0" i="0" u="none" strike="noStrike" dirty="0">
                <a:solidFill>
                  <a:srgbClr val="000000"/>
                </a:solidFill>
                <a:effectLst/>
                <a:latin typeface="+mj-lt"/>
              </a:rPr>
              <a:t>, </a:t>
            </a:r>
            <a:r>
              <a:rPr lang="en-US" sz="1300" b="0" i="0" u="none" strike="noStrike" dirty="0" err="1">
                <a:solidFill>
                  <a:srgbClr val="000000"/>
                </a:solidFill>
                <a:effectLst/>
                <a:latin typeface="+mj-lt"/>
              </a:rPr>
              <a:t>DecisionTreeClassifier</a:t>
            </a:r>
            <a:r>
              <a:rPr lang="en-US" sz="1300" b="0" i="0" u="none" strike="noStrike" dirty="0">
                <a:solidFill>
                  <a:srgbClr val="000000"/>
                </a:solidFill>
                <a:effectLst/>
                <a:latin typeface="+mj-lt"/>
              </a:rPr>
              <a:t> </a:t>
            </a:r>
            <a:r>
              <a:rPr lang="he-IL" sz="1300" b="0" i="0" u="none" strike="noStrike" dirty="0">
                <a:solidFill>
                  <a:srgbClr val="000000"/>
                </a:solidFill>
                <a:effectLst/>
                <a:latin typeface="+mj-lt"/>
              </a:rPr>
              <a:t>ו- </a:t>
            </a:r>
            <a:r>
              <a:rPr lang="en-US" sz="1300" b="0" i="0" u="none" strike="noStrike" dirty="0" err="1">
                <a:solidFill>
                  <a:srgbClr val="000000"/>
                </a:solidFill>
                <a:effectLst/>
                <a:latin typeface="+mj-lt"/>
              </a:rPr>
              <a:t>GradientBoostingClassifier</a:t>
            </a:r>
            <a:r>
              <a:rPr lang="en-US" sz="1300" b="0" i="0" u="none" strike="noStrike" dirty="0">
                <a:solidFill>
                  <a:srgbClr val="000000"/>
                </a:solidFill>
                <a:effectLst/>
                <a:latin typeface="+mj-lt"/>
              </a:rPr>
              <a:t>.</a:t>
            </a:r>
          </a:p>
          <a:p>
            <a:pPr marL="0" marR="0" lvl="0" indent="0" algn="r" rtl="1">
              <a:lnSpc>
                <a:spcPct val="100000"/>
              </a:lnSpc>
              <a:spcBef>
                <a:spcPts val="0"/>
              </a:spcBef>
              <a:spcAft>
                <a:spcPts val="0"/>
              </a:spcAft>
              <a:buClr>
                <a:srgbClr val="000000"/>
              </a:buClr>
              <a:buSzPts val="1100"/>
              <a:buFont typeface="Arial"/>
              <a:buNone/>
            </a:pPr>
            <a:r>
              <a:rPr lang="he-IL" sz="1300" b="0" i="0" u="none" strike="noStrike" dirty="0">
                <a:solidFill>
                  <a:srgbClr val="000000"/>
                </a:solidFill>
                <a:effectLst/>
                <a:latin typeface="+mj-lt"/>
              </a:rPr>
              <a:t>לכל אלגוריתם היו החוזקות והחולשות שלו. הערכנו את התוצאות ומצאנו כי ל- </a:t>
            </a:r>
            <a:r>
              <a:rPr lang="en-US" sz="1300" b="0" i="0" u="none" strike="noStrike" dirty="0" err="1">
                <a:solidFill>
                  <a:srgbClr val="000000"/>
                </a:solidFill>
                <a:effectLst/>
                <a:latin typeface="+mj-lt"/>
              </a:rPr>
              <a:t>DecisionTreeClassifier</a:t>
            </a:r>
            <a:r>
              <a:rPr lang="en-US" sz="1300" b="0" i="0" u="none" strike="noStrike" dirty="0">
                <a:solidFill>
                  <a:srgbClr val="000000"/>
                </a:solidFill>
                <a:effectLst/>
                <a:latin typeface="+mj-lt"/>
              </a:rPr>
              <a:t> </a:t>
            </a:r>
            <a:r>
              <a:rPr lang="he-IL" sz="1300" b="0" i="0" u="none" strike="noStrike" dirty="0">
                <a:solidFill>
                  <a:srgbClr val="000000"/>
                </a:solidFill>
                <a:effectLst/>
                <a:latin typeface="+mj-lt"/>
              </a:rPr>
              <a:t>היו הביצועים הטובים ביותר עם דיוק של 0.984, דיוק של 1.000 וזכירה של 0.982.</a:t>
            </a:r>
            <a:endParaRPr lang="en-US" sz="1300" b="0" i="0" u="none" strike="noStrike" dirty="0">
              <a:solidFill>
                <a:srgbClr val="000000"/>
              </a:solidFill>
              <a:effectLst/>
              <a:latin typeface="+mj-lt"/>
            </a:endParaRPr>
          </a:p>
          <a:p>
            <a:pPr marL="0" marR="0" lvl="0" indent="0" algn="r" rtl="1">
              <a:lnSpc>
                <a:spcPct val="100000"/>
              </a:lnSpc>
              <a:spcBef>
                <a:spcPts val="0"/>
              </a:spcBef>
              <a:spcAft>
                <a:spcPts val="0"/>
              </a:spcAft>
              <a:buClr>
                <a:srgbClr val="000000"/>
              </a:buClr>
              <a:buSzPts val="1100"/>
              <a:buFont typeface="Arial"/>
              <a:buNone/>
            </a:pPr>
            <a:r>
              <a:rPr lang="he-IL" sz="1300" b="0" i="0" u="none" strike="noStrike" dirty="0">
                <a:solidFill>
                  <a:srgbClr val="000000"/>
                </a:solidFill>
                <a:effectLst/>
                <a:latin typeface="+mj-lt"/>
              </a:rPr>
              <a:t>עם זאת, יש צורך במחקר נוסף כדי לשפר את הדיוק והביצועים של השיטה המוצעת.</a:t>
            </a:r>
            <a:endParaRPr sz="1300" dirty="0">
              <a:latin typeface="+mj-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otidahari/Mobile-Security-ML-Android-Malware-Detecti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motidahari/Mobile-Security-ML-Android-Malware-Detection/tree/main/data/apks/resul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60322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w" sz="2500" b="1" dirty="0">
                <a:latin typeface="Montserrat" pitchFamily="2" charset="77"/>
              </a:rPr>
              <a:t>Enhancing Mobile Security through Machine Learning: A Study on Android Malware Detection</a:t>
            </a:r>
            <a:endParaRPr sz="2500" b="1" dirty="0">
              <a:latin typeface="Montserrat" pitchFamily="2" charset="77"/>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w">
                <a:latin typeface="Montserrat" pitchFamily="2" charset="77"/>
              </a:rPr>
              <a:t>Machine Learning-based Approach for Android Malware Detection: An Evaluation of Performance and Limitations</a:t>
            </a:r>
            <a:endParaRPr>
              <a:latin typeface="Montserrat" pitchFamily="2" charset="77"/>
            </a:endParaRPr>
          </a:p>
        </p:txBody>
      </p:sp>
      <p:sp>
        <p:nvSpPr>
          <p:cNvPr id="136" name="Google Shape;136;p13"/>
          <p:cNvSpPr txBox="1">
            <a:spLocks noGrp="1"/>
          </p:cNvSpPr>
          <p:nvPr>
            <p:ph type="subTitle" idx="1"/>
          </p:nvPr>
        </p:nvSpPr>
        <p:spPr>
          <a:xfrm>
            <a:off x="524175" y="3890125"/>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iw" sz="1120" dirty="0">
                <a:latin typeface="Montserrat" pitchFamily="2" charset="77"/>
              </a:rPr>
              <a:t>Authors:</a:t>
            </a:r>
            <a:endParaRPr sz="1120" dirty="0">
              <a:latin typeface="Montserrat" pitchFamily="2" charset="77"/>
            </a:endParaRPr>
          </a:p>
          <a:p>
            <a:pPr marL="0" lvl="0" indent="0" algn="l" rtl="0">
              <a:lnSpc>
                <a:spcPct val="80000"/>
              </a:lnSpc>
              <a:spcBef>
                <a:spcPts val="0"/>
              </a:spcBef>
              <a:spcAft>
                <a:spcPts val="0"/>
              </a:spcAft>
              <a:buSzPts val="440"/>
              <a:buNone/>
            </a:pPr>
            <a:r>
              <a:rPr lang="iw" sz="1120" dirty="0">
                <a:latin typeface="Montserrat" pitchFamily="2" charset="77"/>
              </a:rPr>
              <a:t>Moti Dahari 308212570</a:t>
            </a:r>
            <a:endParaRPr sz="1120" dirty="0">
              <a:latin typeface="Montserrat" pitchFamily="2" charset="77"/>
            </a:endParaRPr>
          </a:p>
          <a:p>
            <a:pPr marL="0" lvl="0" indent="0" algn="l" rtl="0">
              <a:lnSpc>
                <a:spcPct val="80000"/>
              </a:lnSpc>
              <a:spcBef>
                <a:spcPts val="0"/>
              </a:spcBef>
              <a:spcAft>
                <a:spcPts val="0"/>
              </a:spcAft>
              <a:buSzPts val="440"/>
              <a:buNone/>
            </a:pPr>
            <a:r>
              <a:rPr lang="iw" sz="1120" dirty="0">
                <a:latin typeface="Montserrat" pitchFamily="2" charset="77"/>
              </a:rPr>
              <a:t>amit koobani 204804488</a:t>
            </a: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Challenges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20" dirty="0">
                <a:latin typeface="Montserrat" pitchFamily="2" charset="77"/>
              </a:rPr>
              <a:t>We faced several challenges in the project, including dealing with a large dataset, complex data, and data quality. They also had to use dimensionality reduction techniques to handle high dimensionality, and carefully evaluate different algorithms to determine which one was most suitable for the task.</a:t>
            </a:r>
          </a:p>
          <a:p>
            <a:pPr marL="0" lvl="0" indent="0" algn="r" rtl="0">
              <a:spcBef>
                <a:spcPts val="0"/>
              </a:spcBef>
              <a:spcAft>
                <a:spcPts val="0"/>
              </a:spcAft>
              <a:buNone/>
            </a:pPr>
            <a:endParaRPr lang="en-US" sz="1120" dirty="0">
              <a:latin typeface="Montserrat" pitchFamily="2"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Assumptions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20" dirty="0">
                <a:latin typeface="Montserrat" pitchFamily="2" charset="77"/>
              </a:rPr>
              <a:t>We made several assumptions to complete the task of Android malware detection, such as assuming the dataset was representative, labeled correctly, features were relevant and informative, and the ML algorithms used were suitable. However, these assumptions may not be true and could lead to inaccurate models.</a:t>
            </a:r>
            <a:endParaRPr lang="en-IL" sz="1120" dirty="0">
              <a:latin typeface="Montserrat" pitchFamily="2" charset="77"/>
            </a:endParaRPr>
          </a:p>
          <a:p>
            <a:pPr marL="0" lvl="0" indent="0" algn="l" rtl="0">
              <a:spcBef>
                <a:spcPts val="0"/>
              </a:spcBef>
              <a:spcAft>
                <a:spcPts val="0"/>
              </a:spcAft>
              <a:buNone/>
            </a:pPr>
            <a:endParaRPr lang="en-US" sz="1120" dirty="0">
              <a:latin typeface="Montserrat" pitchFamily="2"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links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sz="1120" dirty="0">
                <a:latin typeface="Montserrat" pitchFamily="2" charset="77"/>
                <a:ea typeface="Lato" panose="020F0502020204030203" pitchFamily="34" charset="0"/>
              </a:rPr>
              <a:t>github: </a:t>
            </a:r>
            <a:r>
              <a:rPr lang="iw" sz="1120" u="sng" dirty="0">
                <a:solidFill>
                  <a:schemeClr val="hlink"/>
                </a:solidFill>
                <a:latin typeface="Montserrat" pitchFamily="2" charset="77"/>
                <a:ea typeface="Lato" panose="020F0502020204030203" pitchFamily="34" charset="0"/>
                <a:hlinkClick r:id="rId3"/>
              </a:rPr>
              <a:t>https://github.com/motidahari/Mobile-Security-ML-Android-Malware-Detection</a:t>
            </a:r>
            <a:r>
              <a:rPr lang="iw" sz="1120" dirty="0">
                <a:latin typeface="Montserrat" pitchFamily="2" charset="77"/>
                <a:ea typeface="Lato" panose="020F0502020204030203" pitchFamily="34" charset="0"/>
              </a:rPr>
              <a:t>		 	 	 		</a:t>
            </a:r>
            <a:endParaRPr sz="1120" dirty="0">
              <a:latin typeface="Montserrat" pitchFamily="2" charset="77"/>
              <a:ea typeface="Lato" panose="020F0502020204030203" pitchFamily="34" charset="0"/>
              <a:cs typeface="Lato" panose="020F0502020204030203" pitchFamily="34" charset="0"/>
            </a:endParaRPr>
          </a:p>
          <a:p>
            <a:pPr marL="0" lvl="0" indent="0" algn="l" rtl="0">
              <a:spcBef>
                <a:spcPts val="1200"/>
              </a:spcBef>
              <a:spcAft>
                <a:spcPts val="0"/>
              </a:spcAft>
              <a:buNone/>
            </a:pPr>
            <a:r>
              <a:rPr lang="iw" sz="1120" dirty="0">
                <a:latin typeface="Montserrat" pitchFamily="2" charset="77"/>
                <a:ea typeface="Lato" panose="020F0502020204030203" pitchFamily="34" charset="0"/>
              </a:rPr>
              <a:t>dataset: </a:t>
            </a:r>
            <a:r>
              <a:rPr lang="iw" sz="1120" u="sng" dirty="0">
                <a:solidFill>
                  <a:schemeClr val="hlink"/>
                </a:solidFill>
                <a:latin typeface="Montserrat" pitchFamily="2" charset="77"/>
                <a:ea typeface="Lato" panose="020F0502020204030203" pitchFamily="34" charset="0"/>
                <a:hlinkClick r:id="rId4"/>
              </a:rPr>
              <a:t>https://github.com/motidahari/Mobile-Security-ML-Android-Malware-Detection/tree/main/data/apks/result</a:t>
            </a:r>
            <a:endParaRPr sz="1120" b="1" dirty="0">
              <a:solidFill>
                <a:srgbClr val="000000"/>
              </a:solidFill>
              <a:latin typeface="Montserrat" pitchFamily="2" charset="77"/>
              <a:ea typeface="Lato" panose="020F0502020204030203" pitchFamily="34" charset="0"/>
              <a:cs typeface="Lato" panose="020F0502020204030203" pitchFamily="34" charset="0"/>
              <a:sym typeface="David"/>
            </a:endParaRPr>
          </a:p>
          <a:p>
            <a:pPr marL="0" lvl="0" indent="0" algn="l" rtl="0">
              <a:spcBef>
                <a:spcPts val="1200"/>
              </a:spcBef>
              <a:spcAft>
                <a:spcPts val="0"/>
              </a:spcAft>
              <a:buNone/>
            </a:pPr>
            <a:r>
              <a:rPr lang="iw" sz="1120" b="1" dirty="0">
                <a:solidFill>
                  <a:srgbClr val="000000"/>
                </a:solidFill>
                <a:latin typeface="Montserrat" pitchFamily="2" charset="77"/>
                <a:ea typeface="Lato" panose="020F0502020204030203" pitchFamily="34" charset="0"/>
                <a:cs typeface="David"/>
                <a:sym typeface="David"/>
              </a:rPr>
              <a:t> </a:t>
            </a:r>
            <a:endParaRPr sz="1120" b="1" dirty="0">
              <a:solidFill>
                <a:srgbClr val="000000"/>
              </a:solidFill>
              <a:latin typeface="Montserrat" pitchFamily="2" charset="77"/>
              <a:ea typeface="Lato" panose="020F0502020204030203" pitchFamily="34" charset="0"/>
              <a:cs typeface="Lato" panose="020F0502020204030203" pitchFamily="34" charset="0"/>
              <a:sym typeface="David"/>
            </a:endParaRPr>
          </a:p>
          <a:p>
            <a:pPr marL="0" lvl="0" indent="0" algn="l" rtl="0">
              <a:spcBef>
                <a:spcPts val="120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120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120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1200"/>
              </a:spcBef>
              <a:spcAft>
                <a:spcPts val="1200"/>
              </a:spcAft>
              <a:buNone/>
            </a:pPr>
            <a:endParaRPr sz="1120" dirty="0">
              <a:latin typeface="Montserrat" pitchFamily="2" charset="77"/>
              <a:ea typeface="Lato" panose="020F0502020204030203" pitchFamily="34" charset="0"/>
              <a:cs typeface="Lato" panose="020F050202020403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Montserrat" pitchFamily="2" charset="77"/>
              </a:rPr>
              <a:t>I</a:t>
            </a:r>
            <a:r>
              <a:rPr lang="iw" dirty="0">
                <a:latin typeface="Montserrat" pitchFamily="2" charset="77"/>
              </a:rPr>
              <a:t>ntroduction</a:t>
            </a:r>
            <a:endParaRPr dirty="0">
              <a:latin typeface="Montserrat" pitchFamily="2" charset="77"/>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rtl="0">
              <a:spcBef>
                <a:spcPts val="0"/>
              </a:spcBef>
              <a:spcAft>
                <a:spcPts val="1200"/>
              </a:spcAft>
              <a:buNone/>
            </a:pPr>
            <a:r>
              <a:rPr lang="en-US" sz="1120" dirty="0">
                <a:latin typeface="Montserrat" pitchFamily="2" charset="77"/>
              </a:rPr>
              <a:t>Our presentation covers a machine learning-based approach for detecting malware on Android devices. We used a dataset of 4591 apps </a:t>
            </a:r>
            <a:r>
              <a:rPr lang="he-IL" sz="1120" dirty="0" err="1">
                <a:latin typeface="Montserrat" pitchFamily="2" charset="77"/>
              </a:rPr>
              <a:t>and</a:t>
            </a:r>
            <a:r>
              <a:rPr lang="he-IL" sz="1120" dirty="0">
                <a:latin typeface="Montserrat" pitchFamily="2" charset="77"/>
              </a:rPr>
              <a:t> </a:t>
            </a:r>
            <a:r>
              <a:rPr lang="en-US" sz="1120" dirty="0">
                <a:latin typeface="Montserrat" pitchFamily="2" charset="77"/>
              </a:rPr>
              <a:t>trained various models on it. We will discuss the methodology, results, evaluation metrics, and insights, as well as limitations and future directions for this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Description of the dataset</a:t>
            </a:r>
            <a:endParaRPr dirty="0">
              <a:latin typeface="Montserrat" pitchFamily="2" charset="77"/>
            </a:endParaRPr>
          </a:p>
        </p:txBody>
      </p:sp>
      <p:sp>
        <p:nvSpPr>
          <p:cNvPr id="148" name="Google Shape;148;p15"/>
          <p:cNvSpPr txBox="1">
            <a:spLocks noGrp="1"/>
          </p:cNvSpPr>
          <p:nvPr>
            <p:ph type="body" idx="1"/>
          </p:nvPr>
        </p:nvSpPr>
        <p:spPr>
          <a:xfrm>
            <a:off x="1401410" y="978751"/>
            <a:ext cx="5047620" cy="2513999"/>
          </a:xfrm>
          <a:prstGeom prst="rect">
            <a:avLst/>
          </a:prstGeom>
        </p:spPr>
        <p:txBody>
          <a:bodyPr spcFirstLastPara="1" wrap="square" lIns="91425" tIns="91425" rIns="91425" bIns="91425" anchor="t" anchorCtr="0">
            <a:normAutofit/>
          </a:bodyPr>
          <a:lstStyle/>
          <a:p>
            <a:pPr marL="0" lvl="0" indent="0" rtl="0">
              <a:spcBef>
                <a:spcPts val="0"/>
              </a:spcBef>
              <a:spcAft>
                <a:spcPts val="1200"/>
              </a:spcAft>
              <a:buNone/>
            </a:pPr>
            <a:r>
              <a:rPr lang="en-US" sz="1120" dirty="0">
                <a:latin typeface="Montserrat" pitchFamily="2" charset="77"/>
              </a:rPr>
              <a:t>This project used a dataset of 4591 apps, during the data extraction 1817 apps were selected, 165 labeled as malicious and 1652 as benign. Various features were extracted to train machine learning models like SVM with a linear kernel, Logistic Regression, </a:t>
            </a:r>
            <a:r>
              <a:rPr lang="en-US" sz="1120" dirty="0" err="1">
                <a:latin typeface="Montserrat" pitchFamily="2" charset="77"/>
              </a:rPr>
              <a:t>KNeighborsClassifier</a:t>
            </a:r>
            <a:r>
              <a:rPr lang="en-US" sz="1120" dirty="0">
                <a:latin typeface="Montserrat" pitchFamily="2" charset="77"/>
              </a:rPr>
              <a:t>, </a:t>
            </a:r>
            <a:r>
              <a:rPr lang="en-US" sz="1120" dirty="0" err="1">
                <a:latin typeface="Montserrat" pitchFamily="2" charset="77"/>
              </a:rPr>
              <a:t>DecisionTreeClassifier</a:t>
            </a:r>
            <a:r>
              <a:rPr lang="en-US" sz="1120" dirty="0">
                <a:latin typeface="Montserrat" pitchFamily="2" charset="77"/>
              </a:rPr>
              <a:t>, and </a:t>
            </a:r>
            <a:r>
              <a:rPr lang="en-US" sz="1120" dirty="0" err="1">
                <a:latin typeface="Montserrat" pitchFamily="2" charset="77"/>
              </a:rPr>
              <a:t>GradientBoostingClassifier</a:t>
            </a:r>
            <a:r>
              <a:rPr lang="en-US" sz="1120" dirty="0">
                <a:latin typeface="Montserrat" pitchFamily="2" charset="77"/>
              </a:rPr>
              <a:t>. </a:t>
            </a:r>
            <a:br>
              <a:rPr lang="en-US" sz="1120" dirty="0">
                <a:latin typeface="Montserrat" pitchFamily="2" charset="77"/>
              </a:rPr>
            </a:br>
            <a:r>
              <a:rPr lang="en-US" sz="1120" dirty="0">
                <a:latin typeface="Montserrat" pitchFamily="2" charset="77"/>
              </a:rPr>
              <a:t>The dataset also included categories and Android API calls. The extracted information was stored in a JSON file, any missing values were filled with 0, and helper functions were written to extract and organize the information.</a:t>
            </a:r>
            <a:endParaRPr lang="he-IL" sz="1120" dirty="0">
              <a:latin typeface="Montserrat"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Pre-processing</a:t>
            </a:r>
            <a:endParaRPr dirty="0">
              <a:latin typeface="Montserrat" pitchFamily="2" charset="77"/>
            </a:endParaRPr>
          </a:p>
        </p:txBody>
      </p:sp>
      <p:sp>
        <p:nvSpPr>
          <p:cNvPr id="154" name="Google Shape;15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1120" dirty="0">
                <a:latin typeface="Montserrat" pitchFamily="2" charset="77"/>
              </a:rPr>
              <a:t>We pre-processed the data to prepare it for training the model. The steps included data cleaning, transformation, dimensionality reduction, and balancing the dataset. This was necessary to ensure the data was of high quality and to overcome challenges faced in the project.</a:t>
            </a: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marR="0" lvl="0" indent="0" algn="l" rtl="1">
              <a:lnSpc>
                <a:spcPct val="100000"/>
              </a:lnSpc>
              <a:spcBef>
                <a:spcPts val="0"/>
              </a:spcBef>
              <a:spcAft>
                <a:spcPts val="0"/>
              </a:spcAft>
              <a:buClr>
                <a:schemeClr val="lt1"/>
              </a:buClr>
              <a:buSzPts val="2400"/>
              <a:buFont typeface="Montserrat"/>
              <a:buNone/>
            </a:pPr>
            <a:r>
              <a:rPr lang="en-US" dirty="0">
                <a:latin typeface="Montserrat" pitchFamily="2" charset="77"/>
              </a:rPr>
              <a:t>Details of the features</a:t>
            </a:r>
            <a:endParaRPr dirty="0">
              <a:latin typeface="Montserrat" pitchFamily="2" charset="77"/>
            </a:endParaRPr>
          </a:p>
        </p:txBody>
      </p:sp>
      <p:sp>
        <p:nvSpPr>
          <p:cNvPr id="154" name="Google Shape;154;p16"/>
          <p:cNvSpPr txBox="1">
            <a:spLocks noGrp="1"/>
          </p:cNvSpPr>
          <p:nvPr>
            <p:ph type="body" idx="1"/>
          </p:nvPr>
        </p:nvSpPr>
        <p:spPr>
          <a:xfrm>
            <a:off x="1297500" y="1567550"/>
            <a:ext cx="7038900" cy="25050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20" b="0" i="0" dirty="0">
                <a:solidFill>
                  <a:srgbClr val="D1D5DB"/>
                </a:solidFill>
                <a:effectLst/>
                <a:latin typeface="Montserrat" pitchFamily="2" charset="77"/>
                <a:ea typeface="Lato" panose="020F0502020204030203" pitchFamily="34" charset="0"/>
                <a:cs typeface="Lato" panose="020F0502020204030203" pitchFamily="34" charset="0"/>
              </a:rPr>
              <a:t>This project extracted various features from the dataset of Android apps:</a:t>
            </a:r>
          </a:p>
          <a:p>
            <a:pPr marL="0" lvl="0" indent="0" algn="l" rtl="0">
              <a:spcBef>
                <a:spcPts val="0"/>
              </a:spcBef>
              <a:spcAft>
                <a:spcPts val="0"/>
              </a:spcAft>
              <a:buNone/>
            </a:pPr>
            <a:endParaRPr lang="en-US" sz="1120" dirty="0">
              <a:solidFill>
                <a:srgbClr val="D1D5DB"/>
              </a:solidFill>
              <a:latin typeface="Montserrat" pitchFamily="2" charset="77"/>
              <a:ea typeface="Lato" panose="020F0502020204030203" pitchFamily="34" charset="0"/>
              <a:cs typeface="Lato" panose="020F0502020204030203" pitchFamily="34" charset="0"/>
            </a:endParaRPr>
          </a:p>
          <a:p>
            <a:pPr marL="0" lvl="0" indent="0" algn="l" rtl="0">
              <a:spcBef>
                <a:spcPts val="0"/>
              </a:spcBef>
              <a:spcAft>
                <a:spcPts val="0"/>
              </a:spcAft>
              <a:buNone/>
            </a:pPr>
            <a:endParaRPr lang="en-US" sz="1120" b="0" i="0" dirty="0">
              <a:solidFill>
                <a:srgbClr val="D1D5DB"/>
              </a:solidFill>
              <a:effectLst/>
              <a:latin typeface="Montserrat" pitchFamily="2" charset="77"/>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EE342FFB-9276-01E8-1F8C-EB6AB02D5DF8}"/>
              </a:ext>
            </a:extLst>
          </p:cNvPr>
          <p:cNvPicPr>
            <a:picLocks noChangeAspect="1"/>
          </p:cNvPicPr>
          <p:nvPr/>
        </p:nvPicPr>
        <p:blipFill>
          <a:blip r:embed="rId3"/>
          <a:stretch>
            <a:fillRect/>
          </a:stretch>
        </p:blipFill>
        <p:spPr>
          <a:xfrm>
            <a:off x="5999885" y="2094807"/>
            <a:ext cx="3142146" cy="3048693"/>
          </a:xfrm>
          <a:prstGeom prst="rect">
            <a:avLst/>
          </a:prstGeom>
        </p:spPr>
      </p:pic>
      <p:pic>
        <p:nvPicPr>
          <p:cNvPr id="3" name="Picture 2">
            <a:extLst>
              <a:ext uri="{FF2B5EF4-FFF2-40B4-BE49-F238E27FC236}">
                <a16:creationId xmlns:a16="http://schemas.microsoft.com/office/drawing/2014/main" id="{0C33C6F9-C6C3-7B10-AA88-D03F768F3652}"/>
              </a:ext>
            </a:extLst>
          </p:cNvPr>
          <p:cNvPicPr>
            <a:picLocks noChangeAspect="1"/>
          </p:cNvPicPr>
          <p:nvPr/>
        </p:nvPicPr>
        <p:blipFill>
          <a:blip r:embed="rId4"/>
          <a:stretch>
            <a:fillRect/>
          </a:stretch>
        </p:blipFill>
        <p:spPr>
          <a:xfrm>
            <a:off x="1571105" y="2094807"/>
            <a:ext cx="4428780" cy="3048693"/>
          </a:xfrm>
          <a:prstGeom prst="rect">
            <a:avLst/>
          </a:prstGeom>
        </p:spPr>
      </p:pic>
      <p:pic>
        <p:nvPicPr>
          <p:cNvPr id="4" name="Picture 3">
            <a:extLst>
              <a:ext uri="{FF2B5EF4-FFF2-40B4-BE49-F238E27FC236}">
                <a16:creationId xmlns:a16="http://schemas.microsoft.com/office/drawing/2014/main" id="{5CCF20D6-CD3E-A0CB-C5F5-01896483DF31}"/>
              </a:ext>
            </a:extLst>
          </p:cNvPr>
          <p:cNvPicPr>
            <a:picLocks noChangeAspect="1"/>
          </p:cNvPicPr>
          <p:nvPr/>
        </p:nvPicPr>
        <p:blipFill>
          <a:blip r:embed="rId5"/>
          <a:stretch>
            <a:fillRect/>
          </a:stretch>
        </p:blipFill>
        <p:spPr>
          <a:xfrm>
            <a:off x="37056" y="3109624"/>
            <a:ext cx="1541087" cy="2033876"/>
          </a:xfrm>
          <a:prstGeom prst="rect">
            <a:avLst/>
          </a:prstGeom>
        </p:spPr>
      </p:pic>
    </p:spTree>
    <p:extLst>
      <p:ext uri="{BB962C8B-B14F-4D97-AF65-F5344CB8AC3E}">
        <p14:creationId xmlns:p14="http://schemas.microsoft.com/office/powerpoint/2010/main" val="23734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9129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Stages to work on this project:</a:t>
            </a:r>
            <a:endParaRPr dirty="0">
              <a:latin typeface="Montserrat" pitchFamily="2" charset="77"/>
            </a:endParaRPr>
          </a:p>
          <a:p>
            <a:pPr marL="0" lvl="0" indent="0" algn="l" rtl="0">
              <a:spcBef>
                <a:spcPts val="0"/>
              </a:spcBef>
              <a:spcAft>
                <a:spcPts val="0"/>
              </a:spcAft>
              <a:buNone/>
            </a:pPr>
            <a:endParaRPr dirty="0">
              <a:latin typeface="Montserrat" pitchFamily="2" charset="77"/>
            </a:endParaRPr>
          </a:p>
          <a:p>
            <a:pPr marL="0" lvl="0" indent="0" algn="l" rtl="0">
              <a:spcBef>
                <a:spcPts val="0"/>
              </a:spcBef>
              <a:spcAft>
                <a:spcPts val="0"/>
              </a:spcAft>
              <a:buNone/>
            </a:pPr>
            <a:endParaRPr dirty="0">
              <a:latin typeface="Montserrat" pitchFamily="2" charset="77"/>
            </a:endParaRPr>
          </a:p>
        </p:txBody>
      </p:sp>
      <p:sp>
        <p:nvSpPr>
          <p:cNvPr id="160" name="Google Shape;160;p17"/>
          <p:cNvSpPr txBox="1">
            <a:spLocks noGrp="1"/>
          </p:cNvSpPr>
          <p:nvPr>
            <p:ph type="body" idx="1"/>
          </p:nvPr>
        </p:nvSpPr>
        <p:spPr>
          <a:xfrm>
            <a:off x="914400" y="698282"/>
            <a:ext cx="8046720" cy="4073223"/>
          </a:xfrm>
          <a:prstGeom prst="rect">
            <a:avLst/>
          </a:prstGeom>
        </p:spPr>
        <p:txBody>
          <a:bodyPr spcFirstLastPara="1" wrap="square" lIns="91425" tIns="91425" rIns="91425" bIns="91425" anchor="t" anchorCtr="0">
            <a:noAutofit/>
          </a:bodyPr>
          <a:lstStyle/>
          <a:p>
            <a:pPr marL="183198" lvl="0" indent="0" algn="l" rtl="0">
              <a:spcBef>
                <a:spcPts val="0"/>
              </a:spcBef>
              <a:spcAft>
                <a:spcPts val="0"/>
              </a:spcAft>
              <a:buSzPct val="100000"/>
              <a:buNone/>
            </a:pPr>
            <a:r>
              <a:rPr lang="en-US" sz="1120" dirty="0">
                <a:latin typeface="Montserrat" pitchFamily="2" charset="77"/>
              </a:rPr>
              <a:t>The project had several stages: </a:t>
            </a:r>
            <a:endParaRPr lang="he-IL" sz="1120" dirty="0">
              <a:latin typeface="Montserrat" pitchFamily="2" charset="77"/>
            </a:endParaRPr>
          </a:p>
          <a:p>
            <a:pPr marL="411798" lvl="0" indent="-228600" algn="l" rtl="0">
              <a:spcBef>
                <a:spcPts val="0"/>
              </a:spcBef>
              <a:spcAft>
                <a:spcPts val="0"/>
              </a:spcAft>
              <a:buSzPct val="100000"/>
              <a:buAutoNum type="arabicPeriod"/>
            </a:pPr>
            <a:r>
              <a:rPr lang="en-US" sz="1120" dirty="0">
                <a:latin typeface="Montserrat" pitchFamily="2" charset="77"/>
              </a:rPr>
              <a:t>data collection</a:t>
            </a:r>
          </a:p>
          <a:p>
            <a:pPr marL="411798" lvl="0" indent="-228600" algn="l" rtl="0">
              <a:spcBef>
                <a:spcPts val="0"/>
              </a:spcBef>
              <a:spcAft>
                <a:spcPts val="0"/>
              </a:spcAft>
              <a:buSzPct val="100000"/>
              <a:buAutoNum type="arabicPeriod"/>
            </a:pPr>
            <a:r>
              <a:rPr lang="en-US" sz="1120" dirty="0">
                <a:latin typeface="Montserrat" pitchFamily="2" charset="77"/>
              </a:rPr>
              <a:t>2. feature extraction</a:t>
            </a:r>
          </a:p>
          <a:p>
            <a:pPr marL="411798" lvl="0" indent="-228600" algn="l" rtl="0">
              <a:spcBef>
                <a:spcPts val="0"/>
              </a:spcBef>
              <a:spcAft>
                <a:spcPts val="0"/>
              </a:spcAft>
              <a:buSzPct val="100000"/>
              <a:buAutoNum type="arabicPeriod"/>
            </a:pPr>
            <a:r>
              <a:rPr lang="en-US" sz="1120" dirty="0">
                <a:latin typeface="Montserrat" pitchFamily="2" charset="77"/>
              </a:rPr>
              <a:t>3. data preprocessing</a:t>
            </a:r>
          </a:p>
          <a:p>
            <a:pPr marL="411798" lvl="0" indent="-228600" algn="l" rtl="0">
              <a:spcBef>
                <a:spcPts val="0"/>
              </a:spcBef>
              <a:spcAft>
                <a:spcPts val="0"/>
              </a:spcAft>
              <a:buSzPct val="100000"/>
              <a:buAutoNum type="arabicPeriod"/>
            </a:pPr>
            <a:r>
              <a:rPr lang="en-US" sz="1120" dirty="0">
                <a:latin typeface="Montserrat" pitchFamily="2" charset="77"/>
              </a:rPr>
              <a:t>model training</a:t>
            </a:r>
          </a:p>
          <a:p>
            <a:pPr marL="411798" lvl="0" indent="-228600" algn="l" rtl="0">
              <a:spcBef>
                <a:spcPts val="0"/>
              </a:spcBef>
              <a:spcAft>
                <a:spcPts val="0"/>
              </a:spcAft>
              <a:buSzPct val="100000"/>
              <a:buAutoNum type="arabicPeriod"/>
            </a:pPr>
            <a:r>
              <a:rPr lang="en-US" sz="1120" dirty="0">
                <a:latin typeface="Montserrat" pitchFamily="2" charset="77"/>
              </a:rPr>
              <a:t>evaluation. </a:t>
            </a:r>
          </a:p>
          <a:p>
            <a:pPr marL="183198" lvl="0" indent="0" algn="l" rtl="0">
              <a:spcBef>
                <a:spcPts val="0"/>
              </a:spcBef>
              <a:spcAft>
                <a:spcPts val="0"/>
              </a:spcAft>
              <a:buSzPct val="100000"/>
              <a:buNone/>
            </a:pPr>
            <a:br>
              <a:rPr lang="en-US" sz="1120" dirty="0">
                <a:latin typeface="Montserrat" pitchFamily="2" charset="77"/>
              </a:rPr>
            </a:br>
            <a:r>
              <a:rPr lang="en-US" sz="1120" dirty="0">
                <a:latin typeface="Montserrat" pitchFamily="2" charset="77"/>
              </a:rPr>
              <a:t>The features were used to train machine learning models such as </a:t>
            </a:r>
            <a:br>
              <a:rPr lang="en-US" sz="1120" dirty="0">
                <a:latin typeface="Montserrat" pitchFamily="2" charset="77"/>
              </a:rPr>
            </a:br>
            <a:r>
              <a:rPr lang="en-US" sz="1120" dirty="0">
                <a:latin typeface="Montserrat" pitchFamily="2" charset="77"/>
              </a:rPr>
              <a:t>1. SVM with a linear kernel</a:t>
            </a:r>
          </a:p>
          <a:p>
            <a:pPr marL="183198" lvl="0" indent="0" algn="l" rtl="0">
              <a:spcBef>
                <a:spcPts val="0"/>
              </a:spcBef>
              <a:spcAft>
                <a:spcPts val="0"/>
              </a:spcAft>
              <a:buSzPct val="100000"/>
              <a:buNone/>
            </a:pPr>
            <a:r>
              <a:rPr lang="en-US" sz="1120" dirty="0">
                <a:latin typeface="Montserrat" pitchFamily="2" charset="77"/>
              </a:rPr>
              <a:t>2. Logistic Regression</a:t>
            </a:r>
          </a:p>
          <a:p>
            <a:pPr marL="183198" lvl="0" indent="0" algn="l" rtl="0">
              <a:spcBef>
                <a:spcPts val="0"/>
              </a:spcBef>
              <a:spcAft>
                <a:spcPts val="0"/>
              </a:spcAft>
              <a:buSzPct val="100000"/>
              <a:buNone/>
            </a:pPr>
            <a:r>
              <a:rPr lang="en-US" sz="1120" dirty="0">
                <a:latin typeface="Montserrat" pitchFamily="2" charset="77"/>
              </a:rPr>
              <a:t>3. </a:t>
            </a:r>
            <a:r>
              <a:rPr lang="en-US" sz="1120" dirty="0" err="1">
                <a:latin typeface="Montserrat" pitchFamily="2" charset="77"/>
              </a:rPr>
              <a:t>KNeighborsClassifier</a:t>
            </a:r>
            <a:endParaRPr lang="en-US" sz="1120" dirty="0">
              <a:latin typeface="Montserrat" pitchFamily="2" charset="77"/>
            </a:endParaRPr>
          </a:p>
          <a:p>
            <a:pPr marL="183198" lvl="0" indent="0" algn="l" rtl="0">
              <a:spcBef>
                <a:spcPts val="0"/>
              </a:spcBef>
              <a:spcAft>
                <a:spcPts val="0"/>
              </a:spcAft>
              <a:buSzPct val="100000"/>
              <a:buNone/>
            </a:pPr>
            <a:r>
              <a:rPr lang="en-US" sz="1120" dirty="0">
                <a:latin typeface="Montserrat" pitchFamily="2" charset="77"/>
              </a:rPr>
              <a:t>4. </a:t>
            </a:r>
            <a:r>
              <a:rPr lang="en-US" sz="1120" dirty="0" err="1">
                <a:latin typeface="Montserrat" pitchFamily="2" charset="77"/>
              </a:rPr>
              <a:t>DecisionTreeClassifier</a:t>
            </a:r>
            <a:endParaRPr lang="en-US" sz="1120" dirty="0">
              <a:latin typeface="Montserrat" pitchFamily="2" charset="77"/>
            </a:endParaRPr>
          </a:p>
          <a:p>
            <a:pPr marL="183198" lvl="0" indent="0" algn="l" rtl="0">
              <a:spcBef>
                <a:spcPts val="0"/>
              </a:spcBef>
              <a:spcAft>
                <a:spcPts val="0"/>
              </a:spcAft>
              <a:buSzPct val="100000"/>
              <a:buNone/>
            </a:pPr>
            <a:r>
              <a:rPr lang="en-US" sz="1120" dirty="0">
                <a:latin typeface="Montserrat" pitchFamily="2" charset="77"/>
              </a:rPr>
              <a:t>5. </a:t>
            </a:r>
            <a:r>
              <a:rPr lang="en-US" sz="1120" dirty="0" err="1">
                <a:latin typeface="Montserrat" pitchFamily="2" charset="77"/>
              </a:rPr>
              <a:t>GradientBoostingClassifier</a:t>
            </a:r>
            <a:r>
              <a:rPr lang="en-US" sz="1120" dirty="0">
                <a:latin typeface="Montserrat" pitchFamily="2" charset="77"/>
              </a:rPr>
              <a:t>. </a:t>
            </a:r>
          </a:p>
          <a:p>
            <a:pPr marL="183198" lvl="0" indent="0" algn="l" rtl="0">
              <a:spcBef>
                <a:spcPts val="0"/>
              </a:spcBef>
              <a:spcAft>
                <a:spcPts val="0"/>
              </a:spcAft>
              <a:buSzPct val="100000"/>
              <a:buNone/>
            </a:pPr>
            <a:endParaRPr lang="en-US" sz="1120" dirty="0">
              <a:latin typeface="Montserrat" pitchFamily="2" charset="77"/>
            </a:endParaRPr>
          </a:p>
          <a:p>
            <a:pPr marL="183198" lvl="0" indent="0" algn="l" rtl="0">
              <a:spcBef>
                <a:spcPts val="0"/>
              </a:spcBef>
              <a:spcAft>
                <a:spcPts val="0"/>
              </a:spcAft>
              <a:buSzPct val="100000"/>
              <a:buNone/>
            </a:pPr>
            <a:r>
              <a:rPr lang="en-US" sz="1120" dirty="0">
                <a:latin typeface="Montserrat" pitchFamily="2" charset="77"/>
              </a:rPr>
              <a:t>The performance of the models was evaluated using metrics such as accuracy, precision, and recall. The best performance was achieved by the </a:t>
            </a:r>
            <a:r>
              <a:rPr lang="en-US" sz="1120" dirty="0" err="1">
                <a:latin typeface="Montserrat" pitchFamily="2" charset="77"/>
              </a:rPr>
              <a:t>DecisionTreeClassifier</a:t>
            </a:r>
            <a:r>
              <a:rPr lang="en-US" sz="1120" dirty="0">
                <a:latin typeface="Montserrat" pitchFamily="2" charset="77"/>
              </a:rPr>
              <a:t> model with an accuracy of 0.984, a precision of 1.000, and a recall of 0.982. The proposed approach was found to outperform traditional methods in terms of accuracy, precision, and recall, but there is still room for improvement. We also wrote various scripts and helper functions throughout the project to ensure smooth execution.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Information fragmentation</a:t>
            </a:r>
            <a:endParaRPr dirty="0">
              <a:latin typeface="Montserrat" pitchFamily="2" charset="77"/>
            </a:endParaRPr>
          </a:p>
          <a:p>
            <a:pPr marL="0" lvl="0" indent="0" algn="l" rtl="0">
              <a:spcBef>
                <a:spcPts val="0"/>
              </a:spcBef>
              <a:spcAft>
                <a:spcPts val="0"/>
              </a:spcAft>
              <a:buNone/>
            </a:pPr>
            <a:endParaRPr dirty="0">
              <a:latin typeface="Montserrat" pitchFamily="2" charset="77"/>
            </a:endParaRPr>
          </a:p>
          <a:p>
            <a:pPr marL="0" lvl="0" indent="0" algn="l" rtl="0">
              <a:spcBef>
                <a:spcPts val="0"/>
              </a:spcBef>
              <a:spcAft>
                <a:spcPts val="0"/>
              </a:spcAft>
              <a:buNone/>
            </a:pPr>
            <a:endParaRPr dirty="0">
              <a:latin typeface="Montserrat" pitchFamily="2" charset="77"/>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sz="1120" b="0" i="0" dirty="0">
                <a:solidFill>
                  <a:srgbClr val="D1D5DB"/>
                </a:solidFill>
                <a:effectLst/>
                <a:latin typeface="Montserrat" pitchFamily="2" charset="77"/>
                <a:ea typeface="Lato" panose="020F0502020204030203" pitchFamily="34" charset="0"/>
                <a:cs typeface="Lato" panose="020F0502020204030203" pitchFamily="34" charset="0"/>
              </a:rPr>
              <a:t>In summary, information fragmentation was used in this project to break down a large dataset of Android applications into smaller, more manageable chunks. This helped the team to easily extract relevant features, perform in-depth analysis, and store and retrieve data efficiently. </a:t>
            </a:r>
          </a:p>
          <a:p>
            <a:pPr marL="0" lvl="0" indent="0" algn="l" rtl="0">
              <a:spcBef>
                <a:spcPts val="0"/>
              </a:spcBef>
              <a:spcAft>
                <a:spcPts val="0"/>
              </a:spcAft>
              <a:buNone/>
            </a:pPr>
            <a:r>
              <a:rPr lang="en-US" sz="1120" b="0" i="0" dirty="0">
                <a:solidFill>
                  <a:srgbClr val="D1D5DB"/>
                </a:solidFill>
                <a:effectLst/>
                <a:latin typeface="Montserrat" pitchFamily="2" charset="77"/>
                <a:ea typeface="Lato" panose="020F0502020204030203" pitchFamily="34" charset="0"/>
                <a:cs typeface="Lato" panose="020F0502020204030203" pitchFamily="34" charset="0"/>
              </a:rPr>
              <a:t>It played a crucial role in making the data usable for training the machine learning model.</a:t>
            </a:r>
          </a:p>
          <a:p>
            <a:pPr marL="0" lvl="0" indent="0" algn="l" rtl="0">
              <a:spcBef>
                <a:spcPts val="0"/>
              </a:spcBef>
              <a:spcAft>
                <a:spcPts val="0"/>
              </a:spcAft>
              <a:buNone/>
            </a:pPr>
            <a:endParaRPr lang="en-US" sz="1120" dirty="0">
              <a:solidFill>
                <a:srgbClr val="D1D5DB"/>
              </a:solidFill>
              <a:latin typeface="Montserrat" pitchFamily="2" charset="77"/>
              <a:ea typeface="Lato" panose="020F0502020204030203" pitchFamily="34" charset="0"/>
              <a:cs typeface="Lato" panose="020F0502020204030203" pitchFamily="34" charset="0"/>
            </a:endParaRPr>
          </a:p>
          <a:p>
            <a:pPr marL="0" indent="0">
              <a:buNone/>
            </a:pPr>
            <a:r>
              <a:rPr lang="en-US" sz="1400" b="0" i="0" dirty="0">
                <a:solidFill>
                  <a:srgbClr val="D1D5DB"/>
                </a:solidFill>
                <a:effectLst/>
                <a:latin typeface="Montserrat" pitchFamily="2" charset="77"/>
                <a:ea typeface="Lato" panose="020F0502020204030203" pitchFamily="34" charset="0"/>
                <a:cs typeface="Lato" panose="020F0502020204030203" pitchFamily="34" charset="0"/>
              </a:rPr>
              <a:t>Information fragmentation was crucial in this project as it helped the team break down the large dataset of 1817 Android applications into smaller chunks for better management, analysis, and storage. Scripts and helper functions were written to aid in data extraction and preprocessing, allowing for targeted analysis of specific aspects such as categories and API calls. This helped identify patterns and trends relevant to malware detection, and improved the performance of the machine-learning models. Overall, fragmentation played a key role in effectively working with the data and achieving accurate results.</a:t>
            </a:r>
          </a:p>
          <a:p>
            <a:pPr marL="0" lvl="0" indent="0" algn="l" rtl="0">
              <a:spcBef>
                <a:spcPts val="0"/>
              </a:spcBef>
              <a:spcAft>
                <a:spcPts val="0"/>
              </a:spcAft>
              <a:buNone/>
            </a:pPr>
            <a:br>
              <a:rPr lang="en-US" b="0" i="0" dirty="0">
                <a:solidFill>
                  <a:srgbClr val="D1D5DB"/>
                </a:solidFill>
                <a:effectLst/>
                <a:latin typeface="Montserrat" pitchFamily="2" charset="77"/>
                <a:ea typeface="Lato" panose="020F0502020204030203" pitchFamily="34" charset="0"/>
                <a:cs typeface="Lato" panose="020F0502020204030203" pitchFamily="34" charset="0"/>
              </a:rPr>
            </a:br>
            <a:endParaRPr lang="en-US" sz="1120" dirty="0">
              <a:solidFill>
                <a:srgbClr val="D1D5DB"/>
              </a:solidFill>
              <a:latin typeface="Montserrat" pitchFamily="2" charset="77"/>
              <a:ea typeface="Lato" panose="020F0502020204030203" pitchFamily="34" charset="0"/>
              <a:cs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Algorithms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20" dirty="0">
                <a:latin typeface="Montserrat" pitchFamily="2" charset="77"/>
              </a:rPr>
              <a:t>In this project, various machine learning models were trained to detect Android malware. Each model had its own strengths and weaknesses and the team had to evaluate their performance using metrics like accuracy, precision and recall. SVM had an accuracy of 0.780 and Logistic Regression had an accuracy of 0.835. However, the solver failed to converge in SVM and a convergence warning was received. The best performance was achieved by </a:t>
            </a:r>
            <a:r>
              <a:rPr lang="en-US" sz="1120" dirty="0" err="1">
                <a:latin typeface="Montserrat" pitchFamily="2" charset="77"/>
              </a:rPr>
              <a:t>DecisionTreeClassifier</a:t>
            </a:r>
            <a:r>
              <a:rPr lang="en-US" sz="1120" dirty="0">
                <a:latin typeface="Montserrat" pitchFamily="2" charset="77"/>
              </a:rPr>
              <a:t> with an accuracy of 0.984.</a:t>
            </a:r>
          </a:p>
          <a:p>
            <a:pPr marL="0" lvl="0" indent="0" algn="l" rtl="0">
              <a:spcBef>
                <a:spcPts val="0"/>
              </a:spcBef>
              <a:spcAft>
                <a:spcPts val="0"/>
              </a:spcAft>
              <a:buNone/>
            </a:pPr>
            <a:endParaRPr lang="en-US" sz="1120" dirty="0">
              <a:latin typeface="Montserrat" pitchFamily="2"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Algorithms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20" dirty="0">
                <a:latin typeface="Montserrat" pitchFamily="2" charset="77"/>
              </a:rPr>
              <a:t>In this project, various machine learning algorithms were used to train models for Android malware detection, including: SVM, Logistic Regression, </a:t>
            </a:r>
            <a:r>
              <a:rPr lang="en-US" sz="1120" dirty="0" err="1">
                <a:latin typeface="Montserrat" pitchFamily="2" charset="77"/>
              </a:rPr>
              <a:t>KNeighborsClassifier</a:t>
            </a:r>
            <a:r>
              <a:rPr lang="en-US" sz="1120" dirty="0">
                <a:latin typeface="Montserrat" pitchFamily="2" charset="77"/>
              </a:rPr>
              <a:t>, </a:t>
            </a:r>
            <a:r>
              <a:rPr lang="en-US" sz="1120" dirty="0" err="1">
                <a:latin typeface="Montserrat" pitchFamily="2" charset="77"/>
              </a:rPr>
              <a:t>DecisionTreeClassifier</a:t>
            </a:r>
            <a:r>
              <a:rPr lang="en-US" sz="1120" dirty="0">
                <a:latin typeface="Montserrat" pitchFamily="2" charset="77"/>
              </a:rPr>
              <a:t>, and </a:t>
            </a:r>
            <a:r>
              <a:rPr lang="en-US" sz="1120" dirty="0" err="1">
                <a:latin typeface="Montserrat" pitchFamily="2" charset="77"/>
              </a:rPr>
              <a:t>GradientBoostingClassifier</a:t>
            </a:r>
            <a:r>
              <a:rPr lang="en-US" sz="1120" dirty="0">
                <a:latin typeface="Montserrat" pitchFamily="2" charset="77"/>
              </a:rPr>
              <a:t>.</a:t>
            </a:r>
            <a:br>
              <a:rPr lang="en-US" sz="1120" dirty="0">
                <a:latin typeface="Montserrat" pitchFamily="2" charset="77"/>
              </a:rPr>
            </a:br>
            <a:r>
              <a:rPr lang="en-US" sz="1120" dirty="0">
                <a:latin typeface="Montserrat" pitchFamily="2" charset="77"/>
              </a:rPr>
              <a:t>Each algorithm had its strengths and weaknesses. We evaluated the results and found that </a:t>
            </a:r>
            <a:r>
              <a:rPr lang="en-US" sz="1120" dirty="0" err="1">
                <a:latin typeface="Montserrat" pitchFamily="2" charset="77"/>
              </a:rPr>
              <a:t>DecisionTreeClassifier</a:t>
            </a:r>
            <a:r>
              <a:rPr lang="en-US" sz="1120" dirty="0">
                <a:latin typeface="Montserrat" pitchFamily="2" charset="77"/>
              </a:rPr>
              <a:t> had the best performance with an accuracy of 0.984, precision of 1.000, and recall of 0.982. However, further research is needed to improve the accuracy and performance of the proposed method.</a:t>
            </a:r>
          </a:p>
          <a:p>
            <a:pPr marL="0" lvl="0" indent="0" algn="l" rtl="0">
              <a:spcBef>
                <a:spcPts val="0"/>
              </a:spcBef>
              <a:spcAft>
                <a:spcPts val="0"/>
              </a:spcAft>
              <a:buNone/>
            </a:pPr>
            <a:endParaRPr lang="en-US" sz="1120" dirty="0">
              <a:latin typeface="Montserrat" pitchFamily="2" charset="77"/>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161</TotalTime>
  <Words>1556</Words>
  <Application>Microsoft Macintosh PowerPoint</Application>
  <PresentationFormat>On-screen Show (16:9)</PresentationFormat>
  <Paragraphs>111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Montserrat</vt:lpstr>
      <vt:lpstr>Segoe UI Web (Hebrew)</vt:lpstr>
      <vt:lpstr>Lato</vt:lpstr>
      <vt:lpstr>Arial</vt:lpstr>
      <vt:lpstr>Focus</vt:lpstr>
      <vt:lpstr>Enhancing Mobile Security through Machine Learning: A Study on Android Malware Detection</vt:lpstr>
      <vt:lpstr>Introduction</vt:lpstr>
      <vt:lpstr>Description of the dataset</vt:lpstr>
      <vt:lpstr>Pre-processing</vt:lpstr>
      <vt:lpstr>Details of the features</vt:lpstr>
      <vt:lpstr>Stages to work on this project:  </vt:lpstr>
      <vt:lpstr>Information fragmentation  </vt:lpstr>
      <vt:lpstr>Algorithms  </vt:lpstr>
      <vt:lpstr>Algorithms  </vt:lpstr>
      <vt:lpstr>Challenges  </vt:lpstr>
      <vt:lpstr>Assumptions  </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Mobile Security through Machine Learning: A Study on Android Malware Detection</dc:title>
  <cp:lastModifiedBy>יוחאי מרדכי דהרי</cp:lastModifiedBy>
  <cp:revision>18</cp:revision>
  <dcterms:modified xsi:type="dcterms:W3CDTF">2023-01-18T09:23:21Z</dcterms:modified>
</cp:coreProperties>
</file>