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9" r:id="rId6"/>
    <p:sldId id="260" r:id="rId7"/>
    <p:sldId id="262" r:id="rId8"/>
    <p:sldId id="264" r:id="rId9"/>
    <p:sldId id="265" r:id="rId10"/>
    <p:sldId id="266" r:id="rId11"/>
    <p:sldId id="267" r:id="rId12"/>
    <p:sldId id="268" r:id="rId13"/>
  </p:sldIdLst>
  <p:sldSz cx="9144000" cy="5143500" type="screen16x9"/>
  <p:notesSz cx="6858000" cy="9144000"/>
  <p:embeddedFontLst>
    <p:embeddedFont>
      <p:font typeface="Lato" panose="020F0502020204030203" pitchFamily="34" charset="0"/>
      <p:regular r:id="rId15"/>
      <p:bold r:id="rId16"/>
      <p:italic r:id="rId17"/>
      <p:boldItalic r:id="rId18"/>
    </p:embeddedFont>
    <p:embeddedFont>
      <p:font typeface="Montserrat" pitchFamily="2" charset="77"/>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60"/>
    <p:restoredTop sz="56044"/>
  </p:normalViewPr>
  <p:slideViewPr>
    <p:cSldViewPr snapToGrid="0">
      <p:cViewPr varScale="1">
        <p:scale>
          <a:sx n="103" d="100"/>
          <a:sy n="103" d="100"/>
        </p:scale>
        <p:origin x="308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rgbClr val="000000"/>
              </a:buClr>
              <a:buSzPts val="1100"/>
              <a:buFont typeface="Arial"/>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d83d28a3d8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d83d28a3d8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rgbClr val="000000"/>
              </a:buClr>
              <a:buSzPts val="1100"/>
              <a:buFont typeface="Arial"/>
              <a:buNone/>
            </a:pPr>
            <a:endParaRPr lang="he-IL" sz="1300" b="0" i="0" u="none" strike="noStrike" dirty="0">
              <a:solidFill>
                <a:srgbClr val="000000"/>
              </a:solidFill>
              <a:effectLst/>
              <a:latin typeface="Segoe UI Web (Hebrew)"/>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d83d28a3d8_0_1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d83d28a3d8_0_1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sz="1300" dirty="0">
              <a:latin typeface="+mj-l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d83d28a3d8_0_1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d83d28a3d8_0_1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rgbClr val="000000"/>
              </a:buClr>
              <a:buSzPts val="11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d83d28a3d8_0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d83d28a3d8_0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rgbClr val="000000"/>
              </a:buClr>
              <a:buSzPts val="1100"/>
              <a:buFont typeface="Arial"/>
              <a:buNone/>
            </a:pPr>
            <a:endParaRPr dirty="0">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d83d28a3d8_0_10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d83d28a3d8_0_10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rgbClr val="000000"/>
              </a:buClr>
              <a:buSzPts val="1100"/>
              <a:buFont typeface="Arial"/>
              <a:buNone/>
            </a:pPr>
            <a:endParaRPr dirty="0">
              <a:latin typeface="+mj-lt"/>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d83d28a3d8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d83d28a3d8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indent="0" algn="r" rtl="0">
              <a:lnSpc>
                <a:spcPct val="100000"/>
              </a:lnSpc>
              <a:spcBef>
                <a:spcPts val="0"/>
              </a:spcBef>
              <a:spcAft>
                <a:spcPts val="0"/>
              </a:spcAft>
              <a:buClr>
                <a:srgbClr val="000000"/>
              </a:buClr>
              <a:buSzPts val="1100"/>
              <a:buFont typeface="Arial"/>
              <a:buNone/>
            </a:pPr>
            <a:endParaRPr lang="en-US" b="0" dirty="0">
              <a:effectLst/>
              <a:cs typeface="Segoe UI Web (Hebrew)"/>
            </a:endParaRPr>
          </a:p>
          <a:p>
            <a:pPr marL="158750" marR="0" indent="0" algn="r" rtl="0">
              <a:lnSpc>
                <a:spcPct val="100000"/>
              </a:lnSpc>
              <a:spcBef>
                <a:spcPts val="0"/>
              </a:spcBef>
              <a:spcAft>
                <a:spcPts val="0"/>
              </a:spcAft>
              <a:buClr>
                <a:srgbClr val="000000"/>
              </a:buClr>
              <a:buSzPts val="1100"/>
              <a:buFont typeface="Arial"/>
              <a:buNone/>
            </a:pPr>
            <a:endParaRPr lang="he-IL" b="0" dirty="0">
              <a:effectLst/>
              <a:cs typeface="Segoe UI Web (Hebrew)"/>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d83d28a3d8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d83d28a3d8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rgbClr val="000000"/>
              </a:buClr>
              <a:buSzPts val="1100"/>
              <a:buFont typeface="Arial"/>
              <a:buNone/>
            </a:pPr>
            <a:r>
              <a:rPr lang="he-IL" b="0" i="0" u="none" strike="noStrike" dirty="0">
                <a:solidFill>
                  <a:srgbClr val="000000"/>
                </a:solidFill>
                <a:effectLst/>
                <a:latin typeface="Segoe UI Web (Hebrew)"/>
              </a:rPr>
              <a:t>פרויקט זה חילץ תכונות שונות מתוך מערך הנתונים של אפליקציות אנדרואיד</a:t>
            </a:r>
            <a:endParaRPr dirty="0"/>
          </a:p>
        </p:txBody>
      </p:sp>
    </p:spTree>
    <p:extLst>
      <p:ext uri="{BB962C8B-B14F-4D97-AF65-F5344CB8AC3E}">
        <p14:creationId xmlns:p14="http://schemas.microsoft.com/office/powerpoint/2010/main" val="1140664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d83d28a3d8_0_1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d83d28a3d8_0_1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dirty="0">
              <a:latin typeface="+mj-l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d83d28a3d8_0_1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d83d28a3d8_0_1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dirty="0">
              <a:latin typeface="+mj-l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d83d28a3d8_0_1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d83d28a3d8_0_1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r" rtl="1">
              <a:buNone/>
            </a:pPr>
            <a:endParaRPr lang="he-IL" b="0" i="0" u="none" strike="noStrike" dirty="0">
              <a:solidFill>
                <a:srgbClr val="000000"/>
              </a:solidFill>
              <a:effectLst/>
              <a:latin typeface="+mj-lt"/>
              <a:cs typeface="Segoe UI Web (Hebrew)"/>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d83d28a3d8_0_1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d83d28a3d8_0_1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rgbClr val="000000"/>
              </a:buClr>
              <a:buSzPts val="1100"/>
              <a:buFont typeface="Arial"/>
              <a:buNone/>
            </a:pPr>
            <a:endParaRPr sz="1300" dirty="0">
              <a:latin typeface="+mj-l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motidahari/Mobile-Security-ML-Android-Malware-Detection"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s://github.com/motidahari/Mobile-Security-ML-Android-Malware-Detection-Machine-learning-course/blob/main/data/apks/result/bestValuesForAlgoritems.json" TargetMode="External"/><Relationship Id="rId4" Type="http://schemas.openxmlformats.org/officeDocument/2006/relationships/hyperlink" Target="https://github.com/motidahari/Mobile-Security-ML-Android-Malware-Detection/tree/main/data/apks/resul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603225"/>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iw" sz="2500" b="1" dirty="0">
                <a:latin typeface="Montserrat" pitchFamily="2" charset="77"/>
              </a:rPr>
              <a:t>Enhancing Mobile Security through Machine Learning: A Study on Android Malware Detection</a:t>
            </a:r>
            <a:endParaRPr sz="2500" b="1" dirty="0">
              <a:latin typeface="Montserrat" pitchFamily="2" charset="77"/>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iw">
                <a:latin typeface="Montserrat" pitchFamily="2" charset="77"/>
              </a:rPr>
              <a:t>Machine Learning-based Approach for Android Malware Detection: An Evaluation of Performance and Limitations</a:t>
            </a:r>
            <a:endParaRPr>
              <a:latin typeface="Montserrat" pitchFamily="2" charset="77"/>
            </a:endParaRPr>
          </a:p>
        </p:txBody>
      </p:sp>
      <p:sp>
        <p:nvSpPr>
          <p:cNvPr id="136" name="Google Shape;136;p13"/>
          <p:cNvSpPr txBox="1">
            <a:spLocks noGrp="1"/>
          </p:cNvSpPr>
          <p:nvPr>
            <p:ph type="subTitle" idx="1"/>
          </p:nvPr>
        </p:nvSpPr>
        <p:spPr>
          <a:xfrm>
            <a:off x="524175" y="3890125"/>
            <a:ext cx="3470700" cy="5061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440"/>
              <a:buNone/>
            </a:pPr>
            <a:r>
              <a:rPr lang="iw" sz="1120" dirty="0">
                <a:latin typeface="Montserrat" pitchFamily="2" charset="77"/>
              </a:rPr>
              <a:t>Authors:</a:t>
            </a:r>
            <a:endParaRPr sz="1120" dirty="0">
              <a:latin typeface="Montserrat" pitchFamily="2" charset="77"/>
            </a:endParaRPr>
          </a:p>
          <a:p>
            <a:pPr marL="0" lvl="0" indent="0" algn="l" rtl="0">
              <a:lnSpc>
                <a:spcPct val="80000"/>
              </a:lnSpc>
              <a:spcBef>
                <a:spcPts val="0"/>
              </a:spcBef>
              <a:spcAft>
                <a:spcPts val="0"/>
              </a:spcAft>
              <a:buSzPts val="440"/>
              <a:buNone/>
            </a:pPr>
            <a:r>
              <a:rPr lang="iw" sz="1120" dirty="0">
                <a:latin typeface="Montserrat" pitchFamily="2" charset="77"/>
              </a:rPr>
              <a:t>Moti Dahari 308212570</a:t>
            </a:r>
            <a:endParaRPr sz="1120" dirty="0">
              <a:latin typeface="Montserrat" pitchFamily="2" charset="77"/>
            </a:endParaRPr>
          </a:p>
          <a:p>
            <a:pPr marL="0" lvl="0" indent="0" algn="l" rtl="0">
              <a:lnSpc>
                <a:spcPct val="80000"/>
              </a:lnSpc>
              <a:spcBef>
                <a:spcPts val="0"/>
              </a:spcBef>
              <a:spcAft>
                <a:spcPts val="0"/>
              </a:spcAft>
              <a:buSzPts val="440"/>
              <a:buNone/>
            </a:pPr>
            <a:r>
              <a:rPr lang="iw" sz="1120" dirty="0">
                <a:latin typeface="Montserrat" pitchFamily="2" charset="77"/>
              </a:rPr>
              <a:t>amit koobani 204804488</a:t>
            </a:r>
            <a:endParaRPr sz="1120" dirty="0">
              <a:latin typeface="Montserrat" pitchFamily="2" charset="77"/>
            </a:endParaRPr>
          </a:p>
          <a:p>
            <a:pPr marL="0" lvl="0" indent="0" algn="l" rtl="0">
              <a:lnSpc>
                <a:spcPct val="80000"/>
              </a:lnSpc>
              <a:spcBef>
                <a:spcPts val="0"/>
              </a:spcBef>
              <a:spcAft>
                <a:spcPts val="0"/>
              </a:spcAft>
              <a:buSzPts val="440"/>
              <a:buNone/>
            </a:pPr>
            <a:endParaRPr sz="1120" dirty="0">
              <a:latin typeface="Montserrat" pitchFamily="2" charset="77"/>
            </a:endParaRPr>
          </a:p>
          <a:p>
            <a:pPr marL="0" lvl="0" indent="0" algn="l" rtl="0">
              <a:lnSpc>
                <a:spcPct val="80000"/>
              </a:lnSpc>
              <a:spcBef>
                <a:spcPts val="0"/>
              </a:spcBef>
              <a:spcAft>
                <a:spcPts val="0"/>
              </a:spcAft>
              <a:buSzPts val="440"/>
              <a:buNone/>
            </a:pPr>
            <a:endParaRPr sz="1120" dirty="0">
              <a:latin typeface="Montserrat" pitchFamily="2" charset="7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w">
                <a:latin typeface="Montserrat" pitchFamily="2" charset="77"/>
              </a:rPr>
              <a:t>Challenges</a:t>
            </a:r>
            <a:endParaRPr>
              <a:latin typeface="Montserrat" pitchFamily="2" charset="77"/>
            </a:endParaRPr>
          </a:p>
          <a:p>
            <a:pPr marL="0" lvl="0" indent="0" algn="l" rtl="0">
              <a:spcBef>
                <a:spcPts val="0"/>
              </a:spcBef>
              <a:spcAft>
                <a:spcPts val="0"/>
              </a:spcAft>
              <a:buNone/>
            </a:pPr>
            <a:endParaRPr>
              <a:latin typeface="Montserrat" pitchFamily="2" charset="77"/>
            </a:endParaRPr>
          </a:p>
          <a:p>
            <a:pPr marL="0" lvl="0" indent="0" algn="l" rtl="0">
              <a:spcBef>
                <a:spcPts val="0"/>
              </a:spcBef>
              <a:spcAft>
                <a:spcPts val="0"/>
              </a:spcAft>
              <a:buNone/>
            </a:pPr>
            <a:endParaRPr>
              <a:latin typeface="Montserrat" pitchFamily="2" charset="77"/>
            </a:endParaRPr>
          </a:p>
        </p:txBody>
      </p:sp>
      <p:sp>
        <p:nvSpPr>
          <p:cNvPr id="196" name="Google Shape;196;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he-IL" sz="1120" dirty="0">
                <a:latin typeface="Montserrat" pitchFamily="2" charset="77"/>
              </a:rPr>
              <a:t>התמודדנו עם מספר אתגרים בפרויקט, כולל התמודדות עם מערך נתונים גדול, נתונים מורכבים ואיכות נתונים. הם גם נאלצו להשתמש בטכניקות הפחתת </a:t>
            </a:r>
            <a:r>
              <a:rPr lang="he-IL" sz="1120" dirty="0" err="1">
                <a:latin typeface="Montserrat" pitchFamily="2" charset="77"/>
              </a:rPr>
              <a:t>מימד</a:t>
            </a:r>
            <a:r>
              <a:rPr lang="he-IL" sz="1120" dirty="0">
                <a:latin typeface="Montserrat" pitchFamily="2" charset="77"/>
              </a:rPr>
              <a:t> כדי לטפל בממדיות גבוהה, ולהעריך בקפידה אלגוריתמים שונים כדי לקבוע איזה מהם מתאים ביותר למשימה.</a:t>
            </a:r>
            <a:endParaRPr lang="en-US" sz="1120" dirty="0">
              <a:latin typeface="Montserrat" pitchFamily="2" charset="77"/>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w">
                <a:latin typeface="Montserrat" pitchFamily="2" charset="77"/>
              </a:rPr>
              <a:t>Assumptions</a:t>
            </a:r>
            <a:endParaRPr>
              <a:latin typeface="Montserrat" pitchFamily="2" charset="77"/>
            </a:endParaRPr>
          </a:p>
          <a:p>
            <a:pPr marL="0" lvl="0" indent="0" algn="l" rtl="0">
              <a:spcBef>
                <a:spcPts val="0"/>
              </a:spcBef>
              <a:spcAft>
                <a:spcPts val="0"/>
              </a:spcAft>
              <a:buNone/>
            </a:pPr>
            <a:endParaRPr>
              <a:latin typeface="Montserrat" pitchFamily="2" charset="77"/>
            </a:endParaRPr>
          </a:p>
          <a:p>
            <a:pPr marL="0" lvl="0" indent="0" algn="l" rtl="0">
              <a:spcBef>
                <a:spcPts val="0"/>
              </a:spcBef>
              <a:spcAft>
                <a:spcPts val="0"/>
              </a:spcAft>
              <a:buNone/>
            </a:pPr>
            <a:endParaRPr>
              <a:latin typeface="Montserrat" pitchFamily="2" charset="77"/>
            </a:endParaRPr>
          </a:p>
        </p:txBody>
      </p:sp>
      <p:sp>
        <p:nvSpPr>
          <p:cNvPr id="202" name="Google Shape;202;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he-IL" sz="1120" dirty="0">
                <a:latin typeface="Montserrat" pitchFamily="2" charset="77"/>
              </a:rPr>
              <a:t>עשינו מספר הנחות כדי להשלים את המשימה של זיהוי תוכנות זדוניות באנדרואיד, כמו הנחה שמערך הנתונים היה מייצג, מסומן כהלכה, התכונות היו רלוונטיות ואינפורמטיביות, ואלגוריתמי ה-</a:t>
            </a:r>
            <a:r>
              <a:rPr lang="en-US" sz="1120" dirty="0">
                <a:latin typeface="Montserrat" pitchFamily="2" charset="77"/>
              </a:rPr>
              <a:t>ML </a:t>
            </a:r>
            <a:r>
              <a:rPr lang="he-IL" sz="1120" dirty="0">
                <a:latin typeface="Montserrat" pitchFamily="2" charset="77"/>
              </a:rPr>
              <a:t>שבהם נעשה שימוש מתאימים. עם זאת, ייתכן שהנחות אלו אינן נכונות ועלולות להוביל למודלים לא מדויקים.</a:t>
            </a:r>
            <a:endParaRPr lang="en-US" sz="1120" dirty="0">
              <a:latin typeface="Montserrat" pitchFamily="2" charset="77"/>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w">
                <a:latin typeface="Montserrat" pitchFamily="2" charset="77"/>
              </a:rPr>
              <a:t>links</a:t>
            </a:r>
            <a:endParaRPr>
              <a:latin typeface="Montserrat" pitchFamily="2" charset="77"/>
            </a:endParaRPr>
          </a:p>
          <a:p>
            <a:pPr marL="0" lvl="0" indent="0" algn="l" rtl="0">
              <a:spcBef>
                <a:spcPts val="0"/>
              </a:spcBef>
              <a:spcAft>
                <a:spcPts val="0"/>
              </a:spcAft>
              <a:buNone/>
            </a:pPr>
            <a:endParaRPr>
              <a:latin typeface="Montserrat" pitchFamily="2" charset="77"/>
            </a:endParaRPr>
          </a:p>
          <a:p>
            <a:pPr marL="0" lvl="0" indent="0" algn="l" rtl="0">
              <a:spcBef>
                <a:spcPts val="0"/>
              </a:spcBef>
              <a:spcAft>
                <a:spcPts val="0"/>
              </a:spcAft>
              <a:buNone/>
            </a:pPr>
            <a:endParaRPr>
              <a:latin typeface="Montserrat" pitchFamily="2" charset="77"/>
            </a:endParaRPr>
          </a:p>
        </p:txBody>
      </p:sp>
      <p:sp>
        <p:nvSpPr>
          <p:cNvPr id="208" name="Google Shape;208;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w" sz="1120" dirty="0">
                <a:latin typeface="Montserrat" pitchFamily="2" charset="77"/>
                <a:ea typeface="Lato" panose="020F0502020204030203" pitchFamily="34" charset="0"/>
              </a:rPr>
              <a:t>github: </a:t>
            </a:r>
            <a:r>
              <a:rPr lang="iw" sz="1120" u="sng" dirty="0">
                <a:solidFill>
                  <a:schemeClr val="hlink"/>
                </a:solidFill>
                <a:latin typeface="Montserrat" pitchFamily="2" charset="77"/>
                <a:ea typeface="Lato" panose="020F0502020204030203" pitchFamily="34" charset="0"/>
                <a:hlinkClick r:id="rId3"/>
              </a:rPr>
              <a:t>https://github.com/motidahari/Mobile-Security-ML-Android-Malware-Detection</a:t>
            </a:r>
            <a:r>
              <a:rPr lang="iw" sz="1120" dirty="0">
                <a:latin typeface="Montserrat" pitchFamily="2" charset="77"/>
                <a:ea typeface="Lato" panose="020F0502020204030203" pitchFamily="34" charset="0"/>
              </a:rPr>
              <a:t> 	 		</a:t>
            </a:r>
            <a:endParaRPr sz="1120" dirty="0">
              <a:latin typeface="Montserrat" pitchFamily="2" charset="77"/>
              <a:ea typeface="Lato" panose="020F0502020204030203" pitchFamily="34" charset="0"/>
              <a:cs typeface="Lato" panose="020F0502020204030203" pitchFamily="34" charset="0"/>
            </a:endParaRPr>
          </a:p>
          <a:p>
            <a:pPr marL="0" lvl="0" indent="0" algn="l" rtl="0">
              <a:spcBef>
                <a:spcPts val="1200"/>
              </a:spcBef>
              <a:spcAft>
                <a:spcPts val="0"/>
              </a:spcAft>
              <a:buNone/>
            </a:pPr>
            <a:r>
              <a:rPr lang="en-US" sz="1120" dirty="0">
                <a:latin typeface="Montserrat" pitchFamily="2" charset="77"/>
                <a:ea typeface="Lato" panose="020F0502020204030203" pitchFamily="34" charset="0"/>
              </a:rPr>
              <a:t>dataset: </a:t>
            </a:r>
            <a:r>
              <a:rPr lang="en-US" sz="1120" u="sng" dirty="0">
                <a:solidFill>
                  <a:schemeClr val="hlink"/>
                </a:solidFill>
                <a:latin typeface="Montserrat" pitchFamily="2" charset="77"/>
                <a:ea typeface="Lato" panose="020F0502020204030203" pitchFamily="34" charset="0"/>
                <a:hlinkClick r:id="rId4"/>
              </a:rPr>
              <a:t>https://github.com/motidahari/Mobile-Security-ML-Android-Malware-Detection/tree/main/data/apks/result</a:t>
            </a:r>
            <a:endParaRPr lang="en-US" sz="1120" b="1" dirty="0">
              <a:solidFill>
                <a:srgbClr val="000000"/>
              </a:solidFill>
              <a:latin typeface="Montserrat" pitchFamily="2" charset="77"/>
              <a:ea typeface="Lato" panose="020F0502020204030203" pitchFamily="34" charset="0"/>
              <a:cs typeface="Lato" panose="020F0502020204030203" pitchFamily="34" charset="0"/>
              <a:sym typeface="David"/>
            </a:endParaRPr>
          </a:p>
          <a:p>
            <a:pPr marL="0" lvl="0" indent="0" algn="l" rtl="0">
              <a:spcBef>
                <a:spcPts val="1200"/>
              </a:spcBef>
              <a:spcAft>
                <a:spcPts val="0"/>
              </a:spcAft>
              <a:buNone/>
            </a:pPr>
            <a:r>
              <a:rPr lang="he-IL" sz="1120" dirty="0" err="1">
                <a:latin typeface="Montserrat" pitchFamily="2" charset="77"/>
                <a:ea typeface="Lato" panose="020F0502020204030203" pitchFamily="34" charset="0"/>
              </a:rPr>
              <a:t>result</a:t>
            </a:r>
            <a:r>
              <a:rPr lang="he-IL" sz="1120" dirty="0">
                <a:latin typeface="Montserrat" pitchFamily="2" charset="77"/>
                <a:ea typeface="Lato" panose="020F0502020204030203" pitchFamily="34" charset="0"/>
              </a:rPr>
              <a:t> </a:t>
            </a:r>
            <a:r>
              <a:rPr lang="en-US" sz="1120" dirty="0">
                <a:latin typeface="Montserrat" pitchFamily="2" charset="77"/>
                <a:ea typeface="Lato" panose="020F0502020204030203" pitchFamily="34" charset="0"/>
              </a:rPr>
              <a:t>algorithms: </a:t>
            </a:r>
            <a:r>
              <a:rPr lang="en-US" sz="1120" dirty="0">
                <a:latin typeface="Montserrat" pitchFamily="2" charset="77"/>
                <a:ea typeface="Lato" panose="020F0502020204030203" pitchFamily="34" charset="0"/>
                <a:hlinkClick r:id="rId5"/>
              </a:rPr>
              <a:t>https://github.com/motidahari/Mobile-Security-ML-Android-Malware-Detection-Machine-learning-course/blob/main/data/apks/result/</a:t>
            </a:r>
            <a:r>
              <a:rPr lang="en-US" sz="1120" dirty="0" err="1">
                <a:latin typeface="Montserrat" pitchFamily="2" charset="77"/>
                <a:ea typeface="Lato" panose="020F0502020204030203" pitchFamily="34" charset="0"/>
                <a:hlinkClick r:id="rId5"/>
              </a:rPr>
              <a:t>bestValuesForAlgoritems.jso</a:t>
            </a:r>
            <a:r>
              <a:rPr lang="en-US" sz="1120" dirty="0" err="1">
                <a:latin typeface="Montserrat" pitchFamily="2" charset="77"/>
                <a:ea typeface="Lato" panose="020F0502020204030203" pitchFamily="34" charset="0"/>
                <a:hlinkClick r:id="rId5"/>
              </a:rPr>
              <a:t>n</a:t>
            </a:r>
            <a:endParaRPr lang="he-IL" sz="1120" u="sng" dirty="0">
              <a:solidFill>
                <a:schemeClr val="hlink"/>
              </a:solidFill>
              <a:latin typeface="Montserrat" pitchFamily="2" charset="77"/>
              <a:ea typeface="Lato" panose="020F0502020204030203" pitchFamily="34" charset="0"/>
            </a:endParaRPr>
          </a:p>
          <a:p>
            <a:pPr marL="0" lvl="0" indent="0" algn="l" rtl="0">
              <a:spcBef>
                <a:spcPts val="1200"/>
              </a:spcBef>
              <a:spcAft>
                <a:spcPts val="0"/>
              </a:spcAft>
              <a:buNone/>
            </a:pPr>
            <a:r>
              <a:rPr lang="en-US" sz="1120" dirty="0">
                <a:solidFill>
                  <a:srgbClr val="000000"/>
                </a:solidFill>
                <a:latin typeface="Montserrat" pitchFamily="2" charset="77"/>
                <a:ea typeface="Lato" panose="020F0502020204030203" pitchFamily="34" charset="0"/>
                <a:cs typeface="Arial"/>
                <a:sym typeface="Arial"/>
              </a:rPr>
              <a:t>					</a:t>
            </a:r>
            <a:endParaRPr lang="en-US" sz="1120" dirty="0">
              <a:solidFill>
                <a:srgbClr val="000000"/>
              </a:solidFill>
              <a:latin typeface="Montserrat" pitchFamily="2" charset="77"/>
              <a:ea typeface="Lato" panose="020F0502020204030203" pitchFamily="34" charset="0"/>
              <a:cs typeface="Lato" panose="020F0502020204030203" pitchFamily="34" charset="0"/>
              <a:sym typeface="Arial"/>
            </a:endParaRPr>
          </a:p>
          <a:p>
            <a:pPr marL="0" lvl="0" indent="0" algn="l" rtl="0">
              <a:spcBef>
                <a:spcPts val="0"/>
              </a:spcBef>
              <a:spcAft>
                <a:spcPts val="0"/>
              </a:spcAft>
              <a:buNone/>
            </a:pPr>
            <a:r>
              <a:rPr lang="iw" sz="1120" dirty="0">
                <a:solidFill>
                  <a:srgbClr val="000000"/>
                </a:solidFill>
                <a:latin typeface="Montserrat" pitchFamily="2" charset="77"/>
                <a:ea typeface="Lato" panose="020F0502020204030203" pitchFamily="34" charset="0"/>
                <a:cs typeface="Arial"/>
                <a:sym typeface="Arial"/>
              </a:rPr>
              <a:t>				</a:t>
            </a:r>
            <a:endParaRPr sz="1120" dirty="0">
              <a:solidFill>
                <a:srgbClr val="000000"/>
              </a:solidFill>
              <a:latin typeface="Montserrat" pitchFamily="2" charset="77"/>
              <a:ea typeface="Lato" panose="020F0502020204030203" pitchFamily="34" charset="0"/>
              <a:cs typeface="Lato" panose="020F0502020204030203" pitchFamily="34" charset="0"/>
              <a:sym typeface="Arial"/>
            </a:endParaRPr>
          </a:p>
          <a:p>
            <a:pPr marL="0" lvl="0" indent="0" algn="l" rtl="0">
              <a:spcBef>
                <a:spcPts val="1200"/>
              </a:spcBef>
              <a:spcAft>
                <a:spcPts val="0"/>
              </a:spcAft>
              <a:buNone/>
            </a:pPr>
            <a:r>
              <a:rPr lang="iw" sz="1120" dirty="0">
                <a:solidFill>
                  <a:srgbClr val="000000"/>
                </a:solidFill>
                <a:latin typeface="Montserrat" pitchFamily="2" charset="77"/>
                <a:ea typeface="Lato" panose="020F0502020204030203" pitchFamily="34" charset="0"/>
                <a:cs typeface="Arial"/>
                <a:sym typeface="Arial"/>
              </a:rPr>
              <a:t>			</a:t>
            </a:r>
            <a:endParaRPr sz="1120" dirty="0">
              <a:solidFill>
                <a:srgbClr val="000000"/>
              </a:solidFill>
              <a:latin typeface="Montserrat" pitchFamily="2" charset="77"/>
              <a:ea typeface="Lato" panose="020F0502020204030203" pitchFamily="34" charset="0"/>
              <a:cs typeface="Lato" panose="020F0502020204030203" pitchFamily="34" charset="0"/>
              <a:sym typeface="Arial"/>
            </a:endParaRPr>
          </a:p>
          <a:p>
            <a:pPr marL="0" lvl="0" indent="0" algn="l" rtl="0">
              <a:spcBef>
                <a:spcPts val="1200"/>
              </a:spcBef>
              <a:spcAft>
                <a:spcPts val="0"/>
              </a:spcAft>
              <a:buNone/>
            </a:pPr>
            <a:r>
              <a:rPr lang="iw" sz="1120" dirty="0">
                <a:solidFill>
                  <a:srgbClr val="000000"/>
                </a:solidFill>
                <a:latin typeface="Montserrat" pitchFamily="2" charset="77"/>
                <a:ea typeface="Lato" panose="020F0502020204030203" pitchFamily="34" charset="0"/>
                <a:cs typeface="Arial"/>
                <a:sym typeface="Arial"/>
              </a:rPr>
              <a:t>		</a:t>
            </a:r>
            <a:endParaRPr sz="1120" dirty="0">
              <a:solidFill>
                <a:srgbClr val="000000"/>
              </a:solidFill>
              <a:latin typeface="Montserrat" pitchFamily="2" charset="77"/>
              <a:ea typeface="Lato" panose="020F0502020204030203" pitchFamily="34" charset="0"/>
              <a:cs typeface="Lato" panose="020F0502020204030203" pitchFamily="34" charset="0"/>
              <a:sym typeface="Arial"/>
            </a:endParaRPr>
          </a:p>
          <a:p>
            <a:pPr marL="0" lvl="0" indent="0" algn="l" rtl="0">
              <a:spcBef>
                <a:spcPts val="1200"/>
              </a:spcBef>
              <a:spcAft>
                <a:spcPts val="1200"/>
              </a:spcAft>
              <a:buNone/>
            </a:pPr>
            <a:endParaRPr sz="1120" dirty="0">
              <a:latin typeface="Montserrat" pitchFamily="2" charset="77"/>
              <a:ea typeface="Lato" panose="020F0502020204030203" pitchFamily="34" charset="0"/>
              <a:cs typeface="Lato" panose="020F050202020403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latin typeface="Montserrat" pitchFamily="2" charset="77"/>
              </a:rPr>
              <a:t>I</a:t>
            </a:r>
            <a:r>
              <a:rPr lang="iw" dirty="0">
                <a:latin typeface="Montserrat" pitchFamily="2" charset="77"/>
              </a:rPr>
              <a:t>ntroduction</a:t>
            </a:r>
            <a:endParaRPr dirty="0">
              <a:latin typeface="Montserrat" pitchFamily="2" charset="77"/>
            </a:endParaRPr>
          </a:p>
        </p:txBody>
      </p:sp>
      <p:sp>
        <p:nvSpPr>
          <p:cNvPr id="142" name="Google Shape;142;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r" rtl="0">
              <a:spcBef>
                <a:spcPts val="0"/>
              </a:spcBef>
              <a:spcAft>
                <a:spcPts val="1200"/>
              </a:spcAft>
              <a:buNone/>
            </a:pPr>
            <a:r>
              <a:rPr lang="he-IL" sz="1120" dirty="0">
                <a:latin typeface="Montserrat" pitchFamily="2" charset="77"/>
              </a:rPr>
              <a:t>המצגת שלנו מכסה גישה מבוססת למידת מכונה לאיתור תוכנות זדוניות במכשירי אנדרואיד. השתמשנו במערך נתונים של 4591 אפליקציות והכשרנו עליו מודלים שונים. נדון במתודולוגיה, בתוצאות, במדדי הערכה ובתובנות, כמו גם במגבלות וכיוונים עתידיים למחקר זה.</a:t>
            </a:r>
            <a:endParaRPr lang="en-US" sz="1120" dirty="0">
              <a:latin typeface="Montserrat" pitchFamily="2" charset="77"/>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w" dirty="0">
                <a:latin typeface="Montserrat" pitchFamily="2" charset="77"/>
              </a:rPr>
              <a:t>Description of the dataset</a:t>
            </a:r>
            <a:endParaRPr dirty="0">
              <a:latin typeface="Montserrat" pitchFamily="2" charset="77"/>
            </a:endParaRPr>
          </a:p>
        </p:txBody>
      </p:sp>
      <p:sp>
        <p:nvSpPr>
          <p:cNvPr id="148" name="Google Shape;148;p15"/>
          <p:cNvSpPr txBox="1">
            <a:spLocks noGrp="1"/>
          </p:cNvSpPr>
          <p:nvPr>
            <p:ph type="body" idx="1"/>
          </p:nvPr>
        </p:nvSpPr>
        <p:spPr>
          <a:xfrm>
            <a:off x="506626" y="978750"/>
            <a:ext cx="8513805" cy="3889811"/>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he-IL" sz="1150" dirty="0">
                <a:latin typeface="Montserrat" pitchFamily="2" charset="77"/>
              </a:rPr>
              <a:t>בפרויקט זה השתמש במערך נתונים של 4591 אפליקציות, במהלך חילוץ הנתונים נבחרו 1817 אפליקציות, 165 תויגו כזדוניות ו- 1652 כשפירות. </a:t>
            </a:r>
          </a:p>
          <a:p>
            <a:pPr marL="0" lvl="0" indent="0" algn="r" rtl="0">
              <a:spcBef>
                <a:spcPts val="0"/>
              </a:spcBef>
              <a:spcAft>
                <a:spcPts val="1200"/>
              </a:spcAft>
              <a:buNone/>
            </a:pPr>
            <a:r>
              <a:rPr lang="he-IL" sz="1150" dirty="0">
                <a:latin typeface="Montserrat" pitchFamily="2" charset="77"/>
              </a:rPr>
              <a:t>לפני העברת המידע למודל חילצנו את הנתונים לתוך קובץ </a:t>
            </a:r>
            <a:r>
              <a:rPr lang="en-US" sz="1150" dirty="0" err="1">
                <a:latin typeface="Montserrat" pitchFamily="2" charset="77"/>
              </a:rPr>
              <a:t>json</a:t>
            </a:r>
            <a:r>
              <a:rPr lang="en-US" sz="1150" dirty="0">
                <a:latin typeface="Montserrat" pitchFamily="2" charset="77"/>
              </a:rPr>
              <a:t>, </a:t>
            </a:r>
            <a:r>
              <a:rPr lang="he-IL" sz="1150" dirty="0">
                <a:latin typeface="Montserrat" pitchFamily="2" charset="77"/>
              </a:rPr>
              <a:t>בנינו מודלים  </a:t>
            </a:r>
          </a:p>
          <a:p>
            <a:pPr marL="0" lvl="0" indent="0" algn="r" rtl="0">
              <a:spcBef>
                <a:spcPts val="0"/>
              </a:spcBef>
              <a:spcAft>
                <a:spcPts val="1200"/>
              </a:spcAft>
              <a:buNone/>
            </a:pPr>
            <a:r>
              <a:rPr lang="he-IL" sz="1150" dirty="0">
                <a:latin typeface="Montserrat" pitchFamily="2" charset="77"/>
              </a:rPr>
              <a:t> שוני של למידת מכונה כמו:</a:t>
            </a:r>
          </a:p>
          <a:p>
            <a:pPr marL="0" lvl="0" indent="0" algn="r" rtl="0">
              <a:spcBef>
                <a:spcPts val="0"/>
              </a:spcBef>
              <a:spcAft>
                <a:spcPts val="1200"/>
              </a:spcAft>
              <a:buNone/>
            </a:pPr>
            <a:r>
              <a:rPr lang="en-US" sz="1150" dirty="0">
                <a:latin typeface="Montserrat" pitchFamily="2" charset="77"/>
              </a:rPr>
              <a:t>SVM </a:t>
            </a:r>
            <a:r>
              <a:rPr lang="he-IL" sz="1150" dirty="0">
                <a:latin typeface="Montserrat" pitchFamily="2" charset="77"/>
              </a:rPr>
              <a:t>עם ליבה לינארית</a:t>
            </a:r>
          </a:p>
          <a:p>
            <a:pPr marL="0" lvl="0" indent="0" algn="r" rtl="0">
              <a:spcBef>
                <a:spcPts val="0"/>
              </a:spcBef>
              <a:spcAft>
                <a:spcPts val="1200"/>
              </a:spcAft>
              <a:buNone/>
            </a:pPr>
            <a:r>
              <a:rPr lang="en-US" sz="1150" dirty="0">
                <a:latin typeface="Montserrat" pitchFamily="2" charset="77"/>
              </a:rPr>
              <a:t>Logistic Regression</a:t>
            </a:r>
          </a:p>
          <a:p>
            <a:pPr marL="0" lvl="0" indent="0" algn="r" rtl="0">
              <a:spcBef>
                <a:spcPts val="0"/>
              </a:spcBef>
              <a:spcAft>
                <a:spcPts val="1200"/>
              </a:spcAft>
              <a:buNone/>
            </a:pPr>
            <a:r>
              <a:rPr lang="en-US" sz="1150" dirty="0" err="1">
                <a:latin typeface="Montserrat" pitchFamily="2" charset="77"/>
              </a:rPr>
              <a:t>GradientBoostingClassifier</a:t>
            </a:r>
            <a:endParaRPr lang="en-US" sz="1150" dirty="0">
              <a:latin typeface="Montserrat" pitchFamily="2" charset="77"/>
            </a:endParaRPr>
          </a:p>
          <a:p>
            <a:pPr marL="0" lvl="0" indent="0" algn="r" rtl="0">
              <a:spcBef>
                <a:spcPts val="0"/>
              </a:spcBef>
              <a:spcAft>
                <a:spcPts val="1200"/>
              </a:spcAft>
              <a:buNone/>
            </a:pPr>
            <a:r>
              <a:rPr lang="en-US" sz="1150" dirty="0" err="1">
                <a:latin typeface="Montserrat" pitchFamily="2" charset="77"/>
              </a:rPr>
              <a:t>DecisionTreeClassifier</a:t>
            </a:r>
            <a:endParaRPr lang="en-US" sz="1150" dirty="0">
              <a:latin typeface="Montserrat" pitchFamily="2" charset="77"/>
            </a:endParaRPr>
          </a:p>
          <a:p>
            <a:pPr marL="0" lvl="0" indent="0" algn="r" rtl="0">
              <a:spcBef>
                <a:spcPts val="0"/>
              </a:spcBef>
              <a:spcAft>
                <a:spcPts val="1200"/>
              </a:spcAft>
              <a:buNone/>
            </a:pPr>
            <a:r>
              <a:rPr lang="en-US" sz="1150" dirty="0" err="1">
                <a:latin typeface="Montserrat" pitchFamily="2" charset="77"/>
              </a:rPr>
              <a:t>KNeighborsClassifier</a:t>
            </a:r>
            <a:endParaRPr lang="en-US" sz="1150" dirty="0">
              <a:latin typeface="Montserrat" pitchFamily="2" charset="77"/>
            </a:endParaRPr>
          </a:p>
          <a:p>
            <a:pPr marL="0" lvl="0" indent="0" algn="r" rtl="0">
              <a:spcBef>
                <a:spcPts val="0"/>
              </a:spcBef>
              <a:spcAft>
                <a:spcPts val="1200"/>
              </a:spcAft>
              <a:buNone/>
            </a:pPr>
            <a:r>
              <a:rPr lang="he-IL" sz="1150" dirty="0">
                <a:latin typeface="Montserrat" pitchFamily="2" charset="77"/>
              </a:rPr>
              <a:t>מערך הנתונים כלל קטגוריות שונות של </a:t>
            </a:r>
            <a:r>
              <a:rPr lang="he-IL" sz="1150" dirty="0" err="1">
                <a:latin typeface="Montserrat" pitchFamily="2" charset="77"/>
              </a:rPr>
              <a:t>פיצרים</a:t>
            </a:r>
            <a:r>
              <a:rPr lang="he-IL" sz="1150" dirty="0">
                <a:latin typeface="Montserrat" pitchFamily="2" charset="77"/>
              </a:rPr>
              <a:t> מסוגים שונים.</a:t>
            </a:r>
          </a:p>
          <a:p>
            <a:pPr marL="0" lvl="0" indent="0" algn="r" rtl="0">
              <a:spcBef>
                <a:spcPts val="0"/>
              </a:spcBef>
              <a:spcAft>
                <a:spcPts val="1200"/>
              </a:spcAft>
              <a:buNone/>
            </a:pPr>
            <a:r>
              <a:rPr lang="he-IL" sz="1150" dirty="0">
                <a:latin typeface="Montserrat" pitchFamily="2" charset="77"/>
              </a:rPr>
              <a:t>המידע שחולץ מהאפליקציות אוחסן בקובץ  </a:t>
            </a:r>
            <a:r>
              <a:rPr lang="en-US" sz="1150" dirty="0">
                <a:latin typeface="Montserrat" pitchFamily="2" charset="77"/>
              </a:rPr>
              <a:t>JSON</a:t>
            </a:r>
          </a:p>
          <a:p>
            <a:pPr marL="0" lvl="0" indent="0" algn="r" rtl="0">
              <a:spcBef>
                <a:spcPts val="0"/>
              </a:spcBef>
              <a:spcAft>
                <a:spcPts val="1200"/>
              </a:spcAft>
              <a:buNone/>
            </a:pPr>
            <a:r>
              <a:rPr lang="he-IL" sz="1150" dirty="0">
                <a:latin typeface="Montserrat" pitchFamily="2" charset="77"/>
              </a:rPr>
              <a:t>כל הערכים החסרים מולאו ב-0(</a:t>
            </a:r>
            <a:r>
              <a:rPr lang="he-IL" sz="1150" dirty="0" err="1">
                <a:latin typeface="Montserrat" pitchFamily="2" charset="77"/>
              </a:rPr>
              <a:t>הפיצרים</a:t>
            </a:r>
            <a:r>
              <a:rPr lang="he-IL" sz="1150" dirty="0">
                <a:latin typeface="Montserrat" pitchFamily="2" charset="77"/>
              </a:rPr>
              <a:t>), בנוסף נכתבו פונקציות עזר כדי לחלץ ולארגן את המידע.</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w" dirty="0">
                <a:latin typeface="Montserrat" pitchFamily="2" charset="77"/>
              </a:rPr>
              <a:t>Pre-processing</a:t>
            </a:r>
            <a:endParaRPr dirty="0">
              <a:latin typeface="Montserrat" pitchFamily="2" charset="77"/>
            </a:endParaRPr>
          </a:p>
        </p:txBody>
      </p:sp>
      <p:sp>
        <p:nvSpPr>
          <p:cNvPr id="154" name="Google Shape;154;p1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he-IL" sz="1120" dirty="0">
                <a:latin typeface="Montserrat" pitchFamily="2" charset="77"/>
              </a:rPr>
              <a:t>עיבדנו מראש את הנתונים כדי להכין אותם לאימון המודל. השלבים כללו ניקוי נתונים, טרנספורמציה, הפחתת </a:t>
            </a:r>
            <a:r>
              <a:rPr lang="he-IL" sz="1120" dirty="0" err="1">
                <a:latin typeface="Montserrat" pitchFamily="2" charset="77"/>
              </a:rPr>
              <a:t>מימד</a:t>
            </a:r>
            <a:r>
              <a:rPr lang="he-IL" sz="1120" dirty="0">
                <a:latin typeface="Montserrat" pitchFamily="2" charset="77"/>
              </a:rPr>
              <a:t> ואיזון מערך הנתונים. זה היה הכרחי כדי להבטיח שהנתונים יהיו באיכות גבוהה וכדי להתגבר על האתגרים הניצבים בפני הפרויקט.</a:t>
            </a:r>
            <a:endParaRPr lang="en-US" sz="1120" dirty="0">
              <a:latin typeface="Montserrat" pitchFamily="2" charset="77"/>
            </a:endParaRPr>
          </a:p>
        </p:txBody>
      </p:sp>
    </p:spTree>
  </p:cSld>
  <p:clrMapOvr>
    <a:overrideClrMapping bg1="lt1" tx1="dk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marR="0" lvl="0" indent="0" algn="l" rtl="1">
              <a:lnSpc>
                <a:spcPct val="100000"/>
              </a:lnSpc>
              <a:spcBef>
                <a:spcPts val="0"/>
              </a:spcBef>
              <a:spcAft>
                <a:spcPts val="0"/>
              </a:spcAft>
              <a:buClr>
                <a:schemeClr val="lt1"/>
              </a:buClr>
              <a:buSzPts val="2400"/>
              <a:buFont typeface="Montserrat"/>
              <a:buNone/>
            </a:pPr>
            <a:r>
              <a:rPr lang="en-US" dirty="0">
                <a:latin typeface="Montserrat" pitchFamily="2" charset="77"/>
              </a:rPr>
              <a:t>Details of the features</a:t>
            </a:r>
            <a:endParaRPr dirty="0">
              <a:latin typeface="Montserrat" pitchFamily="2" charset="77"/>
            </a:endParaRPr>
          </a:p>
        </p:txBody>
      </p:sp>
      <p:sp>
        <p:nvSpPr>
          <p:cNvPr id="154" name="Google Shape;154;p16"/>
          <p:cNvSpPr txBox="1">
            <a:spLocks noGrp="1"/>
          </p:cNvSpPr>
          <p:nvPr>
            <p:ph type="body" idx="1"/>
          </p:nvPr>
        </p:nvSpPr>
        <p:spPr>
          <a:xfrm>
            <a:off x="1297500" y="1567550"/>
            <a:ext cx="7038900" cy="250504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he-IL" sz="1120" b="0" i="0" dirty="0">
                <a:solidFill>
                  <a:srgbClr val="D1D5DB"/>
                </a:solidFill>
                <a:effectLst/>
                <a:latin typeface="Montserrat" pitchFamily="2" charset="77"/>
                <a:ea typeface="Lato" panose="020F0502020204030203" pitchFamily="34" charset="0"/>
                <a:cs typeface="Lato" panose="020F0502020204030203" pitchFamily="34" charset="0"/>
              </a:rPr>
              <a:t>פרויקט זה חילץ תכונות שונות ממערך הנתונים של אפליקציות אנדרואיד:</a:t>
            </a:r>
            <a:endParaRPr lang="en-US" sz="1120" dirty="0">
              <a:solidFill>
                <a:srgbClr val="D1D5DB"/>
              </a:solidFill>
              <a:latin typeface="Montserrat" pitchFamily="2" charset="77"/>
              <a:ea typeface="Lato" panose="020F0502020204030203" pitchFamily="34" charset="0"/>
              <a:cs typeface="Lato" panose="020F0502020204030203" pitchFamily="34" charset="0"/>
            </a:endParaRPr>
          </a:p>
          <a:p>
            <a:pPr marL="0" lvl="0" indent="0" algn="r" rtl="0">
              <a:spcBef>
                <a:spcPts val="0"/>
              </a:spcBef>
              <a:spcAft>
                <a:spcPts val="0"/>
              </a:spcAft>
              <a:buNone/>
            </a:pPr>
            <a:endParaRPr lang="en-US" sz="1120" b="0" i="0" dirty="0">
              <a:solidFill>
                <a:srgbClr val="D1D5DB"/>
              </a:solidFill>
              <a:effectLst/>
              <a:latin typeface="Montserrat" pitchFamily="2" charset="77"/>
              <a:ea typeface="Lato" panose="020F0502020204030203" pitchFamily="34" charset="0"/>
              <a:cs typeface="Lato" panose="020F0502020204030203" pitchFamily="34" charset="0"/>
            </a:endParaRPr>
          </a:p>
        </p:txBody>
      </p:sp>
      <p:pic>
        <p:nvPicPr>
          <p:cNvPr id="2" name="Picture 1">
            <a:extLst>
              <a:ext uri="{FF2B5EF4-FFF2-40B4-BE49-F238E27FC236}">
                <a16:creationId xmlns:a16="http://schemas.microsoft.com/office/drawing/2014/main" id="{EE342FFB-9276-01E8-1F8C-EB6AB02D5DF8}"/>
              </a:ext>
            </a:extLst>
          </p:cNvPr>
          <p:cNvPicPr>
            <a:picLocks noChangeAspect="1"/>
          </p:cNvPicPr>
          <p:nvPr/>
        </p:nvPicPr>
        <p:blipFill>
          <a:blip r:embed="rId3"/>
          <a:stretch>
            <a:fillRect/>
          </a:stretch>
        </p:blipFill>
        <p:spPr>
          <a:xfrm>
            <a:off x="5999885" y="2094807"/>
            <a:ext cx="3142146" cy="3048693"/>
          </a:xfrm>
          <a:prstGeom prst="rect">
            <a:avLst/>
          </a:prstGeom>
        </p:spPr>
      </p:pic>
      <p:pic>
        <p:nvPicPr>
          <p:cNvPr id="3" name="Picture 2">
            <a:extLst>
              <a:ext uri="{FF2B5EF4-FFF2-40B4-BE49-F238E27FC236}">
                <a16:creationId xmlns:a16="http://schemas.microsoft.com/office/drawing/2014/main" id="{0C33C6F9-C6C3-7B10-AA88-D03F768F3652}"/>
              </a:ext>
            </a:extLst>
          </p:cNvPr>
          <p:cNvPicPr>
            <a:picLocks noChangeAspect="1"/>
          </p:cNvPicPr>
          <p:nvPr/>
        </p:nvPicPr>
        <p:blipFill>
          <a:blip r:embed="rId4"/>
          <a:stretch>
            <a:fillRect/>
          </a:stretch>
        </p:blipFill>
        <p:spPr>
          <a:xfrm>
            <a:off x="1571105" y="2094807"/>
            <a:ext cx="4428780" cy="3048693"/>
          </a:xfrm>
          <a:prstGeom prst="rect">
            <a:avLst/>
          </a:prstGeom>
        </p:spPr>
      </p:pic>
      <p:pic>
        <p:nvPicPr>
          <p:cNvPr id="4" name="Picture 3">
            <a:extLst>
              <a:ext uri="{FF2B5EF4-FFF2-40B4-BE49-F238E27FC236}">
                <a16:creationId xmlns:a16="http://schemas.microsoft.com/office/drawing/2014/main" id="{5CCF20D6-CD3E-A0CB-C5F5-01896483DF31}"/>
              </a:ext>
            </a:extLst>
          </p:cNvPr>
          <p:cNvPicPr>
            <a:picLocks noChangeAspect="1"/>
          </p:cNvPicPr>
          <p:nvPr/>
        </p:nvPicPr>
        <p:blipFill>
          <a:blip r:embed="rId5"/>
          <a:stretch>
            <a:fillRect/>
          </a:stretch>
        </p:blipFill>
        <p:spPr>
          <a:xfrm>
            <a:off x="37056" y="3109624"/>
            <a:ext cx="1541087" cy="2033876"/>
          </a:xfrm>
          <a:prstGeom prst="rect">
            <a:avLst/>
          </a:prstGeom>
        </p:spPr>
      </p:pic>
    </p:spTree>
    <p:extLst>
      <p:ext uri="{BB962C8B-B14F-4D97-AF65-F5344CB8AC3E}">
        <p14:creationId xmlns:p14="http://schemas.microsoft.com/office/powerpoint/2010/main" val="2373467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9129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w" dirty="0">
                <a:latin typeface="Montserrat" pitchFamily="2" charset="77"/>
              </a:rPr>
              <a:t>Stages to work on this project:</a:t>
            </a:r>
            <a:endParaRPr dirty="0">
              <a:latin typeface="Montserrat" pitchFamily="2" charset="77"/>
            </a:endParaRPr>
          </a:p>
          <a:p>
            <a:pPr marL="0" lvl="0" indent="0" algn="l" rtl="0">
              <a:spcBef>
                <a:spcPts val="0"/>
              </a:spcBef>
              <a:spcAft>
                <a:spcPts val="0"/>
              </a:spcAft>
              <a:buNone/>
            </a:pPr>
            <a:endParaRPr dirty="0">
              <a:latin typeface="Montserrat" pitchFamily="2" charset="77"/>
            </a:endParaRPr>
          </a:p>
          <a:p>
            <a:pPr marL="0" lvl="0" indent="0" algn="l" rtl="0">
              <a:spcBef>
                <a:spcPts val="0"/>
              </a:spcBef>
              <a:spcAft>
                <a:spcPts val="0"/>
              </a:spcAft>
              <a:buNone/>
            </a:pPr>
            <a:endParaRPr dirty="0">
              <a:latin typeface="Montserrat" pitchFamily="2" charset="77"/>
            </a:endParaRPr>
          </a:p>
        </p:txBody>
      </p:sp>
      <p:sp>
        <p:nvSpPr>
          <p:cNvPr id="160" name="Google Shape;160;p17"/>
          <p:cNvSpPr txBox="1">
            <a:spLocks noGrp="1"/>
          </p:cNvSpPr>
          <p:nvPr>
            <p:ph type="body" idx="1"/>
          </p:nvPr>
        </p:nvSpPr>
        <p:spPr>
          <a:xfrm>
            <a:off x="914400" y="698282"/>
            <a:ext cx="8046720" cy="4073223"/>
          </a:xfrm>
          <a:prstGeom prst="rect">
            <a:avLst/>
          </a:prstGeom>
        </p:spPr>
        <p:txBody>
          <a:bodyPr spcFirstLastPara="1" wrap="square" lIns="91425" tIns="91425" rIns="91425" bIns="91425" anchor="t" anchorCtr="0">
            <a:noAutofit/>
          </a:bodyPr>
          <a:lstStyle/>
          <a:p>
            <a:pPr marL="183198" lvl="0" indent="0" algn="r" rtl="0">
              <a:spcBef>
                <a:spcPts val="0"/>
              </a:spcBef>
              <a:spcAft>
                <a:spcPts val="0"/>
              </a:spcAft>
              <a:buSzPct val="100000"/>
              <a:buNone/>
            </a:pPr>
            <a:r>
              <a:rPr lang="he-IL" sz="1120" dirty="0">
                <a:latin typeface="Montserrat" pitchFamily="2" charset="77"/>
              </a:rPr>
              <a:t>לפרויקט היו מספר שלבים:</a:t>
            </a:r>
          </a:p>
          <a:p>
            <a:pPr marL="183198" lvl="0" indent="0" algn="r" rtl="0">
              <a:spcBef>
                <a:spcPts val="0"/>
              </a:spcBef>
              <a:spcAft>
                <a:spcPts val="0"/>
              </a:spcAft>
              <a:buSzPct val="100000"/>
              <a:buNone/>
            </a:pPr>
            <a:r>
              <a:rPr lang="he-IL" sz="1120" dirty="0">
                <a:latin typeface="Montserrat" pitchFamily="2" charset="77"/>
              </a:rPr>
              <a:t>1. איסוף נתונים </a:t>
            </a:r>
          </a:p>
          <a:p>
            <a:pPr marL="183198" lvl="0" indent="0" algn="r" rtl="0">
              <a:spcBef>
                <a:spcPts val="0"/>
              </a:spcBef>
              <a:spcAft>
                <a:spcPts val="0"/>
              </a:spcAft>
              <a:buSzPct val="100000"/>
              <a:buNone/>
            </a:pPr>
            <a:r>
              <a:rPr lang="he-IL" sz="1120" dirty="0">
                <a:latin typeface="Montserrat" pitchFamily="2" charset="77"/>
              </a:rPr>
              <a:t>2. מיצוי תכונות </a:t>
            </a:r>
          </a:p>
          <a:p>
            <a:pPr marL="183198" lvl="0" indent="0" algn="r" rtl="0">
              <a:spcBef>
                <a:spcPts val="0"/>
              </a:spcBef>
              <a:spcAft>
                <a:spcPts val="0"/>
              </a:spcAft>
              <a:buSzPct val="100000"/>
              <a:buNone/>
            </a:pPr>
            <a:r>
              <a:rPr lang="he-IL" sz="1120" dirty="0">
                <a:latin typeface="Montserrat" pitchFamily="2" charset="77"/>
              </a:rPr>
              <a:t>3. עיבוד מקדים של נתונים הדרכת מודלים</a:t>
            </a:r>
          </a:p>
          <a:p>
            <a:pPr marL="183198" lvl="0" indent="0" algn="r" rtl="0">
              <a:spcBef>
                <a:spcPts val="0"/>
              </a:spcBef>
              <a:spcAft>
                <a:spcPts val="0"/>
              </a:spcAft>
              <a:buSzPct val="100000"/>
              <a:buNone/>
            </a:pPr>
            <a:r>
              <a:rPr lang="he-IL" sz="1120" dirty="0">
                <a:latin typeface="Montserrat" pitchFamily="2" charset="77"/>
              </a:rPr>
              <a:t>4. הערכה. </a:t>
            </a:r>
          </a:p>
          <a:p>
            <a:pPr marL="183198" lvl="0" indent="0" algn="r" rtl="0">
              <a:spcBef>
                <a:spcPts val="0"/>
              </a:spcBef>
              <a:spcAft>
                <a:spcPts val="0"/>
              </a:spcAft>
              <a:buSzPct val="100000"/>
              <a:buNone/>
            </a:pPr>
            <a:endParaRPr lang="he-IL" sz="1120" dirty="0">
              <a:latin typeface="Montserrat" pitchFamily="2" charset="77"/>
            </a:endParaRPr>
          </a:p>
          <a:p>
            <a:pPr marL="183198" lvl="0" indent="0" algn="r" rtl="0">
              <a:spcBef>
                <a:spcPts val="0"/>
              </a:spcBef>
              <a:spcAft>
                <a:spcPts val="0"/>
              </a:spcAft>
              <a:buSzPct val="100000"/>
              <a:buNone/>
            </a:pPr>
            <a:r>
              <a:rPr lang="he-IL" sz="1120" dirty="0">
                <a:latin typeface="Montserrat" pitchFamily="2" charset="77"/>
              </a:rPr>
              <a:t>התכונות שימשו לאימון מודלים של למידת מכונה כגון :</a:t>
            </a:r>
          </a:p>
          <a:p>
            <a:pPr marL="183198" lvl="0" indent="0" algn="r" rtl="0">
              <a:spcBef>
                <a:spcPts val="0"/>
              </a:spcBef>
              <a:spcAft>
                <a:spcPts val="0"/>
              </a:spcAft>
              <a:buSzPct val="100000"/>
              <a:buNone/>
            </a:pPr>
            <a:r>
              <a:rPr lang="en-US" sz="1120" dirty="0">
                <a:latin typeface="Montserrat" pitchFamily="2" charset="77"/>
              </a:rPr>
              <a:t>SVM with a linear kernel</a:t>
            </a:r>
          </a:p>
          <a:p>
            <a:pPr marL="183198" lvl="0" indent="0" algn="r" rtl="0">
              <a:spcBef>
                <a:spcPts val="0"/>
              </a:spcBef>
              <a:spcAft>
                <a:spcPts val="0"/>
              </a:spcAft>
              <a:buSzPct val="100000"/>
              <a:buNone/>
            </a:pPr>
            <a:r>
              <a:rPr lang="en-US" sz="1120" dirty="0">
                <a:latin typeface="Montserrat" pitchFamily="2" charset="77"/>
              </a:rPr>
              <a:t>Logistic Regression</a:t>
            </a:r>
          </a:p>
          <a:p>
            <a:pPr marL="183198" lvl="0" indent="0" algn="r" rtl="0">
              <a:spcBef>
                <a:spcPts val="0"/>
              </a:spcBef>
              <a:spcAft>
                <a:spcPts val="0"/>
              </a:spcAft>
              <a:buSzPct val="100000"/>
              <a:buNone/>
            </a:pPr>
            <a:r>
              <a:rPr lang="en-US" sz="1120" dirty="0" err="1">
                <a:latin typeface="Montserrat" pitchFamily="2" charset="77"/>
              </a:rPr>
              <a:t>KNeighborsClassifier</a:t>
            </a:r>
            <a:endParaRPr lang="en-US" sz="1120" dirty="0">
              <a:latin typeface="Montserrat" pitchFamily="2" charset="77"/>
            </a:endParaRPr>
          </a:p>
          <a:p>
            <a:pPr marL="183198" lvl="0" indent="0" algn="r" rtl="0">
              <a:spcBef>
                <a:spcPts val="0"/>
              </a:spcBef>
              <a:spcAft>
                <a:spcPts val="0"/>
              </a:spcAft>
              <a:buSzPct val="100000"/>
              <a:buNone/>
            </a:pPr>
            <a:r>
              <a:rPr lang="en-US" sz="1120" dirty="0" err="1">
                <a:latin typeface="Montserrat" pitchFamily="2" charset="77"/>
              </a:rPr>
              <a:t>DecisionTreeClassifier</a:t>
            </a:r>
            <a:endParaRPr lang="en-US" sz="1120" dirty="0">
              <a:latin typeface="Montserrat" pitchFamily="2" charset="77"/>
            </a:endParaRPr>
          </a:p>
          <a:p>
            <a:pPr marL="183198" lvl="0" indent="0" algn="r" rtl="0">
              <a:spcBef>
                <a:spcPts val="0"/>
              </a:spcBef>
              <a:spcAft>
                <a:spcPts val="0"/>
              </a:spcAft>
              <a:buSzPct val="100000"/>
              <a:buNone/>
            </a:pPr>
            <a:r>
              <a:rPr lang="en-US" sz="1120" dirty="0" err="1">
                <a:latin typeface="Montserrat" pitchFamily="2" charset="77"/>
              </a:rPr>
              <a:t>GradientBoostingClassifier</a:t>
            </a:r>
            <a:endParaRPr lang="en-US" sz="1120" dirty="0">
              <a:latin typeface="Montserrat" pitchFamily="2" charset="77"/>
            </a:endParaRPr>
          </a:p>
          <a:p>
            <a:pPr marL="183198" lvl="0" indent="0" algn="r" rtl="0">
              <a:spcBef>
                <a:spcPts val="0"/>
              </a:spcBef>
              <a:spcAft>
                <a:spcPts val="0"/>
              </a:spcAft>
              <a:buSzPct val="100000"/>
              <a:buNone/>
            </a:pPr>
            <a:endParaRPr lang="en-US" sz="1120" dirty="0">
              <a:latin typeface="Montserrat" pitchFamily="2" charset="77"/>
            </a:endParaRPr>
          </a:p>
          <a:p>
            <a:pPr marL="183198" lvl="0" indent="0" algn="r" rtl="0">
              <a:spcBef>
                <a:spcPts val="0"/>
              </a:spcBef>
              <a:spcAft>
                <a:spcPts val="0"/>
              </a:spcAft>
              <a:buSzPct val="100000"/>
              <a:buNone/>
            </a:pPr>
            <a:r>
              <a:rPr lang="he-IL" sz="1120" dirty="0">
                <a:latin typeface="Montserrat" pitchFamily="2" charset="77"/>
              </a:rPr>
              <a:t>ביצועי המודלים הוערכו באמצעות מדדים כגון דיוק, דיוק וזכירה. </a:t>
            </a:r>
          </a:p>
          <a:p>
            <a:pPr marL="183198" lvl="0" indent="0" algn="r" rtl="0">
              <a:spcBef>
                <a:spcPts val="0"/>
              </a:spcBef>
              <a:spcAft>
                <a:spcPts val="0"/>
              </a:spcAft>
              <a:buSzPct val="100000"/>
              <a:buNone/>
            </a:pPr>
            <a:r>
              <a:rPr lang="he-IL" sz="1120" dirty="0">
                <a:latin typeface="Montserrat" pitchFamily="2" charset="77"/>
              </a:rPr>
              <a:t>נמצא כי הגישה המוצעת עולה על השיטות המסורתיות במונחים של דיוק, דיוק וזכירה, אך עדיין יש מקום לשיפור. כמו כן, כתבנו סקריפטים שונים ופונקציות עוזר לאורך כל הפרויקט כדי להבטיח ביצוע חלק.</a:t>
            </a:r>
            <a:endParaRPr lang="en-US" sz="1120" dirty="0">
              <a:latin typeface="Montserrat" pitchFamily="2" charset="77"/>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w" dirty="0">
                <a:latin typeface="Montserrat" pitchFamily="2" charset="77"/>
              </a:rPr>
              <a:t>Information fragmentation</a:t>
            </a:r>
            <a:endParaRPr dirty="0">
              <a:latin typeface="Montserrat" pitchFamily="2" charset="77"/>
            </a:endParaRPr>
          </a:p>
          <a:p>
            <a:pPr marL="0" lvl="0" indent="0" algn="l" rtl="0">
              <a:spcBef>
                <a:spcPts val="0"/>
              </a:spcBef>
              <a:spcAft>
                <a:spcPts val="0"/>
              </a:spcAft>
              <a:buNone/>
            </a:pPr>
            <a:endParaRPr dirty="0">
              <a:latin typeface="Montserrat" pitchFamily="2" charset="77"/>
            </a:endParaRPr>
          </a:p>
          <a:p>
            <a:pPr marL="0" lvl="0" indent="0" algn="l" rtl="0">
              <a:spcBef>
                <a:spcPts val="0"/>
              </a:spcBef>
              <a:spcAft>
                <a:spcPts val="0"/>
              </a:spcAft>
              <a:buNone/>
            </a:pPr>
            <a:endParaRPr dirty="0">
              <a:latin typeface="Montserrat" pitchFamily="2" charset="77"/>
            </a:endParaRPr>
          </a:p>
        </p:txBody>
      </p:sp>
      <p:sp>
        <p:nvSpPr>
          <p:cNvPr id="172" name="Google Shape;172;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he-IL" sz="1120" b="0" i="0" dirty="0">
                <a:solidFill>
                  <a:srgbClr val="D1D5DB"/>
                </a:solidFill>
                <a:effectLst/>
                <a:latin typeface="Montserrat" pitchFamily="2" charset="77"/>
                <a:ea typeface="Lato" panose="020F0502020204030203" pitchFamily="34" charset="0"/>
                <a:cs typeface="Lato" panose="020F0502020204030203" pitchFamily="34" charset="0"/>
              </a:rPr>
              <a:t>לסיכום, פיצול מידע שימש בפרויקט זה כדי לפרק מערך נתונים גדול של יישומי אנדרואיד לנתחים קטנים יותר וניתנים לניהול. זה עזר לצוות לחלץ בקלות תכונות רלוונטיות, לבצע ניתוח מעמיק ולאחסן ולאחזר נתונים ביעילות.</a:t>
            </a:r>
          </a:p>
          <a:p>
            <a:pPr marL="0" lvl="0" indent="0" algn="r" rtl="0">
              <a:spcBef>
                <a:spcPts val="0"/>
              </a:spcBef>
              <a:spcAft>
                <a:spcPts val="0"/>
              </a:spcAft>
              <a:buNone/>
            </a:pPr>
            <a:r>
              <a:rPr lang="he-IL" sz="1120" b="0" i="0" dirty="0">
                <a:solidFill>
                  <a:srgbClr val="D1D5DB"/>
                </a:solidFill>
                <a:effectLst/>
                <a:latin typeface="Montserrat" pitchFamily="2" charset="77"/>
                <a:ea typeface="Lato" panose="020F0502020204030203" pitchFamily="34" charset="0"/>
                <a:cs typeface="Lato" panose="020F0502020204030203" pitchFamily="34" charset="0"/>
              </a:rPr>
              <a:t>זה מילא תפקיד מכריע בהפיכת הנתונים לשימושים לאימון מודל למידת המכונה.</a:t>
            </a:r>
          </a:p>
          <a:p>
            <a:pPr marL="0" lvl="0" indent="0" algn="r" rtl="0">
              <a:spcBef>
                <a:spcPts val="0"/>
              </a:spcBef>
              <a:spcAft>
                <a:spcPts val="0"/>
              </a:spcAft>
              <a:buNone/>
            </a:pPr>
            <a:endParaRPr lang="he-IL" sz="1120" b="0" i="0" dirty="0">
              <a:solidFill>
                <a:srgbClr val="D1D5DB"/>
              </a:solidFill>
              <a:effectLst/>
              <a:latin typeface="Montserrat" pitchFamily="2" charset="77"/>
              <a:ea typeface="Lato" panose="020F0502020204030203" pitchFamily="34" charset="0"/>
              <a:cs typeface="Lato" panose="020F0502020204030203" pitchFamily="34" charset="0"/>
            </a:endParaRPr>
          </a:p>
          <a:p>
            <a:pPr marL="0" lvl="0" indent="0" algn="r" rtl="0">
              <a:spcBef>
                <a:spcPts val="0"/>
              </a:spcBef>
              <a:spcAft>
                <a:spcPts val="0"/>
              </a:spcAft>
              <a:buNone/>
            </a:pPr>
            <a:r>
              <a:rPr lang="he-IL" sz="1120" b="0" i="0" dirty="0">
                <a:solidFill>
                  <a:srgbClr val="D1D5DB"/>
                </a:solidFill>
                <a:effectLst/>
                <a:latin typeface="Montserrat" pitchFamily="2" charset="77"/>
                <a:ea typeface="Lato" panose="020F0502020204030203" pitchFamily="34" charset="0"/>
                <a:cs typeface="Lato" panose="020F0502020204030203" pitchFamily="34" charset="0"/>
              </a:rPr>
              <a:t>פיצול מידע היה מכריע בפרויקט זה מכיוון שהוא עזר לצוות לפרק את מערך הנתונים הגדול של 1817 יישומי אנדרואיד לנתחים קטנים יותר לניהול, ניתוח ואחסון טובים יותר. סקריפטים ופונקציות עוזר נכתבו כדי לסייע בחילוץ נתונים ועיבוד מקדים, המאפשרים ניתוח ממוקד של היבטים ספציפיים כגון קטגוריות וקריאות </a:t>
            </a:r>
            <a:r>
              <a:rPr lang="en-US" sz="1120" b="0" i="0" dirty="0">
                <a:solidFill>
                  <a:srgbClr val="D1D5DB"/>
                </a:solidFill>
                <a:effectLst/>
                <a:latin typeface="Montserrat" pitchFamily="2" charset="77"/>
                <a:ea typeface="Lato" panose="020F0502020204030203" pitchFamily="34" charset="0"/>
                <a:cs typeface="Lato" panose="020F0502020204030203" pitchFamily="34" charset="0"/>
              </a:rPr>
              <a:t>API. </a:t>
            </a:r>
            <a:r>
              <a:rPr lang="he-IL" sz="1120" b="0" i="0" dirty="0">
                <a:solidFill>
                  <a:srgbClr val="D1D5DB"/>
                </a:solidFill>
                <a:effectLst/>
                <a:latin typeface="Montserrat" pitchFamily="2" charset="77"/>
                <a:ea typeface="Lato" panose="020F0502020204030203" pitchFamily="34" charset="0"/>
                <a:cs typeface="Lato" panose="020F0502020204030203" pitchFamily="34" charset="0"/>
              </a:rPr>
              <a:t>זה עזר לזהות דפוסים ומגמות רלוונטיות לזיהוי תוכנות זדוניות, ושיפר את הביצועים של מודלים של למידה חישובית. באופן כללי, לפרגמנטציה היה תפקיד מפתח בעבודה יעילה עם הנתונים ובהשגת תוצאות מדויקות.</a:t>
            </a:r>
            <a:endParaRPr lang="en-US" sz="1120" dirty="0">
              <a:solidFill>
                <a:srgbClr val="D1D5DB"/>
              </a:solidFill>
              <a:latin typeface="Montserrat" pitchFamily="2" charset="77"/>
              <a:ea typeface="Lato" panose="020F0502020204030203" pitchFamily="34" charset="0"/>
              <a:cs typeface="Lato" panose="020F0502020204030203"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w">
                <a:latin typeface="Montserrat" pitchFamily="2" charset="77"/>
              </a:rPr>
              <a:t>Algorithms</a:t>
            </a:r>
            <a:endParaRPr>
              <a:latin typeface="Montserrat" pitchFamily="2" charset="77"/>
            </a:endParaRPr>
          </a:p>
          <a:p>
            <a:pPr marL="0" lvl="0" indent="0" algn="l" rtl="0">
              <a:spcBef>
                <a:spcPts val="0"/>
              </a:spcBef>
              <a:spcAft>
                <a:spcPts val="0"/>
              </a:spcAft>
              <a:buNone/>
            </a:pPr>
            <a:endParaRPr>
              <a:latin typeface="Montserrat" pitchFamily="2" charset="77"/>
            </a:endParaRPr>
          </a:p>
          <a:p>
            <a:pPr marL="0" lvl="0" indent="0" algn="l" rtl="0">
              <a:spcBef>
                <a:spcPts val="0"/>
              </a:spcBef>
              <a:spcAft>
                <a:spcPts val="0"/>
              </a:spcAft>
              <a:buNone/>
            </a:pPr>
            <a:endParaRPr>
              <a:latin typeface="Montserrat" pitchFamily="2" charset="77"/>
            </a:endParaRPr>
          </a:p>
        </p:txBody>
      </p:sp>
      <p:sp>
        <p:nvSpPr>
          <p:cNvPr id="184" name="Google Shape;184;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he-IL" sz="1120" dirty="0">
                <a:latin typeface="Montserrat" pitchFamily="2" charset="77"/>
              </a:rPr>
              <a:t>בפרויקט זה, נעשה שימוש באלגוריתמים שונים של למידת מכונה כדי להכשיר מודלים לזיהוי תוכנות זדוניות באנדרואיד, כולל: </a:t>
            </a:r>
            <a:r>
              <a:rPr lang="en-US" sz="1120" dirty="0">
                <a:latin typeface="Montserrat" pitchFamily="2" charset="77"/>
              </a:rPr>
              <a:t>SVM, Logistic Regression, </a:t>
            </a:r>
            <a:r>
              <a:rPr lang="en-US" sz="1120" dirty="0" err="1">
                <a:latin typeface="Montserrat" pitchFamily="2" charset="77"/>
              </a:rPr>
              <a:t>KNeighborsClassifier</a:t>
            </a:r>
            <a:r>
              <a:rPr lang="en-US" sz="1120" dirty="0">
                <a:latin typeface="Montserrat" pitchFamily="2" charset="77"/>
              </a:rPr>
              <a:t>, </a:t>
            </a:r>
            <a:r>
              <a:rPr lang="en-US" sz="1120" dirty="0" err="1">
                <a:latin typeface="Montserrat" pitchFamily="2" charset="77"/>
              </a:rPr>
              <a:t>DecisionTreeClassifier</a:t>
            </a:r>
            <a:r>
              <a:rPr lang="en-US" sz="1120" dirty="0">
                <a:latin typeface="Montserrat" pitchFamily="2" charset="77"/>
              </a:rPr>
              <a:t> </a:t>
            </a:r>
            <a:r>
              <a:rPr lang="he-IL" sz="1120" dirty="0">
                <a:latin typeface="Montserrat" pitchFamily="2" charset="77"/>
              </a:rPr>
              <a:t>ו-,</a:t>
            </a:r>
            <a:r>
              <a:rPr lang="en-US" sz="1120" dirty="0">
                <a:latin typeface="Montserrat" pitchFamily="2" charset="77"/>
              </a:rPr>
              <a:t> </a:t>
            </a:r>
            <a:r>
              <a:rPr lang="en-US" sz="1120" dirty="0" err="1">
                <a:latin typeface="Montserrat" pitchFamily="2" charset="77"/>
              </a:rPr>
              <a:t>GradientBoostingClassifier</a:t>
            </a:r>
            <a:r>
              <a:rPr lang="en-US" sz="1120" dirty="0">
                <a:latin typeface="Montserrat" pitchFamily="2" charset="77"/>
              </a:rPr>
              <a:t>. </a:t>
            </a:r>
            <a:endParaRPr lang="he-IL" sz="1120" dirty="0">
              <a:latin typeface="Montserrat" pitchFamily="2" charset="77"/>
            </a:endParaRPr>
          </a:p>
          <a:p>
            <a:pPr marL="0" lvl="0" indent="0" algn="r" rtl="0">
              <a:spcBef>
                <a:spcPts val="0"/>
              </a:spcBef>
              <a:spcAft>
                <a:spcPts val="0"/>
              </a:spcAft>
              <a:buNone/>
            </a:pPr>
            <a:r>
              <a:rPr lang="he-IL" sz="1120" dirty="0">
                <a:latin typeface="Montserrat" pitchFamily="2" charset="77"/>
              </a:rPr>
              <a:t>לכל אלגוריתם היו נקודות החוזק והחולשה שלו, יש צורך במחקר נוסף כדי לשפר את הדיוק והביצועים של השיטה המוצעת.</a:t>
            </a:r>
            <a:endParaRPr lang="en-US" sz="1120" dirty="0">
              <a:latin typeface="Montserrat" pitchFamily="2" charset="77"/>
            </a:endParaRPr>
          </a:p>
          <a:p>
            <a:pPr marL="0" lvl="0" indent="0" algn="r" rtl="0">
              <a:spcBef>
                <a:spcPts val="0"/>
              </a:spcBef>
              <a:spcAft>
                <a:spcPts val="0"/>
              </a:spcAft>
              <a:buNone/>
            </a:pPr>
            <a:endParaRPr lang="en-US" sz="1120" dirty="0">
              <a:latin typeface="Montserrat" pitchFamily="2" charset="77"/>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w">
                <a:latin typeface="Montserrat" pitchFamily="2" charset="77"/>
              </a:rPr>
              <a:t>Algorithms</a:t>
            </a:r>
            <a:endParaRPr>
              <a:latin typeface="Montserrat" pitchFamily="2" charset="77"/>
            </a:endParaRPr>
          </a:p>
          <a:p>
            <a:pPr marL="0" lvl="0" indent="0" algn="l" rtl="0">
              <a:spcBef>
                <a:spcPts val="0"/>
              </a:spcBef>
              <a:spcAft>
                <a:spcPts val="0"/>
              </a:spcAft>
              <a:buNone/>
            </a:pPr>
            <a:endParaRPr>
              <a:latin typeface="Montserrat" pitchFamily="2" charset="77"/>
            </a:endParaRPr>
          </a:p>
          <a:p>
            <a:pPr marL="0" lvl="0" indent="0" algn="l" rtl="0">
              <a:spcBef>
                <a:spcPts val="0"/>
              </a:spcBef>
              <a:spcAft>
                <a:spcPts val="0"/>
              </a:spcAft>
              <a:buNone/>
            </a:pPr>
            <a:endParaRPr>
              <a:latin typeface="Montserrat" pitchFamily="2" charset="77"/>
            </a:endParaRPr>
          </a:p>
        </p:txBody>
      </p:sp>
      <p:sp>
        <p:nvSpPr>
          <p:cNvPr id="190" name="Google Shape;190;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marR="0" lvl="0" indent="0" algn="r" rtl="0">
              <a:lnSpc>
                <a:spcPct val="115000"/>
              </a:lnSpc>
              <a:spcBef>
                <a:spcPts val="0"/>
              </a:spcBef>
              <a:spcAft>
                <a:spcPts val="0"/>
              </a:spcAft>
              <a:buClr>
                <a:schemeClr val="lt1"/>
              </a:buClr>
              <a:buSzPts val="1300"/>
              <a:buFont typeface="Lato"/>
              <a:buNone/>
            </a:pPr>
            <a:r>
              <a:rPr lang="en-US" sz="1120" dirty="0" err="1">
                <a:latin typeface="Montserrat" pitchFamily="2" charset="77"/>
              </a:rPr>
              <a:t>GradientBoostingClassifier</a:t>
            </a:r>
            <a:endParaRPr lang="en-US" sz="1120" dirty="0">
              <a:latin typeface="Montserrat" pitchFamily="2" charset="77"/>
            </a:endParaRPr>
          </a:p>
          <a:p>
            <a:pPr marL="0" marR="0" lvl="0" indent="0" algn="r" rtl="0">
              <a:lnSpc>
                <a:spcPct val="115000"/>
              </a:lnSpc>
              <a:spcBef>
                <a:spcPts val="0"/>
              </a:spcBef>
              <a:spcAft>
                <a:spcPts val="0"/>
              </a:spcAft>
              <a:buClr>
                <a:schemeClr val="lt1"/>
              </a:buClr>
              <a:buSzPts val="1300"/>
              <a:buFont typeface="Lato"/>
              <a:buNone/>
            </a:pPr>
            <a:r>
              <a:rPr lang="he-IL" sz="1120" dirty="0">
                <a:latin typeface="Montserrat" pitchFamily="2" charset="77"/>
              </a:rPr>
              <a:t>להוסיף הסבר</a:t>
            </a:r>
            <a:endParaRPr lang="en-US" sz="1120" dirty="0">
              <a:latin typeface="Montserrat" pitchFamily="2" charset="77"/>
            </a:endParaRPr>
          </a:p>
          <a:p>
            <a:pPr marL="0" marR="0" lvl="0" indent="0" algn="r" rtl="0">
              <a:lnSpc>
                <a:spcPct val="115000"/>
              </a:lnSpc>
              <a:spcBef>
                <a:spcPts val="0"/>
              </a:spcBef>
              <a:spcAft>
                <a:spcPts val="0"/>
              </a:spcAft>
              <a:buClr>
                <a:schemeClr val="lt1"/>
              </a:buClr>
              <a:buSzPts val="1300"/>
              <a:buFont typeface="Lato"/>
              <a:buNone/>
            </a:pPr>
            <a:r>
              <a:rPr lang="en-US" sz="1120" dirty="0" err="1">
                <a:latin typeface="Montserrat" pitchFamily="2" charset="77"/>
              </a:rPr>
              <a:t>KNeighborsClassifier</a:t>
            </a:r>
            <a:endParaRPr lang="en-US" sz="1120" dirty="0">
              <a:latin typeface="Montserrat" pitchFamily="2" charset="77"/>
            </a:endParaRPr>
          </a:p>
          <a:p>
            <a:pPr marL="0" indent="0" algn="r">
              <a:buNone/>
            </a:pPr>
            <a:r>
              <a:rPr lang="he-IL" sz="1120" dirty="0">
                <a:latin typeface="Montserrat" pitchFamily="2" charset="77"/>
              </a:rPr>
              <a:t>להוסיף הסבר</a:t>
            </a:r>
            <a:endParaRPr lang="en-US" sz="1120" dirty="0">
              <a:latin typeface="Montserrat" pitchFamily="2" charset="77"/>
            </a:endParaRPr>
          </a:p>
          <a:p>
            <a:pPr marL="0" marR="0" lvl="0" indent="0" algn="r" rtl="0">
              <a:lnSpc>
                <a:spcPct val="115000"/>
              </a:lnSpc>
              <a:spcBef>
                <a:spcPts val="0"/>
              </a:spcBef>
              <a:spcAft>
                <a:spcPts val="0"/>
              </a:spcAft>
              <a:buClr>
                <a:schemeClr val="lt1"/>
              </a:buClr>
              <a:buSzPts val="1300"/>
              <a:buFont typeface="Lato"/>
              <a:buNone/>
            </a:pPr>
            <a:r>
              <a:rPr lang="en-US" sz="1120" dirty="0" err="1">
                <a:latin typeface="Montserrat" pitchFamily="2" charset="77"/>
              </a:rPr>
              <a:t>LinearSVC</a:t>
            </a:r>
            <a:endParaRPr lang="en-US" sz="1120" dirty="0">
              <a:latin typeface="Montserrat" pitchFamily="2" charset="77"/>
            </a:endParaRPr>
          </a:p>
          <a:p>
            <a:pPr marL="0" indent="0" algn="r">
              <a:buNone/>
            </a:pPr>
            <a:r>
              <a:rPr lang="he-IL" sz="1120" dirty="0">
                <a:latin typeface="Montserrat" pitchFamily="2" charset="77"/>
              </a:rPr>
              <a:t>להוסיף הסבר</a:t>
            </a:r>
            <a:endParaRPr lang="en-US" sz="1120" dirty="0">
              <a:latin typeface="Montserrat" pitchFamily="2" charset="77"/>
            </a:endParaRPr>
          </a:p>
          <a:p>
            <a:pPr marL="0" marR="0" lvl="0" indent="0" algn="r" rtl="0">
              <a:lnSpc>
                <a:spcPct val="115000"/>
              </a:lnSpc>
              <a:spcBef>
                <a:spcPts val="0"/>
              </a:spcBef>
              <a:spcAft>
                <a:spcPts val="0"/>
              </a:spcAft>
              <a:buClr>
                <a:schemeClr val="lt1"/>
              </a:buClr>
              <a:buSzPts val="1300"/>
              <a:buFont typeface="Lato"/>
              <a:buNone/>
            </a:pPr>
            <a:r>
              <a:rPr lang="en-US" sz="1120" dirty="0" err="1">
                <a:latin typeface="Montserrat" pitchFamily="2" charset="77"/>
              </a:rPr>
              <a:t>DecisionTreeClassifier</a:t>
            </a:r>
            <a:endParaRPr lang="en-US" sz="1120" dirty="0">
              <a:latin typeface="Montserrat" pitchFamily="2" charset="77"/>
            </a:endParaRPr>
          </a:p>
          <a:p>
            <a:pPr marL="0" indent="0" algn="r">
              <a:buNone/>
            </a:pPr>
            <a:r>
              <a:rPr lang="he-IL" sz="1120" dirty="0">
                <a:latin typeface="Montserrat" pitchFamily="2" charset="77"/>
              </a:rPr>
              <a:t>להוסיף הסבר</a:t>
            </a:r>
            <a:endParaRPr lang="en-US" sz="1120" dirty="0">
              <a:latin typeface="Montserrat" pitchFamily="2" charset="77"/>
            </a:endParaRPr>
          </a:p>
          <a:p>
            <a:pPr marL="0" marR="0" lvl="0" indent="0" algn="r" rtl="0">
              <a:lnSpc>
                <a:spcPct val="115000"/>
              </a:lnSpc>
              <a:spcBef>
                <a:spcPts val="0"/>
              </a:spcBef>
              <a:spcAft>
                <a:spcPts val="0"/>
              </a:spcAft>
              <a:buClr>
                <a:schemeClr val="lt1"/>
              </a:buClr>
              <a:buSzPts val="1300"/>
              <a:buFont typeface="Lato"/>
              <a:buNone/>
            </a:pPr>
            <a:r>
              <a:rPr lang="en-US" sz="1120" dirty="0" err="1">
                <a:latin typeface="Montserrat" pitchFamily="2" charset="77"/>
              </a:rPr>
              <a:t>LogisticRegression</a:t>
            </a:r>
            <a:endParaRPr lang="en-US" sz="1120" dirty="0">
              <a:latin typeface="Montserrat" pitchFamily="2" charset="77"/>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themeOverride>
</file>

<file path=docProps/app.xml><?xml version="1.0" encoding="utf-8"?>
<Properties xmlns="http://schemas.openxmlformats.org/officeDocument/2006/extended-properties" xmlns:vt="http://schemas.openxmlformats.org/officeDocument/2006/docPropsVTypes">
  <Template/>
  <TotalTime>182</TotalTime>
  <Words>709</Words>
  <Application>Microsoft Macintosh PowerPoint</Application>
  <PresentationFormat>On-screen Show (16:9)</PresentationFormat>
  <Paragraphs>70</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Lato</vt:lpstr>
      <vt:lpstr>Montserrat</vt:lpstr>
      <vt:lpstr>Segoe UI Web (Hebrew)</vt:lpstr>
      <vt:lpstr>Arial</vt:lpstr>
      <vt:lpstr>Focus</vt:lpstr>
      <vt:lpstr>Enhancing Mobile Security through Machine Learning: A Study on Android Malware Detection</vt:lpstr>
      <vt:lpstr>Introduction</vt:lpstr>
      <vt:lpstr>Description of the dataset</vt:lpstr>
      <vt:lpstr>Pre-processing</vt:lpstr>
      <vt:lpstr>Details of the features</vt:lpstr>
      <vt:lpstr>Stages to work on this project:  </vt:lpstr>
      <vt:lpstr>Information fragmentation  </vt:lpstr>
      <vt:lpstr>Algorithms  </vt:lpstr>
      <vt:lpstr>Algorithms  </vt:lpstr>
      <vt:lpstr>Challenges  </vt:lpstr>
      <vt:lpstr>Assumptions  </vt:lpstr>
      <vt:lpstr>links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Mobile Security through Machine Learning: A Study on Android Malware Detection</dc:title>
  <cp:lastModifiedBy>יוחאי מרדכי דהרי</cp:lastModifiedBy>
  <cp:revision>29</cp:revision>
  <dcterms:modified xsi:type="dcterms:W3CDTF">2023-01-21T19:07:55Z</dcterms:modified>
</cp:coreProperties>
</file>