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0" r:id="rId7"/>
    <p:sldId id="262" r:id="rId8"/>
    <p:sldId id="264" r:id="rId9"/>
    <p:sldId id="267" r:id="rId10"/>
    <p:sldId id="269" r:id="rId11"/>
    <p:sldId id="270" r:id="rId12"/>
    <p:sldId id="268" r:id="rId13"/>
    <p:sldId id="271" r:id="rId14"/>
    <p:sldId id="272" r:id="rId15"/>
    <p:sldId id="273" r:id="rId16"/>
    <p:sldId id="274"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iriam" panose="020B0502050101010101" pitchFamily="34" charset="-79"/>
      <p:regular r:id="rId23"/>
    </p:embeddedFont>
    <p:embeddedFont>
      <p:font typeface="Montserrat"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82"/>
    <p:restoredTop sz="76923" autoAdjust="0"/>
  </p:normalViewPr>
  <p:slideViewPr>
    <p:cSldViewPr snapToGrid="0">
      <p:cViewPr varScale="1">
        <p:scale>
          <a:sx n="145" d="100"/>
          <a:sy n="145" d="100"/>
        </p:scale>
        <p:origin x="68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137203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59314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4260951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4104392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232436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197944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extLst>
      <p:ext uri="{BB962C8B-B14F-4D97-AF65-F5344CB8AC3E}">
        <p14:creationId xmlns:p14="http://schemas.microsoft.com/office/powerpoint/2010/main" val="353398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otidahari/Mobile-Security-ML-Android-Malware-Detection-Machine-learning-course/blob/main/data/apks/result/data.json" TargetMode="External"/><Relationship Id="rId2" Type="http://schemas.openxmlformats.org/officeDocument/2006/relationships/hyperlink" Target="https://github.com/motidahari/Mobile-Security-ML-Android-Malware-Detection-Machine-learning-course" TargetMode="External"/><Relationship Id="rId1" Type="http://schemas.openxmlformats.org/officeDocument/2006/relationships/slideLayout" Target="../slideLayouts/slideLayout3.xml"/><Relationship Id="rId6" Type="http://schemas.openxmlformats.org/officeDocument/2006/relationships/hyperlink" Target="https://github.com/motidahari/Mobile-Security-ML-Android-Malware-Detection-Machine-learning-course/blob/main/data/apks/result/Features/countMaliciousAndBenignFeatures-Output.txt" TargetMode="External"/><Relationship Id="rId5" Type="http://schemas.openxmlformats.org/officeDocument/2006/relationships/hyperlink" Target="https://github.com/motidahari/Mobile-Security-ML-Android-Malware-Detection-Machine-learning-course/tree/main/data/apks/result/Features" TargetMode="External"/><Relationship Id="rId4" Type="http://schemas.openxmlformats.org/officeDocument/2006/relationships/hyperlink" Target="https://github.com/motidahari/Mobile-Security-ML-Android-Malware-Detection-Machine-learning-course/tree/main/data/apks/result/resultModel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603225"/>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w" sz="2500" b="1" dirty="0">
                <a:latin typeface="Montserrat" pitchFamily="2" charset="77"/>
              </a:rPr>
              <a:t>Enhancing Mobile Security through Machine Learning: A Study on Android Malware Detection</a:t>
            </a:r>
            <a:endParaRPr sz="2500" b="1" dirty="0">
              <a:latin typeface="Montserrat" pitchFamily="2" charset="77"/>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w">
                <a:latin typeface="Montserrat" pitchFamily="2" charset="77"/>
              </a:rPr>
              <a:t>Machine Learning-based Approach for Android Malware Detection: An Evaluation of Performance and Limitations</a:t>
            </a:r>
            <a:endParaRPr>
              <a:latin typeface="Montserrat" pitchFamily="2" charset="77"/>
            </a:endParaRPr>
          </a:p>
        </p:txBody>
      </p:sp>
      <p:sp>
        <p:nvSpPr>
          <p:cNvPr id="136" name="Google Shape;136;p13"/>
          <p:cNvSpPr txBox="1">
            <a:spLocks noGrp="1"/>
          </p:cNvSpPr>
          <p:nvPr>
            <p:ph type="subTitle" idx="1"/>
          </p:nvPr>
        </p:nvSpPr>
        <p:spPr>
          <a:xfrm>
            <a:off x="524175" y="3890125"/>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r>
              <a:rPr lang="iw" sz="1120" dirty="0">
                <a:latin typeface="Montserrat" pitchFamily="2" charset="77"/>
              </a:rPr>
              <a:t>Authors:</a:t>
            </a:r>
            <a:endParaRPr sz="1120" dirty="0">
              <a:latin typeface="Montserrat" pitchFamily="2" charset="77"/>
            </a:endParaRPr>
          </a:p>
          <a:p>
            <a:pPr marL="0" lvl="0" indent="0" algn="l" rtl="0">
              <a:lnSpc>
                <a:spcPct val="80000"/>
              </a:lnSpc>
              <a:spcBef>
                <a:spcPts val="0"/>
              </a:spcBef>
              <a:spcAft>
                <a:spcPts val="0"/>
              </a:spcAft>
              <a:buSzPts val="440"/>
              <a:buNone/>
            </a:pPr>
            <a:r>
              <a:rPr lang="iw" sz="1120" dirty="0">
                <a:latin typeface="Montserrat" pitchFamily="2" charset="77"/>
              </a:rPr>
              <a:t>Moti Dahari 308212570</a:t>
            </a:r>
            <a:endParaRPr sz="1120" dirty="0">
              <a:latin typeface="Montserrat" pitchFamily="2" charset="77"/>
            </a:endParaRPr>
          </a:p>
          <a:p>
            <a:pPr marL="0" lvl="0" indent="0" algn="l" rtl="0">
              <a:lnSpc>
                <a:spcPct val="80000"/>
              </a:lnSpc>
              <a:spcBef>
                <a:spcPts val="0"/>
              </a:spcBef>
              <a:spcAft>
                <a:spcPts val="0"/>
              </a:spcAft>
              <a:buSzPts val="440"/>
              <a:buNone/>
            </a:pPr>
            <a:r>
              <a:rPr lang="en-US" sz="1120" dirty="0">
                <a:latin typeface="Montserrat" pitchFamily="2" charset="77"/>
              </a:rPr>
              <a:t>A</a:t>
            </a:r>
            <a:r>
              <a:rPr lang="iw" sz="1120" dirty="0">
                <a:latin typeface="Montserrat" pitchFamily="2" charset="77"/>
              </a:rPr>
              <a:t>mit </a:t>
            </a:r>
            <a:r>
              <a:rPr lang="en-US" sz="1120" dirty="0">
                <a:latin typeface="Montserrat" pitchFamily="2" charset="77"/>
              </a:rPr>
              <a:t>Ku</a:t>
            </a:r>
            <a:r>
              <a:rPr lang="iw" sz="1120" dirty="0">
                <a:latin typeface="Montserrat" pitchFamily="2" charset="77"/>
              </a:rPr>
              <a:t>bani 204804488</a:t>
            </a: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24082" y="181099"/>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K-Nearest Neighbors </a:t>
            </a:r>
            <a:endParaRPr i="1" u="sng" dirty="0">
              <a:latin typeface="Miriam" panose="020B0502050101010101" pitchFamily="34" charset="-79"/>
              <a:cs typeface="Miriam" panose="020B0502050101010101" pitchFamily="34" charset="-79"/>
            </a:endParaRPr>
          </a:p>
        </p:txBody>
      </p:sp>
      <p:sp>
        <p:nvSpPr>
          <p:cNvPr id="9" name="מציין מיקום טקסט 8">
            <a:extLst>
              <a:ext uri="{FF2B5EF4-FFF2-40B4-BE49-F238E27FC236}">
                <a16:creationId xmlns:a16="http://schemas.microsoft.com/office/drawing/2014/main" id="{20D1650B-058C-FD2C-2FF7-7D1A51C1FA5A}"/>
              </a:ext>
            </a:extLst>
          </p:cNvPr>
          <p:cNvSpPr>
            <a:spLocks noGrp="1"/>
          </p:cNvSpPr>
          <p:nvPr>
            <p:ph type="body" idx="1"/>
          </p:nvPr>
        </p:nvSpPr>
        <p:spPr>
          <a:xfrm>
            <a:off x="1063256" y="975946"/>
            <a:ext cx="7491147" cy="1016356"/>
          </a:xfrm>
        </p:spPr>
        <p:txBody>
          <a:bodyPr>
            <a:normAutofit fontScale="92500" lnSpcReduction="10000"/>
          </a:bodyPr>
          <a:lstStyle/>
          <a:p>
            <a:pPr marL="146050" indent="0" algn="r" rtl="1">
              <a:buNone/>
            </a:pPr>
            <a:r>
              <a:rPr lang="he-IL" sz="1400" dirty="0"/>
              <a:t>אפשר לראות שהאלגוריתם השיג תוצאות פחות טובות מה</a:t>
            </a:r>
            <a:r>
              <a:rPr lang="en-US" sz="1400" dirty="0"/>
              <a:t>logistic regression </a:t>
            </a:r>
            <a:r>
              <a:rPr lang="he-IL" sz="1400" dirty="0"/>
              <a:t> . בדקנו על מגוון ערכים של הפרמטר </a:t>
            </a:r>
            <a:r>
              <a:rPr lang="en-US" sz="1400" dirty="0"/>
              <a:t>k</a:t>
            </a:r>
            <a:r>
              <a:rPr lang="he-IL" sz="1400" dirty="0"/>
              <a:t> וראינו שאלו התוצאות הטובות ביותר לפי פרמטר </a:t>
            </a:r>
            <a:r>
              <a:rPr lang="en-US" sz="1400" dirty="0"/>
              <a:t>.k</a:t>
            </a:r>
            <a:r>
              <a:rPr lang="he-IL" sz="1400" dirty="0"/>
              <a:t> ניתן לראות בנוסף שקיבלנו</a:t>
            </a:r>
            <a:r>
              <a:rPr lang="en-US" sz="1400" dirty="0"/>
              <a:t>precision </a:t>
            </a:r>
            <a:r>
              <a:rPr lang="he-IL" sz="1400" dirty="0"/>
              <a:t> גבוה לעומת </a:t>
            </a:r>
            <a:r>
              <a:rPr lang="en-US" sz="1400" dirty="0"/>
              <a:t>recall</a:t>
            </a:r>
            <a:r>
              <a:rPr lang="he-IL" sz="1400" dirty="0"/>
              <a:t> נמוך מה שמעיד שהאלגוריתם לא טועה כאשר הוא מסווג אפליקציה כ </a:t>
            </a:r>
            <a:r>
              <a:rPr lang="en-US" sz="1400" dirty="0"/>
              <a:t>malicious</a:t>
            </a:r>
            <a:r>
              <a:rPr lang="he-IL" sz="1400" dirty="0"/>
              <a:t> אבל מפספס כמות נכבדה של אפליקציות </a:t>
            </a:r>
            <a:r>
              <a:rPr lang="en-US" sz="1400" dirty="0"/>
              <a:t>malicious</a:t>
            </a:r>
            <a:r>
              <a:rPr lang="he-IL" sz="1400" dirty="0"/>
              <a:t> ומתייג אותם כ</a:t>
            </a:r>
            <a:r>
              <a:rPr lang="en-US" sz="1400" dirty="0"/>
              <a:t>benign</a:t>
            </a:r>
            <a:endParaRPr lang="he-IL" sz="1400" dirty="0"/>
          </a:p>
        </p:txBody>
      </p:sp>
      <p:sp>
        <p:nvSpPr>
          <p:cNvPr id="11" name="מציין מיקום טקסט 8">
            <a:extLst>
              <a:ext uri="{FF2B5EF4-FFF2-40B4-BE49-F238E27FC236}">
                <a16:creationId xmlns:a16="http://schemas.microsoft.com/office/drawing/2014/main" id="{34808610-9953-283A-F182-5F877BA09034}"/>
              </a:ext>
            </a:extLst>
          </p:cNvPr>
          <p:cNvSpPr txBox="1">
            <a:spLocks/>
          </p:cNvSpPr>
          <p:nvPr/>
        </p:nvSpPr>
        <p:spPr>
          <a:xfrm>
            <a:off x="6684219"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0.3</a:t>
            </a:r>
          </a:p>
        </p:txBody>
      </p:sp>
      <p:sp>
        <p:nvSpPr>
          <p:cNvPr id="12" name="מציין מיקום טקסט 8">
            <a:extLst>
              <a:ext uri="{FF2B5EF4-FFF2-40B4-BE49-F238E27FC236}">
                <a16:creationId xmlns:a16="http://schemas.microsoft.com/office/drawing/2014/main" id="{84243F97-4A13-92E6-509B-2A47170C7CF7}"/>
              </a:ext>
            </a:extLst>
          </p:cNvPr>
          <p:cNvSpPr txBox="1">
            <a:spLocks/>
          </p:cNvSpPr>
          <p:nvPr/>
        </p:nvSpPr>
        <p:spPr>
          <a:xfrm>
            <a:off x="4003163"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0.2</a:t>
            </a:r>
          </a:p>
        </p:txBody>
      </p:sp>
      <p:sp>
        <p:nvSpPr>
          <p:cNvPr id="13" name="מציין מיקום טקסט 8">
            <a:extLst>
              <a:ext uri="{FF2B5EF4-FFF2-40B4-BE49-F238E27FC236}">
                <a16:creationId xmlns:a16="http://schemas.microsoft.com/office/drawing/2014/main" id="{53D4FE46-B543-4946-9FFA-FEB61A3F87BC}"/>
              </a:ext>
            </a:extLst>
          </p:cNvPr>
          <p:cNvSpPr txBox="1">
            <a:spLocks/>
          </p:cNvSpPr>
          <p:nvPr/>
        </p:nvSpPr>
        <p:spPr>
          <a:xfrm>
            <a:off x="1134420"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Font typeface="Lato"/>
              <a:buNone/>
            </a:pPr>
            <a:r>
              <a:rPr lang="he-IL" dirty="0"/>
              <a:t>0.1</a:t>
            </a:r>
          </a:p>
        </p:txBody>
      </p:sp>
      <p:pic>
        <p:nvPicPr>
          <p:cNvPr id="16" name="תמונה 15" descr="תמונה שמכילה טקסט&#10;&#10;התיאור נוצר באופן אוטומטי">
            <a:extLst>
              <a:ext uri="{FF2B5EF4-FFF2-40B4-BE49-F238E27FC236}">
                <a16:creationId xmlns:a16="http://schemas.microsoft.com/office/drawing/2014/main" id="{E4044320-8D8B-2D30-B9B3-43B0D70C7E88}"/>
              </a:ext>
            </a:extLst>
          </p:cNvPr>
          <p:cNvPicPr>
            <a:picLocks noChangeAspect="1"/>
          </p:cNvPicPr>
          <p:nvPr/>
        </p:nvPicPr>
        <p:blipFill>
          <a:blip r:embed="rId3"/>
          <a:stretch>
            <a:fillRect/>
          </a:stretch>
        </p:blipFill>
        <p:spPr>
          <a:xfrm>
            <a:off x="-18166" y="2258750"/>
            <a:ext cx="3058092" cy="2884750"/>
          </a:xfrm>
          <a:prstGeom prst="rect">
            <a:avLst/>
          </a:prstGeom>
        </p:spPr>
      </p:pic>
      <p:pic>
        <p:nvPicPr>
          <p:cNvPr id="18" name="תמונה 17" descr="תמונה שמכילה טקסט&#10;&#10;התיאור נוצר באופן אוטומטי">
            <a:extLst>
              <a:ext uri="{FF2B5EF4-FFF2-40B4-BE49-F238E27FC236}">
                <a16:creationId xmlns:a16="http://schemas.microsoft.com/office/drawing/2014/main" id="{84D22465-ADAB-0B8A-6079-3EA73620755D}"/>
              </a:ext>
            </a:extLst>
          </p:cNvPr>
          <p:cNvPicPr>
            <a:picLocks noChangeAspect="1"/>
          </p:cNvPicPr>
          <p:nvPr/>
        </p:nvPicPr>
        <p:blipFill>
          <a:blip r:embed="rId4"/>
          <a:stretch>
            <a:fillRect/>
          </a:stretch>
        </p:blipFill>
        <p:spPr>
          <a:xfrm>
            <a:off x="3136817" y="2258749"/>
            <a:ext cx="2967259" cy="2884751"/>
          </a:xfrm>
          <a:prstGeom prst="rect">
            <a:avLst/>
          </a:prstGeom>
        </p:spPr>
      </p:pic>
      <p:pic>
        <p:nvPicPr>
          <p:cNvPr id="20" name="תמונה 19" descr="תמונה שמכילה טקסט&#10;&#10;התיאור נוצר באופן אוטומטי">
            <a:extLst>
              <a:ext uri="{FF2B5EF4-FFF2-40B4-BE49-F238E27FC236}">
                <a16:creationId xmlns:a16="http://schemas.microsoft.com/office/drawing/2014/main" id="{A8991582-B1A3-0477-EF90-A2E391CF93A1}"/>
              </a:ext>
            </a:extLst>
          </p:cNvPr>
          <p:cNvPicPr>
            <a:picLocks noChangeAspect="1"/>
          </p:cNvPicPr>
          <p:nvPr/>
        </p:nvPicPr>
        <p:blipFill>
          <a:blip r:embed="rId5"/>
          <a:stretch>
            <a:fillRect/>
          </a:stretch>
        </p:blipFill>
        <p:spPr>
          <a:xfrm>
            <a:off x="6200967" y="2258749"/>
            <a:ext cx="2894588" cy="2884752"/>
          </a:xfrm>
          <a:prstGeom prst="rect">
            <a:avLst/>
          </a:prstGeom>
        </p:spPr>
      </p:pic>
    </p:spTree>
    <p:extLst>
      <p:ext uri="{BB962C8B-B14F-4D97-AF65-F5344CB8AC3E}">
        <p14:creationId xmlns:p14="http://schemas.microsoft.com/office/powerpoint/2010/main" val="56104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0245D6-1BF2-651A-138C-D972E946449A}"/>
              </a:ext>
            </a:extLst>
          </p:cNvPr>
          <p:cNvSpPr>
            <a:spLocks noGrp="1"/>
          </p:cNvSpPr>
          <p:nvPr>
            <p:ph type="title"/>
          </p:nvPr>
        </p:nvSpPr>
        <p:spPr/>
        <p:txBody>
          <a:bodyPr/>
          <a:lstStyle/>
          <a:p>
            <a:pPr algn="ctr"/>
            <a:r>
              <a:rPr lang="en-US" dirty="0">
                <a:cs typeface="+mj-cs"/>
              </a:rPr>
              <a:t>Decision tree</a:t>
            </a:r>
            <a:endParaRPr lang="he-IL" dirty="0">
              <a:cs typeface="+mj-cs"/>
            </a:endParaRPr>
          </a:p>
        </p:txBody>
      </p:sp>
      <p:pic>
        <p:nvPicPr>
          <p:cNvPr id="5" name="תמונה 4" descr="תמונה שמכילה טקסט&#10;&#10;התיאור נוצר באופן אוטומטי">
            <a:extLst>
              <a:ext uri="{FF2B5EF4-FFF2-40B4-BE49-F238E27FC236}">
                <a16:creationId xmlns:a16="http://schemas.microsoft.com/office/drawing/2014/main" id="{5FE7DE98-33F0-C34C-5839-65EA2A6DE200}"/>
              </a:ext>
            </a:extLst>
          </p:cNvPr>
          <p:cNvPicPr>
            <a:picLocks noChangeAspect="1"/>
          </p:cNvPicPr>
          <p:nvPr/>
        </p:nvPicPr>
        <p:blipFill>
          <a:blip r:embed="rId2"/>
          <a:stretch>
            <a:fillRect/>
          </a:stretch>
        </p:blipFill>
        <p:spPr>
          <a:xfrm>
            <a:off x="30279" y="2571750"/>
            <a:ext cx="3052036" cy="2571750"/>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5DD90022-BBAE-20AE-5BA7-9CEAC7399302}"/>
              </a:ext>
            </a:extLst>
          </p:cNvPr>
          <p:cNvPicPr>
            <a:picLocks noChangeAspect="1"/>
          </p:cNvPicPr>
          <p:nvPr/>
        </p:nvPicPr>
        <p:blipFill>
          <a:blip r:embed="rId3"/>
          <a:stretch>
            <a:fillRect/>
          </a:stretch>
        </p:blipFill>
        <p:spPr>
          <a:xfrm>
            <a:off x="3179207" y="2565694"/>
            <a:ext cx="3118648" cy="2571751"/>
          </a:xfrm>
          <a:prstGeom prst="rect">
            <a:avLst/>
          </a:prstGeom>
        </p:spPr>
      </p:pic>
      <p:pic>
        <p:nvPicPr>
          <p:cNvPr id="9" name="תמונה 8" descr="תמונה שמכילה טקסט&#10;&#10;התיאור נוצר באופן אוטומטי">
            <a:extLst>
              <a:ext uri="{FF2B5EF4-FFF2-40B4-BE49-F238E27FC236}">
                <a16:creationId xmlns:a16="http://schemas.microsoft.com/office/drawing/2014/main" id="{7A7188DE-7840-B371-1E0D-BEBD863020B1}"/>
              </a:ext>
            </a:extLst>
          </p:cNvPr>
          <p:cNvPicPr>
            <a:picLocks noChangeAspect="1"/>
          </p:cNvPicPr>
          <p:nvPr/>
        </p:nvPicPr>
        <p:blipFill>
          <a:blip r:embed="rId4"/>
          <a:stretch>
            <a:fillRect/>
          </a:stretch>
        </p:blipFill>
        <p:spPr>
          <a:xfrm>
            <a:off x="6255464" y="2571750"/>
            <a:ext cx="2858257" cy="2610165"/>
          </a:xfrm>
          <a:prstGeom prst="rect">
            <a:avLst/>
          </a:prstGeom>
        </p:spPr>
      </p:pic>
      <p:sp>
        <p:nvSpPr>
          <p:cNvPr id="3" name="מציין מיקום טקסט 8">
            <a:extLst>
              <a:ext uri="{FF2B5EF4-FFF2-40B4-BE49-F238E27FC236}">
                <a16:creationId xmlns:a16="http://schemas.microsoft.com/office/drawing/2014/main" id="{54CF3819-B642-1240-DA8B-D7CE591000A3}"/>
              </a:ext>
            </a:extLst>
          </p:cNvPr>
          <p:cNvSpPr txBox="1">
            <a:spLocks/>
          </p:cNvSpPr>
          <p:nvPr/>
        </p:nvSpPr>
        <p:spPr>
          <a:xfrm>
            <a:off x="1063256" y="1521368"/>
            <a:ext cx="7491147" cy="9141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lgn="r" rtl="1"/>
            <a:r>
              <a:rPr lang="he-IL" dirty="0">
                <a:solidFill>
                  <a:schemeClr val="bg1"/>
                </a:solidFill>
              </a:rPr>
              <a:t>השתמשנו במדד </a:t>
            </a:r>
            <a:r>
              <a:rPr lang="he-IL" dirty="0" err="1">
                <a:solidFill>
                  <a:schemeClr val="bg1"/>
                </a:solidFill>
              </a:rPr>
              <a:t>ג'יני</a:t>
            </a:r>
            <a:r>
              <a:rPr lang="he-IL" dirty="0">
                <a:solidFill>
                  <a:schemeClr val="bg1"/>
                </a:solidFill>
              </a:rPr>
              <a:t> למציאת פיצול אופטימלי בצמתי העץ במקום במדד האנטרופיה שנלמד בכיתה. כמו כן עומק העץ המקסימלי שנותן את התוצאות הטובות ביותר. ניתן לראות שהאלגוריתם נותן תוצאות דומות כמו </a:t>
            </a:r>
            <a:r>
              <a:rPr lang="en-US" dirty="0">
                <a:solidFill>
                  <a:schemeClr val="bg1"/>
                </a:solidFill>
              </a:rPr>
              <a:t>logistic regression  </a:t>
            </a:r>
            <a:r>
              <a:rPr lang="he-IL" dirty="0">
                <a:solidFill>
                  <a:schemeClr val="bg1"/>
                </a:solidFill>
              </a:rPr>
              <a:t>מבחינת המדדים הסטטיסטים.</a:t>
            </a:r>
          </a:p>
        </p:txBody>
      </p:sp>
    </p:spTree>
    <p:extLst>
      <p:ext uri="{BB962C8B-B14F-4D97-AF65-F5344CB8AC3E}">
        <p14:creationId xmlns:p14="http://schemas.microsoft.com/office/powerpoint/2010/main" val="3916790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0245D6-1BF2-651A-138C-D972E946449A}"/>
              </a:ext>
            </a:extLst>
          </p:cNvPr>
          <p:cNvSpPr>
            <a:spLocks noGrp="1"/>
          </p:cNvSpPr>
          <p:nvPr>
            <p:ph type="title"/>
          </p:nvPr>
        </p:nvSpPr>
        <p:spPr>
          <a:xfrm>
            <a:off x="1281551" y="138568"/>
            <a:ext cx="7038900" cy="914100"/>
          </a:xfrm>
        </p:spPr>
        <p:txBody>
          <a:bodyPr/>
          <a:lstStyle/>
          <a:p>
            <a:pPr algn="ctr"/>
            <a:r>
              <a:rPr lang="en-US" sz="2400" i="1" dirty="0">
                <a:latin typeface="Miriam" panose="020B0502050101010101" pitchFamily="34" charset="-79"/>
                <a:cs typeface="Miriam" panose="020B0502050101010101" pitchFamily="34" charset="-79"/>
              </a:rPr>
              <a:t>Linear SVC</a:t>
            </a:r>
            <a:endParaRPr lang="he-IL" dirty="0">
              <a:cs typeface="+mj-cs"/>
            </a:endParaRPr>
          </a:p>
        </p:txBody>
      </p:sp>
      <p:sp>
        <p:nvSpPr>
          <p:cNvPr id="13" name="כותרת 1">
            <a:extLst>
              <a:ext uri="{FF2B5EF4-FFF2-40B4-BE49-F238E27FC236}">
                <a16:creationId xmlns:a16="http://schemas.microsoft.com/office/drawing/2014/main" id="{845C5D16-B0EE-4466-2C4B-C441B0D07890}"/>
              </a:ext>
            </a:extLst>
          </p:cNvPr>
          <p:cNvSpPr txBox="1">
            <a:spLocks/>
          </p:cNvSpPr>
          <p:nvPr/>
        </p:nvSpPr>
        <p:spPr>
          <a:xfrm>
            <a:off x="1159229" y="967154"/>
            <a:ext cx="7729589" cy="125479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285750" indent="-285750" algn="r" rtl="1">
              <a:buFont typeface="Arial" panose="020B0604020202020204" pitchFamily="34" charset="0"/>
              <a:buChar char="•"/>
            </a:pPr>
            <a:r>
              <a:rPr lang="he-IL" sz="1600" dirty="0">
                <a:latin typeface="Lato" panose="020F0502020204030203" pitchFamily="34" charset="0"/>
                <a:ea typeface="Lato" panose="020F0502020204030203" pitchFamily="34" charset="0"/>
                <a:cs typeface="+mj-cs"/>
              </a:rPr>
              <a:t>למדנו שהאלגוריתם הזה עובד היטב עם נתונים לא מבניים כמו טקסט, תמונות </a:t>
            </a:r>
            <a:r>
              <a:rPr lang="he-IL" sz="1600" dirty="0" err="1">
                <a:latin typeface="Lato" panose="020F0502020204030203" pitchFamily="34" charset="0"/>
                <a:ea typeface="Lato" panose="020F0502020204030203" pitchFamily="34" charset="0"/>
                <a:cs typeface="+mj-cs"/>
              </a:rPr>
              <a:t>וכו</a:t>
            </a:r>
            <a:endParaRPr lang="he-IL" sz="1600" dirty="0">
              <a:latin typeface="Lato" panose="020F0502020204030203" pitchFamily="34" charset="0"/>
              <a:ea typeface="Lato" panose="020F0502020204030203" pitchFamily="34" charset="0"/>
              <a:cs typeface="+mj-cs"/>
            </a:endParaRPr>
          </a:p>
          <a:p>
            <a:pPr marL="285750" indent="-285750" algn="r" rtl="1">
              <a:buFont typeface="Arial" panose="020B0604020202020204" pitchFamily="34" charset="0"/>
              <a:buChar char="•"/>
            </a:pPr>
            <a:r>
              <a:rPr lang="he-IL" sz="1600" dirty="0">
                <a:latin typeface="Lato" panose="020F0502020204030203" pitchFamily="34" charset="0"/>
                <a:ea typeface="Lato" panose="020F0502020204030203" pitchFamily="34" charset="0"/>
                <a:cs typeface="+mj-cs"/>
              </a:rPr>
              <a:t>לאחר חיפוש באינטרנט החלטנו להשתמש ב</a:t>
            </a:r>
            <a:r>
              <a:rPr lang="en-US" sz="1600" dirty="0">
                <a:latin typeface="Lato" panose="020F0502020204030203" pitchFamily="34" charset="0"/>
                <a:ea typeface="Lato" panose="020F0502020204030203" pitchFamily="34" charset="0"/>
                <a:cs typeface="Lato" panose="020F0502020204030203" pitchFamily="34" charset="0"/>
              </a:rPr>
              <a:t> </a:t>
            </a:r>
            <a:r>
              <a:rPr lang="he-IL" sz="1600" dirty="0">
                <a:latin typeface="Lato" panose="020F0502020204030203" pitchFamily="34" charset="0"/>
                <a:ea typeface="Lato" panose="020F0502020204030203" pitchFamily="34" charset="0"/>
                <a:cs typeface="+mj-cs"/>
              </a:rPr>
              <a:t> </a:t>
            </a:r>
            <a:r>
              <a:rPr lang="en-US" sz="1600" dirty="0">
                <a:latin typeface="Lato" panose="020F0502020204030203" pitchFamily="34" charset="0"/>
                <a:ea typeface="Lato" panose="020F0502020204030203" pitchFamily="34" charset="0"/>
                <a:cs typeface="Lato" panose="020F0502020204030203" pitchFamily="34" charset="0"/>
              </a:rPr>
              <a:t>Linear SVC </a:t>
            </a:r>
            <a:r>
              <a:rPr lang="he-IL" sz="1600" dirty="0">
                <a:latin typeface="Lato" panose="020F0502020204030203" pitchFamily="34" charset="0"/>
                <a:ea typeface="Lato" panose="020F0502020204030203" pitchFamily="34" charset="0"/>
                <a:cs typeface="+mj-cs"/>
              </a:rPr>
              <a:t> כאשר ה</a:t>
            </a:r>
            <a:r>
              <a:rPr lang="en-US" sz="1600" dirty="0">
                <a:latin typeface="Lato" panose="020F0502020204030203" pitchFamily="34" charset="0"/>
                <a:ea typeface="Lato" panose="020F0502020204030203" pitchFamily="34" charset="0"/>
                <a:cs typeface="Lato" panose="020F0502020204030203" pitchFamily="34" charset="0"/>
              </a:rPr>
              <a:t>kernel</a:t>
            </a:r>
            <a:r>
              <a:rPr lang="he-IL" sz="1600" dirty="0">
                <a:latin typeface="Lato" panose="020F0502020204030203" pitchFamily="34" charset="0"/>
                <a:ea typeface="Lato" panose="020F0502020204030203" pitchFamily="34" charset="0"/>
                <a:cs typeface="+mj-cs"/>
              </a:rPr>
              <a:t> שלו ליניארי מכיוון שהוא מתאים לכמות גדולה של </a:t>
            </a:r>
            <a:r>
              <a:rPr lang="he-IL" sz="1600" dirty="0" err="1">
                <a:latin typeface="Lato" panose="020F0502020204030203" pitchFamily="34" charset="0"/>
                <a:ea typeface="Lato" panose="020F0502020204030203" pitchFamily="34" charset="0"/>
                <a:cs typeface="+mj-cs"/>
              </a:rPr>
              <a:t>מימדים</a:t>
            </a:r>
            <a:r>
              <a:rPr lang="he-IL" sz="1600" dirty="0">
                <a:latin typeface="Lato" panose="020F0502020204030203" pitchFamily="34" charset="0"/>
                <a:ea typeface="Lato" panose="020F0502020204030203" pitchFamily="34" charset="0"/>
                <a:cs typeface="+mj-cs"/>
              </a:rPr>
              <a:t>.</a:t>
            </a:r>
          </a:p>
          <a:p>
            <a:pPr marL="285750" indent="-285750" algn="r" rtl="1">
              <a:buFont typeface="Arial" panose="020B0604020202020204" pitchFamily="34" charset="0"/>
              <a:buChar char="•"/>
            </a:pPr>
            <a:r>
              <a:rPr lang="he-IL" sz="1600" dirty="0">
                <a:latin typeface="Lato" panose="020F0502020204030203" pitchFamily="34" charset="0"/>
                <a:ea typeface="Lato" panose="020F0502020204030203" pitchFamily="34" charset="0"/>
                <a:cs typeface="+mj-cs"/>
              </a:rPr>
              <a:t>קראנו בנוסף שהסיכוי ל</a:t>
            </a:r>
            <a:r>
              <a:rPr lang="en-US" sz="1600" dirty="0">
                <a:latin typeface="Lato" panose="020F0502020204030203" pitchFamily="34" charset="0"/>
                <a:ea typeface="Lato" panose="020F0502020204030203" pitchFamily="34" charset="0"/>
                <a:cs typeface="Lato" panose="020F0502020204030203" pitchFamily="34" charset="0"/>
              </a:rPr>
              <a:t>overfitting</a:t>
            </a:r>
            <a:r>
              <a:rPr lang="he-IL" sz="1600" dirty="0">
                <a:latin typeface="Lato" panose="020F0502020204030203" pitchFamily="34" charset="0"/>
                <a:ea typeface="Lato" panose="020F0502020204030203" pitchFamily="34" charset="0"/>
                <a:cs typeface="+mj-cs"/>
              </a:rPr>
              <a:t> קטן ביחס ל</a:t>
            </a:r>
            <a:r>
              <a:rPr lang="en-US" sz="1600" dirty="0">
                <a:latin typeface="Lato" panose="020F0502020204030203" pitchFamily="34" charset="0"/>
                <a:ea typeface="Lato" panose="020F0502020204030203" pitchFamily="34" charset="0"/>
                <a:cs typeface="Lato" panose="020F0502020204030203" pitchFamily="34" charset="0"/>
              </a:rPr>
              <a:t>LR</a:t>
            </a:r>
            <a:r>
              <a:rPr lang="he-IL" sz="1600" dirty="0">
                <a:latin typeface="Lato" panose="020F0502020204030203" pitchFamily="34" charset="0"/>
                <a:ea typeface="Lato" panose="020F0502020204030203" pitchFamily="34" charset="0"/>
                <a:cs typeface="+mj-cs"/>
              </a:rPr>
              <a:t>. אבל לפי התוצאות שלנו הדבר לא משתקף.</a:t>
            </a:r>
          </a:p>
          <a:p>
            <a:pPr marL="285750" indent="-285750" algn="r" rtl="1">
              <a:buFont typeface="Arial" panose="020B0604020202020204" pitchFamily="34" charset="0"/>
              <a:buChar char="•"/>
            </a:pPr>
            <a:endParaRPr lang="he-IL" sz="1600" dirty="0">
              <a:cs typeface="+mj-cs"/>
            </a:endParaRPr>
          </a:p>
        </p:txBody>
      </p:sp>
      <p:pic>
        <p:nvPicPr>
          <p:cNvPr id="15" name="תמונה 14" descr="תמונה שמכילה טקסט&#10;&#10;התיאור נוצר באופן אוטומטי">
            <a:extLst>
              <a:ext uri="{FF2B5EF4-FFF2-40B4-BE49-F238E27FC236}">
                <a16:creationId xmlns:a16="http://schemas.microsoft.com/office/drawing/2014/main" id="{9A2227CE-57CA-6383-1935-BF5199B31946}"/>
              </a:ext>
            </a:extLst>
          </p:cNvPr>
          <p:cNvPicPr>
            <a:picLocks noChangeAspect="1"/>
          </p:cNvPicPr>
          <p:nvPr/>
        </p:nvPicPr>
        <p:blipFill>
          <a:blip r:embed="rId2"/>
          <a:stretch>
            <a:fillRect/>
          </a:stretch>
        </p:blipFill>
        <p:spPr>
          <a:xfrm>
            <a:off x="3155748" y="2221950"/>
            <a:ext cx="3045863" cy="2954677"/>
          </a:xfrm>
          <a:prstGeom prst="rect">
            <a:avLst/>
          </a:prstGeom>
        </p:spPr>
      </p:pic>
      <p:pic>
        <p:nvPicPr>
          <p:cNvPr id="17" name="תמונה 16" descr="תמונה שמכילה טקסט&#10;&#10;התיאור נוצר באופן אוטומטי">
            <a:extLst>
              <a:ext uri="{FF2B5EF4-FFF2-40B4-BE49-F238E27FC236}">
                <a16:creationId xmlns:a16="http://schemas.microsoft.com/office/drawing/2014/main" id="{78BEA9DE-E9D7-320F-BF09-7BE3B6E03674}"/>
              </a:ext>
            </a:extLst>
          </p:cNvPr>
          <p:cNvPicPr>
            <a:picLocks noChangeAspect="1"/>
          </p:cNvPicPr>
          <p:nvPr/>
        </p:nvPicPr>
        <p:blipFill>
          <a:blip r:embed="rId3"/>
          <a:stretch>
            <a:fillRect/>
          </a:stretch>
        </p:blipFill>
        <p:spPr>
          <a:xfrm>
            <a:off x="-2748" y="2221950"/>
            <a:ext cx="3164796" cy="2954676"/>
          </a:xfrm>
          <a:prstGeom prst="rect">
            <a:avLst/>
          </a:prstGeom>
        </p:spPr>
      </p:pic>
      <p:pic>
        <p:nvPicPr>
          <p:cNvPr id="19" name="תמונה 18" descr="תמונה שמכילה טקסט&#10;&#10;התיאור נוצר באופן אוטומטי">
            <a:extLst>
              <a:ext uri="{FF2B5EF4-FFF2-40B4-BE49-F238E27FC236}">
                <a16:creationId xmlns:a16="http://schemas.microsoft.com/office/drawing/2014/main" id="{1F206A64-6832-145F-A814-BBD16C87D0EB}"/>
              </a:ext>
            </a:extLst>
          </p:cNvPr>
          <p:cNvPicPr>
            <a:picLocks noChangeAspect="1"/>
          </p:cNvPicPr>
          <p:nvPr/>
        </p:nvPicPr>
        <p:blipFill>
          <a:blip r:embed="rId4"/>
          <a:stretch>
            <a:fillRect/>
          </a:stretch>
        </p:blipFill>
        <p:spPr>
          <a:xfrm>
            <a:off x="6261521" y="2188824"/>
            <a:ext cx="2882479" cy="2954676"/>
          </a:xfrm>
          <a:prstGeom prst="rect">
            <a:avLst/>
          </a:prstGeom>
        </p:spPr>
      </p:pic>
    </p:spTree>
    <p:extLst>
      <p:ext uri="{BB962C8B-B14F-4D97-AF65-F5344CB8AC3E}">
        <p14:creationId xmlns:p14="http://schemas.microsoft.com/office/powerpoint/2010/main" val="160238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אתגרים </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185530"/>
            <a:ext cx="7038900" cy="3293220"/>
          </a:xfrm>
        </p:spPr>
        <p:txBody>
          <a:bodyPr>
            <a:normAutofit lnSpcReduction="10000"/>
          </a:bodyPr>
          <a:lstStyle/>
          <a:p>
            <a:pPr algn="r" rtl="1"/>
            <a:r>
              <a:rPr lang="he-IL" sz="1400" dirty="0"/>
              <a:t>כפי שניתן לראות, הפרויקט דרש מחקר לקבלת ה</a:t>
            </a:r>
            <a:r>
              <a:rPr lang="en-US" sz="1400" dirty="0"/>
              <a:t>data</a:t>
            </a:r>
            <a:r>
              <a:rPr lang="he-IL" sz="1400" dirty="0"/>
              <a:t> (קבצי </a:t>
            </a:r>
            <a:r>
              <a:rPr lang="en-US" sz="1400" dirty="0"/>
              <a:t>APK</a:t>
            </a:r>
            <a:r>
              <a:rPr lang="he-IL" sz="1400" dirty="0"/>
              <a:t>) והצריך בניה של מגוון מודלים שונים להשלמת רכיבי הפרויקט. האתגרים שעמדו בפנינו הם:</a:t>
            </a:r>
          </a:p>
          <a:p>
            <a:pPr algn="r" rtl="1"/>
            <a:endParaRPr lang="he-IL" sz="1400" dirty="0"/>
          </a:p>
          <a:p>
            <a:pPr marL="488950" indent="-342900" algn="r" rtl="1">
              <a:buFont typeface="+mj-lt"/>
              <a:buAutoNum type="arabicPeriod"/>
            </a:pPr>
            <a:r>
              <a:rPr lang="he-IL" sz="1400" dirty="0"/>
              <a:t>אפיון מלא של הפרויקט, בניית סדר תהליכים, למידת </a:t>
            </a:r>
            <a:r>
              <a:rPr lang="he-IL" sz="1400" dirty="0" err="1"/>
              <a:t>קונפיגורציות</a:t>
            </a:r>
            <a:r>
              <a:rPr lang="he-IL" sz="1400" dirty="0"/>
              <a:t> מתאימות לצורך ביצוע הפרויקט וחיבור של המודלים השונים.</a:t>
            </a:r>
          </a:p>
          <a:p>
            <a:pPr marL="488950" indent="-342900" algn="r" rtl="1">
              <a:buFont typeface="+mj-lt"/>
              <a:buAutoNum type="arabicPeriod"/>
            </a:pPr>
            <a:r>
              <a:rPr lang="he-IL" sz="1400" dirty="0"/>
              <a:t>למידת ספריות למידת מכונה של </a:t>
            </a:r>
            <a:r>
              <a:rPr lang="en-US" sz="1400" dirty="0"/>
              <a:t>Python</a:t>
            </a:r>
            <a:r>
              <a:rPr lang="he-IL" sz="1400" dirty="0"/>
              <a:t> , נעזרנו באינטרנט ובמדריכים שונים המסבירים כיצד להשתמש בספריית</a:t>
            </a:r>
            <a:r>
              <a:rPr lang="en-US" sz="1400" dirty="0"/>
              <a:t>Scikit-learn </a:t>
            </a:r>
          </a:p>
          <a:p>
            <a:pPr marL="488950" indent="-342900" algn="r" rtl="1">
              <a:buFont typeface="+mj-lt"/>
              <a:buAutoNum type="arabicPeriod"/>
            </a:pPr>
            <a:endParaRPr lang="he-IL" sz="1400" dirty="0"/>
          </a:p>
          <a:p>
            <a:pPr marL="488950" indent="-342900" algn="r" rtl="1">
              <a:buFont typeface="+mj-lt"/>
              <a:buAutoNum type="arabicPeriod"/>
            </a:pPr>
            <a:r>
              <a:rPr lang="he-IL" sz="1400" dirty="0"/>
              <a:t>המידע שלקחנו לא הגיע מאתר ייעודי ל</a:t>
            </a:r>
            <a:r>
              <a:rPr lang="en-US" sz="1400" dirty="0"/>
              <a:t> data</a:t>
            </a:r>
            <a:r>
              <a:rPr lang="he-IL" sz="1400" dirty="0"/>
              <a:t> כגון</a:t>
            </a:r>
            <a:r>
              <a:rPr lang="en-US" sz="1400" dirty="0"/>
              <a:t> Kaggle :</a:t>
            </a:r>
            <a:r>
              <a:rPr lang="he-IL" sz="1400" dirty="0"/>
              <a:t>ולא הגיע בפורמט טבלאי שהיה נוח לעבודה עם אלגוריתמי הלמידה.</a:t>
            </a:r>
          </a:p>
          <a:p>
            <a:pPr marL="488950" indent="-342900" algn="r" rtl="1">
              <a:buFont typeface="+mj-lt"/>
              <a:buAutoNum type="arabicPeriod"/>
            </a:pPr>
            <a:r>
              <a:rPr lang="he-IL" sz="1400" dirty="0"/>
              <a:t>בנוסף, ה</a:t>
            </a:r>
            <a:r>
              <a:rPr lang="en-US" sz="1400" dirty="0"/>
              <a:t> data</a:t>
            </a:r>
            <a:r>
              <a:rPr lang="he-IL" sz="1400" dirty="0"/>
              <a:t> שנאספה לא הגיעה עם תיוג ולכן נאלצנו להוסיף אותו בכוחות עצמנו למודל חילוץ הפיצ'רים חילוץ הפיצ'רים מהאפליקציות – הפיצ'רים לא היו בפורמט של </a:t>
            </a:r>
            <a:r>
              <a:rPr lang="en-US" sz="1400" dirty="0"/>
              <a:t>KEY</a:t>
            </a:r>
            <a:r>
              <a:rPr lang="he-IL" sz="1400" dirty="0"/>
              <a:t> ו-</a:t>
            </a:r>
            <a:r>
              <a:rPr lang="en-US" sz="1400" dirty="0"/>
              <a:t>VALUE</a:t>
            </a:r>
            <a:r>
              <a:rPr lang="he-IL" sz="1400" dirty="0"/>
              <a:t> והיינו צריכים לחלץ את המידע מקבצים דחוסים(</a:t>
            </a:r>
            <a:r>
              <a:rPr lang="en-US" sz="1400" dirty="0"/>
              <a:t>APK</a:t>
            </a:r>
            <a:r>
              <a:rPr lang="he-IL" sz="1400" dirty="0"/>
              <a:t>)</a:t>
            </a:r>
          </a:p>
        </p:txBody>
      </p:sp>
    </p:spTree>
    <p:extLst>
      <p:ext uri="{BB962C8B-B14F-4D97-AF65-F5344CB8AC3E}">
        <p14:creationId xmlns:p14="http://schemas.microsoft.com/office/powerpoint/2010/main" val="1198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אתגרים </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567549"/>
            <a:ext cx="7038900" cy="3058951"/>
          </a:xfrm>
        </p:spPr>
        <p:txBody>
          <a:bodyPr>
            <a:normAutofit/>
          </a:bodyPr>
          <a:lstStyle/>
          <a:p>
            <a:pPr marL="488950" indent="-342900" algn="r" rtl="1">
              <a:buFont typeface="+mj-lt"/>
              <a:buAutoNum type="arabicPeriod"/>
            </a:pPr>
            <a:r>
              <a:rPr lang="he-IL" sz="1600" dirty="0"/>
              <a:t>אובייקט הפיצ'רים עבור כל אפליקציה היה צריך להיות בפורמט אחיד עבור כלל האפליקציות מבחינת השדות שהיו בכל אובייקט(מילוי שדות חסרים בערך 0) .</a:t>
            </a:r>
          </a:p>
          <a:p>
            <a:pPr marL="488950" indent="-342900" algn="r" rtl="1">
              <a:buFont typeface="+mj-lt"/>
              <a:buAutoNum type="arabicPeriod"/>
            </a:pPr>
            <a:endParaRPr lang="he-IL" sz="1600" dirty="0"/>
          </a:p>
          <a:p>
            <a:pPr marL="488950" indent="-342900" algn="r" rtl="1">
              <a:buFont typeface="+mj-lt"/>
              <a:buAutoNum type="arabicPeriod"/>
            </a:pPr>
            <a:r>
              <a:rPr lang="he-IL" sz="1600" dirty="0"/>
              <a:t>היו 22,383 פיצ'רים ולכן הזמן ריצה של האלגוריתמים הצריך מכונה חזקה והמון זמן עיבוד של המידע</a:t>
            </a:r>
            <a:br>
              <a:rPr lang="en-US" sz="1600" dirty="0"/>
            </a:br>
            <a:r>
              <a:rPr lang="he-IL" sz="1600" dirty="0"/>
              <a:t>בעקבות גודל כמות הפיצ'רים השונים התחלנו לעשות מחקר מעמיק על הפיצ'רים, דבר זה גרע מאיתנו לסיים את המחקר לחלוטין ולסנן פיצ'רים שאינן רלוונטיים עבור המודלים.</a:t>
            </a:r>
          </a:p>
          <a:p>
            <a:pPr marL="146050" indent="0" algn="r" rtl="1">
              <a:buNone/>
            </a:pPr>
            <a:endParaRPr lang="he-IL" sz="1600" dirty="0"/>
          </a:p>
        </p:txBody>
      </p:sp>
    </p:spTree>
    <p:extLst>
      <p:ext uri="{BB962C8B-B14F-4D97-AF65-F5344CB8AC3E}">
        <p14:creationId xmlns:p14="http://schemas.microsoft.com/office/powerpoint/2010/main" val="166903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משימות עתידיות </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567549"/>
            <a:ext cx="7038900" cy="3058951"/>
          </a:xfrm>
        </p:spPr>
        <p:txBody>
          <a:bodyPr>
            <a:normAutofit/>
          </a:bodyPr>
          <a:lstStyle/>
          <a:p>
            <a:pPr marL="146050" indent="0" algn="r" rtl="1">
              <a:buNone/>
            </a:pPr>
            <a:endParaRPr lang="he-IL" sz="1400" dirty="0"/>
          </a:p>
          <a:p>
            <a:pPr algn="r" rtl="1"/>
            <a:r>
              <a:rPr lang="he-IL" sz="1400" dirty="0"/>
              <a:t>סינון המידע וצמצום כמות הפיצ'רים כך שהפיצ'רים שיופיעו יהיו פיצ'רים שייצגו בצורה הטובה ביותר את התכונות של כל אפליקציה ויהיו רלוונטיות לאלגוריתמי הלמידה. דבר זה יוביל לצמצום את זמני הריצה ואיכות הלמידה של האלגוריתמים. </a:t>
            </a:r>
          </a:p>
          <a:p>
            <a:pPr algn="r" rtl="1"/>
            <a:r>
              <a:rPr lang="he-IL" sz="1400" dirty="0"/>
              <a:t>הוספת אלגוריתמי למידה נוספים, כדי לבצע למידה מעמיקה על המידע וביצוע השוואות בין האלגוריתמים.</a:t>
            </a:r>
          </a:p>
          <a:p>
            <a:pPr algn="r" rtl="1"/>
            <a:r>
              <a:rPr lang="he-IL" sz="1400" dirty="0"/>
              <a:t>התחלנו לבצע ניתוח סטטיסטי לטובת הבנה של הפיצ'רים, לכל פיצ'ר השוונו את האחוזים שהפיצ'ר קיים ב-</a:t>
            </a:r>
            <a:r>
              <a:rPr lang="en-US" sz="1400" dirty="0"/>
              <a:t>data</a:t>
            </a:r>
            <a:r>
              <a:rPr lang="he-IL" sz="1400" dirty="0"/>
              <a:t> לפי סוג התיוג. התוצאות שראינו העידו על כך שקיימים פיצ'רים שפחות רלוונטיים לתיוג האפליקציה. כמובן שניתן לבצע מחקר מעמיק יותר.</a:t>
            </a:r>
          </a:p>
        </p:txBody>
      </p:sp>
    </p:spTree>
    <p:extLst>
      <p:ext uri="{BB962C8B-B14F-4D97-AF65-F5344CB8AC3E}">
        <p14:creationId xmlns:p14="http://schemas.microsoft.com/office/powerpoint/2010/main" val="176682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5BEF12-5942-62F0-58FB-E2F6E539097D}"/>
              </a:ext>
            </a:extLst>
          </p:cNvPr>
          <p:cNvSpPr>
            <a:spLocks noGrp="1"/>
          </p:cNvSpPr>
          <p:nvPr>
            <p:ph type="title"/>
          </p:nvPr>
        </p:nvSpPr>
        <p:spPr/>
        <p:txBody>
          <a:bodyPr>
            <a:normAutofit/>
          </a:bodyPr>
          <a:lstStyle/>
          <a:p>
            <a:pPr algn="ctr" rtl="1"/>
            <a:r>
              <a:rPr lang="he-IL" sz="3600" dirty="0">
                <a:cs typeface="+mj-cs"/>
              </a:rPr>
              <a:t>קישורים</a:t>
            </a:r>
          </a:p>
        </p:txBody>
      </p:sp>
      <p:sp>
        <p:nvSpPr>
          <p:cNvPr id="3" name="מציין מיקום טקסט 2">
            <a:extLst>
              <a:ext uri="{FF2B5EF4-FFF2-40B4-BE49-F238E27FC236}">
                <a16:creationId xmlns:a16="http://schemas.microsoft.com/office/drawing/2014/main" id="{74C98D58-AC5A-2F36-79C8-53C20F4A08F6}"/>
              </a:ext>
            </a:extLst>
          </p:cNvPr>
          <p:cNvSpPr>
            <a:spLocks noGrp="1"/>
          </p:cNvSpPr>
          <p:nvPr>
            <p:ph type="body" idx="1"/>
          </p:nvPr>
        </p:nvSpPr>
        <p:spPr>
          <a:xfrm>
            <a:off x="1297500" y="1567549"/>
            <a:ext cx="7038900" cy="3058951"/>
          </a:xfrm>
        </p:spPr>
        <p:txBody>
          <a:bodyPr>
            <a:normAutofit/>
          </a:bodyPr>
          <a:lstStyle/>
          <a:p>
            <a:pPr algn="r" rtl="1"/>
            <a:r>
              <a:rPr lang="he-IL" sz="1400" dirty="0"/>
              <a:t>קישור לפרויקט: </a:t>
            </a:r>
            <a:r>
              <a:rPr lang="en-US" sz="1400" dirty="0">
                <a:hlinkClick r:id="rId2"/>
              </a:rPr>
              <a:t>https://github.com/motidahari/Mobile-Security-ML-Android-Malware-Detection-Machine-learning-course</a:t>
            </a:r>
            <a:endParaRPr lang="he-IL" sz="1400" dirty="0"/>
          </a:p>
          <a:p>
            <a:pPr algn="r" rtl="1"/>
            <a:r>
              <a:rPr lang="he-IL" sz="1400" dirty="0"/>
              <a:t>קישור לקובץ הפיצ'רים של המודלים: </a:t>
            </a:r>
            <a:r>
              <a:rPr lang="he-IL" sz="1400" dirty="0">
                <a:hlinkClick r:id="rId3"/>
              </a:rPr>
              <a:t>קישור</a:t>
            </a:r>
            <a:endParaRPr lang="he-IL" sz="1400" dirty="0"/>
          </a:p>
          <a:p>
            <a:pPr algn="r" rtl="1"/>
            <a:r>
              <a:rPr lang="he-IL" sz="1400" dirty="0"/>
              <a:t>קישור לתוצאות הסיווג של האלגוריתמים: </a:t>
            </a:r>
            <a:r>
              <a:rPr lang="he-IL" sz="1400" dirty="0">
                <a:hlinkClick r:id="rId4"/>
              </a:rPr>
              <a:t>קישור</a:t>
            </a:r>
            <a:endParaRPr lang="he-IL" sz="1400" dirty="0"/>
          </a:p>
          <a:p>
            <a:pPr algn="r" rtl="1"/>
            <a:r>
              <a:rPr lang="he-IL" sz="1400" dirty="0"/>
              <a:t>קישור לרשימה של קטגוריות ופיצ'רים עבור כל קטגוריה: </a:t>
            </a:r>
            <a:r>
              <a:rPr lang="he-IL" sz="1400" dirty="0">
                <a:hlinkClick r:id="rId5"/>
              </a:rPr>
              <a:t>קישור</a:t>
            </a:r>
            <a:endParaRPr lang="he-IL" sz="1400" dirty="0"/>
          </a:p>
          <a:p>
            <a:pPr algn="r" rtl="1"/>
            <a:r>
              <a:rPr lang="he-IL" sz="1400" dirty="0"/>
              <a:t>קישור לניתוח סטטיסטי של הפיצ'רים: </a:t>
            </a:r>
            <a:r>
              <a:rPr lang="he-IL" sz="1400" dirty="0">
                <a:hlinkClick r:id="rId6"/>
              </a:rPr>
              <a:t>קישור</a:t>
            </a:r>
            <a:endParaRPr lang="he-IL" sz="1400" dirty="0"/>
          </a:p>
        </p:txBody>
      </p:sp>
    </p:spTree>
    <p:extLst>
      <p:ext uri="{BB962C8B-B14F-4D97-AF65-F5344CB8AC3E}">
        <p14:creationId xmlns:p14="http://schemas.microsoft.com/office/powerpoint/2010/main" val="101672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הקדמה</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2004646"/>
            <a:ext cx="8465769" cy="2474104"/>
          </a:xfrm>
          <a:prstGeom prst="rect">
            <a:avLst/>
          </a:prstGeom>
        </p:spPr>
        <p:txBody>
          <a:bodyPr spcFirstLastPara="1" wrap="square" lIns="91425" tIns="91425" rIns="91425" bIns="91425" anchor="t" anchorCtr="0">
            <a:normAutofit/>
          </a:bodyPr>
          <a:lstStyle/>
          <a:p>
            <a:pPr marL="171450" indent="-171450" algn="r" rtl="1">
              <a:spcAft>
                <a:spcPts val="1200"/>
              </a:spcAft>
            </a:pPr>
            <a:r>
              <a:rPr lang="he-IL" sz="1120" dirty="0">
                <a:latin typeface="Lat\"/>
              </a:rPr>
              <a:t>הפרויקט שלנו נועד לסווג אפליקציות אנדרואיד(</a:t>
            </a:r>
            <a:r>
              <a:rPr lang="en-US" sz="1120" dirty="0">
                <a:latin typeface="Lat\"/>
              </a:rPr>
              <a:t>APK</a:t>
            </a:r>
            <a:r>
              <a:rPr lang="he-IL" sz="1120" dirty="0">
                <a:latin typeface="Lat\"/>
              </a:rPr>
              <a:t>) כזדוניות או שפריות. השתמשנו במערך נתונים של 4591 אפליקציות והרצנו עליו מודלים שונים של למידת מכונה. </a:t>
            </a:r>
          </a:p>
          <a:p>
            <a:pPr marL="171450" indent="-171450" algn="r" rtl="1">
              <a:spcAft>
                <a:spcPts val="1200"/>
              </a:spcAft>
            </a:pPr>
            <a:r>
              <a:rPr lang="he-IL" sz="1120" dirty="0">
                <a:latin typeface="Lat\"/>
              </a:rPr>
              <a:t>בעיה זו תופסת תאוצה ותוספת נפח רחב בעולמות אבטחת המידע מכיוון שרוב חברות הטכנולוגיה מביאות פתרונות </a:t>
            </a:r>
            <a:r>
              <a:rPr lang="he-IL" sz="1120" dirty="0" err="1">
                <a:latin typeface="Lat\"/>
              </a:rPr>
              <a:t>וישומים</a:t>
            </a:r>
            <a:r>
              <a:rPr lang="he-IL" sz="1120" dirty="0">
                <a:latin typeface="Lat\"/>
              </a:rPr>
              <a:t> טכנולוגים למשתמשי קצה באמצעות אפליקציות ייעודיות למובייל ואתרים </a:t>
            </a:r>
            <a:r>
              <a:rPr lang="he-IL" sz="1120" dirty="0" err="1">
                <a:latin typeface="Lat\"/>
              </a:rPr>
              <a:t>רספונסיבים</a:t>
            </a:r>
            <a:r>
              <a:rPr lang="he-IL" sz="1120" dirty="0">
                <a:latin typeface="Lat\"/>
              </a:rPr>
              <a:t> ל</a:t>
            </a:r>
            <a:r>
              <a:rPr lang="en-US" sz="1120" dirty="0">
                <a:latin typeface="Lat\"/>
              </a:rPr>
              <a:t>WEB-</a:t>
            </a:r>
            <a:r>
              <a:rPr lang="he-IL" sz="1120" dirty="0">
                <a:latin typeface="Lat\"/>
              </a:rPr>
              <a:t>.</a:t>
            </a:r>
          </a:p>
          <a:p>
            <a:pPr marL="171450" indent="-171450" algn="r" rtl="1">
              <a:spcAft>
                <a:spcPts val="1200"/>
              </a:spcAft>
            </a:pPr>
            <a:r>
              <a:rPr lang="he-IL" sz="1120" dirty="0">
                <a:latin typeface="Lat\"/>
              </a:rPr>
              <a:t> המאגר מכיל בסה"כ 4591 אפליקציות, מתוכם 1652 מסווגות כידידותיות 2939 זדוניות. </a:t>
            </a:r>
          </a:p>
          <a:p>
            <a:pPr marL="171450" indent="-171450" algn="r" rtl="1">
              <a:spcAft>
                <a:spcPts val="1200"/>
              </a:spcAft>
            </a:pPr>
            <a:r>
              <a:rPr lang="he-IL" sz="1120" dirty="0">
                <a:latin typeface="Lat\"/>
              </a:rPr>
              <a:t> לכל אפליקציה מכילה 22,383 רשומות של פיצ'רים בינאריים כאשר 1 מייצג שהאפליקציה מכילה את הפיצ'ר הנתון, אחרת 0.</a:t>
            </a:r>
          </a:p>
          <a:p>
            <a:pPr marL="171450" indent="-171450" algn="r" rtl="1">
              <a:spcAft>
                <a:spcPts val="1200"/>
              </a:spcAft>
            </a:pPr>
            <a:r>
              <a:rPr lang="he-IL" sz="1120" dirty="0">
                <a:latin typeface="Lat\"/>
              </a:rPr>
              <a:t>במהלך בניית הפרויקט התמודדנו עם שלל בעיות בכדי לדעת את האפליקציות כזדוניות או ידידותיות שיפורטו בהמשך.</a:t>
            </a:r>
          </a:p>
          <a:p>
            <a:pPr marL="0" indent="0" algn="r" rtl="1">
              <a:spcAft>
                <a:spcPts val="1200"/>
              </a:spcAft>
              <a:buNone/>
            </a:pPr>
            <a:endParaRPr lang="he-IL" sz="1120" dirty="0">
              <a:latin typeface="L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תיאור המאגר</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2022230"/>
            <a:ext cx="8465769" cy="3040275"/>
          </a:xfrm>
          <a:prstGeom prst="rect">
            <a:avLst/>
          </a:prstGeom>
        </p:spPr>
        <p:txBody>
          <a:bodyPr spcFirstLastPara="1" wrap="square" lIns="91425" tIns="91425" rIns="91425" bIns="91425" anchor="t" anchorCtr="0">
            <a:normAutofit/>
          </a:bodyPr>
          <a:lstStyle/>
          <a:p>
            <a:pPr marL="171450" indent="-171450" algn="r" rtl="1">
              <a:spcAft>
                <a:spcPts val="1200"/>
              </a:spcAft>
            </a:pPr>
            <a:r>
              <a:rPr lang="he-IL" sz="1120" dirty="0">
                <a:latin typeface="Montserrat" pitchFamily="2" charset="77"/>
              </a:rPr>
              <a:t>הרשומות של הפיצ'רים מחולקות ל10 קטגוריות שונות.  כל קטגוריה מכילה פיצ'רים בינאריים שמתארים תכונות שקיימות באפליקציה. הקטגוריות הן:</a:t>
            </a:r>
          </a:p>
          <a:p>
            <a:pPr marL="171450" indent="-171450" algn="r" rtl="1">
              <a:spcAft>
                <a:spcPts val="1200"/>
              </a:spcAft>
            </a:pPr>
            <a:r>
              <a:rPr lang="en-US" sz="1120" b="1" u="sng" dirty="0">
                <a:latin typeface="Montserrat" pitchFamily="2" charset="77"/>
              </a:rPr>
              <a:t>Sha256</a:t>
            </a:r>
            <a:r>
              <a:rPr lang="he-IL" sz="1120" b="1" u="sng" dirty="0">
                <a:latin typeface="Montserrat" pitchFamily="2" charset="77"/>
              </a:rPr>
              <a:t>-  </a:t>
            </a:r>
            <a:r>
              <a:rPr lang="he-IL" sz="1120" dirty="0">
                <a:latin typeface="Montserrat" pitchFamily="2" charset="77"/>
              </a:rPr>
              <a:t>פונקציית גיבוב </a:t>
            </a:r>
            <a:r>
              <a:rPr lang="he-IL" sz="1120" dirty="0" err="1">
                <a:latin typeface="Montserrat" pitchFamily="2" charset="77"/>
              </a:rPr>
              <a:t>קריפטוגרפית</a:t>
            </a:r>
            <a:r>
              <a:rPr lang="he-IL" sz="1120" dirty="0">
                <a:latin typeface="Montserrat" pitchFamily="2" charset="77"/>
              </a:rPr>
              <a:t> </a:t>
            </a:r>
            <a:r>
              <a:rPr lang="he-IL" sz="1120" dirty="0" err="1">
                <a:latin typeface="Montserrat" pitchFamily="2" charset="77"/>
              </a:rPr>
              <a:t>המג'נרטת</a:t>
            </a:r>
            <a:r>
              <a:rPr lang="he-IL" sz="1120" dirty="0">
                <a:latin typeface="Montserrat" pitchFamily="2" charset="77"/>
              </a:rPr>
              <a:t> מזהה ייחודי עבור כל אפליקציה שאנחנו מחלצים ממנה מידע של פיצ'רים. המודל לא מקבל את השדה הנ"ל לצורך הלמידה.</a:t>
            </a:r>
            <a:endParaRPr lang="en-US" sz="1120" dirty="0">
              <a:latin typeface="Montserrat" pitchFamily="2" charset="77"/>
            </a:endParaRPr>
          </a:p>
          <a:p>
            <a:pPr marL="171450" indent="-171450" algn="r" rtl="1">
              <a:spcAft>
                <a:spcPts val="1200"/>
              </a:spcAft>
            </a:pPr>
            <a:r>
              <a:rPr lang="en-US" sz="1120" b="1" u="sng" dirty="0">
                <a:latin typeface="Montserrat" pitchFamily="2" charset="77"/>
              </a:rPr>
              <a:t>Label</a:t>
            </a:r>
            <a:r>
              <a:rPr lang="he-IL" sz="1120" b="1" u="sng" dirty="0">
                <a:latin typeface="Montserrat" pitchFamily="2" charset="77"/>
              </a:rPr>
              <a:t>-  </a:t>
            </a:r>
            <a:r>
              <a:rPr lang="he-IL" sz="1120" b="1" dirty="0">
                <a:latin typeface="Montserrat" pitchFamily="2" charset="77"/>
              </a:rPr>
              <a:t>השדה המייצג לנו האם האפליקציה זדונית או לא.</a:t>
            </a:r>
            <a:endParaRPr lang="en-US" sz="1120" b="1" dirty="0">
              <a:latin typeface="Montserrat" pitchFamily="2" charset="77"/>
            </a:endParaRPr>
          </a:p>
          <a:p>
            <a:pPr marL="171450" indent="-171450" algn="r" rtl="1">
              <a:spcAft>
                <a:spcPts val="1200"/>
              </a:spcAft>
            </a:pPr>
            <a:r>
              <a:rPr lang="en-US" sz="1120" b="1" u="sng" dirty="0">
                <a:latin typeface="Montserrat" pitchFamily="2" charset="77"/>
              </a:rPr>
              <a:t> </a:t>
            </a:r>
            <a:r>
              <a:rPr lang="en-US" sz="1120" b="1" u="sng" dirty="0" err="1">
                <a:latin typeface="Montserrat" pitchFamily="2" charset="77"/>
              </a:rPr>
              <a:t>app_permissions</a:t>
            </a:r>
            <a:r>
              <a:rPr lang="he-IL" sz="1120" b="1" dirty="0">
                <a:latin typeface="Montserrat" pitchFamily="2" charset="77"/>
              </a:rPr>
              <a:t>-  </a:t>
            </a:r>
            <a:r>
              <a:rPr lang="he-IL" sz="1120" dirty="0">
                <a:latin typeface="Montserrat" pitchFamily="2" charset="77"/>
              </a:rPr>
              <a:t>ההרשאות שאפליקציה מבקשת מהמשתמש כשהיא מותקנת במכשיר שלו. דוגמאות להרשאות אפליקציה כוללות גישה למצלמה, למיקרופון או לרשימת אנשי הקשר.</a:t>
            </a:r>
            <a:endParaRPr lang="en-US" sz="1120" u="sng" dirty="0">
              <a:latin typeface="Montserrat" pitchFamily="2" charset="77"/>
            </a:endParaRPr>
          </a:p>
          <a:p>
            <a:pPr marL="171450" indent="-171450" algn="r" rtl="1">
              <a:spcAft>
                <a:spcPts val="1200"/>
              </a:spcAft>
            </a:pPr>
            <a:r>
              <a:rPr lang="en-US" sz="1120" b="1" u="sng" dirty="0" err="1">
                <a:latin typeface="Montserrat" pitchFamily="2" charset="77"/>
              </a:rPr>
              <a:t>api_permissions</a:t>
            </a:r>
            <a:r>
              <a:rPr lang="he-IL" sz="1120" b="1" u="sng" dirty="0">
                <a:latin typeface="Montserrat" pitchFamily="2" charset="77"/>
              </a:rPr>
              <a:t> </a:t>
            </a:r>
            <a:r>
              <a:rPr lang="he-IL" sz="1120" b="1" dirty="0">
                <a:latin typeface="Montserrat" pitchFamily="2" charset="77"/>
              </a:rPr>
              <a:t> </a:t>
            </a:r>
            <a:r>
              <a:rPr lang="he-IL" sz="1120" dirty="0">
                <a:latin typeface="Montserrat" pitchFamily="2" charset="77"/>
              </a:rPr>
              <a:t>- אלו הן הרשאות שאפליקציה מבקשת לגשת לממשקי </a:t>
            </a:r>
            <a:r>
              <a:rPr lang="en-US" sz="1120" dirty="0">
                <a:latin typeface="Montserrat" pitchFamily="2" charset="77"/>
              </a:rPr>
              <a:t>API </a:t>
            </a:r>
            <a:r>
              <a:rPr lang="he-IL" sz="1120" dirty="0">
                <a:latin typeface="Montserrat" pitchFamily="2" charset="77"/>
              </a:rPr>
              <a:t> שונים (ממשקי תכנות יישומים) המסופקים על ידי מערכת ההפעלה אנדרואיד. דוגמאות להרשאות </a:t>
            </a:r>
            <a:r>
              <a:rPr lang="en-US" sz="1120" dirty="0">
                <a:latin typeface="Montserrat" pitchFamily="2" charset="77"/>
              </a:rPr>
              <a:t> API </a:t>
            </a:r>
            <a:r>
              <a:rPr lang="he-IL" sz="1120" dirty="0">
                <a:latin typeface="Montserrat" pitchFamily="2" charset="77"/>
              </a:rPr>
              <a:t>כוללות את היכולת לגשת למיקום המכשיר, לבצע שיחות טלפון או לשלוח הודעות טקסט.</a:t>
            </a:r>
            <a:endParaRPr lang="en-US" sz="1120" u="sng" dirty="0">
              <a:latin typeface="Montserrat" pitchFamily="2" charset="77"/>
            </a:endParaRPr>
          </a:p>
          <a:p>
            <a:pPr marL="171450" indent="-171450" algn="r" rtl="1">
              <a:spcAft>
                <a:spcPts val="1200"/>
              </a:spcAft>
            </a:pPr>
            <a:r>
              <a:rPr lang="en-US" sz="1120" b="1" u="sng" dirty="0" err="1">
                <a:latin typeface="Montserrat" pitchFamily="2" charset="77"/>
              </a:rPr>
              <a:t>api_calls</a:t>
            </a:r>
            <a:r>
              <a:rPr lang="he-IL" sz="1120" b="1" u="sng" dirty="0">
                <a:latin typeface="Montserrat" pitchFamily="2" charset="77"/>
              </a:rPr>
              <a:t> </a:t>
            </a:r>
            <a:r>
              <a:rPr lang="he-IL" sz="1120" u="sng" dirty="0">
                <a:latin typeface="Montserrat" pitchFamily="2" charset="77"/>
              </a:rPr>
              <a:t> </a:t>
            </a:r>
            <a:r>
              <a:rPr lang="he-IL" sz="1120" dirty="0">
                <a:latin typeface="Montserrat" pitchFamily="2" charset="77"/>
              </a:rPr>
              <a:t> - אלו הן פונקציות ה-</a:t>
            </a:r>
            <a:r>
              <a:rPr lang="en-US" sz="1120" dirty="0">
                <a:latin typeface="Montserrat" pitchFamily="2" charset="77"/>
              </a:rPr>
              <a:t>API </a:t>
            </a:r>
            <a:r>
              <a:rPr lang="he-IL" sz="1120" dirty="0">
                <a:latin typeface="Montserrat" pitchFamily="2" charset="77"/>
              </a:rPr>
              <a:t> הספציפיות שאליהן אפליקציה קוראת בזמן ריצה.</a:t>
            </a:r>
            <a:endParaRPr lang="en-US" sz="1120" dirty="0">
              <a:latin typeface="Montserrat" pitchFamily="2" charset="77"/>
            </a:endParaRPr>
          </a:p>
        </p:txBody>
      </p:sp>
    </p:spTree>
    <p:extLst>
      <p:ext uri="{BB962C8B-B14F-4D97-AF65-F5344CB8AC3E}">
        <p14:creationId xmlns:p14="http://schemas.microsoft.com/office/powerpoint/2010/main" val="33387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תיאור המאגר</a:t>
            </a:r>
            <a:endParaRPr b="1" i="1" dirty="0">
              <a:latin typeface="Miriam" panose="020B0502050101010101" pitchFamily="34" charset="-79"/>
              <a:cs typeface="Miriam" panose="020B0502050101010101" pitchFamily="34" charset="-79"/>
            </a:endParaRPr>
          </a:p>
        </p:txBody>
      </p:sp>
      <p:sp>
        <p:nvSpPr>
          <p:cNvPr id="5" name="Google Shape;142;p14">
            <a:extLst>
              <a:ext uri="{FF2B5EF4-FFF2-40B4-BE49-F238E27FC236}">
                <a16:creationId xmlns:a16="http://schemas.microsoft.com/office/drawing/2014/main" id="{1B142DC3-6CD9-48A5-4760-C2963E451AF6}"/>
              </a:ext>
            </a:extLst>
          </p:cNvPr>
          <p:cNvSpPr txBox="1">
            <a:spLocks noGrp="1"/>
          </p:cNvSpPr>
          <p:nvPr>
            <p:ph type="body" idx="1"/>
          </p:nvPr>
        </p:nvSpPr>
        <p:spPr>
          <a:xfrm>
            <a:off x="314893" y="1872762"/>
            <a:ext cx="8465769" cy="3189744"/>
          </a:xfrm>
          <a:prstGeom prst="rect">
            <a:avLst/>
          </a:prstGeom>
        </p:spPr>
        <p:txBody>
          <a:bodyPr spcFirstLastPara="1" wrap="square" lIns="91425" tIns="91425" rIns="91425" bIns="91425" anchor="t" anchorCtr="0">
            <a:normAutofit/>
          </a:bodyPr>
          <a:lstStyle/>
          <a:p>
            <a:pPr marL="171450" indent="-171450" algn="r" rtl="1">
              <a:spcAft>
                <a:spcPts val="1200"/>
              </a:spcAft>
            </a:pPr>
            <a:r>
              <a:rPr lang="en-US" sz="1120" b="1" u="sng" dirty="0">
                <a:latin typeface="Montserrat" pitchFamily="2" charset="77"/>
              </a:rPr>
              <a:t>Activities</a:t>
            </a:r>
            <a:r>
              <a:rPr lang="he-IL" sz="1120" b="1" u="sng" dirty="0">
                <a:latin typeface="Montserrat" pitchFamily="2" charset="77"/>
              </a:rPr>
              <a:t>- </a:t>
            </a:r>
            <a:r>
              <a:rPr lang="he-IL" sz="1120" b="1" dirty="0">
                <a:latin typeface="Montserrat" pitchFamily="2" charset="77"/>
              </a:rPr>
              <a:t> </a:t>
            </a:r>
            <a:r>
              <a:rPr lang="he-IL" sz="1120" dirty="0">
                <a:latin typeface="Montserrat" pitchFamily="2" charset="77"/>
              </a:rPr>
              <a:t>אלו הם המסכים או רכיבי ממשק המשתמש המרכיבים אפליקציה עבור משתמשי הקצה. לדוג': </a:t>
            </a:r>
            <a:endParaRPr lang="en-US" sz="1120" u="sng" dirty="0">
              <a:latin typeface="Montserrat" pitchFamily="2" charset="77"/>
            </a:endParaRPr>
          </a:p>
          <a:p>
            <a:pPr marL="171450" indent="-171450" algn="r" rtl="1">
              <a:spcAft>
                <a:spcPts val="1200"/>
              </a:spcAft>
            </a:pPr>
            <a:r>
              <a:rPr lang="en-US" sz="1120" b="1" u="sng" dirty="0" err="1">
                <a:latin typeface="Montserrat" pitchFamily="2" charset="77"/>
              </a:rPr>
              <a:t>s_and_r</a:t>
            </a:r>
            <a:r>
              <a:rPr lang="he-IL" sz="1120" b="1" u="sng" dirty="0">
                <a:latin typeface="Montserrat" pitchFamily="2" charset="77"/>
              </a:rPr>
              <a:t> </a:t>
            </a:r>
            <a:r>
              <a:rPr lang="he-IL" sz="1120" u="sng" dirty="0">
                <a:latin typeface="Montserrat" pitchFamily="2" charset="77"/>
              </a:rPr>
              <a:t> </a:t>
            </a:r>
            <a:r>
              <a:rPr lang="he-IL" sz="1120" dirty="0">
                <a:latin typeface="Montserrat" pitchFamily="2" charset="77"/>
              </a:rPr>
              <a:t> - מייצג לנו את </a:t>
            </a:r>
            <a:r>
              <a:rPr lang="he-IL" sz="1120" dirty="0" err="1">
                <a:latin typeface="Montserrat" pitchFamily="2" charset="77"/>
              </a:rPr>
              <a:t>הקלטים</a:t>
            </a:r>
            <a:r>
              <a:rPr lang="he-IL" sz="1120" dirty="0">
                <a:latin typeface="Montserrat" pitchFamily="2" charset="77"/>
              </a:rPr>
              <a:t> והשירותים- שירותים הם תהליכי רקע שהאפליקציה יכולה להפעיל , וקלטים הם רכיבים שיכולים לקלוט שידורים מהמערכת או מאפליקציות אחרות. דוגמא לשירות: קביעת אירוע ביומן לפי שעה דרך </a:t>
            </a:r>
            <a:r>
              <a:rPr lang="he-IL" sz="1120" dirty="0" err="1">
                <a:latin typeface="Montserrat" pitchFamily="2" charset="77"/>
              </a:rPr>
              <a:t>הווצאפ</a:t>
            </a:r>
            <a:r>
              <a:rPr lang="he-IL" sz="1120" dirty="0">
                <a:latin typeface="Montserrat" pitchFamily="2" charset="77"/>
              </a:rPr>
              <a:t>, דוגמא לקלט: שיתוף קובץ </a:t>
            </a:r>
            <a:r>
              <a:rPr lang="en-US" sz="1120" dirty="0">
                <a:latin typeface="Montserrat" pitchFamily="2" charset="77"/>
              </a:rPr>
              <a:t>pdf </a:t>
            </a:r>
            <a:r>
              <a:rPr lang="he-IL" sz="1120" dirty="0">
                <a:latin typeface="Montserrat" pitchFamily="2" charset="77"/>
              </a:rPr>
              <a:t> בין שתי אפליקציות </a:t>
            </a:r>
            <a:r>
              <a:rPr lang="he-IL" sz="1120" u="sng" dirty="0">
                <a:latin typeface="Montserrat" pitchFamily="2" charset="77"/>
              </a:rPr>
              <a:t>שונות</a:t>
            </a:r>
            <a:r>
              <a:rPr lang="he-IL" sz="1120" dirty="0">
                <a:latin typeface="Montserrat" pitchFamily="2" charset="77"/>
              </a:rPr>
              <a:t>.</a:t>
            </a:r>
            <a:endParaRPr lang="en-US" sz="1120" b="1" u="sng" dirty="0">
              <a:latin typeface="Montserrat" pitchFamily="2" charset="77"/>
            </a:endParaRPr>
          </a:p>
          <a:p>
            <a:pPr marL="171450" indent="-171450" algn="r" rtl="1">
              <a:spcAft>
                <a:spcPts val="1200"/>
              </a:spcAft>
            </a:pPr>
            <a:r>
              <a:rPr lang="en-US" sz="1120" b="1" u="sng" dirty="0" err="1">
                <a:latin typeface="Montserrat" pitchFamily="2" charset="77"/>
              </a:rPr>
              <a:t>interesting_calls</a:t>
            </a:r>
            <a:r>
              <a:rPr lang="he-IL" sz="1120" b="1" u="sng" dirty="0">
                <a:latin typeface="Montserrat" pitchFamily="2" charset="77"/>
              </a:rPr>
              <a:t> </a:t>
            </a:r>
            <a:r>
              <a:rPr lang="he-IL" sz="1120" dirty="0">
                <a:latin typeface="Montserrat" pitchFamily="2" charset="77"/>
              </a:rPr>
              <a:t> - הכוונה הם לקריאות </a:t>
            </a:r>
            <a:r>
              <a:rPr lang="en-US" sz="1120" dirty="0">
                <a:latin typeface="Montserrat" pitchFamily="2" charset="77"/>
              </a:rPr>
              <a:t>API</a:t>
            </a:r>
            <a:r>
              <a:rPr lang="he-IL" sz="1120" dirty="0">
                <a:latin typeface="Montserrat" pitchFamily="2" charset="77"/>
              </a:rPr>
              <a:t> ספציפיות או פונקציות מערכת שנחשבות ראויות לציון או עלולות להיות חשודות מכל סיבה שהיא.</a:t>
            </a:r>
            <a:endParaRPr lang="en-US" sz="1120" b="1" u="sng" dirty="0">
              <a:latin typeface="Montserrat" pitchFamily="2" charset="77"/>
            </a:endParaRPr>
          </a:p>
          <a:p>
            <a:pPr marL="171450" indent="-171450" algn="r" rtl="1">
              <a:spcAft>
                <a:spcPts val="1200"/>
              </a:spcAft>
            </a:pPr>
            <a:r>
              <a:rPr lang="en-US" sz="1120" b="1" u="sng" dirty="0" err="1">
                <a:latin typeface="Montserrat" pitchFamily="2" charset="77"/>
              </a:rPr>
              <a:t>Urls</a:t>
            </a:r>
            <a:r>
              <a:rPr lang="he-IL" sz="1120" b="1" u="sng" dirty="0">
                <a:latin typeface="Montserrat" pitchFamily="2" charset="77"/>
              </a:rPr>
              <a:t> </a:t>
            </a:r>
            <a:r>
              <a:rPr lang="he-IL" sz="1120" b="1" dirty="0">
                <a:latin typeface="Montserrat" pitchFamily="2" charset="77"/>
              </a:rPr>
              <a:t>– </a:t>
            </a:r>
            <a:r>
              <a:rPr lang="he-IL" sz="1120" dirty="0">
                <a:latin typeface="Montserrat" pitchFamily="2" charset="77"/>
              </a:rPr>
              <a:t>כתובות האינטרנט שהאפליקציה מתקשרת כדי לקבל/לעדכן/למחוק/ליצור (</a:t>
            </a:r>
            <a:r>
              <a:rPr lang="en-US" sz="1120" dirty="0">
                <a:latin typeface="Montserrat" pitchFamily="2" charset="77"/>
              </a:rPr>
              <a:t>insert ,update ,get ,delete</a:t>
            </a:r>
            <a:r>
              <a:rPr lang="he-IL" sz="1120" dirty="0">
                <a:latin typeface="Montserrat" pitchFamily="2" charset="77"/>
              </a:rPr>
              <a:t>) לדוג’: </a:t>
            </a:r>
            <a:r>
              <a:rPr lang="en-US" sz="1120" i="1" dirty="0">
                <a:latin typeface="Montserrat" pitchFamily="2" charset="77"/>
              </a:rPr>
              <a:t>endpoint-&gt;users/</a:t>
            </a:r>
            <a:r>
              <a:rPr lang="en-US" sz="1120" i="1" dirty="0" err="1">
                <a:latin typeface="Montserrat" pitchFamily="2" charset="77"/>
              </a:rPr>
              <a:t>getusersbyid</a:t>
            </a:r>
            <a:endParaRPr lang="en-US" sz="1120" b="1" u="sng" dirty="0">
              <a:latin typeface="Montserrat" pitchFamily="2" charset="77"/>
            </a:endParaRPr>
          </a:p>
          <a:p>
            <a:pPr marL="171450" indent="-171450" algn="r" rtl="1">
              <a:spcAft>
                <a:spcPts val="1200"/>
              </a:spcAft>
            </a:pPr>
            <a:r>
              <a:rPr lang="en-US" sz="1120" b="1" dirty="0">
                <a:latin typeface="Montserrat" pitchFamily="2" charset="77"/>
              </a:rPr>
              <a:t>    </a:t>
            </a:r>
            <a:r>
              <a:rPr lang="en-US" sz="1120" dirty="0">
                <a:latin typeface="Montserrat" pitchFamily="2" charset="77"/>
              </a:rPr>
              <a:t> </a:t>
            </a:r>
            <a:r>
              <a:rPr lang="en-US" sz="1120" b="1" dirty="0">
                <a:latin typeface="Montserrat" pitchFamily="2" charset="77"/>
              </a:rPr>
              <a:t>-</a:t>
            </a:r>
            <a:r>
              <a:rPr lang="en-US" sz="1120" b="1" u="sng" dirty="0">
                <a:latin typeface="Montserrat" pitchFamily="2" charset="77"/>
              </a:rPr>
              <a:t> providers</a:t>
            </a:r>
            <a:r>
              <a:rPr lang="he-IL" sz="1120" b="1" dirty="0">
                <a:latin typeface="Montserrat" pitchFamily="2" charset="77"/>
              </a:rPr>
              <a:t> </a:t>
            </a:r>
            <a:r>
              <a:rPr lang="he-IL" sz="1120" dirty="0">
                <a:latin typeface="Montserrat" pitchFamily="2" charset="77"/>
              </a:rPr>
              <a:t>אלו הם המסכים או רכיבי ממשק המשתמש המרכיבים אפליקציה עבור משתמשי הקצה.</a:t>
            </a:r>
          </a:p>
          <a:p>
            <a:pPr marL="171450" indent="-171450" algn="r" rtl="1">
              <a:spcAft>
                <a:spcPts val="1200"/>
              </a:spcAft>
            </a:pPr>
            <a:endParaRPr lang="he-IL" sz="1120" dirty="0">
              <a:latin typeface="Montserrat" pitchFamily="2" charset="77"/>
            </a:endParaRPr>
          </a:p>
          <a:p>
            <a:pPr marL="171450" indent="-171450" algn="r" rtl="1">
              <a:spcAft>
                <a:spcPts val="1200"/>
              </a:spcAft>
            </a:pPr>
            <a:r>
              <a:rPr lang="he-IL" sz="1120" dirty="0">
                <a:latin typeface="Montserrat" pitchFamily="2" charset="77"/>
              </a:rPr>
              <a:t>בסה"כ כמות הפיצ'רים שחולצו כלל האפליקציות היא רשימה של 22,383 פיצ'רים ייחודיים.</a:t>
            </a:r>
          </a:p>
        </p:txBody>
      </p:sp>
    </p:spTree>
    <p:extLst>
      <p:ext uri="{BB962C8B-B14F-4D97-AF65-F5344CB8AC3E}">
        <p14:creationId xmlns:p14="http://schemas.microsoft.com/office/powerpoint/2010/main" val="46571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תהליך השגת המידע וניתוח המאגר</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1307850"/>
            <a:ext cx="8465769" cy="3835650"/>
          </a:xfrm>
          <a:prstGeom prst="rect">
            <a:avLst/>
          </a:prstGeom>
        </p:spPr>
        <p:txBody>
          <a:bodyPr spcFirstLastPara="1" wrap="square" lIns="91425" tIns="91425" rIns="91425" bIns="91425" anchor="t" anchorCtr="0">
            <a:normAutofit lnSpcReduction="10000"/>
          </a:bodyPr>
          <a:lstStyle/>
          <a:p>
            <a:pPr marL="171450" indent="-171450" algn="r" rtl="1">
              <a:spcAft>
                <a:spcPts val="1200"/>
              </a:spcAft>
            </a:pPr>
            <a:r>
              <a:rPr lang="he-IL" sz="1120" dirty="0">
                <a:latin typeface="Montserrat" pitchFamily="2" charset="77"/>
              </a:rPr>
              <a:t>השלב הראשון היה להשיג מאגר מידע של אפליקציות זדוניות וידידותיות מהאינטרנט. חיפשנו בגוגל, מאגרי מידע ופרויקטים קיימים באינטרנט ולבסוף עשינו איחוד של כלל המידע שמצאנו ל-2 תיקיות, תיקייה אחת עבור אפליקציות זדוניות ותיקייה שניה עבור אפליקציות שפיריות.</a:t>
            </a:r>
          </a:p>
          <a:p>
            <a:pPr marL="171450" indent="-171450" algn="r" rtl="1">
              <a:spcAft>
                <a:spcPts val="1200"/>
              </a:spcAft>
            </a:pPr>
            <a:r>
              <a:rPr lang="he-IL" sz="1120" dirty="0">
                <a:latin typeface="Montserrat" pitchFamily="2" charset="77"/>
              </a:rPr>
              <a:t>כתבנו סקריפט שרץ על 2 התיקיות לעיל ומשנה את שמות הקבצים כך שהשם של הקובץ של אפליקציה זדונית יכיל </a:t>
            </a:r>
            <a:r>
              <a:rPr lang="en-US" sz="1120" dirty="0">
                <a:latin typeface="Montserrat" pitchFamily="2" charset="77"/>
              </a:rPr>
              <a:t>“_M” </a:t>
            </a:r>
            <a:r>
              <a:rPr lang="he-IL" sz="1120" dirty="0">
                <a:latin typeface="Montserrat" pitchFamily="2" charset="77"/>
              </a:rPr>
              <a:t> ועבור אפליקציה שפירית יתווסף "_</a:t>
            </a:r>
            <a:r>
              <a:rPr lang="en-US" sz="1120" dirty="0">
                <a:latin typeface="Montserrat" pitchFamily="2" charset="77"/>
              </a:rPr>
              <a:t>B</a:t>
            </a:r>
            <a:r>
              <a:rPr lang="he-IL" sz="1120" dirty="0">
                <a:latin typeface="Montserrat" pitchFamily="2" charset="77"/>
              </a:rPr>
              <a:t>" כך שבסופו של דבר יהיה ייצוג לכל אפליקציה האם היא זדונית או לא.</a:t>
            </a:r>
          </a:p>
          <a:p>
            <a:pPr marL="171450" indent="-171450" algn="r" rtl="1">
              <a:spcAft>
                <a:spcPts val="1200"/>
              </a:spcAft>
            </a:pPr>
            <a:r>
              <a:rPr lang="he-IL" sz="1120" dirty="0">
                <a:latin typeface="Montserrat" pitchFamily="2" charset="77"/>
              </a:rPr>
              <a:t>בשלב השלישי העברנו את כל האפליקציות הקיימות לתיקייה אחת שתכיל את כלל האפליקציות לאחר שינויי השמות.</a:t>
            </a:r>
          </a:p>
          <a:p>
            <a:pPr marL="171450" indent="-171450" algn="r" rtl="1">
              <a:spcAft>
                <a:spcPts val="1200"/>
              </a:spcAft>
            </a:pPr>
            <a:r>
              <a:rPr lang="he-IL" sz="1120" dirty="0">
                <a:latin typeface="Montserrat" pitchFamily="2" charset="77"/>
              </a:rPr>
              <a:t>רצנו על כל הקבצים בתיקייה: </a:t>
            </a:r>
            <a:br>
              <a:rPr lang="en-US" sz="1120" dirty="0">
                <a:latin typeface="Montserrat" pitchFamily="2" charset="77"/>
              </a:rPr>
            </a:br>
            <a:r>
              <a:rPr lang="he-IL" sz="1120" dirty="0">
                <a:latin typeface="Montserrat" pitchFamily="2" charset="77"/>
              </a:rPr>
              <a:t>עבור כל קובץ נבדוק האם השם שלו מכיל ייצוג עבור זדוני או לא, ע"פ הבדיקה הזו נדע לתת </a:t>
            </a:r>
            <a:r>
              <a:rPr lang="en-US" sz="1120" dirty="0">
                <a:latin typeface="Montserrat" pitchFamily="2" charset="77"/>
              </a:rPr>
              <a:t>label</a:t>
            </a:r>
            <a:r>
              <a:rPr lang="he-IL" sz="1120" dirty="0">
                <a:latin typeface="Montserrat" pitchFamily="2" charset="77"/>
              </a:rPr>
              <a:t> לכל אפליקציה ואת השדה הזה העברנו לפונקציה שמבצעת חילוץ של הפיצ'רים עבור אותה אפליקציה ושומרת את המידע בקובץ </a:t>
            </a:r>
            <a:r>
              <a:rPr lang="en-US" sz="1120" dirty="0">
                <a:latin typeface="Montserrat" pitchFamily="2" charset="77"/>
              </a:rPr>
              <a:t>.</a:t>
            </a:r>
            <a:r>
              <a:rPr lang="en-US" sz="1120" dirty="0" err="1">
                <a:latin typeface="Montserrat" pitchFamily="2" charset="77"/>
              </a:rPr>
              <a:t>json</a:t>
            </a:r>
            <a:endParaRPr lang="en-US" sz="1120" dirty="0">
              <a:latin typeface="Montserrat" pitchFamily="2" charset="77"/>
            </a:endParaRPr>
          </a:p>
          <a:p>
            <a:pPr marL="171450" indent="-171450" algn="r" rtl="1">
              <a:spcAft>
                <a:spcPts val="1200"/>
              </a:spcAft>
            </a:pPr>
            <a:r>
              <a:rPr lang="he-IL" sz="1120" dirty="0">
                <a:latin typeface="Montserrat" pitchFamily="2" charset="77"/>
              </a:rPr>
              <a:t>הפונקציה שמחלצת את המידע מבצעת </a:t>
            </a:r>
            <a:r>
              <a:rPr lang="en-US" sz="1120" dirty="0">
                <a:latin typeface="Montserrat" pitchFamily="2" charset="77"/>
              </a:rPr>
              <a:t>unzip</a:t>
            </a:r>
            <a:r>
              <a:rPr lang="he-IL" sz="1120" dirty="0">
                <a:latin typeface="Montserrat" pitchFamily="2" charset="77"/>
              </a:rPr>
              <a:t> עבור כל קובץ </a:t>
            </a:r>
            <a:r>
              <a:rPr lang="en-US" sz="1120" dirty="0">
                <a:latin typeface="Montserrat" pitchFamily="2" charset="77"/>
              </a:rPr>
              <a:t>APK</a:t>
            </a:r>
            <a:r>
              <a:rPr lang="he-IL" sz="1120" dirty="0">
                <a:latin typeface="Montserrat" pitchFamily="2" charset="77"/>
              </a:rPr>
              <a:t> ושומרת אותו בתיקייה שנקראת </a:t>
            </a:r>
            <a:r>
              <a:rPr lang="en-US" sz="1120" dirty="0">
                <a:latin typeface="Montserrat" pitchFamily="2" charset="77"/>
              </a:rPr>
              <a:t>unpack</a:t>
            </a:r>
            <a:r>
              <a:rPr lang="he-IL" sz="1120" dirty="0">
                <a:latin typeface="Montserrat" pitchFamily="2" charset="77"/>
              </a:rPr>
              <a:t> .  </a:t>
            </a:r>
          </a:p>
          <a:p>
            <a:pPr marL="171450" indent="-171450" algn="r" rtl="1">
              <a:spcAft>
                <a:spcPts val="1200"/>
              </a:spcAft>
            </a:pPr>
            <a:r>
              <a:rPr lang="he-IL" sz="1120" dirty="0">
                <a:latin typeface="Montserrat" pitchFamily="2" charset="77"/>
              </a:rPr>
              <a:t>בכדי לחלץ את פיצ'רים השתמשנו בכלי שנקרא </a:t>
            </a:r>
            <a:r>
              <a:rPr lang="en-US" sz="1120" dirty="0">
                <a:latin typeface="Montserrat" pitchFamily="2" charset="77"/>
              </a:rPr>
              <a:t>AAPT</a:t>
            </a:r>
            <a:r>
              <a:rPr lang="he-IL" sz="1120" dirty="0">
                <a:latin typeface="Montserrat" pitchFamily="2" charset="77"/>
              </a:rPr>
              <a:t>. הכלי הזה משתנה בין מערכות ההפעלה שמריצות את הקוד( קובץ אחר כל מערכת הפעלה) והוא חלק בלתי נפרד מהחבילה של ה</a:t>
            </a:r>
            <a:r>
              <a:rPr lang="en-US" sz="1120" dirty="0">
                <a:latin typeface="Montserrat" pitchFamily="2" charset="77"/>
              </a:rPr>
              <a:t>android </a:t>
            </a:r>
            <a:r>
              <a:rPr lang="en-US" sz="1120" dirty="0" err="1">
                <a:latin typeface="Montserrat" pitchFamily="2" charset="77"/>
              </a:rPr>
              <a:t>sdk</a:t>
            </a:r>
            <a:r>
              <a:rPr lang="he-IL" sz="1120" dirty="0">
                <a:latin typeface="Montserrat" pitchFamily="2" charset="77"/>
              </a:rPr>
              <a:t> (ערכת פיתוח תוכנה). השתמשנו בכלי הזה לחילוץ משאבים מקובץ </a:t>
            </a:r>
            <a:r>
              <a:rPr lang="en-US" sz="1120" dirty="0">
                <a:latin typeface="Montserrat" pitchFamily="2" charset="77"/>
              </a:rPr>
              <a:t>APK </a:t>
            </a:r>
            <a:r>
              <a:rPr lang="he-IL" sz="1120" dirty="0">
                <a:latin typeface="Montserrat" pitchFamily="2" charset="77"/>
              </a:rPr>
              <a:t> . </a:t>
            </a:r>
          </a:p>
          <a:p>
            <a:pPr marL="171450" indent="-171450" algn="r" rtl="1">
              <a:spcAft>
                <a:spcPts val="1200"/>
              </a:spcAft>
            </a:pPr>
            <a:r>
              <a:rPr lang="he-IL" sz="1120" dirty="0">
                <a:latin typeface="Montserrat" pitchFamily="2" charset="77"/>
              </a:rPr>
              <a:t>עבור כל קטגוריה יצרנו </a:t>
            </a:r>
            <a:r>
              <a:rPr lang="en-US" sz="1120" dirty="0">
                <a:latin typeface="Montserrat" pitchFamily="2" charset="77"/>
              </a:rPr>
              <a:t>list </a:t>
            </a:r>
            <a:r>
              <a:rPr lang="he-IL" sz="1120" dirty="0">
                <a:latin typeface="Montserrat" pitchFamily="2" charset="77"/>
              </a:rPr>
              <a:t> שמכיל את כלל הפיצ'רים שהיו באפליקציה לפי קטגוריות.</a:t>
            </a:r>
          </a:p>
          <a:p>
            <a:pPr marL="171450" indent="-171450" algn="r" rtl="1">
              <a:spcAft>
                <a:spcPts val="1200"/>
              </a:spcAft>
            </a:pPr>
            <a:r>
              <a:rPr lang="he-IL" sz="1120" dirty="0">
                <a:latin typeface="Montserrat" pitchFamily="2" charset="77"/>
              </a:rPr>
              <a:t>ולבסוף יצרנו קובץ </a:t>
            </a:r>
            <a:r>
              <a:rPr lang="en-US" sz="1120" dirty="0" err="1">
                <a:latin typeface="Montserrat" pitchFamily="2" charset="77"/>
              </a:rPr>
              <a:t>json</a:t>
            </a:r>
            <a:r>
              <a:rPr lang="en-US" sz="1120" dirty="0">
                <a:latin typeface="Montserrat" pitchFamily="2" charset="77"/>
              </a:rPr>
              <a:t> </a:t>
            </a:r>
            <a:r>
              <a:rPr lang="he-IL" sz="1120" dirty="0">
                <a:latin typeface="Montserrat" pitchFamily="2" charset="77"/>
              </a:rPr>
              <a:t> אחד המכיל מערך ריק ואליו הכנסנו אובייקטים כאשר כל אובייקט מייצג את הפיצ'רים של האפליקציות.</a:t>
            </a:r>
            <a:endParaRPr lang="en-US" sz="1120" dirty="0">
              <a:latin typeface="Montserrat" pitchFamily="2" charset="77"/>
            </a:endParaRPr>
          </a:p>
        </p:txBody>
      </p:sp>
    </p:spTree>
    <p:extLst>
      <p:ext uri="{BB962C8B-B14F-4D97-AF65-F5344CB8AC3E}">
        <p14:creationId xmlns:p14="http://schemas.microsoft.com/office/powerpoint/2010/main" val="100977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he-IL" b="1" i="1" dirty="0">
                <a:latin typeface="Miriam" panose="020B0502050101010101" pitchFamily="34" charset="-79"/>
                <a:cs typeface="Miriam" panose="020B0502050101010101" pitchFamily="34" charset="-79"/>
              </a:rPr>
              <a:t>סיום העיבוד והכנתו ללמידה</a:t>
            </a:r>
            <a:endParaRPr b="1" i="1"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1617784"/>
            <a:ext cx="8465769" cy="3081383"/>
          </a:xfrm>
          <a:prstGeom prst="rect">
            <a:avLst/>
          </a:prstGeom>
        </p:spPr>
        <p:txBody>
          <a:bodyPr spcFirstLastPara="1" wrap="square" lIns="91425" tIns="91425" rIns="91425" bIns="91425" anchor="t" anchorCtr="0">
            <a:normAutofit/>
          </a:bodyPr>
          <a:lstStyle/>
          <a:p>
            <a:pPr marL="171450" indent="-171450" algn="r" rtl="1">
              <a:spcAft>
                <a:spcPts val="1200"/>
              </a:spcAft>
            </a:pPr>
            <a:r>
              <a:rPr lang="he-IL" sz="1400" dirty="0">
                <a:latin typeface="Montserrat" pitchFamily="2" charset="77"/>
              </a:rPr>
              <a:t>בשלב הראשון ייבאנו את כל המידע מקובץ ה</a:t>
            </a:r>
            <a:r>
              <a:rPr lang="en-US" sz="1400" dirty="0" err="1">
                <a:latin typeface="Montserrat" pitchFamily="2" charset="77"/>
              </a:rPr>
              <a:t>json</a:t>
            </a:r>
            <a:r>
              <a:rPr lang="he-IL" sz="1400" dirty="0">
                <a:latin typeface="Montserrat" pitchFamily="2" charset="77"/>
              </a:rPr>
              <a:t> וטענו אותו לאובייקט,  הכנסו את המידע  ל</a:t>
            </a:r>
            <a:r>
              <a:rPr lang="en-US" sz="1400" dirty="0" err="1">
                <a:latin typeface="Montserrat" pitchFamily="2" charset="77"/>
              </a:rPr>
              <a:t>DataFrame</a:t>
            </a:r>
            <a:r>
              <a:rPr lang="he-IL" sz="1400" dirty="0">
                <a:latin typeface="Montserrat" pitchFamily="2" charset="77"/>
              </a:rPr>
              <a:t> והשלמנו את הפיצ'רים החסרים בכל אובייקט( לפי ערך 0- אם הפיצ'ר היה קיים היה לו ערך 1) כדי שהפיצ'רים יהיו בפורמט אחיד כלפי כלל האפליקציות.</a:t>
            </a:r>
          </a:p>
          <a:p>
            <a:pPr marL="171450" indent="-171450" algn="r" rtl="1">
              <a:spcAft>
                <a:spcPts val="1200"/>
              </a:spcAft>
            </a:pPr>
            <a:r>
              <a:rPr lang="he-IL" sz="1400" dirty="0">
                <a:latin typeface="Montserrat" pitchFamily="2" charset="77"/>
              </a:rPr>
              <a:t>בדקנו את האלגוריתמים לפי שלש חלוקות שונות של </a:t>
            </a:r>
            <a:r>
              <a:rPr lang="en-US" sz="1400" dirty="0">
                <a:latin typeface="Montserrat" pitchFamily="2" charset="77"/>
              </a:rPr>
              <a:t>train</a:t>
            </a:r>
            <a:r>
              <a:rPr lang="he-IL" sz="1400" dirty="0">
                <a:latin typeface="Montserrat" pitchFamily="2" charset="77"/>
              </a:rPr>
              <a:t> ו</a:t>
            </a:r>
            <a:r>
              <a:rPr lang="en-US" sz="1400" dirty="0">
                <a:latin typeface="Montserrat" pitchFamily="2" charset="77"/>
              </a:rPr>
              <a:t>test</a:t>
            </a:r>
            <a:r>
              <a:rPr lang="he-IL" sz="1400" dirty="0">
                <a:latin typeface="Montserrat" pitchFamily="2" charset="77"/>
              </a:rPr>
              <a:t> 90-10, 80-20, 70-30 </a:t>
            </a:r>
          </a:p>
          <a:p>
            <a:pPr marL="171450" indent="-171450" algn="r" rtl="1">
              <a:spcAft>
                <a:spcPts val="1200"/>
              </a:spcAft>
            </a:pPr>
            <a:r>
              <a:rPr lang="he-IL" sz="1400" dirty="0">
                <a:latin typeface="Montserrat" pitchFamily="2" charset="77"/>
              </a:rPr>
              <a:t>הרצנו את האלגוריתמים על מגוון ערכים שונה של הפרמטרים של כל אלגוריתם.</a:t>
            </a:r>
          </a:p>
          <a:p>
            <a:pPr marL="171450" indent="-171450" algn="r" rtl="1">
              <a:spcAft>
                <a:spcPts val="1200"/>
              </a:spcAft>
            </a:pPr>
            <a:r>
              <a:rPr lang="he-IL" sz="1400" dirty="0">
                <a:latin typeface="Lato" panose="020F0502020204030203" pitchFamily="34" charset="0"/>
                <a:ea typeface="Lato" panose="020F0502020204030203" pitchFamily="34" charset="0"/>
              </a:rPr>
              <a:t>לאחר הרצת כלל האלגוריתמים על כלל החלוקות והפרמטרים יצאנו את כלל התוצאות לקבצי</a:t>
            </a:r>
            <a:r>
              <a:rPr lang="en-US" sz="1400" dirty="0" err="1">
                <a:latin typeface="Lato" panose="020F0502020204030203" pitchFamily="34" charset="0"/>
                <a:ea typeface="Lato" panose="020F0502020204030203" pitchFamily="34" charset="0"/>
                <a:cs typeface="Lato" panose="020F0502020204030203" pitchFamily="34" charset="0"/>
              </a:rPr>
              <a:t>json</a:t>
            </a:r>
            <a:r>
              <a:rPr lang="he-IL" sz="1400" dirty="0">
                <a:latin typeface="Lato" panose="020F0502020204030203" pitchFamily="34" charset="0"/>
                <a:ea typeface="Lato" panose="020F0502020204030203" pitchFamily="34" charset="0"/>
              </a:rPr>
              <a:t> חיצוניים כאשר כל שם קובץ מייצג את האלגוריתם ואת החלוקה שבה הרצנו את האלגוריתם. כלומר, כל קובץ יכיל את ההרצה של האלגוריתם על כלל הערכים הרנדומליים של הפרמטרים לפי ייחס האימון והטסט. </a:t>
            </a:r>
          </a:p>
          <a:p>
            <a:pPr marL="171450" indent="-171450" algn="r" rtl="1">
              <a:spcAft>
                <a:spcPts val="1200"/>
              </a:spcAft>
            </a:pPr>
            <a:endParaRPr lang="he-IL" sz="1400" dirty="0">
              <a:latin typeface="Montserrat" pitchFamily="2" charset="77"/>
            </a:endParaRPr>
          </a:p>
        </p:txBody>
      </p:sp>
    </p:spTree>
    <p:extLst>
      <p:ext uri="{BB962C8B-B14F-4D97-AF65-F5344CB8AC3E}">
        <p14:creationId xmlns:p14="http://schemas.microsoft.com/office/powerpoint/2010/main" val="27925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a:extLst>
              <a:ext uri="{FF2B5EF4-FFF2-40B4-BE49-F238E27FC236}">
                <a16:creationId xmlns:a16="http://schemas.microsoft.com/office/drawing/2014/main" id="{519BF355-C0F5-D218-4E72-C147121838F0}"/>
              </a:ext>
            </a:extLst>
          </p:cNvPr>
          <p:cNvSpPr>
            <a:spLocks noGrp="1"/>
          </p:cNvSpPr>
          <p:nvPr>
            <p:ph type="ctrTitle"/>
          </p:nvPr>
        </p:nvSpPr>
        <p:spPr/>
        <p:txBody>
          <a:bodyPr>
            <a:normAutofit/>
          </a:bodyPr>
          <a:lstStyle/>
          <a:p>
            <a:pPr algn="ctr"/>
            <a:r>
              <a:rPr lang="he-IL" sz="6600" i="1" dirty="0">
                <a:cs typeface="+mj-cs"/>
              </a:rPr>
              <a:t>אלגוריתמים</a:t>
            </a:r>
          </a:p>
        </p:txBody>
      </p:sp>
    </p:spTree>
    <p:extLst>
      <p:ext uri="{BB962C8B-B14F-4D97-AF65-F5344CB8AC3E}">
        <p14:creationId xmlns:p14="http://schemas.microsoft.com/office/powerpoint/2010/main" val="325235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Logistic Regression</a:t>
            </a:r>
            <a:endParaRPr i="1" u="sng" dirty="0">
              <a:latin typeface="Miriam" panose="020B0502050101010101" pitchFamily="34" charset="-79"/>
              <a:cs typeface="Miriam" panose="020B0502050101010101" pitchFamily="34" charset="-79"/>
            </a:endParaRPr>
          </a:p>
        </p:txBody>
      </p:sp>
      <p:sp>
        <p:nvSpPr>
          <p:cNvPr id="142" name="Google Shape;142;p14"/>
          <p:cNvSpPr txBox="1">
            <a:spLocks noGrp="1"/>
          </p:cNvSpPr>
          <p:nvPr>
            <p:ph type="body" idx="1"/>
          </p:nvPr>
        </p:nvSpPr>
        <p:spPr>
          <a:xfrm>
            <a:off x="314893" y="1749668"/>
            <a:ext cx="8465769" cy="2949499"/>
          </a:xfrm>
          <a:prstGeom prst="rect">
            <a:avLst/>
          </a:prstGeom>
        </p:spPr>
        <p:txBody>
          <a:bodyPr spcFirstLastPara="1" wrap="square" lIns="91425" tIns="91425" rIns="91425" bIns="91425" anchor="t" anchorCtr="0">
            <a:normAutofit/>
          </a:bodyPr>
          <a:lstStyle/>
          <a:p>
            <a:pPr marL="171450" indent="-171450" algn="r" rtl="1">
              <a:spcAft>
                <a:spcPts val="1200"/>
              </a:spcAft>
            </a:pPr>
            <a:r>
              <a:rPr lang="he-IL" sz="1400" dirty="0">
                <a:latin typeface="Montserrat" pitchFamily="2" charset="77"/>
              </a:rPr>
              <a:t>מכיוון שהמידע שלנו מורכב מפיצ׳רים </a:t>
            </a:r>
            <a:r>
              <a:rPr lang="he-IL" sz="1400" dirty="0" err="1">
                <a:latin typeface="Montserrat" pitchFamily="2" charset="77"/>
              </a:rPr>
              <a:t>במימד</a:t>
            </a:r>
            <a:r>
              <a:rPr lang="he-IL" sz="1400" dirty="0">
                <a:latin typeface="Montserrat" pitchFamily="2" charset="77"/>
              </a:rPr>
              <a:t> גבוה מה שיכול לגרום ללמידה להיות מסובכת, הרצנו את האלגוריתם עם </a:t>
            </a:r>
            <a:r>
              <a:rPr lang="en-US" sz="1400" dirty="0">
                <a:latin typeface="Montserrat" pitchFamily="2" charset="77"/>
              </a:rPr>
              <a:t>Ridge Regularization </a:t>
            </a:r>
            <a:r>
              <a:rPr lang="he-IL" sz="1400" dirty="0">
                <a:latin typeface="Montserrat" pitchFamily="2" charset="77"/>
              </a:rPr>
              <a:t> שמנסה לאזן בין המזעור של ה-</a:t>
            </a:r>
            <a:r>
              <a:rPr lang="en-US" sz="1400" dirty="0">
                <a:latin typeface="Montserrat" pitchFamily="2" charset="77"/>
              </a:rPr>
              <a:t>loss</a:t>
            </a:r>
            <a:r>
              <a:rPr lang="he-IL" sz="1400" dirty="0">
                <a:latin typeface="Montserrat" pitchFamily="2" charset="77"/>
              </a:rPr>
              <a:t> של הסיכון האמפירי וגם של הווקטור.  בנוסף קבענו</a:t>
            </a:r>
            <a:r>
              <a:rPr lang="en-US" sz="1400" dirty="0">
                <a:latin typeface="Montserrat" pitchFamily="2" charset="77"/>
              </a:rPr>
              <a:t>learning rate =0.1 </a:t>
            </a:r>
            <a:r>
              <a:rPr lang="he-IL" sz="1400" dirty="0">
                <a:latin typeface="Montserrat" pitchFamily="2" charset="77"/>
              </a:rPr>
              <a:t> ומגוון ערכי</a:t>
            </a:r>
            <a:r>
              <a:rPr lang="en-US" sz="1400" dirty="0" err="1">
                <a:latin typeface="Montserrat" pitchFamily="2" charset="77"/>
              </a:rPr>
              <a:t>c_value</a:t>
            </a:r>
            <a:r>
              <a:rPr lang="en-US" sz="1400" dirty="0">
                <a:latin typeface="Montserrat" pitchFamily="2" charset="77"/>
              </a:rPr>
              <a:t> </a:t>
            </a:r>
            <a:r>
              <a:rPr lang="he-IL" sz="1400" dirty="0">
                <a:latin typeface="Montserrat" pitchFamily="2" charset="77"/>
              </a:rPr>
              <a:t> שונים שקטנים מ1 בשביל להגדיל את ההשפעה של </a:t>
            </a:r>
            <a:r>
              <a:rPr lang="en-US" sz="1400" dirty="0" err="1">
                <a:latin typeface="Montserrat" pitchFamily="2" charset="77"/>
              </a:rPr>
              <a:t>Regularizer</a:t>
            </a:r>
            <a:r>
              <a:rPr lang="he-IL" sz="1400" dirty="0">
                <a:latin typeface="Montserrat" pitchFamily="2" charset="77"/>
              </a:rPr>
              <a:t>. פרמטר </a:t>
            </a:r>
            <a:r>
              <a:rPr lang="en-US" sz="1400" dirty="0" err="1">
                <a:latin typeface="Montserrat" pitchFamily="2" charset="77"/>
              </a:rPr>
              <a:t>c_value</a:t>
            </a:r>
            <a:r>
              <a:rPr lang="he-IL" sz="1400" dirty="0">
                <a:latin typeface="Montserrat" pitchFamily="2" charset="77"/>
              </a:rPr>
              <a:t> מקטין את ההשפעה של </a:t>
            </a:r>
            <a:r>
              <a:rPr lang="en-US" sz="1400" dirty="0" err="1">
                <a:latin typeface="Montserrat" pitchFamily="2" charset="77"/>
              </a:rPr>
              <a:t>Regularizer</a:t>
            </a:r>
            <a:r>
              <a:rPr lang="he-IL" sz="1400" dirty="0">
                <a:latin typeface="Montserrat" pitchFamily="2" charset="77"/>
              </a:rPr>
              <a:t> ביחס הפוך לערך שלו.</a:t>
            </a:r>
          </a:p>
          <a:p>
            <a:pPr marL="171450" indent="-171450" algn="r" rtl="1">
              <a:spcAft>
                <a:spcPts val="1200"/>
              </a:spcAft>
            </a:pPr>
            <a:r>
              <a:rPr lang="he-IL" sz="1400" dirty="0">
                <a:latin typeface="Montserrat" pitchFamily="2" charset="77"/>
              </a:rPr>
              <a:t>הפרמטרים שהביאו את התוצאות המקסימליות: </a:t>
            </a:r>
          </a:p>
          <a:p>
            <a:pPr marL="171450" indent="-171450" algn="r" rtl="1">
              <a:spcAft>
                <a:spcPts val="1200"/>
              </a:spcAft>
            </a:pPr>
            <a:r>
              <a:rPr lang="sv-SE" sz="1400" dirty="0">
                <a:latin typeface="Montserrat" pitchFamily="2" charset="77"/>
              </a:rPr>
              <a:t>C</a:t>
            </a:r>
            <a:r>
              <a:rPr lang="en-US" sz="1400" dirty="0">
                <a:latin typeface="Montserrat" pitchFamily="2" charset="77"/>
              </a:rPr>
              <a:t>_value:</a:t>
            </a:r>
            <a:r>
              <a:rPr lang="sv-SE" sz="1400" dirty="0">
                <a:latin typeface="Montserrat" pitchFamily="2" charset="77"/>
              </a:rPr>
              <a:t> 0.7462138628,   </a:t>
            </a:r>
            <a:endParaRPr lang="he-IL" sz="1400" dirty="0">
              <a:latin typeface="Montserrat" pitchFamily="2" charset="77"/>
            </a:endParaRPr>
          </a:p>
          <a:p>
            <a:pPr marL="171450" indent="-171450" algn="r" rtl="1">
              <a:spcAft>
                <a:spcPts val="1200"/>
              </a:spcAft>
            </a:pPr>
            <a:r>
              <a:rPr lang="sv-SE" sz="1400" dirty="0">
                <a:latin typeface="Montserrat" pitchFamily="2" charset="77"/>
              </a:rPr>
              <a:t>             epsilon: 0.001</a:t>
            </a:r>
            <a:endParaRPr lang="he-IL" sz="1400" dirty="0">
              <a:latin typeface="Montserrat" pitchFamily="2" charset="77"/>
            </a:endParaRPr>
          </a:p>
          <a:p>
            <a:pPr marL="171450" indent="-171450" algn="r" rtl="1">
              <a:spcAft>
                <a:spcPts val="1200"/>
              </a:spcAft>
            </a:pPr>
            <a:r>
              <a:rPr lang="sv-SE" sz="1400" dirty="0">
                <a:latin typeface="Montserrat" pitchFamily="2" charset="77"/>
              </a:rPr>
              <a:t>               random_state_val: 1</a:t>
            </a:r>
            <a:endParaRPr lang="he-IL" sz="1400" dirty="0">
              <a:latin typeface="Montserrat" pitchFamily="2" charset="77"/>
            </a:endParaRPr>
          </a:p>
          <a:p>
            <a:pPr marL="171450" indent="-171450" algn="r" rtl="1">
              <a:spcAft>
                <a:spcPts val="1200"/>
              </a:spcAft>
            </a:pPr>
            <a:endParaRPr lang="he-IL" sz="1400" dirty="0">
              <a:latin typeface="Montserrat" pitchFamily="2" charset="77"/>
            </a:endParaRPr>
          </a:p>
        </p:txBody>
      </p:sp>
    </p:spTree>
    <p:extLst>
      <p:ext uri="{BB962C8B-B14F-4D97-AF65-F5344CB8AC3E}">
        <p14:creationId xmlns:p14="http://schemas.microsoft.com/office/powerpoint/2010/main" val="146930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Logistic Regression</a:t>
            </a:r>
            <a:endParaRPr i="1" u="sng" dirty="0">
              <a:latin typeface="Miriam" panose="020B0502050101010101" pitchFamily="34" charset="-79"/>
              <a:cs typeface="Miriam" panose="020B0502050101010101" pitchFamily="34" charset="-79"/>
            </a:endParaRPr>
          </a:p>
        </p:txBody>
      </p:sp>
      <p:sp>
        <p:nvSpPr>
          <p:cNvPr id="9" name="מציין מיקום טקסט 8">
            <a:extLst>
              <a:ext uri="{FF2B5EF4-FFF2-40B4-BE49-F238E27FC236}">
                <a16:creationId xmlns:a16="http://schemas.microsoft.com/office/drawing/2014/main" id="{20D1650B-058C-FD2C-2FF7-7D1A51C1FA5A}"/>
              </a:ext>
            </a:extLst>
          </p:cNvPr>
          <p:cNvSpPr>
            <a:spLocks noGrp="1"/>
          </p:cNvSpPr>
          <p:nvPr>
            <p:ph type="body" idx="1"/>
          </p:nvPr>
        </p:nvSpPr>
        <p:spPr>
          <a:xfrm>
            <a:off x="1515503" y="1047750"/>
            <a:ext cx="7038900" cy="995363"/>
          </a:xfrm>
        </p:spPr>
        <p:txBody>
          <a:bodyPr>
            <a:normAutofit lnSpcReduction="10000"/>
          </a:bodyPr>
          <a:lstStyle/>
          <a:p>
            <a:pPr marL="146050" indent="0" algn="r" rtl="1">
              <a:buNone/>
            </a:pPr>
            <a:r>
              <a:rPr lang="he-IL" sz="1600" dirty="0"/>
              <a:t>כל תמונה מייצגת תוצאות הרצה על </a:t>
            </a:r>
            <a:r>
              <a:rPr lang="en-US" sz="1600" dirty="0"/>
              <a:t>train </a:t>
            </a:r>
            <a:r>
              <a:rPr lang="he-IL" sz="1600" dirty="0"/>
              <a:t> ו-</a:t>
            </a:r>
            <a:r>
              <a:rPr lang="en-US" sz="1600" dirty="0"/>
              <a:t>test </a:t>
            </a:r>
            <a:r>
              <a:rPr lang="he-IL" sz="1600" dirty="0"/>
              <a:t> לפי </a:t>
            </a:r>
            <a:r>
              <a:rPr lang="en-US" sz="1600" dirty="0"/>
              <a:t> learning rate </a:t>
            </a:r>
            <a:r>
              <a:rPr lang="he-IL" sz="1600" dirty="0"/>
              <a:t>שונה. אפשר לראות שקיבלנו תוצאות יפות עבור אלגוריתם זה, וניתן לראות שלא קיים </a:t>
            </a:r>
            <a:r>
              <a:rPr lang="en-US" sz="1600" dirty="0"/>
              <a:t>overfitting </a:t>
            </a:r>
            <a:r>
              <a:rPr lang="he-IL" sz="1600" dirty="0"/>
              <a:t> מובהק.</a:t>
            </a:r>
          </a:p>
        </p:txBody>
      </p:sp>
      <p:pic>
        <p:nvPicPr>
          <p:cNvPr id="4" name="תמונה 3" descr="תמונה שמכילה טקסט&#10;&#10;התיאור נוצר באופן אוטומטי">
            <a:extLst>
              <a:ext uri="{FF2B5EF4-FFF2-40B4-BE49-F238E27FC236}">
                <a16:creationId xmlns:a16="http://schemas.microsoft.com/office/drawing/2014/main" id="{FCFD0D82-2D51-EA91-097B-12F9759C24A2}"/>
              </a:ext>
            </a:extLst>
          </p:cNvPr>
          <p:cNvPicPr>
            <a:picLocks noChangeAspect="1"/>
          </p:cNvPicPr>
          <p:nvPr/>
        </p:nvPicPr>
        <p:blipFill>
          <a:blip r:embed="rId3"/>
          <a:stretch>
            <a:fillRect/>
          </a:stretch>
        </p:blipFill>
        <p:spPr>
          <a:xfrm>
            <a:off x="1" y="2355161"/>
            <a:ext cx="2681056" cy="2788339"/>
          </a:xfrm>
          <a:prstGeom prst="rect">
            <a:avLst/>
          </a:prstGeom>
        </p:spPr>
      </p:pic>
      <p:pic>
        <p:nvPicPr>
          <p:cNvPr id="6" name="תמונה 5" descr="תמונה שמכילה טקסט&#10;&#10;התיאור נוצר באופן אוטומטי">
            <a:extLst>
              <a:ext uri="{FF2B5EF4-FFF2-40B4-BE49-F238E27FC236}">
                <a16:creationId xmlns:a16="http://schemas.microsoft.com/office/drawing/2014/main" id="{29BE0B47-4C41-4CD9-E3AD-C6BD18574D97}"/>
              </a:ext>
            </a:extLst>
          </p:cNvPr>
          <p:cNvPicPr>
            <a:picLocks noChangeAspect="1"/>
          </p:cNvPicPr>
          <p:nvPr/>
        </p:nvPicPr>
        <p:blipFill>
          <a:blip r:embed="rId4"/>
          <a:stretch>
            <a:fillRect/>
          </a:stretch>
        </p:blipFill>
        <p:spPr>
          <a:xfrm>
            <a:off x="2794673" y="2355160"/>
            <a:ext cx="2681056" cy="2788340"/>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48465DDD-2A57-2676-7A64-B85485F1498F}"/>
              </a:ext>
            </a:extLst>
          </p:cNvPr>
          <p:cNvPicPr>
            <a:picLocks noChangeAspect="1"/>
          </p:cNvPicPr>
          <p:nvPr/>
        </p:nvPicPr>
        <p:blipFill>
          <a:blip r:embed="rId5"/>
          <a:stretch>
            <a:fillRect/>
          </a:stretch>
        </p:blipFill>
        <p:spPr>
          <a:xfrm>
            <a:off x="5589345" y="2355159"/>
            <a:ext cx="2873802" cy="2830729"/>
          </a:xfrm>
          <a:prstGeom prst="rect">
            <a:avLst/>
          </a:prstGeom>
        </p:spPr>
      </p:pic>
      <p:sp>
        <p:nvSpPr>
          <p:cNvPr id="11" name="מציין מיקום טקסט 8">
            <a:extLst>
              <a:ext uri="{FF2B5EF4-FFF2-40B4-BE49-F238E27FC236}">
                <a16:creationId xmlns:a16="http://schemas.microsoft.com/office/drawing/2014/main" id="{34808610-9953-283A-F182-5F877BA09034}"/>
              </a:ext>
            </a:extLst>
          </p:cNvPr>
          <p:cNvSpPr txBox="1">
            <a:spLocks/>
          </p:cNvSpPr>
          <p:nvPr/>
        </p:nvSpPr>
        <p:spPr>
          <a:xfrm>
            <a:off x="6684219"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0.3</a:t>
            </a:r>
          </a:p>
        </p:txBody>
      </p:sp>
      <p:sp>
        <p:nvSpPr>
          <p:cNvPr id="12" name="מציין מיקום טקסט 8">
            <a:extLst>
              <a:ext uri="{FF2B5EF4-FFF2-40B4-BE49-F238E27FC236}">
                <a16:creationId xmlns:a16="http://schemas.microsoft.com/office/drawing/2014/main" id="{84243F97-4A13-92E6-509B-2A47170C7CF7}"/>
              </a:ext>
            </a:extLst>
          </p:cNvPr>
          <p:cNvSpPr txBox="1">
            <a:spLocks/>
          </p:cNvSpPr>
          <p:nvPr/>
        </p:nvSpPr>
        <p:spPr>
          <a:xfrm>
            <a:off x="4003163"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None/>
            </a:pPr>
            <a:r>
              <a:rPr lang="he-IL" dirty="0"/>
              <a:t>0.2</a:t>
            </a:r>
          </a:p>
        </p:txBody>
      </p:sp>
      <p:sp>
        <p:nvSpPr>
          <p:cNvPr id="13" name="מציין מיקום טקסט 8">
            <a:extLst>
              <a:ext uri="{FF2B5EF4-FFF2-40B4-BE49-F238E27FC236}">
                <a16:creationId xmlns:a16="http://schemas.microsoft.com/office/drawing/2014/main" id="{53D4FE46-B543-4946-9FFA-FEB61A3F87BC}"/>
              </a:ext>
            </a:extLst>
          </p:cNvPr>
          <p:cNvSpPr txBox="1">
            <a:spLocks/>
          </p:cNvSpPr>
          <p:nvPr/>
        </p:nvSpPr>
        <p:spPr>
          <a:xfrm>
            <a:off x="1134420" y="1918048"/>
            <a:ext cx="657441" cy="5216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indent="0" algn="r">
              <a:buFont typeface="Lato"/>
              <a:buNone/>
            </a:pPr>
            <a:r>
              <a:rPr lang="he-IL" dirty="0"/>
              <a:t>0.1</a:t>
            </a:r>
          </a:p>
        </p:txBody>
      </p:sp>
    </p:spTree>
    <p:extLst>
      <p:ext uri="{BB962C8B-B14F-4D97-AF65-F5344CB8AC3E}">
        <p14:creationId xmlns:p14="http://schemas.microsoft.com/office/powerpoint/2010/main" val="263586321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TotalTime>
  <Words>1453</Words>
  <Application>Microsoft Macintosh PowerPoint</Application>
  <PresentationFormat>On-screen Show (16:9)</PresentationFormat>
  <Paragraphs>86</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Miriam</vt:lpstr>
      <vt:lpstr>Lato</vt:lpstr>
      <vt:lpstr>Arial</vt:lpstr>
      <vt:lpstr>Montserrat</vt:lpstr>
      <vt:lpstr>Lat\</vt:lpstr>
      <vt:lpstr>Focus</vt:lpstr>
      <vt:lpstr>Enhancing Mobile Security through Machine Learning: A Study on Android Malware Detection</vt:lpstr>
      <vt:lpstr>הקדמה</vt:lpstr>
      <vt:lpstr>תיאור המאגר</vt:lpstr>
      <vt:lpstr>תיאור המאגר</vt:lpstr>
      <vt:lpstr>תהליך השגת המידע וניתוח המאגר</vt:lpstr>
      <vt:lpstr>סיום העיבוד והכנתו ללמידה</vt:lpstr>
      <vt:lpstr>אלגוריתמים</vt:lpstr>
      <vt:lpstr>Logistic Regression</vt:lpstr>
      <vt:lpstr>Logistic Regression</vt:lpstr>
      <vt:lpstr>K-Nearest Neighbors </vt:lpstr>
      <vt:lpstr>Decision tree</vt:lpstr>
      <vt:lpstr>Linear SVC</vt:lpstr>
      <vt:lpstr>אתגרים </vt:lpstr>
      <vt:lpstr>אתגרים </vt:lpstr>
      <vt:lpstr>משימות עתידיות </vt:lpstr>
      <vt:lpstr>קישורים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Mobile Security through Machine Learning: A Study on Android Malware Detection</dc:title>
  <cp:lastModifiedBy>יוחאי מרדכי דהרי</cp:lastModifiedBy>
  <cp:revision>31</cp:revision>
  <dcterms:modified xsi:type="dcterms:W3CDTF">2023-02-16T22:53:00Z</dcterms:modified>
</cp:coreProperties>
</file>