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59" r:id="rId6"/>
    <p:sldId id="269" r:id="rId7"/>
    <p:sldId id="270" r:id="rId8"/>
    <p:sldId id="272" r:id="rId9"/>
    <p:sldId id="271" r:id="rId10"/>
    <p:sldId id="273" r:id="rId11"/>
    <p:sldId id="274" r:id="rId12"/>
    <p:sldId id="260" r:id="rId13"/>
    <p:sldId id="275" r:id="rId14"/>
    <p:sldId id="261" r:id="rId15"/>
    <p:sldId id="262" r:id="rId16"/>
    <p:sldId id="276" r:id="rId17"/>
    <p:sldId id="277"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AC99DB3-51AA-4E80-96C8-26AE5A843CEC}" type="datetimeFigureOut">
              <a:rPr lang="en-GB" smtClean="0"/>
              <a:t>31/08/2018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258199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C99DB3-51AA-4E80-96C8-26AE5A843CEC}" type="datetimeFigureOut">
              <a:rPr lang="en-GB" smtClean="0"/>
              <a:t>31/08/2018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187822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C99DB3-51AA-4E80-96C8-26AE5A843CEC}" type="datetimeFigureOut">
              <a:rPr lang="en-GB" smtClean="0"/>
              <a:t>31/08/2018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325234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AC99DB3-51AA-4E80-96C8-26AE5A843CEC}" type="datetimeFigureOut">
              <a:rPr lang="en-GB" smtClean="0"/>
              <a:t>31/08/2018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151925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C99DB3-51AA-4E80-96C8-26AE5A843CEC}" type="datetimeFigureOut">
              <a:rPr lang="en-GB" smtClean="0"/>
              <a:t>31/08/2018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272310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AC99DB3-51AA-4E80-96C8-26AE5A843CEC}" type="datetimeFigureOut">
              <a:rPr lang="en-GB" smtClean="0"/>
              <a:t>31/08/2018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279467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AC99DB3-51AA-4E80-96C8-26AE5A843CEC}" type="datetimeFigureOut">
              <a:rPr lang="en-GB" smtClean="0"/>
              <a:t>31/08/2018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178555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AC99DB3-51AA-4E80-96C8-26AE5A843CEC}" type="datetimeFigureOut">
              <a:rPr lang="en-GB" smtClean="0"/>
              <a:t>31/08/2018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72624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99DB3-51AA-4E80-96C8-26AE5A843CEC}" type="datetimeFigureOut">
              <a:rPr lang="en-GB" smtClean="0"/>
              <a:t>31/08/2018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414963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99DB3-51AA-4E80-96C8-26AE5A843CEC}" type="datetimeFigureOut">
              <a:rPr lang="en-GB" smtClean="0"/>
              <a:t>31/08/2018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395718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99DB3-51AA-4E80-96C8-26AE5A843CEC}" type="datetimeFigureOut">
              <a:rPr lang="en-GB" smtClean="0"/>
              <a:t>31/08/2018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308B-A2C3-4385-919C-E878B7A64636}" type="slidenum">
              <a:rPr lang="en-GB" smtClean="0"/>
              <a:t>‹#›</a:t>
            </a:fld>
            <a:endParaRPr lang="en-GB"/>
          </a:p>
        </p:txBody>
      </p:sp>
    </p:spTree>
    <p:extLst>
      <p:ext uri="{BB962C8B-B14F-4D97-AF65-F5344CB8AC3E}">
        <p14:creationId xmlns:p14="http://schemas.microsoft.com/office/powerpoint/2010/main" val="13564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99DB3-51AA-4E80-96C8-26AE5A843CEC}" type="datetimeFigureOut">
              <a:rPr lang="en-GB" smtClean="0"/>
              <a:t>31/08/2018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D308B-A2C3-4385-919C-E878B7A64636}" type="slidenum">
              <a:rPr lang="en-GB" smtClean="0"/>
              <a:t>‹#›</a:t>
            </a:fld>
            <a:endParaRPr lang="en-GB"/>
          </a:p>
        </p:txBody>
      </p:sp>
    </p:spTree>
    <p:extLst>
      <p:ext uri="{BB962C8B-B14F-4D97-AF65-F5344CB8AC3E}">
        <p14:creationId xmlns:p14="http://schemas.microsoft.com/office/powerpoint/2010/main" val="91605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urworldindata.org/food-per-pers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urworldindata.org/famin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princeton.edu/~deaton/downloads/Food_and_Nutrition_in_India_Facts_and_Interpretations.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urworldindata.org/micronutrient-deficienc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urworldindata.org/famines" TargetMode="External"/><Relationship Id="rId7" Type="http://schemas.openxmlformats.org/officeDocument/2006/relationships/hyperlink" Target="https://ourworldindata.org/teaching-notes" TargetMode="External"/><Relationship Id="rId2" Type="http://schemas.openxmlformats.org/officeDocument/2006/relationships/hyperlink" Target="https://ourworldindata.org/hunger-and-undernourishment" TargetMode="External"/><Relationship Id="rId1" Type="http://schemas.openxmlformats.org/officeDocument/2006/relationships/slideLayout" Target="../slideLayouts/slideLayout2.xml"/><Relationship Id="rId6" Type="http://schemas.openxmlformats.org/officeDocument/2006/relationships/hyperlink" Target="https://ourworldindata.org/diet-compositions" TargetMode="External"/><Relationship Id="rId5" Type="http://schemas.openxmlformats.org/officeDocument/2006/relationships/hyperlink" Target="https://ourworldindata.org/food-per-person" TargetMode="External"/><Relationship Id="rId4" Type="http://schemas.openxmlformats.org/officeDocument/2006/relationships/hyperlink" Target="https://ourworldindata.org/micronutrient-deficienc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ourworldindata.org/about" TargetMode="External"/><Relationship Id="rId2" Type="http://schemas.openxmlformats.org/officeDocument/2006/relationships/hyperlink" Target="https://www.oxfordmartin.ox.ac.uk/research/programmes/global-development" TargetMode="External"/><Relationship Id="rId1" Type="http://schemas.openxmlformats.org/officeDocument/2006/relationships/slideLayout" Target="../slideLayouts/slideLayout2.xml"/><Relationship Id="rId4" Type="http://schemas.openxmlformats.org/officeDocument/2006/relationships/hyperlink" Target="https://twitter.com/eortizospin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ourworldindata.org/hunger-and-undernourishment#undernourishment-over-time-by-world-region" TargetMode="External"/><Relationship Id="rId2" Type="http://schemas.openxmlformats.org/officeDocument/2006/relationships/hyperlink" Target="https://ourworldindata.org/hunger-and-undernourishment#data-quality-definit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urworldindata.org/hunger-and-undernourishment#correlates-determinants-consequen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ourworldindata.org/hunger-and-undernourishment#too-little-weight-for-height-was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urworldindata.org/food-per-person#world-map-of-minimum-and-average-dietary-energy-requirement-mder-and-ad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2008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4455" y="1772727"/>
            <a:ext cx="3096884" cy="3364302"/>
          </a:xfrm>
        </p:spPr>
        <p:txBody>
          <a:bodyPr>
            <a:noAutofit/>
          </a:bodyPr>
          <a:lstStyle/>
          <a:p>
            <a:pPr marL="0" indent="0" fontAlgn="base">
              <a:buNone/>
            </a:pPr>
            <a:r>
              <a:rPr lang="en-GB" sz="1700" dirty="0" smtClean="0"/>
              <a:t>In </a:t>
            </a:r>
            <a:r>
              <a:rPr lang="en-GB" sz="1700" dirty="0"/>
              <a:t>fact, in every country in the world the total amount of available calories from crops (before animal feed and including imports and exports) is enough to reach the average threshold of 2,000 kilocalories per day. In some countries almost ten times over! </a:t>
            </a:r>
            <a:r>
              <a:rPr lang="en-GB" sz="1700" dirty="0" smtClean="0"/>
              <a:t/>
            </a:r>
            <a:br>
              <a:rPr lang="en-GB" sz="1700" dirty="0" smtClean="0"/>
            </a:br>
            <a:r>
              <a:rPr lang="en-GB" sz="1700" dirty="0" smtClean="0"/>
              <a:t/>
            </a:r>
            <a:br>
              <a:rPr lang="en-GB" sz="1700" dirty="0" smtClean="0"/>
            </a:br>
            <a:r>
              <a:rPr lang="en-GB" sz="1700" dirty="0"/>
              <a:t>You can read more about food supply </a:t>
            </a:r>
            <a:r>
              <a:rPr lang="en-GB" sz="1700" dirty="0">
                <a:hlinkClick r:id="rId2"/>
              </a:rPr>
              <a:t>here</a:t>
            </a:r>
            <a:r>
              <a:rPr lang="en-GB" sz="1700"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449" y="438429"/>
            <a:ext cx="8546604" cy="6032897"/>
          </a:xfrm>
          <a:prstGeom prst="rect">
            <a:avLst/>
          </a:prstGeom>
        </p:spPr>
      </p:pic>
    </p:spTree>
    <p:extLst>
      <p:ext uri="{BB962C8B-B14F-4D97-AF65-F5344CB8AC3E}">
        <p14:creationId xmlns:p14="http://schemas.microsoft.com/office/powerpoint/2010/main" val="1650255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4455" y="1470803"/>
            <a:ext cx="3096884" cy="3364302"/>
          </a:xfrm>
        </p:spPr>
        <p:txBody>
          <a:bodyPr>
            <a:noAutofit/>
          </a:bodyPr>
          <a:lstStyle/>
          <a:p>
            <a:pPr marL="0" indent="0" fontAlgn="base">
              <a:buNone/>
            </a:pPr>
            <a:r>
              <a:rPr lang="en-GB" sz="1700" dirty="0"/>
              <a:t>Abundant food supply is not enough to guarantee that people will have access to food. </a:t>
            </a:r>
            <a:r>
              <a:rPr lang="en-GB" sz="1700" dirty="0" smtClean="0"/>
              <a:t/>
            </a:r>
            <a:br>
              <a:rPr lang="en-GB" sz="1700" dirty="0" smtClean="0"/>
            </a:br>
            <a:r>
              <a:rPr lang="en-GB" sz="1700" dirty="0" smtClean="0"/>
              <a:t/>
            </a:r>
            <a:br>
              <a:rPr lang="en-GB" sz="1700" dirty="0" smtClean="0"/>
            </a:br>
            <a:r>
              <a:rPr lang="en-GB" sz="1700" dirty="0"/>
              <a:t>But famines, where people starve due to lack of available food, are also much less common today. </a:t>
            </a:r>
            <a:r>
              <a:rPr lang="en-GB" sz="1700" dirty="0" smtClean="0"/>
              <a:t/>
            </a:r>
            <a:br>
              <a:rPr lang="en-GB" sz="1700" dirty="0" smtClean="0"/>
            </a:br>
            <a:r>
              <a:rPr lang="en-GB" sz="1700" dirty="0" smtClean="0"/>
              <a:t/>
            </a:r>
            <a:br>
              <a:rPr lang="en-GB" sz="1700" dirty="0" smtClean="0"/>
            </a:br>
            <a:r>
              <a:rPr lang="en-GB" sz="1700" dirty="0"/>
              <a:t>Food scarcity is certainly a problem in specific contexts. But malnutrition is much more than lack of aggregate supply. </a:t>
            </a:r>
            <a:r>
              <a:rPr lang="en-GB" sz="1700" dirty="0" smtClean="0"/>
              <a:t/>
            </a:r>
            <a:br>
              <a:rPr lang="en-GB" sz="1700" dirty="0" smtClean="0"/>
            </a:br>
            <a:r>
              <a:rPr lang="en-GB" sz="1700" dirty="0" smtClean="0"/>
              <a:t/>
            </a:r>
            <a:br>
              <a:rPr lang="en-GB" sz="1700" dirty="0" smtClean="0"/>
            </a:br>
            <a:r>
              <a:rPr lang="en-GB" sz="1700" dirty="0"/>
              <a:t>You can read more about famines </a:t>
            </a:r>
            <a:r>
              <a:rPr lang="en-GB" sz="1700" dirty="0">
                <a:hlinkClick r:id="rId2"/>
              </a:rPr>
              <a:t>here.</a:t>
            </a:r>
            <a:endParaRPr lang="en-GB" sz="17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208" y="438429"/>
            <a:ext cx="8472418" cy="5953745"/>
          </a:xfrm>
          <a:prstGeom prst="rect">
            <a:avLst/>
          </a:prstGeom>
        </p:spPr>
      </p:pic>
    </p:spTree>
    <p:extLst>
      <p:ext uri="{BB962C8B-B14F-4D97-AF65-F5344CB8AC3E}">
        <p14:creationId xmlns:p14="http://schemas.microsoft.com/office/powerpoint/2010/main" val="422854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b="1" dirty="0" smtClean="0"/>
              <a:t>Permanently ending hunger requires more than a one-off push in incomes</a:t>
            </a:r>
            <a:endParaRPr lang="en-GB" b="1" dirty="0"/>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46793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0334" y="530524"/>
            <a:ext cx="3096884" cy="3364302"/>
          </a:xfrm>
        </p:spPr>
        <p:txBody>
          <a:bodyPr>
            <a:noAutofit/>
          </a:bodyPr>
          <a:lstStyle/>
          <a:p>
            <a:pPr marL="0" indent="0" fontAlgn="base">
              <a:buNone/>
            </a:pPr>
            <a:r>
              <a:rPr lang="en-GB" sz="1700" dirty="0" smtClean="0"/>
              <a:t>If </a:t>
            </a:r>
            <a:r>
              <a:rPr lang="en-GB" sz="1700" dirty="0"/>
              <a:t>hunger prevented poor people from working and earning enough to buy sufficient food, we would see most people in poverty spending everything on food and necessities. This is rarely the case. 'Food poverty traps' seem to be uncommon. </a:t>
            </a:r>
            <a:r>
              <a:rPr lang="en-GB" sz="1700" dirty="0" smtClean="0"/>
              <a:t/>
            </a:r>
            <a:br>
              <a:rPr lang="en-GB" sz="1700" dirty="0" smtClean="0"/>
            </a:br>
            <a:r>
              <a:rPr lang="en-GB" sz="1700" dirty="0" smtClean="0"/>
              <a:t/>
            </a:r>
            <a:br>
              <a:rPr lang="en-GB" sz="1700" dirty="0" smtClean="0"/>
            </a:br>
            <a:r>
              <a:rPr lang="en-GB" sz="1700" dirty="0"/>
              <a:t>Even for very poor people within low-income countries, food expenditures increase much less than one-for-one with household budgets (and even when extra income does lead to more food expenditure, this doesn't always imply more calories, but rather better-tasting calories). In India, for example, per capita consumption of calories has gone down while incomes have gone up (see </a:t>
            </a:r>
            <a:r>
              <a:rPr lang="en-GB" sz="1700" dirty="0">
                <a:hlinkClick r:id="rId2"/>
              </a:rPr>
              <a:t>Deaton and </a:t>
            </a:r>
            <a:r>
              <a:rPr lang="en-GB" sz="1700" dirty="0" err="1">
                <a:hlinkClick r:id="rId2"/>
              </a:rPr>
              <a:t>Dreze</a:t>
            </a:r>
            <a:r>
              <a:rPr lang="en-GB" sz="1700" dirty="0">
                <a:hlinkClick r:id="rId2"/>
              </a:rPr>
              <a:t> 2009</a:t>
            </a:r>
            <a:r>
              <a:rPr lang="en-GB" sz="1700"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30" y="438429"/>
            <a:ext cx="8472418" cy="5980530"/>
          </a:xfrm>
          <a:prstGeom prst="rect">
            <a:avLst/>
          </a:prstGeom>
        </p:spPr>
      </p:pic>
    </p:spTree>
    <p:extLst>
      <p:ext uri="{BB962C8B-B14F-4D97-AF65-F5344CB8AC3E}">
        <p14:creationId xmlns:p14="http://schemas.microsoft.com/office/powerpoint/2010/main" val="362969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b="1" dirty="0" smtClean="0"/>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440234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19" y="2950233"/>
            <a:ext cx="11266099" cy="845390"/>
          </a:xfrm>
        </p:spPr>
        <p:txBody>
          <a:bodyPr>
            <a:noAutofit/>
          </a:bodyPr>
          <a:lstStyle/>
          <a:p>
            <a:pPr marL="0" indent="0" algn="ctr">
              <a:buNone/>
            </a:pPr>
            <a:r>
              <a:rPr lang="en-GB" sz="2400" dirty="0"/>
              <a:t>Independently of caloric intake, low consumption of key vitamins and minerals can also lead to malnutrition. This is referred to as 'hidden hunger'</a:t>
            </a:r>
          </a:p>
          <a:p>
            <a:pPr marL="0" indent="0" algn="ctr">
              <a:buNone/>
            </a:pPr>
            <a:endParaRPr lang="en-GB" sz="2100" dirty="0"/>
          </a:p>
        </p:txBody>
      </p:sp>
    </p:spTree>
    <p:extLst>
      <p:ext uri="{BB962C8B-B14F-4D97-AF65-F5344CB8AC3E}">
        <p14:creationId xmlns:p14="http://schemas.microsoft.com/office/powerpoint/2010/main" val="2790539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5448" y="1488056"/>
            <a:ext cx="3096884" cy="3364302"/>
          </a:xfrm>
        </p:spPr>
        <p:txBody>
          <a:bodyPr>
            <a:noAutofit/>
          </a:bodyPr>
          <a:lstStyle/>
          <a:p>
            <a:pPr marL="0" indent="0" fontAlgn="base">
              <a:buNone/>
            </a:pPr>
            <a:r>
              <a:rPr lang="en-GB" sz="1700" dirty="0" smtClean="0"/>
              <a:t>Malnutrition </a:t>
            </a:r>
            <a:r>
              <a:rPr lang="en-GB" sz="1700" dirty="0"/>
              <a:t>can arise from micro-nutrient deficiencies (i.e. lack of key vitamins and minerals which are consumed in small quantities). </a:t>
            </a:r>
            <a:r>
              <a:rPr lang="en-GB" sz="1700" dirty="0" smtClean="0"/>
              <a:t/>
            </a:r>
            <a:br>
              <a:rPr lang="en-GB" sz="1700" dirty="0" smtClean="0"/>
            </a:br>
            <a:r>
              <a:rPr lang="en-GB" sz="1700" dirty="0" smtClean="0"/>
              <a:t/>
            </a:r>
            <a:br>
              <a:rPr lang="en-GB" sz="1700" dirty="0" smtClean="0"/>
            </a:br>
            <a:r>
              <a:rPr lang="en-GB" sz="1700" dirty="0" err="1"/>
              <a:t>Anemia</a:t>
            </a:r>
            <a:r>
              <a:rPr lang="en-GB" sz="1700" dirty="0"/>
              <a:t> is an important example of 'hidden hunger'. </a:t>
            </a:r>
            <a:r>
              <a:rPr lang="en-GB" sz="1700" dirty="0" smtClean="0"/>
              <a:t/>
            </a:r>
            <a:br>
              <a:rPr lang="en-GB" sz="1700" dirty="0" smtClean="0"/>
            </a:br>
            <a:r>
              <a:rPr lang="en-GB" sz="1700" dirty="0" smtClean="0"/>
              <a:t/>
            </a:r>
            <a:br>
              <a:rPr lang="en-GB" sz="1700" dirty="0" smtClean="0"/>
            </a:br>
            <a:r>
              <a:rPr lang="en-GB" sz="1700" dirty="0" err="1"/>
              <a:t>Anemia</a:t>
            </a:r>
            <a:r>
              <a:rPr lang="en-GB" sz="1700" dirty="0"/>
              <a:t> is associated with low aerobic capacity, general weakness and lethargy, and in some cases (especially for pregnant women) it can be life-threatening.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158" y="438429"/>
            <a:ext cx="8472418" cy="5980530"/>
          </a:xfrm>
          <a:prstGeom prst="rect">
            <a:avLst/>
          </a:prstGeom>
        </p:spPr>
      </p:pic>
    </p:spTree>
    <p:extLst>
      <p:ext uri="{BB962C8B-B14F-4D97-AF65-F5344CB8AC3E}">
        <p14:creationId xmlns:p14="http://schemas.microsoft.com/office/powerpoint/2010/main" val="623140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5448" y="1488056"/>
            <a:ext cx="3096884" cy="3364302"/>
          </a:xfrm>
        </p:spPr>
        <p:txBody>
          <a:bodyPr>
            <a:noAutofit/>
          </a:bodyPr>
          <a:lstStyle/>
          <a:p>
            <a:pPr marL="0" indent="0" fontAlgn="base">
              <a:buNone/>
            </a:pPr>
            <a:r>
              <a:rPr lang="en-GB" sz="1700" dirty="0" smtClean="0"/>
              <a:t>Micro-nutrient </a:t>
            </a:r>
            <a:r>
              <a:rPr lang="en-GB" sz="1700" dirty="0"/>
              <a:t>deficiencies can be met through judiciously balanced diets, or by taking fairly cheap supplements (e.g. pills) or fortified products (e.g. iodized salt). </a:t>
            </a:r>
            <a:r>
              <a:rPr lang="en-GB" sz="1700" dirty="0" smtClean="0"/>
              <a:t/>
            </a:r>
            <a:br>
              <a:rPr lang="en-GB" sz="1700" dirty="0" smtClean="0"/>
            </a:br>
            <a:r>
              <a:rPr lang="en-GB" sz="1700" dirty="0" smtClean="0"/>
              <a:t/>
            </a:r>
            <a:br>
              <a:rPr lang="en-GB" sz="1700" dirty="0" smtClean="0"/>
            </a:br>
            <a:r>
              <a:rPr lang="en-GB" sz="1700" dirty="0"/>
              <a:t>This map shows the proportion of households who use iodized salt. As we can see, consumption remains very low in many low-income countries where iodized salt could make a huge difference. </a:t>
            </a:r>
            <a:r>
              <a:rPr lang="en-GB" sz="1700" dirty="0" smtClean="0"/>
              <a:t/>
            </a:r>
            <a:br>
              <a:rPr lang="en-GB" sz="1700" dirty="0" smtClean="0"/>
            </a:br>
            <a:r>
              <a:rPr lang="en-GB" sz="1700" dirty="0" smtClean="0"/>
              <a:t/>
            </a:r>
            <a:br>
              <a:rPr lang="en-GB" sz="1700" dirty="0" smtClean="0"/>
            </a:br>
            <a:r>
              <a:rPr lang="en-GB" sz="1700" dirty="0"/>
              <a:t>You can read more about micro-nutrient deficiencies </a:t>
            </a:r>
            <a:r>
              <a:rPr lang="en-GB" sz="1700" dirty="0">
                <a:hlinkClick r:id="rId2"/>
              </a:rPr>
              <a:t>here</a:t>
            </a:r>
            <a:r>
              <a:rPr lang="en-GB" sz="1700"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914" y="438429"/>
            <a:ext cx="8472418" cy="5980530"/>
          </a:xfrm>
          <a:prstGeom prst="rect">
            <a:avLst/>
          </a:prstGeom>
        </p:spPr>
      </p:pic>
    </p:spTree>
    <p:extLst>
      <p:ext uri="{BB962C8B-B14F-4D97-AF65-F5344CB8AC3E}">
        <p14:creationId xmlns:p14="http://schemas.microsoft.com/office/powerpoint/2010/main" val="3758868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solidFill>
                  <a:schemeClr val="bg1">
                    <a:lumMod val="85000"/>
                  </a:schemeClr>
                </a:solidFill>
              </a:rPr>
              <a:t> Malnutrition is not only about calories</a:t>
            </a:r>
          </a:p>
          <a:p>
            <a:r>
              <a:rPr lang="en-GB" dirty="0"/>
              <a:t> </a:t>
            </a:r>
            <a:r>
              <a:rPr lang="en-GB" b="1" dirty="0" smtClean="0"/>
              <a:t>What does this mean in terms of policy? </a:t>
            </a:r>
            <a:endParaRPr lang="en-GB" b="1" dirty="0"/>
          </a:p>
        </p:txBody>
      </p:sp>
    </p:spTree>
    <p:extLst>
      <p:ext uri="{BB962C8B-B14F-4D97-AF65-F5344CB8AC3E}">
        <p14:creationId xmlns:p14="http://schemas.microsoft.com/office/powerpoint/2010/main" val="855985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572" y="1078301"/>
            <a:ext cx="11266099" cy="3648974"/>
          </a:xfrm>
        </p:spPr>
        <p:txBody>
          <a:bodyPr>
            <a:noAutofit/>
          </a:bodyPr>
          <a:lstStyle/>
          <a:p>
            <a:pPr marL="0" indent="0" algn="ctr" fontAlgn="base">
              <a:buNone/>
            </a:pPr>
            <a:r>
              <a:rPr lang="en-GB" sz="2500" dirty="0"/>
              <a:t>The problem of nutrition requires thinking beyond quantity of food</a:t>
            </a:r>
          </a:p>
          <a:p>
            <a:pPr marL="0" indent="0" algn="ctr" fontAlgn="base">
              <a:buNone/>
            </a:pPr>
            <a:endParaRPr lang="en-GB" sz="2000" dirty="0" smtClean="0"/>
          </a:p>
          <a:p>
            <a:pPr marL="0" indent="0" algn="ctr" fontAlgn="base">
              <a:buNone/>
            </a:pPr>
            <a:r>
              <a:rPr lang="en-GB" sz="2200" dirty="0"/>
              <a:t>The quality of food matters a lot, but following a careful diet is expensive even if food is cheap (information, time, and 'mental space').</a:t>
            </a:r>
          </a:p>
          <a:p>
            <a:pPr marL="0" indent="0" algn="ctr" fontAlgn="base">
              <a:buNone/>
            </a:pPr>
            <a:endParaRPr lang="en-GB" sz="2000" dirty="0"/>
          </a:p>
          <a:p>
            <a:pPr marL="0" indent="0" algn="ctr" fontAlgn="base">
              <a:buNone/>
            </a:pPr>
            <a:r>
              <a:rPr lang="en-GB" sz="2000" i="1" dirty="0"/>
              <a:t>"The benefits of good nutrition may be particularly strong for two sets of people who do not decide what they eat: unborn babies and young children... Small differences in investments in childhood nutrition (in Kenya, deworming costs $1.36 USD PPP per year; in India, a packet of iodized salt sells for $0.62 USD PPP; in Indonesia, fortified fish sauce costs $7 USD PPP per year) make a huge difference later on. This suggests that governments and international institutions need to completely rethink food policy. Although this may be bad news for American farmers, the solution is not to simply supply more food grains, which is what most food security programs are currently designed to do</a:t>
            </a:r>
            <a:r>
              <a:rPr lang="en-GB" sz="2000" i="1" dirty="0" smtClean="0"/>
              <a:t>.“</a:t>
            </a:r>
          </a:p>
          <a:p>
            <a:pPr marL="0" indent="0" algn="ctr" fontAlgn="base">
              <a:buNone/>
            </a:pPr>
            <a:endParaRPr lang="en-GB" sz="2000" i="1" dirty="0"/>
          </a:p>
          <a:p>
            <a:pPr marL="0" indent="0" algn="ctr" fontAlgn="base">
              <a:buNone/>
            </a:pPr>
            <a:r>
              <a:rPr lang="en-GB" sz="2000" dirty="0"/>
              <a:t>(Banerjee and </a:t>
            </a:r>
            <a:r>
              <a:rPr lang="en-GB" sz="2000" dirty="0" err="1"/>
              <a:t>Duflo</a:t>
            </a:r>
            <a:r>
              <a:rPr lang="en-GB" sz="2000" dirty="0"/>
              <a:t>, Poor Economics, Page </a:t>
            </a:r>
            <a:r>
              <a:rPr lang="en-GB" sz="2000" dirty="0" smtClean="0"/>
              <a:t>48)</a:t>
            </a:r>
            <a:endParaRPr lang="en-GB" sz="2000" dirty="0"/>
          </a:p>
        </p:txBody>
      </p:sp>
    </p:spTree>
    <p:extLst>
      <p:ext uri="{BB962C8B-B14F-4D97-AF65-F5344CB8AC3E}">
        <p14:creationId xmlns:p14="http://schemas.microsoft.com/office/powerpoint/2010/main" val="2406793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375471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2376" y="1578636"/>
            <a:ext cx="6236900" cy="3648974"/>
          </a:xfrm>
        </p:spPr>
        <p:txBody>
          <a:bodyPr>
            <a:noAutofit/>
          </a:bodyPr>
          <a:lstStyle/>
          <a:p>
            <a:pPr fontAlgn="base"/>
            <a:r>
              <a:rPr lang="en-GB" sz="2000" dirty="0"/>
              <a:t>Further Resources from Our World in Data</a:t>
            </a:r>
          </a:p>
          <a:p>
            <a:pPr fontAlgn="base"/>
            <a:r>
              <a:rPr lang="en-GB" sz="2000" dirty="0"/>
              <a:t>Blog posts and data entries on this topic:</a:t>
            </a:r>
            <a:br>
              <a:rPr lang="en-GB" sz="2000" dirty="0"/>
            </a:br>
            <a:r>
              <a:rPr lang="en-GB" sz="2000" dirty="0">
                <a:hlinkClick r:id="rId2"/>
              </a:rPr>
              <a:t>– ourworldindata.org/hunger-and-undernourishment</a:t>
            </a:r>
            <a:r>
              <a:rPr lang="en-GB" sz="2000" dirty="0"/>
              <a:t/>
            </a:r>
            <a:br>
              <a:rPr lang="en-GB" sz="2000" dirty="0"/>
            </a:br>
            <a:r>
              <a:rPr lang="en-GB" sz="2000" dirty="0">
                <a:hlinkClick r:id="rId3"/>
              </a:rPr>
              <a:t>– ourworldindata.org/famines</a:t>
            </a:r>
            <a:r>
              <a:rPr lang="en-GB" sz="2000" dirty="0"/>
              <a:t/>
            </a:r>
            <a:br>
              <a:rPr lang="en-GB" sz="2000" dirty="0"/>
            </a:br>
            <a:r>
              <a:rPr lang="en-GB" sz="2000" dirty="0">
                <a:hlinkClick r:id="rId4"/>
              </a:rPr>
              <a:t>– ourworldindata.org/micronutrient-deficiency</a:t>
            </a:r>
            <a:r>
              <a:rPr lang="en-GB" sz="2000" dirty="0"/>
              <a:t/>
            </a:r>
            <a:br>
              <a:rPr lang="en-GB" sz="2000" dirty="0"/>
            </a:br>
            <a:r>
              <a:rPr lang="en-GB" sz="2000" dirty="0">
                <a:hlinkClick r:id="rId5"/>
              </a:rPr>
              <a:t>– ourworldindata.org/food-per-person</a:t>
            </a:r>
            <a:r>
              <a:rPr lang="en-GB" sz="2000" dirty="0"/>
              <a:t/>
            </a:r>
            <a:br>
              <a:rPr lang="en-GB" sz="2000" dirty="0"/>
            </a:br>
            <a:r>
              <a:rPr lang="en-GB" sz="2000" dirty="0">
                <a:hlinkClick r:id="rId6"/>
              </a:rPr>
              <a:t>– ourworldindata.org/diet-compositions</a:t>
            </a:r>
            <a:r>
              <a:rPr lang="en-GB" sz="2000" dirty="0"/>
              <a:t/>
            </a:r>
            <a:br>
              <a:rPr lang="en-GB" sz="2000" dirty="0"/>
            </a:br>
            <a:endParaRPr lang="en-GB" sz="2000" dirty="0"/>
          </a:p>
          <a:p>
            <a:pPr fontAlgn="base"/>
            <a:r>
              <a:rPr lang="en-GB" sz="2000" dirty="0"/>
              <a:t/>
            </a:r>
            <a:br>
              <a:rPr lang="en-GB" sz="2000" dirty="0"/>
            </a:br>
            <a:r>
              <a:rPr lang="en-GB" sz="2000" dirty="0"/>
              <a:t>Reading list and Teaching Notes for other topics: </a:t>
            </a:r>
            <a:r>
              <a:rPr lang="en-GB" sz="2000"/>
              <a:t/>
            </a:r>
            <a:br>
              <a:rPr lang="en-GB" sz="2000"/>
            </a:br>
            <a:r>
              <a:rPr lang="en-GB" sz="2000" smtClean="0">
                <a:hlinkClick r:id="rId7"/>
              </a:rPr>
              <a:t>ourworldindata.org/teaching-notes</a:t>
            </a:r>
            <a:endParaRPr lang="en-GB" sz="2000" dirty="0"/>
          </a:p>
        </p:txBody>
      </p:sp>
    </p:spTree>
    <p:extLst>
      <p:ext uri="{BB962C8B-B14F-4D97-AF65-F5344CB8AC3E}">
        <p14:creationId xmlns:p14="http://schemas.microsoft.com/office/powerpoint/2010/main" val="972317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319" y="1587260"/>
            <a:ext cx="11266099" cy="3648974"/>
          </a:xfrm>
        </p:spPr>
        <p:txBody>
          <a:bodyPr>
            <a:noAutofit/>
          </a:bodyPr>
          <a:lstStyle/>
          <a:p>
            <a:pPr marL="0" indent="0" algn="ctr" fontAlgn="base">
              <a:buNone/>
            </a:pPr>
            <a:r>
              <a:rPr lang="en-GB" sz="2000" b="1" i="1" dirty="0"/>
              <a:t>About the author:</a:t>
            </a:r>
            <a:r>
              <a:rPr lang="en-GB" sz="2000" dirty="0" smtClean="0"/>
              <a:t/>
            </a:r>
            <a:br>
              <a:rPr lang="en-GB" sz="2000" dirty="0" smtClean="0"/>
            </a:br>
            <a:r>
              <a:rPr lang="en-GB" sz="2000" i="1" dirty="0"/>
              <a:t>Esteban Ortiz-</a:t>
            </a:r>
            <a:r>
              <a:rPr lang="en-GB" sz="2000" i="1" dirty="0" err="1"/>
              <a:t>Ospina</a:t>
            </a:r>
            <a:r>
              <a:rPr lang="en-GB" sz="2000" i="1" dirty="0"/>
              <a:t> is an economist at the University of Oxford. </a:t>
            </a:r>
            <a:r>
              <a:rPr lang="en-GB" sz="2000" dirty="0" smtClean="0"/>
              <a:t/>
            </a:r>
            <a:br>
              <a:rPr lang="en-GB" sz="2000" dirty="0" smtClean="0"/>
            </a:br>
            <a:r>
              <a:rPr lang="en-GB" sz="2000" i="1" dirty="0"/>
              <a:t>He is a Senior Researcher </a:t>
            </a:r>
            <a:r>
              <a:rPr lang="en-GB" sz="2000" i="1"/>
              <a:t>at the </a:t>
            </a:r>
            <a:r>
              <a:rPr lang="en-GB" sz="2000" i="1">
                <a:hlinkClick r:id="rId2"/>
              </a:rPr>
              <a:t>Oxford Martin Programme on Global Development</a:t>
            </a:r>
            <a:r>
              <a:rPr lang="en-GB" sz="2000" i="1"/>
              <a:t>. </a:t>
            </a:r>
            <a:endParaRPr lang="en-GB" sz="2000" i="1" smtClean="0"/>
          </a:p>
          <a:p>
            <a:pPr marL="0" indent="0" algn="ctr" fontAlgn="base">
              <a:buNone/>
            </a:pPr>
            <a:endParaRPr lang="en-GB" sz="2000" i="1" dirty="0"/>
          </a:p>
          <a:p>
            <a:pPr marL="0" indent="0" algn="ctr" fontAlgn="base">
              <a:buNone/>
            </a:pPr>
            <a:r>
              <a:rPr lang="en-GB" sz="2000" b="1" i="1" dirty="0"/>
              <a:t>About Our World in Data:</a:t>
            </a:r>
            <a:r>
              <a:rPr lang="en-GB" sz="2000" dirty="0" smtClean="0"/>
              <a:t/>
            </a:r>
            <a:br>
              <a:rPr lang="en-GB" sz="2000" dirty="0" smtClean="0"/>
            </a:br>
            <a:r>
              <a:rPr lang="en-GB" sz="2000" i="1" dirty="0"/>
              <a:t>Our World in Data is an online publication that shows how living conditions are changing. The aim is to give a global overview and to show changes over the very long run, so that we can see where we are coming from, where we are today, </a:t>
            </a:r>
            <a:r>
              <a:rPr lang="en-GB" sz="2000" i="1" dirty="0" smtClean="0"/>
              <a:t>and </a:t>
            </a:r>
            <a:r>
              <a:rPr lang="en-GB" sz="2000" i="1" dirty="0"/>
              <a:t>what is possible for the future</a:t>
            </a:r>
            <a:r>
              <a:rPr lang="en-GB" sz="2000" i="1" dirty="0" smtClean="0"/>
              <a:t>.</a:t>
            </a:r>
          </a:p>
          <a:p>
            <a:pPr marL="0" indent="0" algn="ctr" fontAlgn="base">
              <a:buNone/>
            </a:pPr>
            <a:endParaRPr lang="en-GB" sz="2000" i="1" dirty="0"/>
          </a:p>
          <a:p>
            <a:pPr marL="0" indent="0" algn="ctr" fontAlgn="base">
              <a:buNone/>
            </a:pPr>
            <a:r>
              <a:rPr lang="en-GB" sz="2000" i="1" dirty="0">
                <a:hlinkClick r:id="rId3"/>
              </a:rPr>
              <a:t>www.ourworldindata.org/about</a:t>
            </a:r>
            <a:r>
              <a:rPr lang="en-GB" sz="2000" i="1" dirty="0"/>
              <a:t> | </a:t>
            </a:r>
            <a:r>
              <a:rPr lang="en-GB" sz="2000" i="1" dirty="0">
                <a:hlinkClick r:id="rId4"/>
              </a:rPr>
              <a:t>@</a:t>
            </a:r>
            <a:r>
              <a:rPr lang="en-GB" sz="2000" i="1" dirty="0" err="1">
                <a:hlinkClick r:id="rId4"/>
              </a:rPr>
              <a:t>eortizospina</a:t>
            </a:r>
            <a:endParaRPr lang="en-GB" sz="2000" dirty="0"/>
          </a:p>
        </p:txBody>
      </p:sp>
    </p:spTree>
    <p:extLst>
      <p:ext uri="{BB962C8B-B14F-4D97-AF65-F5344CB8AC3E}">
        <p14:creationId xmlns:p14="http://schemas.microsoft.com/office/powerpoint/2010/main" val="814347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8558" y="1501572"/>
            <a:ext cx="3096884" cy="3364302"/>
          </a:xfrm>
        </p:spPr>
        <p:txBody>
          <a:bodyPr>
            <a:noAutofit/>
          </a:bodyPr>
          <a:lstStyle/>
          <a:p>
            <a:pPr marL="0" indent="0" fontAlgn="base">
              <a:buNone/>
            </a:pPr>
            <a:r>
              <a:rPr lang="en-GB" sz="1700" dirty="0"/>
              <a:t>An individual is considered to be undernourished when their dietary caloric intake is less than their minimum requirements.</a:t>
            </a:r>
            <a:r>
              <a:rPr lang="en-GB" sz="1700" dirty="0" smtClean="0"/>
              <a:t/>
            </a:r>
            <a:br>
              <a:rPr lang="en-GB" sz="1700" dirty="0" smtClean="0"/>
            </a:br>
            <a:r>
              <a:rPr lang="en-GB" sz="1700" dirty="0" smtClean="0"/>
              <a:t/>
            </a:r>
            <a:br>
              <a:rPr lang="en-GB" sz="1700" dirty="0" smtClean="0"/>
            </a:br>
            <a:r>
              <a:rPr lang="en-GB" sz="1700" dirty="0"/>
              <a:t>The number of undernourished people in the world has declined since 1991. However, in 2016 we have seen an increase back to the level of 2009. </a:t>
            </a:r>
            <a:r>
              <a:rPr lang="en-GB" sz="1700" dirty="0" smtClean="0"/>
              <a:t/>
            </a:r>
            <a:br>
              <a:rPr lang="en-GB" sz="1700" dirty="0" smtClean="0"/>
            </a:br>
            <a:r>
              <a:rPr lang="en-GB" sz="1700" dirty="0" smtClean="0"/>
              <a:t/>
            </a:r>
            <a:br>
              <a:rPr lang="en-GB" sz="1700" dirty="0" smtClean="0"/>
            </a:br>
            <a:r>
              <a:rPr lang="en-GB" sz="1700" dirty="0"/>
              <a:t>You can read more about how undernourishment is defined and measured </a:t>
            </a:r>
            <a:r>
              <a:rPr lang="en-GB" sz="1700" dirty="0">
                <a:hlinkClick r:id="rId2"/>
              </a:rPr>
              <a:t>here</a:t>
            </a:r>
            <a:r>
              <a:rPr lang="en-GB" sz="1700" dirty="0"/>
              <a:t>; and you can read more about global and regional trends </a:t>
            </a:r>
            <a:r>
              <a:rPr lang="en-GB" sz="1700" dirty="0">
                <a:hlinkClick r:id="rId3"/>
              </a:rPr>
              <a:t>here</a:t>
            </a:r>
            <a:r>
              <a:rPr lang="en-GB" sz="1700" dirty="0"/>
              <a:t>.</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84" y="413629"/>
            <a:ext cx="8628474" cy="6090687"/>
          </a:xfrm>
          <a:prstGeom prst="rect">
            <a:avLst/>
          </a:prstGeom>
        </p:spPr>
      </p:pic>
    </p:spTree>
    <p:extLst>
      <p:ext uri="{BB962C8B-B14F-4D97-AF65-F5344CB8AC3E}">
        <p14:creationId xmlns:p14="http://schemas.microsoft.com/office/powerpoint/2010/main" val="732787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8558" y="456322"/>
            <a:ext cx="3096884" cy="3364302"/>
          </a:xfrm>
        </p:spPr>
        <p:txBody>
          <a:bodyPr>
            <a:noAutofit/>
          </a:bodyPr>
          <a:lstStyle/>
          <a:p>
            <a:pPr marL="0" indent="0" fontAlgn="base">
              <a:buNone/>
            </a:pPr>
            <a:r>
              <a:rPr lang="en-GB" sz="1650" dirty="0" smtClean="0"/>
              <a:t>Undernourishment </a:t>
            </a:r>
            <a:r>
              <a:rPr lang="en-GB" sz="1650" dirty="0"/>
              <a:t>is still very common in sub-Saharan Africa: about 18% of the population in this region do not consume sufficient calories. </a:t>
            </a:r>
            <a:r>
              <a:rPr lang="en-GB" sz="1650" dirty="0" smtClean="0"/>
              <a:t/>
            </a:r>
            <a:br>
              <a:rPr lang="en-GB" sz="1650" dirty="0" smtClean="0"/>
            </a:br>
            <a:r>
              <a:rPr lang="en-GB" sz="1650" dirty="0" smtClean="0"/>
              <a:t/>
            </a:r>
            <a:br>
              <a:rPr lang="en-GB" sz="1650" dirty="0" smtClean="0"/>
            </a:br>
            <a:r>
              <a:rPr lang="en-GB" sz="1650" dirty="0"/>
              <a:t>This is the region with the highest rates of undernourishment; but this is also the region where we have seen the largest progress in recent decades. </a:t>
            </a:r>
            <a:r>
              <a:rPr lang="en-GB" sz="1650" dirty="0" smtClean="0"/>
              <a:t/>
            </a:r>
            <a:br>
              <a:rPr lang="en-GB" sz="1650" dirty="0" smtClean="0"/>
            </a:br>
            <a:r>
              <a:rPr lang="en-GB" sz="1650" dirty="0" smtClean="0"/>
              <a:t/>
            </a:r>
            <a:br>
              <a:rPr lang="en-GB" sz="1650" dirty="0" smtClean="0"/>
            </a:br>
            <a:r>
              <a:rPr lang="en-GB" sz="1650" dirty="0"/>
              <a:t>In the MENA region rates are lower, but there has been no progress.</a:t>
            </a:r>
            <a:r>
              <a:rPr lang="en-GB" sz="1650" dirty="0" smtClean="0"/>
              <a:t/>
            </a:r>
            <a:br>
              <a:rPr lang="en-GB" sz="1650" dirty="0" smtClean="0"/>
            </a:br>
            <a:r>
              <a:rPr lang="en-GB" sz="1650" dirty="0" smtClean="0"/>
              <a:t/>
            </a:r>
            <a:br>
              <a:rPr lang="en-GB" sz="1650" dirty="0" smtClean="0"/>
            </a:br>
            <a:r>
              <a:rPr lang="en-GB" sz="1650" dirty="0"/>
              <a:t>On the whole, the world average has almost halved since 1991.</a:t>
            </a:r>
            <a:r>
              <a:rPr lang="en-GB" sz="1650" dirty="0" smtClean="0"/>
              <a:t/>
            </a:r>
            <a:br>
              <a:rPr lang="en-GB" sz="1650" dirty="0" smtClean="0"/>
            </a:br>
            <a:r>
              <a:rPr lang="en-GB" sz="1650" dirty="0" smtClean="0"/>
              <a:t/>
            </a:r>
            <a:br>
              <a:rPr lang="en-GB" sz="1650" dirty="0" smtClean="0"/>
            </a:br>
            <a:r>
              <a:rPr lang="en-GB" sz="1650" i="1" dirty="0"/>
              <a:t>(Note: In </a:t>
            </a:r>
            <a:r>
              <a:rPr lang="en-GB" sz="1650" i="1" dirty="0" smtClean="0"/>
              <a:t>the interactive version of this </a:t>
            </a:r>
            <a:r>
              <a:rPr lang="en-GB" sz="1650" i="1" dirty="0"/>
              <a:t>chart you can click on the option "Add country" to plot numbers for any country or world region. You can also select the "Map" tab to show levels for all countries. )</a:t>
            </a:r>
            <a:endParaRPr lang="en-GB" sz="165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22" y="413629"/>
            <a:ext cx="8676736" cy="6124755"/>
          </a:xfrm>
          <a:prstGeom prst="rect">
            <a:avLst/>
          </a:prstGeom>
        </p:spPr>
      </p:pic>
    </p:spTree>
    <p:extLst>
      <p:ext uri="{BB962C8B-B14F-4D97-AF65-F5344CB8AC3E}">
        <p14:creationId xmlns:p14="http://schemas.microsoft.com/office/powerpoint/2010/main" val="221379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Undernourishment has important consequences</a:t>
            </a:r>
          </a:p>
          <a:p>
            <a:r>
              <a:rPr lang="en-GB" dirty="0" smtClean="0"/>
              <a:t> </a:t>
            </a:r>
            <a:r>
              <a:rPr lang="en-GB" dirty="0" smtClean="0">
                <a:solidFill>
                  <a:schemeClr val="bg1">
                    <a:lumMod val="85000"/>
                  </a:schemeClr>
                </a:solidFill>
              </a:rPr>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985824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8558" y="535414"/>
            <a:ext cx="3096884" cy="3364302"/>
          </a:xfrm>
        </p:spPr>
        <p:txBody>
          <a:bodyPr>
            <a:noAutofit/>
          </a:bodyPr>
          <a:lstStyle/>
          <a:p>
            <a:pPr marL="0" indent="0" fontAlgn="base">
              <a:buNone/>
            </a:pPr>
            <a:r>
              <a:rPr lang="en-GB" sz="1700" dirty="0" smtClean="0"/>
              <a:t>Undernourished </a:t>
            </a:r>
            <a:r>
              <a:rPr lang="en-GB" sz="1700" dirty="0"/>
              <a:t>children are more prone to poor health outcomes, likely to have lower educational achievement, and to give birth to smaller infants in the future. </a:t>
            </a:r>
            <a:r>
              <a:rPr lang="en-GB" sz="1700" dirty="0" smtClean="0"/>
              <a:t/>
            </a:r>
            <a:br>
              <a:rPr lang="en-GB" sz="1700" dirty="0" smtClean="0"/>
            </a:br>
            <a:r>
              <a:rPr lang="en-GB" sz="1700" dirty="0" smtClean="0"/>
              <a:t/>
            </a:r>
            <a:br>
              <a:rPr lang="en-GB" sz="1700" dirty="0" smtClean="0"/>
            </a:br>
            <a:r>
              <a:rPr lang="en-GB" sz="1700" dirty="0"/>
              <a:t>Malnutrition is also associated with lower economic status and </a:t>
            </a:r>
            <a:r>
              <a:rPr lang="en-GB" sz="1700" dirty="0" err="1"/>
              <a:t>labor</a:t>
            </a:r>
            <a:r>
              <a:rPr lang="en-GB" sz="1700" dirty="0"/>
              <a:t> market opportunities in adulthood. </a:t>
            </a:r>
            <a:r>
              <a:rPr lang="en-GB" sz="1700" dirty="0" smtClean="0"/>
              <a:t/>
            </a:r>
            <a:br>
              <a:rPr lang="en-GB" sz="1700" dirty="0" smtClean="0"/>
            </a:br>
            <a:r>
              <a:rPr lang="en-GB" sz="1700" dirty="0" smtClean="0"/>
              <a:t/>
            </a:r>
            <a:br>
              <a:rPr lang="en-GB" sz="1700" dirty="0" smtClean="0"/>
            </a:br>
            <a:r>
              <a:rPr lang="en-GB" sz="1700" dirty="0"/>
              <a:t>Stunting is an important symptom of malnutrition. </a:t>
            </a:r>
            <a:r>
              <a:rPr lang="en-GB" sz="1700" dirty="0" smtClean="0"/>
              <a:t/>
            </a:r>
            <a:br>
              <a:rPr lang="en-GB" sz="1700" dirty="0" smtClean="0"/>
            </a:br>
            <a:r>
              <a:rPr lang="en-GB" sz="1700" dirty="0" smtClean="0"/>
              <a:t/>
            </a:r>
            <a:br>
              <a:rPr lang="en-GB" sz="1700" dirty="0" smtClean="0"/>
            </a:br>
            <a:r>
              <a:rPr lang="en-GB" sz="1700" dirty="0"/>
              <a:t>You can read more about the correlates, determinants and consequences of malnutrition </a:t>
            </a:r>
            <a:r>
              <a:rPr lang="en-GB" sz="1700" dirty="0">
                <a:hlinkClick r:id="rId2"/>
              </a:rPr>
              <a:t>here</a:t>
            </a:r>
            <a:r>
              <a:rPr lang="en-GB" sz="1700" dirty="0"/>
              <a:t>. </a:t>
            </a:r>
            <a:r>
              <a:rPr lang="en-GB" sz="1700" dirty="0" smtClean="0"/>
              <a:t/>
            </a:r>
            <a:br>
              <a:rPr lang="en-GB" sz="1700" dirty="0" smtClean="0"/>
            </a:br>
            <a:r>
              <a:rPr lang="en-GB" sz="1700" dirty="0" smtClean="0"/>
              <a:t/>
            </a:r>
            <a:br>
              <a:rPr lang="en-GB" sz="1700" dirty="0" smtClean="0"/>
            </a:br>
            <a:r>
              <a:rPr lang="en-GB" sz="1700" i="1" dirty="0"/>
              <a:t>(Note: In </a:t>
            </a:r>
            <a:r>
              <a:rPr lang="en-GB" sz="1700" i="1" dirty="0" smtClean="0"/>
              <a:t>the </a:t>
            </a:r>
            <a:r>
              <a:rPr lang="en-GB" sz="1700" i="1" dirty="0"/>
              <a:t>interactive </a:t>
            </a:r>
            <a:r>
              <a:rPr lang="en-GB" sz="1700" i="1" dirty="0" smtClean="0"/>
              <a:t>version of this map </a:t>
            </a:r>
            <a:r>
              <a:rPr lang="en-GB" sz="1700" i="1" dirty="0"/>
              <a:t>you can use the slider at the bottom to show estimates for any year.)</a:t>
            </a:r>
            <a:endParaRPr lang="en-GB" sz="17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84" y="405002"/>
            <a:ext cx="8628474" cy="6090688"/>
          </a:xfrm>
          <a:prstGeom prst="rect">
            <a:avLst/>
          </a:prstGeom>
        </p:spPr>
      </p:pic>
    </p:spTree>
    <p:extLst>
      <p:ext uri="{BB962C8B-B14F-4D97-AF65-F5344CB8AC3E}">
        <p14:creationId xmlns:p14="http://schemas.microsoft.com/office/powerpoint/2010/main" val="1782511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8558" y="1768195"/>
            <a:ext cx="3096884" cy="3364302"/>
          </a:xfrm>
        </p:spPr>
        <p:txBody>
          <a:bodyPr>
            <a:noAutofit/>
          </a:bodyPr>
          <a:lstStyle/>
          <a:p>
            <a:pPr marL="0" indent="0" fontAlgn="base">
              <a:buNone/>
            </a:pPr>
            <a:r>
              <a:rPr lang="en-GB" sz="1700" dirty="0"/>
              <a:t>'Wasting' is also a common symptom of malnutrition. In South Sudan, for example, more than 20% of children under five have weight that is too low for their height. </a:t>
            </a:r>
            <a:r>
              <a:rPr lang="en-GB" sz="1700" dirty="0" smtClean="0"/>
              <a:t/>
            </a:r>
            <a:br>
              <a:rPr lang="en-GB" sz="1700" dirty="0" smtClean="0"/>
            </a:br>
            <a:r>
              <a:rPr lang="en-GB" sz="1700" dirty="0" smtClean="0"/>
              <a:t/>
            </a:r>
            <a:br>
              <a:rPr lang="en-GB" sz="1700" dirty="0" smtClean="0"/>
            </a:br>
            <a:r>
              <a:rPr lang="en-GB" sz="1700" dirty="0"/>
              <a:t>You can read more about 'wasting' </a:t>
            </a:r>
            <a:r>
              <a:rPr lang="en-GB" sz="1700" dirty="0">
                <a:hlinkClick r:id="rId2"/>
              </a:rPr>
              <a:t>here</a:t>
            </a:r>
            <a:r>
              <a:rPr lang="en-GB" sz="1700" dirty="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62" y="414067"/>
            <a:ext cx="8615633" cy="6081623"/>
          </a:xfrm>
          <a:prstGeom prst="rect">
            <a:avLst/>
          </a:prstGeom>
        </p:spPr>
      </p:pic>
    </p:spTree>
    <p:extLst>
      <p:ext uri="{BB962C8B-B14F-4D97-AF65-F5344CB8AC3E}">
        <p14:creationId xmlns:p14="http://schemas.microsoft.com/office/powerpoint/2010/main" val="1935948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Outline</a:t>
            </a:r>
            <a:endParaRPr lang="en-GB" dirty="0"/>
          </a:p>
        </p:txBody>
      </p:sp>
      <p:sp>
        <p:nvSpPr>
          <p:cNvPr id="3" name="Content Placeholder 2"/>
          <p:cNvSpPr>
            <a:spLocks noGrp="1"/>
          </p:cNvSpPr>
          <p:nvPr>
            <p:ph idx="1"/>
          </p:nvPr>
        </p:nvSpPr>
        <p:spPr/>
        <p:txBody>
          <a:bodyPr/>
          <a:lstStyle/>
          <a:p>
            <a:r>
              <a:rPr lang="en-GB" b="1" dirty="0" smtClean="0"/>
              <a:t> </a:t>
            </a:r>
            <a:r>
              <a:rPr lang="en-GB" dirty="0" smtClean="0">
                <a:solidFill>
                  <a:schemeClr val="bg1">
                    <a:lumMod val="85000"/>
                  </a:schemeClr>
                </a:solidFill>
              </a:rPr>
              <a:t>Undernourishment is an important challenge</a:t>
            </a:r>
          </a:p>
          <a:p>
            <a:r>
              <a:rPr lang="en-GB" b="1" dirty="0" smtClean="0"/>
              <a:t> </a:t>
            </a:r>
            <a:r>
              <a:rPr lang="en-GB" dirty="0" smtClean="0">
                <a:solidFill>
                  <a:schemeClr val="bg1">
                    <a:lumMod val="85000"/>
                  </a:schemeClr>
                </a:solidFill>
              </a:rPr>
              <a:t>Undernourishment has important consequences</a:t>
            </a:r>
          </a:p>
          <a:p>
            <a:r>
              <a:rPr lang="en-GB" dirty="0" smtClean="0"/>
              <a:t> </a:t>
            </a:r>
            <a:r>
              <a:rPr lang="en-GB" b="1" dirty="0" smtClean="0"/>
              <a:t>Undernourishment is not the result of a world without enough food</a:t>
            </a:r>
          </a:p>
          <a:p>
            <a:r>
              <a:rPr lang="en-GB" i="1" dirty="0" smtClean="0"/>
              <a:t> </a:t>
            </a:r>
            <a:r>
              <a:rPr lang="en-GB" dirty="0" smtClean="0">
                <a:solidFill>
                  <a:schemeClr val="bg1">
                    <a:lumMod val="85000"/>
                  </a:schemeClr>
                </a:solidFill>
              </a:rPr>
              <a:t>Permanently ending hunger requires more than a one-off push in incomes</a:t>
            </a:r>
            <a:endParaRPr lang="en-GB" dirty="0">
              <a:solidFill>
                <a:schemeClr val="bg1">
                  <a:lumMod val="85000"/>
                </a:schemeClr>
              </a:solidFill>
            </a:endParaRPr>
          </a:p>
          <a:p>
            <a:r>
              <a:rPr lang="en-GB" dirty="0" smtClean="0"/>
              <a:t> </a:t>
            </a:r>
            <a:r>
              <a:rPr lang="en-GB" dirty="0" smtClean="0">
                <a:solidFill>
                  <a:schemeClr val="bg1">
                    <a:lumMod val="85000"/>
                  </a:schemeClr>
                </a:solidFill>
              </a:rPr>
              <a:t>Malnutrition is not only about calories</a:t>
            </a:r>
          </a:p>
          <a:p>
            <a:r>
              <a:rPr lang="en-GB" dirty="0"/>
              <a:t> </a:t>
            </a:r>
            <a:r>
              <a:rPr lang="en-GB" dirty="0" smtClean="0">
                <a:solidFill>
                  <a:schemeClr val="bg1">
                    <a:lumMod val="85000"/>
                  </a:schemeClr>
                </a:solidFill>
              </a:rPr>
              <a:t>What does this mean in terms of policy? </a:t>
            </a:r>
            <a:endParaRPr lang="en-GB" dirty="0">
              <a:solidFill>
                <a:schemeClr val="bg1">
                  <a:lumMod val="85000"/>
                </a:schemeClr>
              </a:solidFill>
            </a:endParaRPr>
          </a:p>
        </p:txBody>
      </p:sp>
    </p:spTree>
    <p:extLst>
      <p:ext uri="{BB962C8B-B14F-4D97-AF65-F5344CB8AC3E}">
        <p14:creationId xmlns:p14="http://schemas.microsoft.com/office/powerpoint/2010/main" val="400281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47195" y="2277154"/>
            <a:ext cx="3096884" cy="3364302"/>
          </a:xfrm>
        </p:spPr>
        <p:txBody>
          <a:bodyPr>
            <a:noAutofit/>
          </a:bodyPr>
          <a:lstStyle/>
          <a:p>
            <a:pPr marL="0" indent="0" fontAlgn="base">
              <a:buNone/>
            </a:pPr>
            <a:r>
              <a:rPr lang="en-GB" sz="1700" dirty="0" smtClean="0"/>
              <a:t>In </a:t>
            </a:r>
            <a:r>
              <a:rPr lang="en-GB" sz="1700" dirty="0"/>
              <a:t>virtually all countries with available data, if we divided the total amount of available calories by the number of people, we would be able reach the threshold of </a:t>
            </a:r>
            <a:r>
              <a:rPr lang="en-GB" sz="1700" dirty="0">
                <a:hlinkClick r:id="rId2"/>
              </a:rPr>
              <a:t>2,000 kilocalories per person per day</a:t>
            </a:r>
            <a:r>
              <a:rPr lang="en-GB" sz="1700" dirty="0"/>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22" y="414067"/>
            <a:ext cx="8615633" cy="6081623"/>
          </a:xfrm>
          <a:prstGeom prst="rect">
            <a:avLst/>
          </a:prstGeom>
        </p:spPr>
      </p:pic>
    </p:spTree>
    <p:extLst>
      <p:ext uri="{BB962C8B-B14F-4D97-AF65-F5344CB8AC3E}">
        <p14:creationId xmlns:p14="http://schemas.microsoft.com/office/powerpoint/2010/main" val="3001457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844</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Outline</vt:lpstr>
      <vt:lpstr>PowerPoint Presentation</vt:lpstr>
      <vt:lpstr>PowerPoint Presentation</vt:lpstr>
      <vt:lpstr>Outline</vt:lpstr>
      <vt:lpstr>PowerPoint Presentation</vt:lpstr>
      <vt:lpstr>PowerPoint Presentation</vt:lpstr>
      <vt:lpstr>Outline</vt:lpstr>
      <vt:lpstr>PowerPoint Presentation</vt:lpstr>
      <vt:lpstr>PowerPoint Presentation</vt:lpstr>
      <vt:lpstr>PowerPoint Presentation</vt:lpstr>
      <vt:lpstr>Outline</vt:lpstr>
      <vt:lpstr>PowerPoint Presentation</vt:lpstr>
      <vt:lpstr>Outline</vt:lpstr>
      <vt:lpstr>PowerPoint Presentation</vt:lpstr>
      <vt:lpstr>PowerPoint Presentation</vt:lpstr>
      <vt:lpstr>PowerPoint Presentation</vt:lpstr>
      <vt:lpstr>Outline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Beltekian</dc:creator>
  <cp:lastModifiedBy>Diana Beltekian</cp:lastModifiedBy>
  <cp:revision>4</cp:revision>
  <dcterms:created xsi:type="dcterms:W3CDTF">2018-08-30T13:12:17Z</dcterms:created>
  <dcterms:modified xsi:type="dcterms:W3CDTF">2018-08-31T10:44:45Z</dcterms:modified>
</cp:coreProperties>
</file>