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5" r:id="rId18"/>
    <p:sldId id="273"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EC706-0A14-4558-AAEB-82FC1E419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8DD85-61B4-449C-B1B4-A3837FFD4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E2BFF5-BF21-4BAC-B7A2-956A96B45783}"/>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5" name="Footer Placeholder 4">
            <a:extLst>
              <a:ext uri="{FF2B5EF4-FFF2-40B4-BE49-F238E27FC236}">
                <a16:creationId xmlns:a16="http://schemas.microsoft.com/office/drawing/2014/main" id="{4A80E1CA-BB87-484A-A39D-89B40D252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15EAA-0FED-43B3-B02D-184D79107C62}"/>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54408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3DA3-F482-4F39-895F-7147806F27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D279ED-856B-4EF5-9518-A99E336FF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62B87-944C-4184-BB69-B93F77A3A8BD}"/>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5" name="Footer Placeholder 4">
            <a:extLst>
              <a:ext uri="{FF2B5EF4-FFF2-40B4-BE49-F238E27FC236}">
                <a16:creationId xmlns:a16="http://schemas.microsoft.com/office/drawing/2014/main" id="{60A9D520-A0A1-416B-B4FB-031F758A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95E54-407D-4A0E-BB48-7EDC3EFAB0DD}"/>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3912396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29A0A6-0EA0-4DB7-AC65-0DE4533D96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37DC1C-4598-4F9D-9CFA-CF25D79D53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EE2DE-FAB0-4DE6-8C22-8D1ED665804E}"/>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5" name="Footer Placeholder 4">
            <a:extLst>
              <a:ext uri="{FF2B5EF4-FFF2-40B4-BE49-F238E27FC236}">
                <a16:creationId xmlns:a16="http://schemas.microsoft.com/office/drawing/2014/main" id="{0A3D2D62-786C-44B9-A670-382F3588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B9312-63CA-46C6-9579-EA0B5D39B8AF}"/>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388312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C525-8174-4F4F-BFEC-5AB140423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88EF4-B8A5-4909-9C85-D9D0AE6B0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A94A5-C84D-4897-AF47-560EBAFDABC2}"/>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5" name="Footer Placeholder 4">
            <a:extLst>
              <a:ext uri="{FF2B5EF4-FFF2-40B4-BE49-F238E27FC236}">
                <a16:creationId xmlns:a16="http://schemas.microsoft.com/office/drawing/2014/main" id="{C130CABE-3EF1-4198-9510-570CEB7C0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8B42A-0D56-424F-A9E8-A1924D4898A2}"/>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167163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E139-4A10-4F91-B76E-3C7D074C0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92DAD5-F0DA-47DC-92FB-EDAE58F04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DFF2E-0945-4797-AF77-8C68A45EE3EC}"/>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5" name="Footer Placeholder 4">
            <a:extLst>
              <a:ext uri="{FF2B5EF4-FFF2-40B4-BE49-F238E27FC236}">
                <a16:creationId xmlns:a16="http://schemas.microsoft.com/office/drawing/2014/main" id="{AD305EC2-0667-4889-8727-A9DF91259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AAAE7-0B2B-4BEB-A217-14D090ADB470}"/>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408362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3BA4-7A32-433B-B573-FE377FC93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8826F9-8FE2-4E4F-9D4C-F5CC6C4D3E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F291B-325E-4DD5-8A95-117BDEA4A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112766-9431-4CB1-979C-EEBAB4653082}"/>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6" name="Footer Placeholder 5">
            <a:extLst>
              <a:ext uri="{FF2B5EF4-FFF2-40B4-BE49-F238E27FC236}">
                <a16:creationId xmlns:a16="http://schemas.microsoft.com/office/drawing/2014/main" id="{F083ADE1-1529-4657-8192-4A9460942A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20406-D456-43DF-AF5F-FF1060DB9232}"/>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413954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7E6D-2D3B-47F2-8751-DCA80D0880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CF4A6-5319-43F1-81DF-062FF78CD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0FC9B-2638-4A1C-B557-193E6C84D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739205-E76E-4BAD-8A44-A8CAA2CE2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A6632-33A2-41A5-A34A-2A23C66DC7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9298FE-B972-413D-A892-29D9B0717C8D}"/>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8" name="Footer Placeholder 7">
            <a:extLst>
              <a:ext uri="{FF2B5EF4-FFF2-40B4-BE49-F238E27FC236}">
                <a16:creationId xmlns:a16="http://schemas.microsoft.com/office/drawing/2014/main" id="{46C30164-0C99-4F07-AD64-B1F4303FFA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1BDAFC-B8A7-4850-AB75-5176733EA306}"/>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32655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CCCD-3C3A-49B2-8084-757EC62E52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150F9D-97F7-4528-B465-E89E58BBF9AE}"/>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4" name="Footer Placeholder 3">
            <a:extLst>
              <a:ext uri="{FF2B5EF4-FFF2-40B4-BE49-F238E27FC236}">
                <a16:creationId xmlns:a16="http://schemas.microsoft.com/office/drawing/2014/main" id="{021BAEAC-587E-4B48-9863-94B77A3F0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83A74-38C3-437A-8E83-9006ACA20DE1}"/>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210227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7FAD0-6F2A-4D85-9300-9795B18FEBF6}"/>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3" name="Footer Placeholder 2">
            <a:extLst>
              <a:ext uri="{FF2B5EF4-FFF2-40B4-BE49-F238E27FC236}">
                <a16:creationId xmlns:a16="http://schemas.microsoft.com/office/drawing/2014/main" id="{4C1C3DC4-69A4-4F05-9349-1A2AB0BE97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C09A96-51CA-468D-84D4-690B7B1248B0}"/>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267797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CBA5F-838B-4969-9FB7-0FA5904E9E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C71CE2-0F6D-419E-81FA-313510B259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6B2F4B-0EDC-4CE8-8996-C2DB7E044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0D048-ECDC-45BC-A04E-6D1B9C1121B7}"/>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6" name="Footer Placeholder 5">
            <a:extLst>
              <a:ext uri="{FF2B5EF4-FFF2-40B4-BE49-F238E27FC236}">
                <a16:creationId xmlns:a16="http://schemas.microsoft.com/office/drawing/2014/main" id="{60CCD3CC-B04E-4464-9C89-E59D01408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D3C63-8E1C-4653-8357-CECD1026C94B}"/>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408066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58D7-FF5D-42B1-80C4-6537D4C6C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9D91BF-0C14-4C9A-9E0F-95D0C5B8C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405950-28B1-4047-A283-5972F3812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6F543-4BA2-48BD-A58D-B3D175ED838F}"/>
              </a:ext>
            </a:extLst>
          </p:cNvPr>
          <p:cNvSpPr>
            <a:spLocks noGrp="1"/>
          </p:cNvSpPr>
          <p:nvPr>
            <p:ph type="dt" sz="half" idx="10"/>
          </p:nvPr>
        </p:nvSpPr>
        <p:spPr/>
        <p:txBody>
          <a:bodyPr/>
          <a:lstStyle/>
          <a:p>
            <a:fld id="{9C55DB22-AAEB-4C58-BF87-EDA0D0F733C9}" type="datetimeFigureOut">
              <a:rPr lang="en-US" smtClean="0"/>
              <a:t>2021-06-09</a:t>
            </a:fld>
            <a:endParaRPr lang="en-US"/>
          </a:p>
        </p:txBody>
      </p:sp>
      <p:sp>
        <p:nvSpPr>
          <p:cNvPr id="6" name="Footer Placeholder 5">
            <a:extLst>
              <a:ext uri="{FF2B5EF4-FFF2-40B4-BE49-F238E27FC236}">
                <a16:creationId xmlns:a16="http://schemas.microsoft.com/office/drawing/2014/main" id="{ADCA1E53-2890-4289-BEF6-26AB6683B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90781-0810-4B7B-8EE1-C295FF5431F2}"/>
              </a:ext>
            </a:extLst>
          </p:cNvPr>
          <p:cNvSpPr>
            <a:spLocks noGrp="1"/>
          </p:cNvSpPr>
          <p:nvPr>
            <p:ph type="sldNum" sz="quarter" idx="12"/>
          </p:nvPr>
        </p:nvSpPr>
        <p:spPr/>
        <p:txBody>
          <a:bodyPr/>
          <a:lstStyle/>
          <a:p>
            <a:fld id="{1750E9EC-CA47-4A98-8C65-DAEE92722489}" type="slidenum">
              <a:rPr lang="en-US" smtClean="0"/>
              <a:t>‹#›</a:t>
            </a:fld>
            <a:endParaRPr lang="en-US"/>
          </a:p>
        </p:txBody>
      </p:sp>
    </p:spTree>
    <p:extLst>
      <p:ext uri="{BB962C8B-B14F-4D97-AF65-F5344CB8AC3E}">
        <p14:creationId xmlns:p14="http://schemas.microsoft.com/office/powerpoint/2010/main" val="382345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FB2FF-F8ED-4814-9E00-6E239206E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DDDDD-18A7-4B68-8E20-D0FDD7674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E6AB3-023C-4F6B-8C06-F46158904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5DB22-AAEB-4C58-BF87-EDA0D0F733C9}" type="datetimeFigureOut">
              <a:rPr lang="en-US" smtClean="0"/>
              <a:t>2021-06-09</a:t>
            </a:fld>
            <a:endParaRPr lang="en-US"/>
          </a:p>
        </p:txBody>
      </p:sp>
      <p:sp>
        <p:nvSpPr>
          <p:cNvPr id="5" name="Footer Placeholder 4">
            <a:extLst>
              <a:ext uri="{FF2B5EF4-FFF2-40B4-BE49-F238E27FC236}">
                <a16:creationId xmlns:a16="http://schemas.microsoft.com/office/drawing/2014/main" id="{E7D2101E-2186-4ECD-ACB3-9259C3AE0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B71207-600C-4B8C-864E-C42D3CDD2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0E9EC-CA47-4A98-8C65-DAEE92722489}" type="slidenum">
              <a:rPr lang="en-US" smtClean="0"/>
              <a:t>‹#›</a:t>
            </a:fld>
            <a:endParaRPr lang="en-US"/>
          </a:p>
        </p:txBody>
      </p:sp>
    </p:spTree>
    <p:extLst>
      <p:ext uri="{BB962C8B-B14F-4D97-AF65-F5344CB8AC3E}">
        <p14:creationId xmlns:p14="http://schemas.microsoft.com/office/powerpoint/2010/main" val="931049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landing.google.com/sre/sre-book/chapters/monitoring-distributed-syste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achinelearningmastery.com/gentle-introduction-concept-drift-machine-learn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cloud.google.com/architecture/mlops-continuous-delivery-and-automation-pipelines-in-machine-learning" TargetMode="External"/><Relationship Id="rId13" Type="http://schemas.openxmlformats.org/officeDocument/2006/relationships/hyperlink" Target="https://cloud.google.com/docs/ci-cd/" TargetMode="External"/><Relationship Id="rId3" Type="http://schemas.openxmlformats.org/officeDocument/2006/relationships/hyperlink" Target="https://www.youtube.com/watch?v=6gdrwFMaEZ0" TargetMode="External"/><Relationship Id="rId7" Type="http://schemas.openxmlformats.org/officeDocument/2006/relationships/hyperlink" Target="https://www.altexsoft.com/blog/mlops-methods-tools/" TargetMode="External"/><Relationship Id="rId12" Type="http://schemas.openxmlformats.org/officeDocument/2006/relationships/hyperlink" Target="https://medium.com/swlh/how-to-ci-cd-on-google-cloud-platform-1e631cded335" TargetMode="External"/><Relationship Id="rId2" Type="http://schemas.openxmlformats.org/officeDocument/2006/relationships/hyperlink" Target="https://library.stanford.edu/research/data-management-services/data-best-practices/data-versioning" TargetMode="External"/><Relationship Id="rId1" Type="http://schemas.openxmlformats.org/officeDocument/2006/relationships/slideLayout" Target="../slideLayouts/slideLayout2.xml"/><Relationship Id="rId6" Type="http://schemas.openxmlformats.org/officeDocument/2006/relationships/hyperlink" Target="https://www.youtube.com/watch?v=TZ1lGrJLEZ0" TargetMode="External"/><Relationship Id="rId11" Type="http://schemas.openxmlformats.org/officeDocument/2006/relationships/hyperlink" Target="https://medium.com/codex/build-a-docker-image-with-cloud-build-in-google-cloud-platform-5f6840af2c05" TargetMode="External"/><Relationship Id="rId5" Type="http://schemas.openxmlformats.org/officeDocument/2006/relationships/hyperlink" Target="https://www.youtube.com/watch?v=_Ni6JWdeCew" TargetMode="External"/><Relationship Id="rId10" Type="http://schemas.openxmlformats.org/officeDocument/2006/relationships/hyperlink" Target="https://cloud.google.com/architecture/cicd-pipeline-for-data-processing" TargetMode="External"/><Relationship Id="rId4" Type="http://schemas.openxmlformats.org/officeDocument/2006/relationships/hyperlink" Target="https://www.youtube.com/watch?v=06-AZXmwHjo" TargetMode="External"/><Relationship Id="rId9" Type="http://schemas.openxmlformats.org/officeDocument/2006/relationships/hyperlink" Target="https://cloud.google.com/architecture/architecture-for-mlops-using-tfx-kubeflow-pipelines-and-cloud-build" TargetMode="External"/><Relationship Id="rId14" Type="http://schemas.openxmlformats.org/officeDocument/2006/relationships/hyperlink" Target="https://cloud.google.com/source-repositories/docs/quickstart-triggering-builds-with-source-repositorie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cloud.google.com/kubernetes-engine/docs/reference/rest/v1/projects.locations.clusters" TargetMode="External"/><Relationship Id="rId13" Type="http://schemas.openxmlformats.org/officeDocument/2006/relationships/hyperlink" Target="https://towardsdatascience.com/making-the-ai-journey-from-public-cloud-to-on-prem-ee33996e085c" TargetMode="External"/><Relationship Id="rId3" Type="http://schemas.openxmlformats.org/officeDocument/2006/relationships/hyperlink" Target="https://neptune.ai/blog/mlops-what-it-is-why-it-matters-and-how-to-implement-it-from-a-data-scientist-perspective" TargetMode="External"/><Relationship Id="rId7" Type="http://schemas.openxmlformats.org/officeDocument/2006/relationships/hyperlink" Target="https://stackoverflow.com/questions/55943097/how-to-create-kubernetes-cluster-in-google-cloud-platform-in-python-using-google" TargetMode="External"/><Relationship Id="rId12" Type="http://schemas.openxmlformats.org/officeDocument/2006/relationships/hyperlink" Target="https://www.youtube.com/watch?v=tXtz3XQs1ow" TargetMode="External"/><Relationship Id="rId2" Type="http://schemas.openxmlformats.org/officeDocument/2006/relationships/hyperlink" Target="https://stackoverflow.blog/2020/10/12/how-to-put-machine-learning-models-into-production/" TargetMode="External"/><Relationship Id="rId16" Type="http://schemas.openxmlformats.org/officeDocument/2006/relationships/hyperlink" Target="https://towardsdatascience.com/machine-learning-experiment-tracking-93b796e501b0" TargetMode="External"/><Relationship Id="rId1" Type="http://schemas.openxmlformats.org/officeDocument/2006/relationships/slideLayout" Target="../slideLayouts/slideLayout2.xml"/><Relationship Id="rId6" Type="http://schemas.openxmlformats.org/officeDocument/2006/relationships/hyperlink" Target="https://cloud.google.com/ai-platform/pipelines/docs/getting-started" TargetMode="External"/><Relationship Id="rId11" Type="http://schemas.openxmlformats.org/officeDocument/2006/relationships/hyperlink" Target="https://stackoverflow.com/questions/60787646/kubeflow-vs-other-options" TargetMode="External"/><Relationship Id="rId5" Type="http://schemas.openxmlformats.org/officeDocument/2006/relationships/hyperlink" Target="https://colab.research.google.com/github/amygdala/code-snippets/blob/master/ml/notebook_examples/hosted_kfp/event_triggered_kfp_pipeline_bw.ipynb" TargetMode="External"/><Relationship Id="rId15" Type="http://schemas.openxmlformats.org/officeDocument/2006/relationships/hyperlink" Target="https://towardsdatascience.com/safely-rolling-out-ml-models-to-production-13e0b8211a2f" TargetMode="External"/><Relationship Id="rId10" Type="http://schemas.openxmlformats.org/officeDocument/2006/relationships/hyperlink" Target="https://neptune.ai/blog/the-best-kubeflow-alternatives" TargetMode="External"/><Relationship Id="rId4" Type="http://schemas.openxmlformats.org/officeDocument/2006/relationships/hyperlink" Target="https://medium.com/weareservian/the-cheesy-analogy-of-mlflow-and-kubeflow-715a45580fbe#:~:text=MLflow%20is%20a%20single%20python,model%20development%20and%20production%20tools" TargetMode="External"/><Relationship Id="rId9" Type="http://schemas.openxmlformats.org/officeDocument/2006/relationships/hyperlink" Target="https://cloud.google.com/kubernetes-engine/docs/reference/rest/v1/projects.zones.clusters/create" TargetMode="External"/><Relationship Id="rId14" Type="http://schemas.openxmlformats.org/officeDocument/2006/relationships/hyperlink" Target="https://itnext.io/machine-learning-model-serving-options-1edf790d917"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info.deeplearning.ai/the-batch-companies-slipping-on-ai-goals-self-training-for-better-vision-muppets-and-models-china-vs-us-only-the-best-examples-proliferating-patent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montecarlodata.com/why-production-machine-learning-fails-and-how-to-fix-it/" TargetMode="External"/><Relationship Id="rId3" Type="http://schemas.openxmlformats.org/officeDocument/2006/relationships/hyperlink" Target="https://medium.com/google-cloud/2018-google-deployment-manager-5ebb8759a122#:~:text=Infrastructure%20as%20code%20is%20the,by%20describing%20it%20using%20code" TargetMode="External"/><Relationship Id="rId7" Type="http://schemas.openxmlformats.org/officeDocument/2006/relationships/hyperlink" Target="https://towardsdatascience.com/the-way-you-version-control-your-ml-projects-is-wrong-42910cba9bd9" TargetMode="External"/><Relationship Id="rId2" Type="http://schemas.openxmlformats.org/officeDocument/2006/relationships/hyperlink" Target="https://www.infoq.com/news/2020/03/spotify-terraform-kubeflow/" TargetMode="External"/><Relationship Id="rId1" Type="http://schemas.openxmlformats.org/officeDocument/2006/relationships/slideLayout" Target="../slideLayouts/slideLayout2.xml"/><Relationship Id="rId6" Type="http://schemas.openxmlformats.org/officeDocument/2006/relationships/hyperlink" Target="https://www.cncf.io/wp-content/uploads/2020/08/Arrikto-Webinar-Scalable-ML-Workflows-with-Advanced-Data-Management-on-Kubeflow.pdf" TargetMode="External"/><Relationship Id="rId5" Type="http://schemas.openxmlformats.org/officeDocument/2006/relationships/hyperlink" Target="https://www.kubeflow.org/docs/components/pipelines/overview/pipelines-overview/" TargetMode="External"/><Relationship Id="rId4" Type="http://schemas.openxmlformats.org/officeDocument/2006/relationships/hyperlink" Target="https://cloud.google.com/recommender/docs/tutorial-iac"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evOp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AC27616-35FB-44A0-87D3-C1FACDBDA2C0}"/>
              </a:ext>
            </a:extLst>
          </p:cNvPr>
          <p:cNvSpPr>
            <a:spLocks noGrp="1"/>
          </p:cNvSpPr>
          <p:nvPr>
            <p:ph type="ctrTitle"/>
          </p:nvPr>
        </p:nvSpPr>
        <p:spPr>
          <a:xfrm>
            <a:off x="3045368" y="2043663"/>
            <a:ext cx="6105194" cy="2031055"/>
          </a:xfrm>
        </p:spPr>
        <p:txBody>
          <a:bodyPr>
            <a:normAutofit/>
          </a:bodyPr>
          <a:lstStyle/>
          <a:p>
            <a:r>
              <a:rPr lang="en-US">
                <a:solidFill>
                  <a:srgbClr val="FFFFFF"/>
                </a:solidFill>
              </a:rPr>
              <a:t>ML Ops=ML + Dev Ops</a:t>
            </a:r>
          </a:p>
        </p:txBody>
      </p:sp>
      <p:sp>
        <p:nvSpPr>
          <p:cNvPr id="3" name="Subtitle 2">
            <a:extLst>
              <a:ext uri="{FF2B5EF4-FFF2-40B4-BE49-F238E27FC236}">
                <a16:creationId xmlns:a16="http://schemas.microsoft.com/office/drawing/2014/main" id="{4D7B2EAE-99BD-48C4-A6E4-FC6CDBDCE327}"/>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61268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9300-57F7-40DD-B30D-BD3C427B2F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E5428C-F96C-406C-8AA2-7B63B05D3CDE}"/>
              </a:ext>
            </a:extLst>
          </p:cNvPr>
          <p:cNvSpPr>
            <a:spLocks noGrp="1"/>
          </p:cNvSpPr>
          <p:nvPr>
            <p:ph idx="1"/>
          </p:nvPr>
        </p:nvSpPr>
        <p:spPr/>
        <p:txBody>
          <a:bodyPr>
            <a:normAutofit lnSpcReduction="10000"/>
          </a:bodyPr>
          <a:lstStyle/>
          <a:p>
            <a:r>
              <a:rPr lang="en-US" dirty="0"/>
              <a:t>Note that there are two distinct ML pipelines: the training pipeline and the serving pipeline. </a:t>
            </a:r>
          </a:p>
          <a:p>
            <a:r>
              <a:rPr lang="en-US" dirty="0"/>
              <a:t>What they have in common is that the data transformations that they perform need to produce data in the same format, but their implementations can be very different. For example, the training pipeline usually runs over batch files that contain all features, while the serving pipeline often runs online and receives only part of the features in the requests, retrieving the rest from a database.</a:t>
            </a:r>
          </a:p>
          <a:p>
            <a:r>
              <a:rPr lang="en-US" dirty="0"/>
              <a:t>It is important, however, to ensure that these two pipelines are consistent, so one should try to reuse code and data whenever possible. </a:t>
            </a:r>
          </a:p>
        </p:txBody>
      </p:sp>
    </p:spTree>
    <p:extLst>
      <p:ext uri="{BB962C8B-B14F-4D97-AF65-F5344CB8AC3E}">
        <p14:creationId xmlns:p14="http://schemas.microsoft.com/office/powerpoint/2010/main" val="390046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61855-5909-4447-9986-54EC58BD33A3}"/>
              </a:ext>
            </a:extLst>
          </p:cNvPr>
          <p:cNvSpPr>
            <a:spLocks noGrp="1"/>
          </p:cNvSpPr>
          <p:nvPr>
            <p:ph type="title"/>
          </p:nvPr>
        </p:nvSpPr>
        <p:spPr/>
        <p:txBody>
          <a:bodyPr/>
          <a:lstStyle/>
          <a:p>
            <a:r>
              <a:rPr lang="en-US" dirty="0"/>
              <a:t>Model and Data Versioning</a:t>
            </a:r>
          </a:p>
        </p:txBody>
      </p:sp>
      <p:sp>
        <p:nvSpPr>
          <p:cNvPr id="3" name="Content Placeholder 2">
            <a:extLst>
              <a:ext uri="{FF2B5EF4-FFF2-40B4-BE49-F238E27FC236}">
                <a16:creationId xmlns:a16="http://schemas.microsoft.com/office/drawing/2014/main" id="{EBDEAF68-6D9E-43A5-ADC6-B4A4867297B4}"/>
              </a:ext>
            </a:extLst>
          </p:cNvPr>
          <p:cNvSpPr>
            <a:spLocks noGrp="1"/>
          </p:cNvSpPr>
          <p:nvPr>
            <p:ph idx="1"/>
          </p:nvPr>
        </p:nvSpPr>
        <p:spPr/>
        <p:txBody>
          <a:bodyPr>
            <a:normAutofit fontScale="92500" lnSpcReduction="20000"/>
          </a:bodyPr>
          <a:lstStyle/>
          <a:p>
            <a:r>
              <a:rPr lang="en-US" dirty="0"/>
              <a:t>In order to have reproducibility, consistent version tracking is essential. In a traditional software world, versioning code is enough, because all behavior is defined by it. In ML, we also need to track model versions, along with the data used to train it, and some meta-information like training hyperparameters.</a:t>
            </a:r>
          </a:p>
          <a:p>
            <a:r>
              <a:rPr lang="en-US" dirty="0"/>
              <a:t>Models and metadata can be tracked in a standard version control system like Git, but data is often too large and mutable for that to be efficient and practical.</a:t>
            </a:r>
          </a:p>
          <a:p>
            <a:r>
              <a:rPr lang="en-US" dirty="0"/>
              <a:t> It’s also necessary to version data and tie each trained model to the exact versions of code, data and hyperparameters that were used. The ideal solution would be a purpose-built tool, but so far there is no clear consensus in the market and many schemes are used, most based on file/object storage conventions and metadata databases.</a:t>
            </a:r>
          </a:p>
        </p:txBody>
      </p:sp>
    </p:spTree>
    <p:extLst>
      <p:ext uri="{BB962C8B-B14F-4D97-AF65-F5344CB8AC3E}">
        <p14:creationId xmlns:p14="http://schemas.microsoft.com/office/powerpoint/2010/main" val="226960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7CB4-B1FA-4E28-BFAD-FE04C7DF6215}"/>
              </a:ext>
            </a:extLst>
          </p:cNvPr>
          <p:cNvSpPr>
            <a:spLocks noGrp="1"/>
          </p:cNvSpPr>
          <p:nvPr>
            <p:ph type="title"/>
          </p:nvPr>
        </p:nvSpPr>
        <p:spPr/>
        <p:txBody>
          <a:bodyPr/>
          <a:lstStyle/>
          <a:p>
            <a:r>
              <a:rPr lang="en-US" dirty="0"/>
              <a:t>Model validation</a:t>
            </a:r>
          </a:p>
        </p:txBody>
      </p:sp>
      <p:sp>
        <p:nvSpPr>
          <p:cNvPr id="3" name="Content Placeholder 2">
            <a:extLst>
              <a:ext uri="{FF2B5EF4-FFF2-40B4-BE49-F238E27FC236}">
                <a16:creationId xmlns:a16="http://schemas.microsoft.com/office/drawing/2014/main" id="{1095CB68-9301-425A-A8F2-2FAAF9B94A3F}"/>
              </a:ext>
            </a:extLst>
          </p:cNvPr>
          <p:cNvSpPr>
            <a:spLocks noGrp="1"/>
          </p:cNvSpPr>
          <p:nvPr>
            <p:ph idx="1"/>
          </p:nvPr>
        </p:nvSpPr>
        <p:spPr/>
        <p:txBody>
          <a:bodyPr>
            <a:normAutofit fontScale="70000" lnSpcReduction="20000"/>
          </a:bodyPr>
          <a:lstStyle/>
          <a:p>
            <a:r>
              <a:rPr lang="en-US" dirty="0"/>
              <a:t>Another standard DevOps practice is test automation, usually in the form of unit tests and integration tests. Passing these tests is a prerequisite for a new version to be deployed. Having comprehensive automated tests can give great confidence to a team, accelerating the pace of production deployments dramatically.</a:t>
            </a:r>
          </a:p>
          <a:p>
            <a:r>
              <a:rPr lang="en-US" dirty="0"/>
              <a:t>ML models are harder to test, because no model gives 100% correct results. This means that model validation tests need to be necessarily statistical in nature, rather than having a binary pass/fail status. In order to decide whether a model is good enough for deployment, one needs to decide on the right metrics to track and the threshold of their acceptable values, usually empirically, and often by comparison with previous models or benchmarks.</a:t>
            </a:r>
          </a:p>
          <a:p>
            <a:r>
              <a:rPr lang="en-US" dirty="0"/>
              <a:t>It’s also not enough to track a single metric for the entirety of the validation set. Just as good unit tests must test several cases, model validation needs to be done individually for relevant segments of the data, known as slices. For example, if gender could be a relevant feature of a model, directly or indirectly, tracking separate metrics for male, female and other genders.</a:t>
            </a:r>
          </a:p>
          <a:p>
            <a:r>
              <a:rPr lang="en-US" dirty="0"/>
              <a:t>If you manage to get models validated in an automated and reliable way, along with the rest of the ML pipeline, you could even close the loop and implement online model training, if it makes sense for the use case.</a:t>
            </a:r>
          </a:p>
        </p:txBody>
      </p:sp>
    </p:spTree>
    <p:extLst>
      <p:ext uri="{BB962C8B-B14F-4D97-AF65-F5344CB8AC3E}">
        <p14:creationId xmlns:p14="http://schemas.microsoft.com/office/powerpoint/2010/main" val="167988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5499-CD60-4DFA-B775-D699E51BE4B3}"/>
              </a:ext>
            </a:extLst>
          </p:cNvPr>
          <p:cNvSpPr>
            <a:spLocks noGrp="1"/>
          </p:cNvSpPr>
          <p:nvPr>
            <p:ph type="title"/>
          </p:nvPr>
        </p:nvSpPr>
        <p:spPr/>
        <p:txBody>
          <a:bodyPr/>
          <a:lstStyle/>
          <a:p>
            <a:r>
              <a:rPr lang="en-US" dirty="0"/>
              <a:t>Data validation</a:t>
            </a:r>
          </a:p>
        </p:txBody>
      </p:sp>
      <p:sp>
        <p:nvSpPr>
          <p:cNvPr id="3" name="Content Placeholder 2">
            <a:extLst>
              <a:ext uri="{FF2B5EF4-FFF2-40B4-BE49-F238E27FC236}">
                <a16:creationId xmlns:a16="http://schemas.microsoft.com/office/drawing/2014/main" id="{AC6FBADD-B062-45B5-B6DF-155345CF9AC7}"/>
              </a:ext>
            </a:extLst>
          </p:cNvPr>
          <p:cNvSpPr>
            <a:spLocks noGrp="1"/>
          </p:cNvSpPr>
          <p:nvPr>
            <p:ph idx="1"/>
          </p:nvPr>
        </p:nvSpPr>
        <p:spPr/>
        <p:txBody>
          <a:bodyPr>
            <a:normAutofit fontScale="92500" lnSpcReduction="10000"/>
          </a:bodyPr>
          <a:lstStyle/>
          <a:p>
            <a:r>
              <a:rPr lang="en-US" dirty="0"/>
              <a:t>A good data pipeline usually starts by validating the input data. Common validations include file format and size, column types, null or empty values and invalid values. These are all necessary for ML training and prediction, otherwise you might end up with a misbehaving model and scratching your head looking for the reason. </a:t>
            </a:r>
          </a:p>
          <a:p>
            <a:r>
              <a:rPr lang="en-US" dirty="0"/>
              <a:t>In addition to basic validations that any data pipeline performs, ML pipelines should also validate higher level statistical properties of the input. For example, if the average or standard deviation of a feature change considerably from one training dataset to another, it will likely affect the trained model and its predictions. This could be a reflection of actual change in the data or it could be an anomaly caused by how the data is processed, so it’s important to check and rule out systemic errors as causes that could contaminate the model, and fix them if necessary.</a:t>
            </a:r>
            <a:endParaRPr lang="en-US" b="1" dirty="0"/>
          </a:p>
        </p:txBody>
      </p:sp>
    </p:spTree>
    <p:extLst>
      <p:ext uri="{BB962C8B-B14F-4D97-AF65-F5344CB8AC3E}">
        <p14:creationId xmlns:p14="http://schemas.microsoft.com/office/powerpoint/2010/main" val="263349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B6695A4-CAD3-453E-9970-5201F8DB3BFF}"/>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Monitoring</a:t>
            </a:r>
          </a:p>
        </p:txBody>
      </p:sp>
      <p:sp>
        <p:nvSpPr>
          <p:cNvPr id="3" name="Content Placeholder 2">
            <a:extLst>
              <a:ext uri="{FF2B5EF4-FFF2-40B4-BE49-F238E27FC236}">
                <a16:creationId xmlns:a16="http://schemas.microsoft.com/office/drawing/2014/main" id="{B8F7255F-CE0D-4090-A2C1-86934D48381A}"/>
              </a:ext>
            </a:extLst>
          </p:cNvPr>
          <p:cNvSpPr>
            <a:spLocks noGrp="1"/>
          </p:cNvSpPr>
          <p:nvPr>
            <p:ph idx="1"/>
          </p:nvPr>
        </p:nvSpPr>
        <p:spPr>
          <a:xfrm>
            <a:off x="1367624" y="2490436"/>
            <a:ext cx="9708995" cy="3567173"/>
          </a:xfrm>
        </p:spPr>
        <p:txBody>
          <a:bodyPr anchor="ctr">
            <a:normAutofit/>
          </a:bodyPr>
          <a:lstStyle/>
          <a:p>
            <a:r>
              <a:rPr lang="en-US" sz="1500"/>
              <a:t>Monitoring production systems is essential to keeping them running well. For ML systems, monitoring becomes even more important, because their performance depends not just on factors that we have some control over, like infrastructure and our own software, but also on data, which we have much less control over.</a:t>
            </a:r>
          </a:p>
          <a:p>
            <a:r>
              <a:rPr lang="en-US" sz="1500"/>
              <a:t>Therefore, in addition to monitoring </a:t>
            </a:r>
            <a:r>
              <a:rPr lang="en-US" sz="1500" u="sng">
                <a:hlinkClick r:id="rId2"/>
              </a:rPr>
              <a:t>standard metrics like latency, traffic, errors and saturation</a:t>
            </a:r>
            <a:r>
              <a:rPr lang="en-US" sz="1500"/>
              <a:t>, we also need to monitor model prediction performance.</a:t>
            </a:r>
          </a:p>
          <a:p>
            <a:r>
              <a:rPr lang="en-US" sz="1500"/>
              <a:t>An obvious challenge with monitoring model performance is that we usually don’t have a verified label to compare our model’s predictions to, since the model works on new data. In some cases we might have some indirect way of assessing the model’s effectiveness, for example by measuring click rate for a recommendation model. In other cases, we might have to rely on comparisons between time periods, for example by calculating a percentage of positive classifications hourly and alerting if it deviates by more than a few percent from the average for that time.</a:t>
            </a:r>
          </a:p>
          <a:p>
            <a:r>
              <a:rPr lang="en-US" sz="1500"/>
              <a:t>Just like when validating the model, it’s also important to monitor metrics across slices, and not just globally, to be able to detect problems affecting specific segments.</a:t>
            </a:r>
          </a:p>
          <a:p>
            <a:endParaRPr lang="en-US" sz="1500"/>
          </a:p>
        </p:txBody>
      </p:sp>
    </p:spTree>
    <p:extLst>
      <p:ext uri="{BB962C8B-B14F-4D97-AF65-F5344CB8AC3E}">
        <p14:creationId xmlns:p14="http://schemas.microsoft.com/office/powerpoint/2010/main" val="26311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1619D93-0541-4DE1-9B29-4CBF89ADCC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43627"/>
            <a:ext cx="10905066" cy="5370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655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4AA3-995B-4D11-B752-80C47F6CE13F}"/>
              </a:ext>
            </a:extLst>
          </p:cNvPr>
          <p:cNvSpPr>
            <a:spLocks noGrp="1"/>
          </p:cNvSpPr>
          <p:nvPr>
            <p:ph type="title"/>
          </p:nvPr>
        </p:nvSpPr>
        <p:spPr/>
        <p:txBody>
          <a:bodyPr/>
          <a:lstStyle/>
          <a:p>
            <a:r>
              <a:rPr lang="en-US" dirty="0"/>
              <a:t>Data drift</a:t>
            </a:r>
          </a:p>
        </p:txBody>
      </p:sp>
      <p:sp>
        <p:nvSpPr>
          <p:cNvPr id="3" name="Content Placeholder 2">
            <a:extLst>
              <a:ext uri="{FF2B5EF4-FFF2-40B4-BE49-F238E27FC236}">
                <a16:creationId xmlns:a16="http://schemas.microsoft.com/office/drawing/2014/main" id="{7B9460FB-4647-4DE7-84DE-AB5CE10A22FC}"/>
              </a:ext>
            </a:extLst>
          </p:cNvPr>
          <p:cNvSpPr>
            <a:spLocks noGrp="1"/>
          </p:cNvSpPr>
          <p:nvPr>
            <p:ph idx="1"/>
          </p:nvPr>
        </p:nvSpPr>
        <p:spPr/>
        <p:txBody>
          <a:bodyPr/>
          <a:lstStyle/>
          <a:p>
            <a:r>
              <a:rPr lang="en-US" dirty="0">
                <a:hlinkClick r:id="rId2"/>
              </a:rPr>
              <a:t>https://machinelearningmastery.com/gentle-introduction-concept-drift-machine-learning/</a:t>
            </a:r>
            <a:endParaRPr lang="en-US" dirty="0"/>
          </a:p>
          <a:p>
            <a:r>
              <a:rPr lang="en-US" dirty="0"/>
              <a:t>PSI,CSI</a:t>
            </a:r>
          </a:p>
        </p:txBody>
      </p:sp>
    </p:spTree>
    <p:extLst>
      <p:ext uri="{BB962C8B-B14F-4D97-AF65-F5344CB8AC3E}">
        <p14:creationId xmlns:p14="http://schemas.microsoft.com/office/powerpoint/2010/main" val="940282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5958-12D1-47D9-A5DB-70EE361D6A3E}"/>
              </a:ext>
            </a:extLst>
          </p:cNvPr>
          <p:cNvSpPr>
            <a:spLocks noGrp="1"/>
          </p:cNvSpPr>
          <p:nvPr>
            <p:ph type="title"/>
          </p:nvPr>
        </p:nvSpPr>
        <p:spPr/>
        <p:txBody>
          <a:bodyPr/>
          <a:lstStyle/>
          <a:p>
            <a:r>
              <a:rPr lang="en-US"/>
              <a:t>Model Retraining</a:t>
            </a:r>
          </a:p>
        </p:txBody>
      </p:sp>
      <p:sp>
        <p:nvSpPr>
          <p:cNvPr id="3" name="Content Placeholder 2">
            <a:extLst>
              <a:ext uri="{FF2B5EF4-FFF2-40B4-BE49-F238E27FC236}">
                <a16:creationId xmlns:a16="http://schemas.microsoft.com/office/drawing/2014/main" id="{A8A28032-FBFF-4C57-9420-68F5EB3BED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6446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27B0E-8802-4635-BFFA-8B92A87ADB40}"/>
              </a:ext>
            </a:extLst>
          </p:cNvPr>
          <p:cNvSpPr>
            <a:spLocks noGrp="1"/>
          </p:cNvSpPr>
          <p:nvPr>
            <p:ph type="title"/>
          </p:nvPr>
        </p:nvSpPr>
        <p:spPr/>
        <p:txBody>
          <a:bodyPr/>
          <a:lstStyle/>
          <a:p>
            <a:r>
              <a:rPr lang="en-US" dirty="0"/>
              <a:t>Link</a:t>
            </a:r>
          </a:p>
        </p:txBody>
      </p:sp>
      <p:sp>
        <p:nvSpPr>
          <p:cNvPr id="3" name="Content Placeholder 2">
            <a:extLst>
              <a:ext uri="{FF2B5EF4-FFF2-40B4-BE49-F238E27FC236}">
                <a16:creationId xmlns:a16="http://schemas.microsoft.com/office/drawing/2014/main" id="{032BE32B-13AE-41AF-8C41-5BA183B434F2}"/>
              </a:ext>
            </a:extLst>
          </p:cNvPr>
          <p:cNvSpPr>
            <a:spLocks noGrp="1"/>
          </p:cNvSpPr>
          <p:nvPr>
            <p:ph idx="1"/>
          </p:nvPr>
        </p:nvSpPr>
        <p:spPr/>
        <p:txBody>
          <a:bodyPr>
            <a:normAutofit fontScale="47500" lnSpcReduction="20000"/>
          </a:bodyPr>
          <a:lstStyle/>
          <a:p>
            <a:r>
              <a:rPr lang="en-US" dirty="0">
                <a:hlinkClick r:id="rId2"/>
              </a:rPr>
              <a:t>https://library.stanford.edu/research/data-management-services/data-best-practices/data-versioning</a:t>
            </a:r>
            <a:endParaRPr lang="en-US" dirty="0"/>
          </a:p>
          <a:p>
            <a:r>
              <a:rPr lang="en-US" dirty="0">
                <a:hlinkClick r:id="rId3"/>
              </a:rPr>
              <a:t>https://www.youtube.com/watch?v=6gdrwFMaEZ0</a:t>
            </a:r>
            <a:endParaRPr lang="en-US" dirty="0"/>
          </a:p>
          <a:p>
            <a:r>
              <a:rPr lang="en-US" dirty="0">
                <a:hlinkClick r:id="rId4"/>
              </a:rPr>
              <a:t>https://www.youtube.com/watch?v=06-AZXmwHjo</a:t>
            </a:r>
            <a:endParaRPr lang="en-US" dirty="0"/>
          </a:p>
          <a:p>
            <a:r>
              <a:rPr lang="en-US" dirty="0">
                <a:hlinkClick r:id="rId5"/>
              </a:rPr>
              <a:t>https://www.youtube.com/watch?v=_Ni6JWdeCew</a:t>
            </a:r>
            <a:endParaRPr lang="en-US" dirty="0"/>
          </a:p>
          <a:p>
            <a:r>
              <a:rPr lang="en-US" dirty="0">
                <a:hlinkClick r:id="rId6"/>
              </a:rPr>
              <a:t>https://www.youtube.com/watch?v=TZ1lGrJLEZ0</a:t>
            </a:r>
            <a:endParaRPr lang="en-US" dirty="0"/>
          </a:p>
          <a:p>
            <a:r>
              <a:rPr lang="en-US" dirty="0">
                <a:hlinkClick r:id="rId7"/>
              </a:rPr>
              <a:t>https://www.altexsoft.com/blog/mlops-methods-tools/</a:t>
            </a:r>
            <a:endParaRPr lang="en-US" dirty="0"/>
          </a:p>
          <a:p>
            <a:r>
              <a:rPr lang="en-US" dirty="0">
                <a:hlinkClick r:id="rId8"/>
              </a:rPr>
              <a:t>https://cloud.google.com/architecture/mlops-continuous-delivery-and-automation-pipelines-in-machine-learning</a:t>
            </a:r>
            <a:endParaRPr lang="en-US" dirty="0"/>
          </a:p>
          <a:p>
            <a:r>
              <a:rPr lang="en-US" dirty="0">
                <a:hlinkClick r:id="rId9"/>
              </a:rPr>
              <a:t>https://cloud.google.com/architecture/architecture-for-mlops-using-tfx-kubeflow-pipelines-and-cloud-build</a:t>
            </a:r>
            <a:endParaRPr lang="en-US" dirty="0"/>
          </a:p>
          <a:p>
            <a:r>
              <a:rPr lang="en-US" dirty="0">
                <a:hlinkClick r:id="rId10"/>
              </a:rPr>
              <a:t>https://cloud.google.com/architecture/cicd-pipeline-for-data-processing</a:t>
            </a:r>
            <a:endParaRPr lang="en-US" dirty="0"/>
          </a:p>
          <a:p>
            <a:r>
              <a:rPr lang="en-US" dirty="0">
                <a:hlinkClick r:id="rId11"/>
              </a:rPr>
              <a:t>https://medium.com/codex/build-a-docker-image-with-cloud-build-in-google-cloud-platform-5f6840af2c05</a:t>
            </a:r>
            <a:endParaRPr lang="en-US" dirty="0"/>
          </a:p>
          <a:p>
            <a:r>
              <a:rPr lang="en-US" dirty="0">
                <a:hlinkClick r:id="rId11"/>
              </a:rPr>
              <a:t>Build a Docker image automatically with Cloud Build in Google Cloud Platform. | by </a:t>
            </a:r>
            <a:r>
              <a:rPr lang="en-US" dirty="0" err="1">
                <a:hlinkClick r:id="rId11"/>
              </a:rPr>
              <a:t>Guanglin</a:t>
            </a:r>
            <a:r>
              <a:rPr lang="en-US" dirty="0">
                <a:hlinkClick r:id="rId11"/>
              </a:rPr>
              <a:t> </a:t>
            </a:r>
            <a:r>
              <a:rPr lang="en-US" dirty="0" err="1">
                <a:hlinkClick r:id="rId11"/>
              </a:rPr>
              <a:t>Kuang</a:t>
            </a:r>
            <a:r>
              <a:rPr lang="en-US" dirty="0">
                <a:hlinkClick r:id="rId11"/>
              </a:rPr>
              <a:t> | </a:t>
            </a:r>
            <a:r>
              <a:rPr lang="en-US" dirty="0" err="1">
                <a:hlinkClick r:id="rId11"/>
              </a:rPr>
              <a:t>CodeX</a:t>
            </a:r>
            <a:r>
              <a:rPr lang="en-US" dirty="0">
                <a:hlinkClick r:id="rId11"/>
              </a:rPr>
              <a:t> | Mar, 2021 | Medium</a:t>
            </a:r>
            <a:endParaRPr lang="en-US" dirty="0"/>
          </a:p>
          <a:p>
            <a:r>
              <a:rPr lang="en-US" dirty="0">
                <a:hlinkClick r:id="rId12"/>
              </a:rPr>
              <a:t>CI/CD Pipeline on GCP using Cloud Build | The Startup (medium.com)</a:t>
            </a:r>
            <a:endParaRPr lang="en-US" dirty="0"/>
          </a:p>
          <a:p>
            <a:r>
              <a:rPr lang="en-US" dirty="0">
                <a:hlinkClick r:id="rId13"/>
              </a:rPr>
              <a:t>CI/CD with Google Cloud</a:t>
            </a:r>
            <a:endParaRPr lang="en-US" dirty="0"/>
          </a:p>
          <a:p>
            <a:r>
              <a:rPr lang="en-US" dirty="0" err="1">
                <a:hlinkClick r:id="rId14"/>
              </a:rPr>
              <a:t>Quickstart</a:t>
            </a:r>
            <a:r>
              <a:rPr lang="en-US" dirty="0">
                <a:hlinkClick r:id="rId14"/>
              </a:rPr>
              <a:t>: Automate App Engine deployments with Cloud Build (google.com)</a:t>
            </a:r>
            <a:endParaRPr lang="en-US" dirty="0"/>
          </a:p>
          <a:p>
            <a:r>
              <a:rPr lang="en-US" dirty="0"/>
              <a:t>https://www.youtube.com/playlist?list=PLTPXxbhUt-YWjDg318nmSxRqTgZFWQ2ZC</a:t>
            </a:r>
          </a:p>
        </p:txBody>
      </p:sp>
    </p:spTree>
    <p:extLst>
      <p:ext uri="{BB962C8B-B14F-4D97-AF65-F5344CB8AC3E}">
        <p14:creationId xmlns:p14="http://schemas.microsoft.com/office/powerpoint/2010/main" val="1749265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58551-1304-42F3-9D38-B848BB5209B4}"/>
              </a:ext>
            </a:extLst>
          </p:cNvPr>
          <p:cNvSpPr>
            <a:spLocks noGrp="1"/>
          </p:cNvSpPr>
          <p:nvPr>
            <p:ph idx="1"/>
          </p:nvPr>
        </p:nvSpPr>
        <p:spPr/>
        <p:txBody>
          <a:bodyPr>
            <a:normAutofit fontScale="32500" lnSpcReduction="20000"/>
          </a:bodyPr>
          <a:lstStyle/>
          <a:p>
            <a:r>
              <a:rPr lang="en-US" dirty="0">
                <a:hlinkClick r:id="rId2"/>
              </a:rPr>
              <a:t>https://stackoverflow.blog/2020/10/12/how-to-put-machine-learning-models-into-production/</a:t>
            </a:r>
            <a:endParaRPr lang="en-US" dirty="0"/>
          </a:p>
          <a:p>
            <a:endParaRPr lang="en-US" dirty="0"/>
          </a:p>
          <a:p>
            <a:r>
              <a:rPr lang="en-US" dirty="0">
                <a:hlinkClick r:id="rId3"/>
              </a:rPr>
              <a:t>https://neptune.ai/blog/mlops-what-it-is-why-it-matters-and-how-to-implement-it-from-a-data-scientist-perspective</a:t>
            </a:r>
            <a:endParaRPr lang="en-US" dirty="0"/>
          </a:p>
          <a:p>
            <a:endParaRPr lang="en-US" dirty="0"/>
          </a:p>
          <a:p>
            <a:r>
              <a:rPr lang="en-US" dirty="0" err="1"/>
              <a:t>Mlflow</a:t>
            </a:r>
            <a:r>
              <a:rPr lang="en-US" dirty="0"/>
              <a:t> vs </a:t>
            </a:r>
            <a:r>
              <a:rPr lang="en-US" dirty="0" err="1"/>
              <a:t>Kubeflow</a:t>
            </a:r>
            <a:r>
              <a:rPr lang="en-US" dirty="0"/>
              <a:t>: </a:t>
            </a:r>
            <a:r>
              <a:rPr lang="en-US" dirty="0">
                <a:hlinkClick r:id="rId4"/>
              </a:rPr>
              <a:t>https://medium.com/weareservian/the-cheesy-analogy-of-mlflow-and-kubeflow-715a45580fbe#:~:text=MLflow%20is%20a%20single%20python,model%20development%20and%20production%20tools</a:t>
            </a:r>
            <a:r>
              <a:rPr lang="en-US" dirty="0"/>
              <a:t>.</a:t>
            </a:r>
          </a:p>
          <a:p>
            <a:endParaRPr lang="en-US" dirty="0"/>
          </a:p>
          <a:p>
            <a:r>
              <a:rPr lang="en-US" dirty="0">
                <a:hlinkClick r:id="rId5"/>
              </a:rPr>
              <a:t>https://colab.research.google.com/github/amygdala/code-snippets/blob/master/ml/notebook_examples/hosted_kfp/event_triggered_kfp_pipeline_bw.ipynb</a:t>
            </a:r>
            <a:endParaRPr lang="en-US" dirty="0"/>
          </a:p>
          <a:p>
            <a:r>
              <a:rPr lang="en-US" dirty="0">
                <a:hlinkClick r:id="rId6"/>
              </a:rPr>
              <a:t>https://cloud.google.com/ai-platform/pipelines/docs/getting-started</a:t>
            </a:r>
            <a:endParaRPr lang="en-US" dirty="0"/>
          </a:p>
          <a:p>
            <a:endParaRPr lang="en-US" dirty="0"/>
          </a:p>
          <a:p>
            <a:r>
              <a:rPr lang="en-US" dirty="0">
                <a:hlinkClick r:id="rId7"/>
              </a:rPr>
              <a:t>https://stackoverflow.com/questions/55943097/how-to-create-kubernetes-cluster-in-google-cloud-platform-in-python-using-google</a:t>
            </a:r>
            <a:endParaRPr lang="en-US" dirty="0"/>
          </a:p>
          <a:p>
            <a:r>
              <a:rPr lang="en-US" dirty="0">
                <a:hlinkClick r:id="rId8"/>
              </a:rPr>
              <a:t>https://cloud.google.com/kubernetes-engine/docs/reference/rest/v1/projects.locations.clusters</a:t>
            </a:r>
            <a:endParaRPr lang="en-US" dirty="0"/>
          </a:p>
          <a:p>
            <a:r>
              <a:rPr lang="en-US" dirty="0">
                <a:hlinkClick r:id="rId9"/>
              </a:rPr>
              <a:t>https://cloud.google.com/kubernetes-engine/docs/reference/rest/v1/projects.zones.clusters/create</a:t>
            </a:r>
            <a:endParaRPr lang="en-US" dirty="0"/>
          </a:p>
          <a:p>
            <a:r>
              <a:rPr lang="en-US" dirty="0">
                <a:hlinkClick r:id="rId10"/>
              </a:rPr>
              <a:t>https://neptune.ai/blog/the-best-kubeflow-alternatives</a:t>
            </a:r>
            <a:endParaRPr lang="en-US" dirty="0"/>
          </a:p>
          <a:p>
            <a:r>
              <a:rPr lang="en-US" dirty="0">
                <a:hlinkClick r:id="rId11"/>
              </a:rPr>
              <a:t>https://stackoverflow.com/questions/60787646/kubeflow-vs-other-options</a:t>
            </a:r>
            <a:endParaRPr lang="en-US" dirty="0"/>
          </a:p>
          <a:p>
            <a:r>
              <a:rPr lang="en-US" dirty="0">
                <a:hlinkClick r:id="rId12"/>
              </a:rPr>
              <a:t>https://www.youtube.com/watch?v=tXtz3XQs1ow</a:t>
            </a:r>
            <a:endParaRPr lang="en-US" dirty="0"/>
          </a:p>
          <a:p>
            <a:r>
              <a:rPr lang="en-US" dirty="0">
                <a:hlinkClick r:id="rId13"/>
              </a:rPr>
              <a:t>https://towardsdatascience.com/making-the-ai-journey-from-public-cloud-to-on-prem-ee33996e085c</a:t>
            </a:r>
            <a:endParaRPr lang="en-US" dirty="0"/>
          </a:p>
          <a:p>
            <a:r>
              <a:rPr lang="en-US" dirty="0">
                <a:hlinkClick r:id="rId14"/>
              </a:rPr>
              <a:t>https://itnext.io/machine-learning-model-serving-options-1edf790d917</a:t>
            </a:r>
            <a:endParaRPr lang="en-US" dirty="0"/>
          </a:p>
          <a:p>
            <a:r>
              <a:rPr lang="en-US" dirty="0">
                <a:hlinkClick r:id="rId15"/>
              </a:rPr>
              <a:t>https://towardsdatascience.com/safely-rolling-out-ml-models-to-production-13e0b8211a2f</a:t>
            </a:r>
            <a:endParaRPr lang="en-US" dirty="0"/>
          </a:p>
          <a:p>
            <a:r>
              <a:rPr lang="en-US" dirty="0">
                <a:hlinkClick r:id="rId16"/>
              </a:rPr>
              <a:t>https://towardsdatascience.com/machine-learning-experiment-tracking-93b796e501b0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45386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4C74FF5-0964-48F9-9697-348F52C7D2E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Example:</a:t>
            </a:r>
          </a:p>
        </p:txBody>
      </p:sp>
      <p:sp>
        <p:nvSpPr>
          <p:cNvPr id="3" name="Content Placeholder 2">
            <a:extLst>
              <a:ext uri="{FF2B5EF4-FFF2-40B4-BE49-F238E27FC236}">
                <a16:creationId xmlns:a16="http://schemas.microsoft.com/office/drawing/2014/main" id="{93911E2D-5871-4024-B5D8-1A83ED18FC51}"/>
              </a:ext>
            </a:extLst>
          </p:cNvPr>
          <p:cNvSpPr>
            <a:spLocks noGrp="1"/>
          </p:cNvSpPr>
          <p:nvPr>
            <p:ph idx="1"/>
          </p:nvPr>
        </p:nvSpPr>
        <p:spPr>
          <a:xfrm>
            <a:off x="1367624" y="2490436"/>
            <a:ext cx="9708995" cy="3567173"/>
          </a:xfrm>
        </p:spPr>
        <p:txBody>
          <a:bodyPr anchor="ctr">
            <a:normAutofit/>
          </a:bodyPr>
          <a:lstStyle/>
          <a:p>
            <a:r>
              <a:rPr lang="en-US" sz="1900"/>
              <a:t>So, your company decided to invest in machine learning. You have a talented team of Data Scientists churning out models to solve important problems that were out of reach just a few years ago. All performance metrics are looking great, the demos cause jaws to drop and executives to ask how soon you can have a model in production.</a:t>
            </a:r>
          </a:p>
          <a:p>
            <a:pPr marL="0" indent="0">
              <a:buNone/>
            </a:pPr>
            <a:endParaRPr lang="en-US" sz="1900"/>
          </a:p>
          <a:p>
            <a:r>
              <a:rPr lang="en-US" sz="1900"/>
              <a:t>It should be pretty quick, you think. After all, you already solved all the advanced scienc-y, math-y problems, so all that’s left is routine IT work. How hard can it be?</a:t>
            </a:r>
          </a:p>
          <a:p>
            <a:pPr marL="0" indent="0">
              <a:buNone/>
            </a:pPr>
            <a:endParaRPr lang="en-US" sz="1900"/>
          </a:p>
          <a:p>
            <a:r>
              <a:rPr lang="en-US" sz="1900"/>
              <a:t>Pretty hard, it turns out. </a:t>
            </a:r>
            <a:r>
              <a:rPr lang="en-US" sz="1900" u="sng">
                <a:hlinkClick r:id="rId2"/>
              </a:rPr>
              <a:t>Deeplearning.ai reports</a:t>
            </a:r>
            <a:r>
              <a:rPr lang="en-US" sz="1900"/>
              <a:t> that “only 22 percent of companies using machine learning have successfully deployed a model”. What makes it so hard? And what do we need to do to improve the situation?</a:t>
            </a:r>
          </a:p>
        </p:txBody>
      </p:sp>
    </p:spTree>
    <p:extLst>
      <p:ext uri="{BB962C8B-B14F-4D97-AF65-F5344CB8AC3E}">
        <p14:creationId xmlns:p14="http://schemas.microsoft.com/office/powerpoint/2010/main" val="1033670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0B60-9D4F-4E14-BE9E-E9DD951EAB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BFF410-12E1-4862-8221-307B7DFA4674}"/>
              </a:ext>
            </a:extLst>
          </p:cNvPr>
          <p:cNvSpPr>
            <a:spLocks noGrp="1"/>
          </p:cNvSpPr>
          <p:nvPr>
            <p:ph idx="1"/>
          </p:nvPr>
        </p:nvSpPr>
        <p:spPr/>
        <p:txBody>
          <a:bodyPr>
            <a:normAutofit fontScale="77500" lnSpcReduction="20000"/>
          </a:bodyPr>
          <a:lstStyle/>
          <a:p>
            <a:r>
              <a:rPr lang="en-US" dirty="0">
                <a:hlinkClick r:id="rId2"/>
              </a:rPr>
              <a:t>https://www.infoq.com/news/2020/03/spotify-terraform-kubeflow/</a:t>
            </a:r>
            <a:endParaRPr lang="en-US" dirty="0"/>
          </a:p>
          <a:p>
            <a:r>
              <a:rPr lang="en-US" dirty="0">
                <a:hlinkClick r:id="rId3"/>
              </a:rPr>
              <a:t>https://medium.com/google-cloud/2018-google-deployment-manager-5ebb8759a122#:~:text=Infrastructure%20as%20code%20is%20the,by%20describing%20it%20using%20code</a:t>
            </a:r>
            <a:r>
              <a:rPr lang="en-US" dirty="0"/>
              <a:t>.</a:t>
            </a:r>
          </a:p>
          <a:p>
            <a:endParaRPr lang="en-US" dirty="0"/>
          </a:p>
          <a:p>
            <a:r>
              <a:rPr lang="en-US" dirty="0">
                <a:hlinkClick r:id="rId4"/>
              </a:rPr>
              <a:t>https://cloud.google.com/recommender/docs/tutorial-iac</a:t>
            </a:r>
            <a:endParaRPr lang="en-US" dirty="0"/>
          </a:p>
          <a:p>
            <a:r>
              <a:rPr lang="en-US" dirty="0">
                <a:hlinkClick r:id="rId5"/>
              </a:rPr>
              <a:t>https://www.kubeflow.org/docs/components/pipelines/overview/pipelines-overview/</a:t>
            </a:r>
            <a:endParaRPr lang="en-US" dirty="0"/>
          </a:p>
          <a:p>
            <a:r>
              <a:rPr lang="en-US" dirty="0">
                <a:hlinkClick r:id="rId6"/>
              </a:rPr>
              <a:t>https://www.cncf.io/wp-content/uploads/2020/08/Arrikto-Webinar-Scalable-ML-Workflows-with-Advanced-Data-Management-on-Kubeflow.pdf</a:t>
            </a:r>
            <a:endParaRPr lang="en-US" dirty="0"/>
          </a:p>
          <a:p>
            <a:r>
              <a:rPr lang="en-US" dirty="0">
                <a:hlinkClick r:id="rId7"/>
              </a:rPr>
              <a:t>https://towardsdatascience.com/the-way-you-version-control-your-ml-projects-is-wrong-42910cba9bd9</a:t>
            </a:r>
            <a:endParaRPr lang="en-US" dirty="0"/>
          </a:p>
          <a:p>
            <a:r>
              <a:rPr lang="en-US">
                <a:hlinkClick r:id="rId8"/>
              </a:rPr>
              <a:t>https://www.montecarlodata.com/why-production-machine-learning-fails-and-how-to-fix-it/</a:t>
            </a:r>
            <a:endParaRPr lang="en-US"/>
          </a:p>
          <a:p>
            <a:endParaRPr lang="en-US"/>
          </a:p>
          <a:p>
            <a:endParaRPr lang="en-US" dirty="0"/>
          </a:p>
          <a:p>
            <a:endParaRPr lang="en-US" dirty="0"/>
          </a:p>
        </p:txBody>
      </p:sp>
    </p:spTree>
    <p:extLst>
      <p:ext uri="{BB962C8B-B14F-4D97-AF65-F5344CB8AC3E}">
        <p14:creationId xmlns:p14="http://schemas.microsoft.com/office/powerpoint/2010/main" val="141477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339C94E-5012-4F29-9EC3-153881324805}"/>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DevOps</a:t>
            </a:r>
          </a:p>
        </p:txBody>
      </p:sp>
      <p:sp>
        <p:nvSpPr>
          <p:cNvPr id="3" name="Content Placeholder 2">
            <a:extLst>
              <a:ext uri="{FF2B5EF4-FFF2-40B4-BE49-F238E27FC236}">
                <a16:creationId xmlns:a16="http://schemas.microsoft.com/office/drawing/2014/main" id="{68B3288F-1799-488F-BC12-FA3B42C7937C}"/>
              </a:ext>
            </a:extLst>
          </p:cNvPr>
          <p:cNvSpPr>
            <a:spLocks noGrp="1"/>
          </p:cNvSpPr>
          <p:nvPr>
            <p:ph idx="1"/>
          </p:nvPr>
        </p:nvSpPr>
        <p:spPr>
          <a:xfrm>
            <a:off x="1367624" y="2490436"/>
            <a:ext cx="9708995" cy="3567173"/>
          </a:xfrm>
        </p:spPr>
        <p:txBody>
          <a:bodyPr anchor="ctr">
            <a:normAutofit/>
          </a:bodyPr>
          <a:lstStyle/>
          <a:p>
            <a:r>
              <a:rPr lang="en-US" sz="2400"/>
              <a:t>In the world of traditional software development, a set of practices known as </a:t>
            </a:r>
            <a:r>
              <a:rPr lang="en-US" sz="2400" b="1" u="sng">
                <a:hlinkClick r:id="rId2"/>
              </a:rPr>
              <a:t>DevOps</a:t>
            </a:r>
            <a:r>
              <a:rPr lang="en-US" sz="2400"/>
              <a:t> have made it possible to ship software to production in minutes and to keep it running reliably. DevOps relies on tools, automation and workflows to abstract away the accidental complexity and let developers focus on the actual problems that need to be solved.</a:t>
            </a:r>
          </a:p>
        </p:txBody>
      </p:sp>
    </p:spTree>
    <p:extLst>
      <p:ext uri="{BB962C8B-B14F-4D97-AF65-F5344CB8AC3E}">
        <p14:creationId xmlns:p14="http://schemas.microsoft.com/office/powerpoint/2010/main" val="85034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4"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D78392F-0042-4041-AEA2-3E842D1A29B4}"/>
              </a:ext>
            </a:extLst>
          </p:cNvPr>
          <p:cNvSpPr>
            <a:spLocks noGrp="1"/>
          </p:cNvSpPr>
          <p:nvPr>
            <p:ph type="title"/>
          </p:nvPr>
        </p:nvSpPr>
        <p:spPr>
          <a:xfrm>
            <a:off x="1098468" y="885651"/>
            <a:ext cx="3229803" cy="4624603"/>
          </a:xfrm>
        </p:spPr>
        <p:txBody>
          <a:bodyPr>
            <a:normAutofit/>
          </a:bodyPr>
          <a:lstStyle/>
          <a:p>
            <a:r>
              <a:rPr lang="en-US">
                <a:solidFill>
                  <a:srgbClr val="FFFFFF"/>
                </a:solidFill>
              </a:rPr>
              <a:t>So why can’t we simply keep doing the same thing for ML?</a:t>
            </a:r>
          </a:p>
        </p:txBody>
      </p:sp>
      <p:sp>
        <p:nvSpPr>
          <p:cNvPr id="15" name="Content Placeholder 2">
            <a:extLst>
              <a:ext uri="{FF2B5EF4-FFF2-40B4-BE49-F238E27FC236}">
                <a16:creationId xmlns:a16="http://schemas.microsoft.com/office/drawing/2014/main" id="{88556F1A-4FC6-49DE-BBAC-76DD31A7EDAF}"/>
              </a:ext>
            </a:extLst>
          </p:cNvPr>
          <p:cNvSpPr>
            <a:spLocks noGrp="1"/>
          </p:cNvSpPr>
          <p:nvPr>
            <p:ph idx="1"/>
          </p:nvPr>
        </p:nvSpPr>
        <p:spPr>
          <a:xfrm>
            <a:off x="4978708" y="885651"/>
            <a:ext cx="6525220" cy="4616849"/>
          </a:xfrm>
        </p:spPr>
        <p:txBody>
          <a:bodyPr anchor="ctr">
            <a:normAutofit/>
          </a:bodyPr>
          <a:lstStyle/>
          <a:p>
            <a:r>
              <a:rPr lang="en-US" sz="2000"/>
              <a:t>The root cause is that there’s a fundamental difference between ML and traditional software: </a:t>
            </a:r>
            <a:r>
              <a:rPr lang="en-US" sz="2000" b="1"/>
              <a:t>ML is not just code, it’s code plus data</a:t>
            </a:r>
            <a:r>
              <a:rPr lang="en-US" sz="2000"/>
              <a:t>. An ML model, the artifact that you end up putting in production, is created by applying an algorithm to a mass of training data, which will affect the behavior of the model in production.</a:t>
            </a:r>
          </a:p>
          <a:p>
            <a:r>
              <a:rPr lang="en-US" sz="2000"/>
              <a:t>While code is carefully crafted in a controlled development environment, data comes from that unending entropy source known as “the real world”. It never stops changing, and you can’t control how it will change.</a:t>
            </a:r>
          </a:p>
          <a:p>
            <a:r>
              <a:rPr lang="en-US" sz="2000"/>
              <a:t>A useful way to think of their relationship is as if code and data live in separate planes, which share the time dimension but are independent in all others. The challenge of an ML process is to create a bridge between these two planes in a controlled way.</a:t>
            </a:r>
          </a:p>
        </p:txBody>
      </p:sp>
    </p:spTree>
    <p:extLst>
      <p:ext uri="{BB962C8B-B14F-4D97-AF65-F5344CB8AC3E}">
        <p14:creationId xmlns:p14="http://schemas.microsoft.com/office/powerpoint/2010/main" val="272728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E4032D6-3E74-490E-BE74-E23447DA65B6}"/>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Problems</a:t>
            </a:r>
          </a:p>
        </p:txBody>
      </p:sp>
      <p:sp>
        <p:nvSpPr>
          <p:cNvPr id="3" name="Content Placeholder 2">
            <a:extLst>
              <a:ext uri="{FF2B5EF4-FFF2-40B4-BE49-F238E27FC236}">
                <a16:creationId xmlns:a16="http://schemas.microsoft.com/office/drawing/2014/main" id="{9DA27177-1BDB-4895-A104-9D7FD1989C40}"/>
              </a:ext>
            </a:extLst>
          </p:cNvPr>
          <p:cNvSpPr>
            <a:spLocks noGrp="1"/>
          </p:cNvSpPr>
          <p:nvPr>
            <p:ph idx="1"/>
          </p:nvPr>
        </p:nvSpPr>
        <p:spPr>
          <a:xfrm>
            <a:off x="1367624" y="2490436"/>
            <a:ext cx="9708995" cy="3567173"/>
          </a:xfrm>
        </p:spPr>
        <p:txBody>
          <a:bodyPr anchor="ctr">
            <a:normAutofit/>
          </a:bodyPr>
          <a:lstStyle/>
          <a:p>
            <a:pPr marL="0" indent="0">
              <a:buNone/>
            </a:pPr>
            <a:r>
              <a:rPr lang="en-US" sz="2400"/>
              <a:t>This fundamental disconnect causes several important challenges that need to be solved by anyone trying to put an ML model in production successfully, for example:</a:t>
            </a:r>
          </a:p>
          <a:p>
            <a:r>
              <a:rPr lang="en-US" sz="2400"/>
              <a:t>Slow, brittle and inconsistent deployment</a:t>
            </a:r>
          </a:p>
          <a:p>
            <a:r>
              <a:rPr lang="en-US" sz="2400"/>
              <a:t>Lack of reproducibility</a:t>
            </a:r>
          </a:p>
          <a:p>
            <a:r>
              <a:rPr lang="en-US" sz="2400"/>
              <a:t>Performance reduction (training-serving skew)</a:t>
            </a:r>
          </a:p>
          <a:p>
            <a:endParaRPr lang="en-US" sz="2400"/>
          </a:p>
        </p:txBody>
      </p:sp>
    </p:spTree>
    <p:extLst>
      <p:ext uri="{BB962C8B-B14F-4D97-AF65-F5344CB8AC3E}">
        <p14:creationId xmlns:p14="http://schemas.microsoft.com/office/powerpoint/2010/main" val="3722844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6625823-7369-401F-9EB0-CFEF42840A05}"/>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Solution</a:t>
            </a:r>
          </a:p>
        </p:txBody>
      </p:sp>
      <p:sp>
        <p:nvSpPr>
          <p:cNvPr id="3" name="Content Placeholder 2">
            <a:extLst>
              <a:ext uri="{FF2B5EF4-FFF2-40B4-BE49-F238E27FC236}">
                <a16:creationId xmlns:a16="http://schemas.microsoft.com/office/drawing/2014/main" id="{A1BA0E88-D89D-4C68-AB6A-2880056D4A44}"/>
              </a:ext>
            </a:extLst>
          </p:cNvPr>
          <p:cNvSpPr>
            <a:spLocks noGrp="1"/>
          </p:cNvSpPr>
          <p:nvPr>
            <p:ph idx="1"/>
          </p:nvPr>
        </p:nvSpPr>
        <p:spPr>
          <a:xfrm>
            <a:off x="1424904" y="2494450"/>
            <a:ext cx="4053545" cy="3563159"/>
          </a:xfrm>
        </p:spPr>
        <p:txBody>
          <a:bodyPr>
            <a:normAutofit/>
          </a:bodyPr>
          <a:lstStyle/>
          <a:p>
            <a:r>
              <a:rPr lang="en-US" sz="2400"/>
              <a:t>In order to crack it, we need to combine practices from DevOps and Data Engineering, adding some that are unique to ML.</a:t>
            </a:r>
          </a:p>
        </p:txBody>
      </p:sp>
      <p:pic>
        <p:nvPicPr>
          <p:cNvPr id="1026" name="Picture 2">
            <a:extLst>
              <a:ext uri="{FF2B5EF4-FFF2-40B4-BE49-F238E27FC236}">
                <a16:creationId xmlns:a16="http://schemas.microsoft.com/office/drawing/2014/main" id="{61BD4446-88D8-4313-8BA6-227A8801A2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92" b="5343"/>
          <a:stretch/>
        </p:blipFill>
        <p:spPr bwMode="auto">
          <a:xfrm>
            <a:off x="6098892" y="2492376"/>
            <a:ext cx="4802404" cy="344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449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3088385-BC67-404A-9807-F7D4EAB6FE73}"/>
              </a:ext>
            </a:extLst>
          </p:cNvPr>
          <p:cNvSpPr>
            <a:spLocks noGrp="1"/>
          </p:cNvSpPr>
          <p:nvPr>
            <p:ph type="title"/>
          </p:nvPr>
        </p:nvSpPr>
        <p:spPr>
          <a:xfrm>
            <a:off x="958506" y="800392"/>
            <a:ext cx="10264697" cy="1212102"/>
          </a:xfrm>
        </p:spPr>
        <p:txBody>
          <a:bodyPr>
            <a:normAutofit/>
          </a:bodyPr>
          <a:lstStyle/>
          <a:p>
            <a:r>
              <a:rPr lang="en-US" dirty="0"/>
              <a:t>Hybrid Teams</a:t>
            </a:r>
            <a:endParaRPr lang="en-US" sz="4000" dirty="0">
              <a:solidFill>
                <a:srgbClr val="FFFFFF"/>
              </a:solidFill>
            </a:endParaRPr>
          </a:p>
        </p:txBody>
      </p:sp>
      <p:sp>
        <p:nvSpPr>
          <p:cNvPr id="3" name="Content Placeholder 2">
            <a:extLst>
              <a:ext uri="{FF2B5EF4-FFF2-40B4-BE49-F238E27FC236}">
                <a16:creationId xmlns:a16="http://schemas.microsoft.com/office/drawing/2014/main" id="{FEDD29A0-1123-4F56-A8FE-FBA3C9BFCBED}"/>
              </a:ext>
            </a:extLst>
          </p:cNvPr>
          <p:cNvSpPr>
            <a:spLocks noGrp="1"/>
          </p:cNvSpPr>
          <p:nvPr>
            <p:ph idx="1"/>
          </p:nvPr>
        </p:nvSpPr>
        <p:spPr>
          <a:xfrm>
            <a:off x="1367624" y="2490436"/>
            <a:ext cx="9708995" cy="3567173"/>
          </a:xfrm>
        </p:spPr>
        <p:txBody>
          <a:bodyPr anchor="ctr">
            <a:normAutofit/>
          </a:bodyPr>
          <a:lstStyle/>
          <a:p>
            <a:r>
              <a:rPr lang="en-US" sz="2400" dirty="0"/>
              <a:t>Another important change is that Data Scientists must be proficient in basic software engineering skills like code modularization, reuse, testing and versioning; getting a model to work great in a messy notebook is not enough. This is why many companies are adopting the title of ML Engineer, which emphasizes these skills. In many cases, ML Engineers are, in practice, performing many of the activities required for ML Ops.</a:t>
            </a:r>
          </a:p>
        </p:txBody>
      </p:sp>
    </p:spTree>
    <p:extLst>
      <p:ext uri="{BB962C8B-B14F-4D97-AF65-F5344CB8AC3E}">
        <p14:creationId xmlns:p14="http://schemas.microsoft.com/office/powerpoint/2010/main" val="81684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1BDB-55F4-48CA-AF6E-8782863BBF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6F10B7-5D99-4C12-BBFC-7E63857F981E}"/>
              </a:ext>
            </a:extLst>
          </p:cNvPr>
          <p:cNvSpPr>
            <a:spLocks noGrp="1"/>
          </p:cNvSpPr>
          <p:nvPr>
            <p:ph idx="1"/>
          </p:nvPr>
        </p:nvSpPr>
        <p:spPr/>
        <p:txBody>
          <a:bodyPr/>
          <a:lstStyle/>
          <a:p>
            <a:r>
              <a:rPr lang="en-US" dirty="0"/>
              <a:t>ML Pipelines</a:t>
            </a:r>
          </a:p>
          <a:p>
            <a:r>
              <a:rPr lang="en-US" dirty="0"/>
              <a:t>One of the core concepts of Data Engineering is the </a:t>
            </a:r>
            <a:r>
              <a:rPr lang="en-US" b="1" dirty="0"/>
              <a:t>data pipeline</a:t>
            </a:r>
            <a:r>
              <a:rPr lang="en-US" dirty="0"/>
              <a:t>. A data pipeline is a series of transformations that are applied to data between its source and a destination.</a:t>
            </a:r>
          </a:p>
          <a:p>
            <a:r>
              <a:rPr lang="en-US" dirty="0"/>
              <a:t>ML models always require some type of data transformation, which is usually achieved though scripts or even cells in a notebook, making them hard to manage and run reliably. Switching to proper data pipelines provides many advantages in code reuse, run time visibility, management and scalability.</a:t>
            </a:r>
          </a:p>
        </p:txBody>
      </p:sp>
    </p:spTree>
    <p:extLst>
      <p:ext uri="{BB962C8B-B14F-4D97-AF65-F5344CB8AC3E}">
        <p14:creationId xmlns:p14="http://schemas.microsoft.com/office/powerpoint/2010/main" val="349837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4319-3D83-4E79-9B80-57DBE9C8C6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ED4D11-2C2B-4601-A906-DAD13E840B3C}"/>
              </a:ext>
            </a:extLst>
          </p:cNvPr>
          <p:cNvSpPr>
            <a:spLocks noGrp="1"/>
          </p:cNvSpPr>
          <p:nvPr>
            <p:ph idx="1"/>
          </p:nvPr>
        </p:nvSpPr>
        <p:spPr/>
        <p:txBody>
          <a:bodyPr>
            <a:normAutofit fontScale="92500" lnSpcReduction="10000"/>
          </a:bodyPr>
          <a:lstStyle/>
          <a:p>
            <a:r>
              <a:rPr lang="en-US" dirty="0"/>
              <a:t>Since ML training can also be thought of as a data transformation, it is natural to include the specific ML steps in the data pipeline itself, turning it into an </a:t>
            </a:r>
            <a:r>
              <a:rPr lang="en-US" b="1" dirty="0"/>
              <a:t>ML Pipeline</a:t>
            </a:r>
            <a:r>
              <a:rPr lang="en-US" dirty="0"/>
              <a:t>. Most models will need 2 versions of the pipeline: one for training and one for serving.</a:t>
            </a:r>
          </a:p>
          <a:p>
            <a:r>
              <a:rPr lang="en-US" dirty="0"/>
              <a:t>This is because, usually, the data formats and way to access them are very different between each moment, especially for models that are served in real-time requests (as opposed to batch prediction runs).</a:t>
            </a:r>
          </a:p>
          <a:p>
            <a:r>
              <a:rPr lang="en-US" dirty="0"/>
              <a:t>The ML Pipeline is a pure code artifact, independent from specific data instances.</a:t>
            </a:r>
          </a:p>
          <a:p>
            <a:r>
              <a:rPr lang="en-US" dirty="0"/>
              <a:t>This means that it’s possible to track its versions in source control and automate its deployment with a regular </a:t>
            </a:r>
            <a:r>
              <a:rPr lang="en-US" b="1" dirty="0"/>
              <a:t>CI/CD pipeline</a:t>
            </a:r>
            <a:r>
              <a:rPr lang="en-US" dirty="0"/>
              <a:t>, a core practice from DevOps.</a:t>
            </a:r>
          </a:p>
        </p:txBody>
      </p:sp>
    </p:spTree>
    <p:extLst>
      <p:ext uri="{BB962C8B-B14F-4D97-AF65-F5344CB8AC3E}">
        <p14:creationId xmlns:p14="http://schemas.microsoft.com/office/powerpoint/2010/main" val="3783679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2220</Words>
  <Application>Microsoft Office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ML Ops=ML + Dev Ops</vt:lpstr>
      <vt:lpstr>Example:</vt:lpstr>
      <vt:lpstr>DevOps</vt:lpstr>
      <vt:lpstr>So why can’t we simply keep doing the same thing for ML?</vt:lpstr>
      <vt:lpstr>Problems</vt:lpstr>
      <vt:lpstr>Solution</vt:lpstr>
      <vt:lpstr>Hybrid Teams</vt:lpstr>
      <vt:lpstr>PowerPoint Presentation</vt:lpstr>
      <vt:lpstr>PowerPoint Presentation</vt:lpstr>
      <vt:lpstr>PowerPoint Presentation</vt:lpstr>
      <vt:lpstr>Model and Data Versioning</vt:lpstr>
      <vt:lpstr>Model validation</vt:lpstr>
      <vt:lpstr>Data validation</vt:lpstr>
      <vt:lpstr>Monitoring</vt:lpstr>
      <vt:lpstr>PowerPoint Presentation</vt:lpstr>
      <vt:lpstr>Data drift</vt:lpstr>
      <vt:lpstr>Model Retraining</vt:lpstr>
      <vt:lpstr>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Ops=ML + Dev Ops</dc:title>
  <dc:creator>Meher, Motilal</dc:creator>
  <cp:lastModifiedBy>Meher, Motilal</cp:lastModifiedBy>
  <cp:revision>35</cp:revision>
  <dcterms:created xsi:type="dcterms:W3CDTF">2021-04-21T11:25:18Z</dcterms:created>
  <dcterms:modified xsi:type="dcterms:W3CDTF">2021-06-09T11:28:27Z</dcterms:modified>
</cp:coreProperties>
</file>