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21"/>
  </p:notesMasterIdLst>
  <p:sldIdLst>
    <p:sldId id="287" r:id="rId6"/>
    <p:sldId id="2364" r:id="rId7"/>
    <p:sldId id="263" r:id="rId8"/>
    <p:sldId id="2383" r:id="rId9"/>
    <p:sldId id="2385" r:id="rId10"/>
    <p:sldId id="2384" r:id="rId11"/>
    <p:sldId id="2365" r:id="rId12"/>
    <p:sldId id="2362" r:id="rId13"/>
    <p:sldId id="266" r:id="rId14"/>
    <p:sldId id="258" r:id="rId15"/>
    <p:sldId id="2366" r:id="rId16"/>
    <p:sldId id="2363" r:id="rId17"/>
    <p:sldId id="257" r:id="rId18"/>
    <p:sldId id="238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8E0AD-3D9B-455E-BEA2-3F8143831E0D}"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57F2-F316-45B6-A593-28F963D3261D}" type="slidenum">
              <a:rPr lang="en-US" smtClean="0"/>
              <a:t>‹#›</a:t>
            </a:fld>
            <a:endParaRPr lang="en-US"/>
          </a:p>
        </p:txBody>
      </p:sp>
    </p:spTree>
    <p:extLst>
      <p:ext uri="{BB962C8B-B14F-4D97-AF65-F5344CB8AC3E}">
        <p14:creationId xmlns:p14="http://schemas.microsoft.com/office/powerpoint/2010/main" val="242810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8916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94613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647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23753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40873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57034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17509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897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1161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397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35275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4087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56178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25695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432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204471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3538-2689-44E6-8057-5F8683364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988C38-803A-49B9-B80A-6EA7EBEEC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6466C5-E48C-4498-A34B-3CAA0BB63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65A51-7FA6-46F0-909B-8708045D1AAF}"/>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6" name="Footer Placeholder 5">
            <a:extLst>
              <a:ext uri="{FF2B5EF4-FFF2-40B4-BE49-F238E27FC236}">
                <a16:creationId xmlns:a16="http://schemas.microsoft.com/office/drawing/2014/main" id="{7CB0E284-7BFE-4B43-B9F0-48C557D7C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DD02F-54DB-454D-9FD0-903DC378E4BB}"/>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203130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3878-F945-4D83-B2FD-0EEDD4241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7CF40F-EC9D-411A-B929-1B9BC33BD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58AD5-C83A-48A7-84F2-F9A16F23BCBD}"/>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5" name="Footer Placeholder 4">
            <a:extLst>
              <a:ext uri="{FF2B5EF4-FFF2-40B4-BE49-F238E27FC236}">
                <a16:creationId xmlns:a16="http://schemas.microsoft.com/office/drawing/2014/main" id="{008A9161-7922-4EB4-BA8D-B0DB43344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CDC40-AA0D-4074-9B47-3CDECE9816E8}"/>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308278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9423F-F393-4455-910B-D217BDB060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C3640-66F0-42F2-9136-D9A347F93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827B1-3316-4AE9-9603-89C17F19471D}"/>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5" name="Footer Placeholder 4">
            <a:extLst>
              <a:ext uri="{FF2B5EF4-FFF2-40B4-BE49-F238E27FC236}">
                <a16:creationId xmlns:a16="http://schemas.microsoft.com/office/drawing/2014/main" id="{CA48322B-5780-4672-8B05-63590DAE7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F47B0-294B-4B85-BE28-66C94D3AA45D}"/>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263494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96372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E473-14BA-4BA5-BF13-810D8F5A2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06B7F-0935-4787-8253-2EA09C61C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87C49-7C39-45AB-8BEE-60D5B7717B8B}"/>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5" name="Footer Placeholder 4">
            <a:extLst>
              <a:ext uri="{FF2B5EF4-FFF2-40B4-BE49-F238E27FC236}">
                <a16:creationId xmlns:a16="http://schemas.microsoft.com/office/drawing/2014/main" id="{2F2D6E64-952D-4210-A786-073793C58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00804-6E26-4A95-850F-56AABFC477C9}"/>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299535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492E-12C2-438A-8DA2-AF3F9FC60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624F5-F372-4925-B310-B158276AC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275E9-E30D-4761-8241-B14660513C11}"/>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5" name="Footer Placeholder 4">
            <a:extLst>
              <a:ext uri="{FF2B5EF4-FFF2-40B4-BE49-F238E27FC236}">
                <a16:creationId xmlns:a16="http://schemas.microsoft.com/office/drawing/2014/main" id="{DACF0285-7E51-488D-A7E4-FC8B9B1F2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7C-89BA-4014-9F9D-0341196C6DFA}"/>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122695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84B0-B3CC-4D03-AB5F-795B9D28FC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A41BC5-EB3A-49C5-8BA6-60DF93CDF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C5F393-C25C-4692-844E-42C3BB955BB4}"/>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5" name="Footer Placeholder 4">
            <a:extLst>
              <a:ext uri="{FF2B5EF4-FFF2-40B4-BE49-F238E27FC236}">
                <a16:creationId xmlns:a16="http://schemas.microsoft.com/office/drawing/2014/main" id="{E773BCFB-E6C9-449A-B9F1-DBEBA0A29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004E1-E14C-4CA9-B620-3208A2D003D9}"/>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30362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2B83-600A-48E5-918E-0D1DEF1AF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7CF92-F23E-496F-A719-1EA52335E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6E2B1A-A6C8-490B-8CDC-38D63426C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A0CFC-8251-46BE-A37C-4CF534F4E9FC}"/>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6" name="Footer Placeholder 5">
            <a:extLst>
              <a:ext uri="{FF2B5EF4-FFF2-40B4-BE49-F238E27FC236}">
                <a16:creationId xmlns:a16="http://schemas.microsoft.com/office/drawing/2014/main" id="{DCD25074-4228-49BB-99A5-D6B76B165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CA2E0-D78A-4D4A-A62A-117A9B87F042}"/>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78379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3D00-2C8B-45B0-BA6C-AD0A5BD51C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D63C6A-9028-4AC5-9909-C2074CA10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19CF7-ECE7-4D11-9F53-8812D045A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F5B84-67F2-48F0-BEE5-EDF28FA7E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5736B-B57D-421E-B5DD-18F3273E1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8DA97-5322-4471-B2B9-7845D2198BB1}"/>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8" name="Footer Placeholder 7">
            <a:extLst>
              <a:ext uri="{FF2B5EF4-FFF2-40B4-BE49-F238E27FC236}">
                <a16:creationId xmlns:a16="http://schemas.microsoft.com/office/drawing/2014/main" id="{F568281A-CE6B-415B-B346-E2E6BB5936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909510-AA00-4607-82AA-F1388CA05948}"/>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141547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7E49-AC75-4039-86C7-745EDC426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B8A65-77DE-4408-B4F2-EF04EB39AD78}"/>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4" name="Footer Placeholder 3">
            <a:extLst>
              <a:ext uri="{FF2B5EF4-FFF2-40B4-BE49-F238E27FC236}">
                <a16:creationId xmlns:a16="http://schemas.microsoft.com/office/drawing/2014/main" id="{7DFA81DF-827F-4B36-88CD-4150DBA32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2ECE1C-B5B7-4B5B-9666-782B0FEE676C}"/>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251061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E0979-5E54-4F76-BC59-8302B8ECA216}"/>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3" name="Footer Placeholder 2">
            <a:extLst>
              <a:ext uri="{FF2B5EF4-FFF2-40B4-BE49-F238E27FC236}">
                <a16:creationId xmlns:a16="http://schemas.microsoft.com/office/drawing/2014/main" id="{516FEC07-9B7B-4A0D-84C6-B771140445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FA57B-859B-477B-BE3E-96598786DA26}"/>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102430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86ED-4FA3-47CB-8D01-C40B584EB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C65FC-A797-4D8C-B7C8-332F97284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AE25B-8A46-4444-AC38-ADF94FC42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DAA94-0C1F-48D5-AC06-3AAE982FD5B7}"/>
              </a:ext>
            </a:extLst>
          </p:cNvPr>
          <p:cNvSpPr>
            <a:spLocks noGrp="1"/>
          </p:cNvSpPr>
          <p:nvPr>
            <p:ph type="dt" sz="half" idx="10"/>
          </p:nvPr>
        </p:nvSpPr>
        <p:spPr/>
        <p:txBody>
          <a:bodyPr/>
          <a:lstStyle/>
          <a:p>
            <a:fld id="{4406A5CD-C0C8-4E32-B8D1-6599EDEB258E}" type="datetimeFigureOut">
              <a:rPr lang="en-US" smtClean="0"/>
              <a:t>3/5/2021</a:t>
            </a:fld>
            <a:endParaRPr lang="en-US"/>
          </a:p>
        </p:txBody>
      </p:sp>
      <p:sp>
        <p:nvSpPr>
          <p:cNvPr id="6" name="Footer Placeholder 5">
            <a:extLst>
              <a:ext uri="{FF2B5EF4-FFF2-40B4-BE49-F238E27FC236}">
                <a16:creationId xmlns:a16="http://schemas.microsoft.com/office/drawing/2014/main" id="{43A6D128-EB64-4416-B5B5-0E99FD46F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A8C3F-1BE3-4122-888A-A85F3EE59115}"/>
              </a:ext>
            </a:extLst>
          </p:cNvPr>
          <p:cNvSpPr>
            <a:spLocks noGrp="1"/>
          </p:cNvSpPr>
          <p:nvPr>
            <p:ph type="sldNum" sz="quarter" idx="12"/>
          </p:nvPr>
        </p:nvSpPr>
        <p:spPr/>
        <p:txBody>
          <a:bodyPr/>
          <a:lstStyle/>
          <a:p>
            <a:fld id="{F418B6B8-659F-4AAB-AA98-D2D639055CE0}" type="slidenum">
              <a:rPr lang="en-US" smtClean="0"/>
              <a:t>‹#›</a:t>
            </a:fld>
            <a:endParaRPr lang="en-US"/>
          </a:p>
        </p:txBody>
      </p:sp>
    </p:spTree>
    <p:extLst>
      <p:ext uri="{BB962C8B-B14F-4D97-AF65-F5344CB8AC3E}">
        <p14:creationId xmlns:p14="http://schemas.microsoft.com/office/powerpoint/2010/main" val="3713244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128"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black"/>
                </a:solidFill>
              </a:rPr>
              <a:t>© 2020. For information, contact Deloitte Touche Tohmatsu Limited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black"/>
                </a:solidFill>
              </a:rPr>
              <a:pPr algn="r">
                <a:spcBef>
                  <a:spcPts val="8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4116895623"/>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302">
          <p15:clr>
            <a:srgbClr val="F26B43"/>
          </p15:clr>
        </p15:guide>
        <p15:guide id="5" pos="7384">
          <p15:clr>
            <a:srgbClr val="F26B43"/>
          </p15:clr>
        </p15:guide>
        <p15:guide id="6" orient="horz" pos="1049">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3386">
          <p15:clr>
            <a:srgbClr val="F26B43"/>
          </p15:clr>
        </p15:guide>
        <p15:guide id="13" pos="121">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593">
          <p15:clr>
            <a:srgbClr val="F26B43"/>
          </p15:clr>
        </p15:guide>
        <p15:guide id="20" orient="horz" pos="686">
          <p15:clr>
            <a:srgbClr val="F26B43"/>
          </p15:clr>
        </p15:guide>
        <p15:guide id="21"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33F11-1C4F-44C6-84C8-DF97B40D51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ABC91-364B-416A-A290-52B1D8B10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7FEF2-D60D-4AE2-A785-85C6C9B88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6A5CD-C0C8-4E32-B8D1-6599EDEB258E}" type="datetimeFigureOut">
              <a:rPr lang="en-US" smtClean="0"/>
              <a:t>3/5/2021</a:t>
            </a:fld>
            <a:endParaRPr lang="en-US"/>
          </a:p>
        </p:txBody>
      </p:sp>
      <p:sp>
        <p:nvSpPr>
          <p:cNvPr id="5" name="Footer Placeholder 4">
            <a:extLst>
              <a:ext uri="{FF2B5EF4-FFF2-40B4-BE49-F238E27FC236}">
                <a16:creationId xmlns:a16="http://schemas.microsoft.com/office/drawing/2014/main" id="{0774A42B-B9DD-41EE-BE07-22E0BA359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2144D3-86C3-4799-A475-4DBB6FB51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8B6B8-659F-4AAB-AA98-D2D639055CE0}" type="slidenum">
              <a:rPr lang="en-US" smtClean="0"/>
              <a:t>‹#›</a:t>
            </a:fld>
            <a:endParaRPr lang="en-US"/>
          </a:p>
        </p:txBody>
      </p:sp>
    </p:spTree>
    <p:extLst>
      <p:ext uri="{BB962C8B-B14F-4D97-AF65-F5344CB8AC3E}">
        <p14:creationId xmlns:p14="http://schemas.microsoft.com/office/powerpoint/2010/main" val="394330100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sudeshna92dutta/covid-19-india-dashboard-using-python-and-voila-178e0415f6e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s://medium.com/@sudeshna92dutta/spam-and-ham-text-classification-using-naive-bayes-and-support-vector-machines-hhsh-286462a82dcf" TargetMode="External"/><Relationship Id="rId4" Type="http://schemas.openxmlformats.org/officeDocument/2006/relationships/hyperlink" Target="https://medium.com/@sudeshna92dutta/extracting-zomato-reviews-for-each-restaurant-in-bangalore-d8ea921c324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89BE383-29A7-4E35-A809-B99C209C1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593" y="1706202"/>
            <a:ext cx="1234440" cy="1475012"/>
          </a:xfrm>
          <a:prstGeom prst="rect">
            <a:avLst/>
          </a:prstGeom>
        </p:spPr>
      </p:pic>
      <p:sp>
        <p:nvSpPr>
          <p:cNvPr id="18" name="Rectangle 20"/>
          <p:cNvSpPr>
            <a:spLocks noChangeArrowheads="1"/>
          </p:cNvSpPr>
          <p:nvPr/>
        </p:nvSpPr>
        <p:spPr bwMode="auto">
          <a:xfrm>
            <a:off x="348131" y="3828094"/>
            <a:ext cx="11468835" cy="2206386"/>
          </a:xfrm>
          <a:prstGeom prst="rect">
            <a:avLst/>
          </a:prstGeom>
          <a:noFill/>
          <a:ln w="9525">
            <a:noFill/>
            <a:miter lim="800000"/>
            <a:headEnd/>
            <a:tailEnd/>
          </a:ln>
        </p:spPr>
        <p:txBody>
          <a:bodyPr wrap="square" lIns="20967" tIns="10484" rIns="20967" bIns="10484">
            <a:spAutoFit/>
          </a:bodyPr>
          <a:lstStyle/>
          <a:p>
            <a:pPr marL="171450" marR="0" lvl="1"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Developed a monthly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Forecasting model </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for a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Global IT services client</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to estimate future order booking revenue.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Times New Roman" pitchFamily="18" charset="0"/>
              </a:rPr>
              <a:t>Performed d</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ata pre-processing and built various predictive models, to estimate revenue</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for a 3-month forecast horizon,</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 in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rPr>
              <a:t>python</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 and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rPr>
              <a:t>Azure ML Studio,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which was deployed through web services and represented on dashboards using Microsoft Power BI</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t>
            </a:r>
          </a:p>
          <a:p>
            <a:pPr marL="171450" marR="0" lvl="1"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Performed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Text Mining </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using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Azure Machine Learning service </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on ServiceNow ticket data to understand basic complaints by frequency, flagging tickets on complexity basis median time taken by ticket and identify tickets that can be automated to provide resolution.</a:t>
            </a:r>
          </a:p>
          <a:p>
            <a:pPr marL="171450" marR="0" lvl="1"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Worked with business stakeholders of a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rPr>
              <a:t>PSU banking client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to understand their data requirements to deliver a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rPr>
              <a:t>data strategy and migration roadmap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for amalgamation. This involved identifying their business capabilities and pain points to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rPr>
              <a:t>develop a solution design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and implementation roadmap.</a:t>
            </a: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endParaRPr>
          </a:p>
          <a:p>
            <a:pPr marL="171450" marR="0" lvl="1"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Performed a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POC for an Automobile Industry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client to identify customers in the existing base having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high propensity to re-purchase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in the next cycle. Analyzed the historical purchase data and utilization of vehicle service data to perform customer segmentation.</a:t>
            </a: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171450" marR="0" lvl="1"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Worked with a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rPr>
              <a:t>UK based IT and services company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to build a client targeting dashboard. Performed business and requirement analysis to create an Interactive Management Dashboard to help communicate the value and potential insights derived from the application of Data Science techniques to the leadership.</a:t>
            </a:r>
          </a:p>
          <a:p>
            <a:pPr marL="171450" marR="0" lvl="1"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Been a part of a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US based Insurance client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project in implementing a </a:t>
            </a:r>
            <a:r>
              <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full suite to improve their policy and claims system</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Arial" panose="020B0604020202020204" pitchFamily="34" charset="0"/>
              </a:rPr>
              <a:t>. This involved understanding the existing end to end development of different products, gathering relevant data and software requirements and implementing the proposed solution in production. Led daily stand-up meetings with on-site team providing them with a status of the work done.</a:t>
            </a:r>
          </a:p>
        </p:txBody>
      </p:sp>
      <p:sp>
        <p:nvSpPr>
          <p:cNvPr id="42" name="Rectangle 41"/>
          <p:cNvSpPr>
            <a:spLocks noChangeArrowheads="1"/>
          </p:cNvSpPr>
          <p:nvPr/>
        </p:nvSpPr>
        <p:spPr bwMode="auto">
          <a:xfrm>
            <a:off x="4086115" y="1492785"/>
            <a:ext cx="7526765" cy="1498500"/>
          </a:xfrm>
          <a:prstGeom prst="rect">
            <a:avLst/>
          </a:prstGeom>
          <a:noFill/>
          <a:ln w="9525">
            <a:noFill/>
            <a:miter lim="800000"/>
            <a:headEnd/>
            <a:tailEnd/>
          </a:ln>
        </p:spPr>
        <p:txBody>
          <a:bodyPr wrap="square" lIns="20967" tIns="10484" rIns="20967" bIns="10484">
            <a:spAutoFit/>
          </a:bodyPr>
          <a:lstStyle/>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Anusha is currently working as a Consultant within </a:t>
            </a:r>
            <a:r>
              <a:rPr kumimoji="0" lang="en-US" sz="900" b="0" i="0" u="none" strike="noStrike" kern="1200" cap="none" spc="0" normalizeH="0" baseline="0" noProof="0" dirty="0">
                <a:ln>
                  <a:noFill/>
                </a:ln>
                <a:solidFill>
                  <a:prstClr val="black"/>
                </a:solidFill>
                <a:effectLst/>
                <a:uLnTx/>
                <a:uFillTx/>
                <a:latin typeface="Verdana (Body)"/>
              </a:rPr>
              <a:t>the Analytics</a:t>
            </a:r>
            <a:r>
              <a:rPr kumimoji="0" lang="en-ZA" sz="900" b="0" i="0" u="none" strike="noStrike" kern="1200" cap="none" spc="0" normalizeH="0" baseline="0" noProof="0" dirty="0">
                <a:ln>
                  <a:noFill/>
                </a:ln>
                <a:solidFill>
                  <a:prstClr val="black"/>
                </a:solidFill>
                <a:effectLst/>
                <a:uLnTx/>
                <a:uFillTx/>
                <a:latin typeface="Verdana (Body)"/>
              </a:rPr>
              <a:t> &amp; Cognitive practise at Deloitte, India. </a:t>
            </a:r>
            <a:r>
              <a:rPr kumimoji="0" lang="en-US" sz="900" b="0" i="0" u="none" strike="noStrike" kern="1200" cap="none" spc="0" normalizeH="0" baseline="0" noProof="0" dirty="0">
                <a:ln>
                  <a:noFill/>
                </a:ln>
                <a:solidFill>
                  <a:prstClr val="black"/>
                </a:solidFill>
                <a:effectLst/>
                <a:uLnTx/>
                <a:uFillTx/>
                <a:latin typeface="Verdana (Body)"/>
              </a:rPr>
              <a:t>She has 2 years of prior experience working with Deloitte USI as a Business Technology Analyst where she was involved in analysis, design and application development for an Insurance Domain Client. </a:t>
            </a: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rPr>
              <a:t>Anusha is a MSc Business Analytics postgraduate student from University College London, with a background in Engineering, having proven analytical and problem-solving skills. She gained a thorough understanding of numerous data analytics, visualization and machine learning concepts as well as the experience of using the relevant tools and techniques for various academic projects while pursuing masters.</a:t>
            </a: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1" i="0" u="none" strike="noStrike" kern="1200" cap="none" spc="0" normalizeH="0" baseline="0" noProof="0" dirty="0">
                <a:ln>
                  <a:noFill/>
                </a:ln>
                <a:solidFill>
                  <a:prstClr val="black"/>
                </a:solidFill>
                <a:effectLst/>
                <a:uLnTx/>
                <a:uFillTx/>
                <a:latin typeface="Verdana (Body)"/>
              </a:rPr>
              <a:t>Tools and Technology</a:t>
            </a:r>
            <a:r>
              <a:rPr kumimoji="0" lang="en-US" sz="900" b="0" i="0" u="none" strike="noStrike" kern="1200" cap="none" spc="0" normalizeH="0" baseline="0" noProof="0" dirty="0">
                <a:ln>
                  <a:noFill/>
                </a:ln>
                <a:solidFill>
                  <a:prstClr val="black"/>
                </a:solidFill>
                <a:effectLst/>
                <a:uLnTx/>
                <a:uFillTx/>
                <a:latin typeface="Verdana (Body)"/>
              </a:rPr>
              <a:t>: Python, R, Azure ML Service, Power BI</a:t>
            </a:r>
          </a:p>
        </p:txBody>
      </p:sp>
      <p:sp>
        <p:nvSpPr>
          <p:cNvPr id="3" name="Title 2"/>
          <p:cNvSpPr>
            <a:spLocks noGrp="1"/>
          </p:cNvSpPr>
          <p:nvPr>
            <p:ph type="title"/>
          </p:nvPr>
        </p:nvSpPr>
        <p:spPr>
          <a:xfrm>
            <a:off x="348131" y="488253"/>
            <a:ext cx="11252200" cy="698501"/>
          </a:xfrm>
        </p:spPr>
        <p:txBody>
          <a:bodyPr/>
          <a:lstStyle/>
          <a:p>
            <a:r>
              <a:rPr lang="en-US" dirty="0">
                <a:latin typeface="Verdana (Headings)"/>
                <a:ea typeface="Verdana" panose="020B0604030504040204" pitchFamily="34" charset="0"/>
              </a:rPr>
              <a:t>Anusha Kumar: Consultant </a:t>
            </a:r>
            <a:br>
              <a:rPr lang="en-US" dirty="0">
                <a:latin typeface="Verdana (Headings)"/>
                <a:ea typeface="Verdana" panose="020B0604030504040204" pitchFamily="34" charset="0"/>
              </a:rPr>
            </a:br>
            <a:r>
              <a:rPr lang="en-US" dirty="0">
                <a:latin typeface="Verdana (Headings)"/>
                <a:ea typeface="Verdana" panose="020B0604030504040204" pitchFamily="34" charset="0"/>
              </a:rPr>
              <a:t>Analytics &amp; Cognitive</a:t>
            </a:r>
          </a:p>
        </p:txBody>
      </p:sp>
      <p:sp>
        <p:nvSpPr>
          <p:cNvPr id="11" name="AutoShape 34"/>
          <p:cNvSpPr>
            <a:spLocks noChangeArrowheads="1"/>
          </p:cNvSpPr>
          <p:nvPr/>
        </p:nvSpPr>
        <p:spPr bwMode="gray">
          <a:xfrm>
            <a:off x="3768130" y="1167406"/>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black"/>
                </a:solidFill>
                <a:effectLst/>
                <a:uLnTx/>
                <a:uFillTx/>
                <a:latin typeface="Verdana (Body)"/>
                <a:cs typeface="Arial" pitchFamily="34" charset="0"/>
              </a:rPr>
              <a:t>Anusha Kumar</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67406"/>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9" name="Rectangle 18"/>
          <p:cNvSpPr>
            <a:spLocks noChangeArrowheads="1"/>
          </p:cNvSpPr>
          <p:nvPr/>
        </p:nvSpPr>
        <p:spPr bwMode="auto">
          <a:xfrm>
            <a:off x="1982055" y="1808716"/>
            <a:ext cx="1877366" cy="1267668"/>
          </a:xfrm>
          <a:prstGeom prst="rect">
            <a:avLst/>
          </a:prstGeom>
          <a:noFill/>
          <a:ln w="9525">
            <a:noFill/>
            <a:miter lim="800000"/>
            <a:headEnd/>
            <a:tailEnd/>
          </a:ln>
        </p:spPr>
        <p:txBody>
          <a:bodyPr wrap="square" lIns="20967" tIns="10484" rIns="20967" bIns="10484">
            <a:spAutoFit/>
          </a:bodyPr>
          <a:lstStyle/>
          <a:p>
            <a:pPr marL="0" marR="0" lvl="0" indent="0" algn="l" defTabSz="1008245" rtl="0" eaLnBrk="1" fontAlgn="auto" latinLnBrk="0" hangingPunct="1">
              <a:lnSpc>
                <a:spcPct val="100000"/>
              </a:lnSpc>
              <a:spcBef>
                <a:spcPts val="200"/>
              </a:spcBef>
              <a:spcAft>
                <a:spcPts val="20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Verdana" panose="020B0604030504040204" pitchFamily="34" charset="0"/>
              </a:rPr>
              <a:t>MSc, Business Analytics, University College London, London, 2019</a:t>
            </a:r>
          </a:p>
          <a:p>
            <a:pPr marL="0" marR="0" lvl="0" indent="0" algn="l" defTabSz="1008245" rtl="0" eaLnBrk="1" fontAlgn="auto" latinLnBrk="0" hangingPunct="1">
              <a:lnSpc>
                <a:spcPct val="100000"/>
              </a:lnSpc>
              <a:spcBef>
                <a:spcPts val="200"/>
              </a:spcBef>
              <a:spcAft>
                <a:spcPts val="2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Verdana" panose="020B0604030504040204" pitchFamily="34" charset="0"/>
            </a:endParaRPr>
          </a:p>
          <a:p>
            <a:pPr marL="0" marR="0" lvl="0" indent="0" algn="l" defTabSz="1008245" rtl="0" eaLnBrk="1" fontAlgn="auto" latinLnBrk="0" hangingPunct="1">
              <a:lnSpc>
                <a:spcPct val="100000"/>
              </a:lnSpc>
              <a:spcBef>
                <a:spcPts val="200"/>
              </a:spcBef>
              <a:spcAft>
                <a:spcPts val="20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cs typeface="Verdana" panose="020B0604030504040204" pitchFamily="34" charset="0"/>
              </a:rPr>
              <a:t>BTech, Electronics and Communication, Vellore Institute Of Technology, Vellore, 2016</a:t>
            </a: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spTree>
    <p:extLst>
      <p:ext uri="{BB962C8B-B14F-4D97-AF65-F5344CB8AC3E}">
        <p14:creationId xmlns:p14="http://schemas.microsoft.com/office/powerpoint/2010/main" val="10732589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47084" y="3514346"/>
            <a:ext cx="11373898" cy="1939390"/>
          </a:xfrm>
          <a:prstGeom prst="rect">
            <a:avLst/>
          </a:prstGeom>
          <a:noFill/>
          <a:ln w="9525">
            <a:noFill/>
            <a:miter lim="800000"/>
            <a:headEnd/>
            <a:tailEnd/>
          </a:ln>
        </p:spPr>
        <p:txBody>
          <a:bodyPr wrap="square" lIns="20967" tIns="10484" rIns="20967" bIns="10484">
            <a:spAutoFit/>
          </a:bodyPr>
          <a:lstStyle/>
          <a:p>
            <a:pPr marL="17145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kern="0" dirty="0">
                <a:solidFill>
                  <a:srgbClr val="000000"/>
                </a:solidFill>
                <a:cs typeface="Arial" pitchFamily="34" charset="0"/>
              </a:rPr>
              <a:t>Building Automated </a:t>
            </a:r>
            <a:r>
              <a:rPr lang="en-ZA" sz="900" b="1" kern="0" dirty="0">
                <a:solidFill>
                  <a:srgbClr val="000000"/>
                </a:solidFill>
                <a:cs typeface="Arial" pitchFamily="34" charset="0"/>
              </a:rPr>
              <a:t>Commodity Price Forecasting </a:t>
            </a:r>
            <a:r>
              <a:rPr lang="en-ZA" sz="900" kern="0" dirty="0">
                <a:solidFill>
                  <a:srgbClr val="000000"/>
                </a:solidFill>
                <a:cs typeface="Arial" pitchFamily="34" charset="0"/>
              </a:rPr>
              <a:t>tool in python, deployed on cloud. This tool is capable of doing feature engineering, feature selection, model building and generating result(includes inventory related analysis) that published on hosted dashboard. </a:t>
            </a:r>
          </a:p>
          <a:p>
            <a:pPr marL="17145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kern="0" dirty="0">
                <a:solidFill>
                  <a:srgbClr val="000000"/>
                </a:solidFill>
                <a:cs typeface="Arial" pitchFamily="34" charset="0"/>
              </a:rPr>
              <a:t>Developed omni channel(voice, chat) contact centre on cloud to handle appointment service for the users of client’s products.</a:t>
            </a:r>
          </a:p>
          <a:p>
            <a:pPr marL="17145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kern="0" dirty="0">
                <a:solidFill>
                  <a:srgbClr val="000000"/>
                </a:solidFill>
                <a:cs typeface="Arial" pitchFamily="34" charset="0"/>
              </a:rPr>
              <a:t>Built and deployed Rubber</a:t>
            </a:r>
            <a:r>
              <a:rPr lang="en-ZA" sz="900" b="1" kern="0" dirty="0">
                <a:solidFill>
                  <a:srgbClr val="000000"/>
                </a:solidFill>
                <a:cs typeface="Arial" pitchFamily="34" charset="0"/>
              </a:rPr>
              <a:t> stock price prediction model </a:t>
            </a:r>
            <a:r>
              <a:rPr lang="en-ZA" sz="900" kern="0" dirty="0">
                <a:solidFill>
                  <a:srgbClr val="000000"/>
                </a:solidFill>
                <a:cs typeface="Arial" pitchFamily="34" charset="0"/>
              </a:rPr>
              <a:t>on cloud,</a:t>
            </a:r>
            <a:r>
              <a:rPr lang="en-ZA" sz="900" b="1" kern="0" dirty="0">
                <a:solidFill>
                  <a:srgbClr val="000000"/>
                </a:solidFill>
                <a:cs typeface="Arial" pitchFamily="34" charset="0"/>
              </a:rPr>
              <a:t> </a:t>
            </a:r>
            <a:r>
              <a:rPr lang="en-ZA" sz="900" kern="0" dirty="0">
                <a:solidFill>
                  <a:srgbClr val="000000"/>
                </a:solidFill>
                <a:cs typeface="Arial" pitchFamily="34" charset="0"/>
              </a:rPr>
              <a:t>which includes technical analysis and modelling on different Rubber variants using time series analysis and  deep learning (Long short-term memory)</a:t>
            </a:r>
          </a:p>
          <a:p>
            <a:pPr marL="17145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kern="0" dirty="0">
                <a:solidFill>
                  <a:srgbClr val="000000"/>
                </a:solidFill>
                <a:cs typeface="Arial" pitchFamily="34" charset="0"/>
              </a:rPr>
              <a:t>Built predictive model to predict Airline arrival/departure delay . Modelled airline, air traffic and weather data to predict arrival/departure delay using Machine learning and Statistical modelling. </a:t>
            </a:r>
          </a:p>
          <a:p>
            <a:pPr marL="17145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b="1" kern="0" dirty="0">
                <a:solidFill>
                  <a:srgbClr val="000000"/>
                </a:solidFill>
                <a:cs typeface="Arial" pitchFamily="34" charset="0"/>
              </a:rPr>
              <a:t>Automated safety monitoring system</a:t>
            </a:r>
            <a:r>
              <a:rPr lang="en-ZA" sz="900" kern="0" dirty="0">
                <a:solidFill>
                  <a:srgbClr val="000000"/>
                </a:solidFill>
                <a:cs typeface="Arial" pitchFamily="34" charset="0"/>
              </a:rPr>
              <a:t>, Developed model and deployed to serve as rest API, which monitors safety violation like workers not wearing safety kit, or entering to danger zone, using computer vision , convolutional neural network.</a:t>
            </a:r>
          </a:p>
          <a:p>
            <a:pPr marL="171450" lvl="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kern="0" dirty="0">
                <a:solidFill>
                  <a:srgbClr val="000000"/>
                </a:solidFill>
                <a:cs typeface="Arial" pitchFamily="34" charset="0"/>
              </a:rPr>
              <a:t>Modelled customers and Asset inflow on Media spend to explain the impact of individual marketing channel on business outcome </a:t>
            </a:r>
            <a:r>
              <a:rPr lang="en-ZA" sz="900" b="1" kern="0" dirty="0">
                <a:solidFill>
                  <a:srgbClr val="000000"/>
                </a:solidFill>
                <a:cs typeface="Arial" pitchFamily="34" charset="0"/>
              </a:rPr>
              <a:t>using machine learning and Bayesian inferences.</a:t>
            </a:r>
            <a:endParaRPr lang="en-ZA" sz="900" kern="0" dirty="0">
              <a:solidFill>
                <a:srgbClr val="000000"/>
              </a:solidFill>
              <a:cs typeface="Arial" pitchFamily="34" charset="0"/>
            </a:endParaRPr>
          </a:p>
          <a:p>
            <a:pPr marL="171450" lvl="0" indent="-171450" eaLnBrk="0" fontAlgn="base" hangingPunct="0">
              <a:lnSpc>
                <a:spcPct val="95000"/>
              </a:lnSpc>
              <a:spcBef>
                <a:spcPct val="40000"/>
              </a:spcBef>
              <a:spcAft>
                <a:spcPct val="0"/>
              </a:spcAft>
              <a:buClr>
                <a:srgbClr val="0C2D83"/>
              </a:buClr>
              <a:buSzPct val="85000"/>
              <a:buFont typeface="Arial" panose="020B0604020202020204" pitchFamily="34" charset="0"/>
              <a:buChar char="•"/>
              <a:defRPr/>
            </a:pPr>
            <a:r>
              <a:rPr lang="en-ZA" sz="900" kern="0" dirty="0">
                <a:solidFill>
                  <a:srgbClr val="000000"/>
                </a:solidFill>
                <a:cs typeface="Arial" pitchFamily="34" charset="0"/>
              </a:rPr>
              <a:t>Developed employee management system which led the identification of best fit employees for project requirements at scale. Steered the usage of mathematical model to score each employee against projects then used </a:t>
            </a:r>
            <a:r>
              <a:rPr lang="en-ZA" sz="900" b="1" kern="0" dirty="0">
                <a:solidFill>
                  <a:srgbClr val="000000"/>
                </a:solidFill>
                <a:cs typeface="Arial" pitchFamily="34" charset="0"/>
              </a:rPr>
              <a:t>optimization</a:t>
            </a:r>
            <a:r>
              <a:rPr lang="en-ZA" sz="900" kern="0" dirty="0">
                <a:solidFill>
                  <a:srgbClr val="000000"/>
                </a:solidFill>
                <a:cs typeface="Arial" pitchFamily="34" charset="0"/>
              </a:rPr>
              <a:t> to recommend employees for projects.</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00" b="0" i="0" u="none" strike="noStrike" kern="1200" cap="none" spc="0" normalizeH="0" baseline="0" noProof="0" dirty="0">
              <a:ln>
                <a:noFill/>
              </a:ln>
              <a:solidFill>
                <a:srgbClr val="000000"/>
              </a:solidFill>
              <a:effectLst/>
              <a:uLnTx/>
              <a:uFillTx/>
              <a:latin typeface="Verdana"/>
              <a:ea typeface="+mn-ea"/>
              <a:cs typeface="Times New Roman" pitchFamily="18" charset="0"/>
            </a:endParaRPr>
          </a:p>
        </p:txBody>
      </p:sp>
      <p:sp>
        <p:nvSpPr>
          <p:cNvPr id="42" name="Rectangle 41"/>
          <p:cNvSpPr>
            <a:spLocks noChangeArrowheads="1"/>
          </p:cNvSpPr>
          <p:nvPr/>
        </p:nvSpPr>
        <p:spPr bwMode="auto">
          <a:xfrm>
            <a:off x="3912631" y="1230059"/>
            <a:ext cx="7626646" cy="1344612"/>
          </a:xfrm>
          <a:prstGeom prst="rect">
            <a:avLst/>
          </a:prstGeom>
          <a:noFill/>
          <a:ln w="9525">
            <a:noFill/>
            <a:miter lim="800000"/>
            <a:headEnd/>
            <a:tailEnd/>
          </a:ln>
        </p:spPr>
        <p:txBody>
          <a:bodyPr wrap="square" lIns="20967" tIns="10484" rIns="20967" bIns="10484">
            <a:spAutoFit/>
          </a:bodyPr>
          <a:lstStyle/>
          <a:p>
            <a:r>
              <a:rPr lang="en-ZA" sz="900" dirty="0">
                <a:solidFill>
                  <a:prstClr val="black"/>
                </a:solidFill>
                <a:latin typeface="Verdana (Body)"/>
              </a:rPr>
              <a:t>Alok is currently working as </a:t>
            </a:r>
            <a:r>
              <a:rPr lang="en-ZA" sz="900" b="1" dirty="0">
                <a:solidFill>
                  <a:prstClr val="black"/>
                </a:solidFill>
                <a:latin typeface="Verdana (Body)"/>
              </a:rPr>
              <a:t>Consultant </a:t>
            </a:r>
            <a:r>
              <a:rPr lang="en-ZA" sz="900" dirty="0">
                <a:solidFill>
                  <a:prstClr val="black"/>
                </a:solidFill>
                <a:latin typeface="Verdana (Body)"/>
              </a:rPr>
              <a:t>within Analytics &amp; Cognitive department at </a:t>
            </a:r>
            <a:r>
              <a:rPr lang="fr-FR" sz="900" dirty="0">
                <a:solidFill>
                  <a:prstClr val="black"/>
                </a:solidFill>
                <a:latin typeface="Verdana (Body)"/>
              </a:rPr>
              <a:t>Deloitte Touche </a:t>
            </a:r>
            <a:r>
              <a:rPr lang="fr-FR" sz="900" dirty="0" err="1">
                <a:solidFill>
                  <a:prstClr val="black"/>
                </a:solidFill>
                <a:latin typeface="Verdana (Body)"/>
              </a:rPr>
              <a:t>Tohmatsu</a:t>
            </a:r>
            <a:r>
              <a:rPr lang="fr-FR" sz="900" dirty="0">
                <a:solidFill>
                  <a:prstClr val="black"/>
                </a:solidFill>
                <a:latin typeface="Verdana (Body)"/>
              </a:rPr>
              <a:t> </a:t>
            </a:r>
            <a:r>
              <a:rPr lang="fr-FR" sz="900" dirty="0" err="1">
                <a:solidFill>
                  <a:prstClr val="black"/>
                </a:solidFill>
                <a:latin typeface="Verdana (Body)"/>
              </a:rPr>
              <a:t>India</a:t>
            </a:r>
            <a:r>
              <a:rPr lang="fr-FR" sz="900" dirty="0">
                <a:solidFill>
                  <a:prstClr val="black"/>
                </a:solidFill>
                <a:latin typeface="Verdana (Body)"/>
              </a:rPr>
              <a:t> LLP</a:t>
            </a:r>
            <a:r>
              <a:rPr lang="en-ZA" sz="900" dirty="0">
                <a:solidFill>
                  <a:prstClr val="black"/>
                </a:solidFill>
                <a:latin typeface="Verdana (Body)"/>
              </a:rPr>
              <a:t>. Alok has extensive experience in the Banking and Finance, Travel, Market Research.</a:t>
            </a:r>
          </a:p>
          <a:p>
            <a:r>
              <a:rPr lang="en-US" sz="900" kern="0" dirty="0">
                <a:solidFill>
                  <a:srgbClr val="000000"/>
                </a:solidFill>
                <a:latin typeface="Verdana (Body)"/>
                <a:cs typeface="Arial" pitchFamily="34" charset="0"/>
              </a:rPr>
              <a:t>Alok has worked for around 5 years in advanced analytics consulting, generating business value for clients through data-driven solutions. Worked for several large clients across Banking, ERP, Marketing, Travel sectors. He has knowledge about predictive modelling, Regression Models , Decision trees, Time series analysis , Random Forest , Naïve Bayes, Computer Vision, NLP etc. </a:t>
            </a:r>
            <a:endParaRPr lang="en-ZA" sz="900" dirty="0">
              <a:solidFill>
                <a:prstClr val="black"/>
              </a:solidFill>
              <a:latin typeface="Verdana (Body)"/>
            </a:endParaRPr>
          </a:p>
          <a:p>
            <a:endParaRPr lang="en-ZA" sz="900" dirty="0">
              <a:solidFill>
                <a:prstClr val="black"/>
              </a:solidFill>
              <a:latin typeface="Verdana (Body)"/>
            </a:endParaRPr>
          </a:p>
          <a:p>
            <a:r>
              <a:rPr lang="en-ZA" sz="900" dirty="0">
                <a:solidFill>
                  <a:prstClr val="black"/>
                </a:solidFill>
                <a:latin typeface="Verdana (Body)"/>
              </a:rPr>
              <a:t>Alok has worked on various projects and gainfully contributed in Predictive modelling, Advanced analytics, </a:t>
            </a:r>
            <a:r>
              <a:rPr lang="en-ZA" sz="900" b="1" dirty="0">
                <a:solidFill>
                  <a:prstClr val="black"/>
                </a:solidFill>
                <a:latin typeface="Verdana (Body)"/>
              </a:rPr>
              <a:t>Machine learning, Text mining, Convolution neural networks (CNN)</a:t>
            </a:r>
            <a:r>
              <a:rPr lang="en-ZA" sz="900" dirty="0">
                <a:solidFill>
                  <a:prstClr val="black"/>
                </a:solidFill>
                <a:latin typeface="Verdana (Body)"/>
              </a:rPr>
              <a:t>. </a:t>
            </a:r>
            <a:endParaRPr kumimoji="0" lang="en-US" sz="900" b="1" i="0" u="none" strike="noStrike" kern="1200" cap="none" spc="0" normalizeH="0" baseline="0" noProof="0" dirty="0">
              <a:ln>
                <a:noFill/>
              </a:ln>
              <a:solidFill>
                <a:srgbClr val="000000"/>
              </a:solidFill>
              <a:effectLst/>
              <a:uLnTx/>
              <a:uFillTx/>
              <a:latin typeface="Verdana (Body)"/>
              <a:cs typeface="Times New Roman" pitchFamily="18" charset="0"/>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1" i="0" u="none" strike="noStrike" kern="1200" cap="none" spc="0" normalizeH="0" baseline="0" noProof="0" dirty="0">
                <a:ln>
                  <a:noFill/>
                </a:ln>
                <a:solidFill>
                  <a:srgbClr val="000000"/>
                </a:solidFill>
                <a:effectLst/>
                <a:uLnTx/>
                <a:uFillTx/>
                <a:latin typeface="Verdana (Body)"/>
                <a:cs typeface="Times New Roman" pitchFamily="18" charset="0"/>
              </a:rPr>
              <a:t>Tools &amp; Technology:</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R, Python,</a:t>
            </a:r>
            <a:r>
              <a:rPr kumimoji="0" lang="en-US" sz="900" b="0" i="0" u="none" strike="noStrike" kern="1200" cap="none" spc="0" normalizeH="0" noProof="0" dirty="0">
                <a:ln>
                  <a:noFill/>
                </a:ln>
                <a:solidFill>
                  <a:srgbClr val="000000"/>
                </a:solidFill>
                <a:effectLst/>
                <a:uLnTx/>
                <a:uFillTx/>
                <a:latin typeface="Verdana (Body)"/>
                <a:cs typeface="Times New Roman" pitchFamily="18" charset="0"/>
              </a:rPr>
              <a:t> SQL, Git</a:t>
            </a: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p:txBody>
      </p:sp>
      <p:sp>
        <p:nvSpPr>
          <p:cNvPr id="3" name="Title 2"/>
          <p:cNvSpPr>
            <a:spLocks noGrp="1"/>
          </p:cNvSpPr>
          <p:nvPr>
            <p:ph type="title"/>
          </p:nvPr>
        </p:nvSpPr>
        <p:spPr>
          <a:xfrm>
            <a:off x="284052" y="113927"/>
            <a:ext cx="11252200" cy="698501"/>
          </a:xfrm>
        </p:spPr>
        <p:txBody>
          <a:bodyPr/>
          <a:lstStyle/>
          <a:p>
            <a:r>
              <a:rPr lang="en-US" dirty="0"/>
              <a:t>Alok Kumar : Consultant </a:t>
            </a:r>
            <a:br>
              <a:rPr lang="en-US" dirty="0"/>
            </a:br>
            <a:r>
              <a:rPr lang="en-US" dirty="0"/>
              <a:t>Analytics &amp; Cognitive</a:t>
            </a:r>
            <a:endParaRPr lang="en-US" noProof="0" dirty="0"/>
          </a:p>
        </p:txBody>
      </p:sp>
      <p:sp>
        <p:nvSpPr>
          <p:cNvPr id="11" name="AutoShape 34"/>
          <p:cNvSpPr>
            <a:spLocks noChangeArrowheads="1"/>
          </p:cNvSpPr>
          <p:nvPr/>
        </p:nvSpPr>
        <p:spPr bwMode="gray">
          <a:xfrm>
            <a:off x="3694526" y="904680"/>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02096" y="1186136"/>
            <a:ext cx="3561491" cy="1877513"/>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000" b="1" dirty="0">
                <a:solidFill>
                  <a:prstClr val="black"/>
                </a:solidFill>
                <a:latin typeface="Verdana (Body)"/>
                <a:cs typeface="Arial" pitchFamily="34" charset="0"/>
              </a:rPr>
              <a:t>Alok Kumar</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02096" y="3336157"/>
            <a:ext cx="11463874" cy="3089581"/>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02096" y="3084050"/>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284052" y="904680"/>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072" y="1455952"/>
            <a:ext cx="1314117" cy="1422035"/>
          </a:xfrm>
          <a:prstGeom prst="rect">
            <a:avLst/>
          </a:prstGeom>
        </p:spPr>
      </p:pic>
      <p:sp>
        <p:nvSpPr>
          <p:cNvPr id="13" name="Rectangle 12"/>
          <p:cNvSpPr/>
          <p:nvPr/>
        </p:nvSpPr>
        <p:spPr>
          <a:xfrm>
            <a:off x="3863587" y="1143618"/>
            <a:ext cx="7902383" cy="1920031"/>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sp>
        <p:nvSpPr>
          <p:cNvPr id="16" name="Rectangle 15"/>
          <p:cNvSpPr>
            <a:spLocks noChangeArrowheads="1"/>
          </p:cNvSpPr>
          <p:nvPr/>
        </p:nvSpPr>
        <p:spPr bwMode="auto">
          <a:xfrm>
            <a:off x="1855113" y="1691724"/>
            <a:ext cx="1959431" cy="575171"/>
          </a:xfrm>
          <a:prstGeom prst="rect">
            <a:avLst/>
          </a:prstGeom>
          <a:noFill/>
          <a:ln w="9525">
            <a:noFill/>
            <a:miter lim="800000"/>
            <a:headEnd/>
            <a:tailEnd/>
          </a:ln>
        </p:spPr>
        <p:txBody>
          <a:bodyPr wrap="square" lIns="20967" tIns="10484" rIns="20967" bIns="10484">
            <a:spAutoFit/>
          </a:bodyPr>
          <a:lstStyle/>
          <a:p>
            <a:r>
              <a:rPr lang="en-ZA" sz="900" dirty="0" err="1">
                <a:solidFill>
                  <a:prstClr val="black"/>
                </a:solidFill>
              </a:rPr>
              <a:t>B.Tech</a:t>
            </a:r>
            <a:r>
              <a:rPr lang="en-ZA" sz="900" dirty="0">
                <a:solidFill>
                  <a:prstClr val="black"/>
                </a:solidFill>
              </a:rPr>
              <a:t> in computer Science &amp; </a:t>
            </a:r>
            <a:r>
              <a:rPr lang="en-ZA" sz="900" dirty="0" err="1">
                <a:solidFill>
                  <a:prstClr val="black"/>
                </a:solidFill>
              </a:rPr>
              <a:t>Engg</a:t>
            </a:r>
            <a:r>
              <a:rPr lang="en-ZA" sz="900" dirty="0">
                <a:solidFill>
                  <a:prstClr val="black"/>
                </a:solidFill>
              </a:rPr>
              <a:t> ,Asansol Engineering College </a:t>
            </a:r>
          </a:p>
          <a:p>
            <a:endParaRPr lang="en-ZA" sz="900" dirty="0">
              <a:solidFill>
                <a:prstClr val="black"/>
              </a:solidFill>
            </a:endParaRPr>
          </a:p>
        </p:txBody>
      </p:sp>
    </p:spTree>
    <p:extLst>
      <p:ext uri="{BB962C8B-B14F-4D97-AF65-F5344CB8AC3E}">
        <p14:creationId xmlns:p14="http://schemas.microsoft.com/office/powerpoint/2010/main" val="27687411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39" y="3729229"/>
            <a:ext cx="11468835" cy="2098665"/>
          </a:xfrm>
          <a:prstGeom prst="rect">
            <a:avLst/>
          </a:prstGeom>
          <a:noFill/>
          <a:ln w="9525">
            <a:noFill/>
            <a:miter lim="800000"/>
            <a:headEnd/>
            <a:tailEnd/>
          </a:ln>
        </p:spPr>
        <p:txBody>
          <a:bodyPr wrap="square" lIns="20967" tIns="10484" rIns="20967" bIns="10484">
            <a:spAutoFit/>
          </a:bodyPr>
          <a:lstStyle/>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Key contributor of the solution framework for a leading </a:t>
            </a:r>
            <a:r>
              <a:rPr lang="en-GB" sz="900" b="1" dirty="0">
                <a:solidFill>
                  <a:srgbClr val="000000"/>
                </a:solidFill>
                <a:latin typeface="Verdana (Body)"/>
                <a:cs typeface="Times New Roman" pitchFamily="18" charset="0"/>
              </a:rPr>
              <a:t>Lighting</a:t>
            </a:r>
            <a:r>
              <a:rPr lang="en-GB" sz="900" dirty="0">
                <a:solidFill>
                  <a:srgbClr val="000000"/>
                </a:solidFill>
                <a:latin typeface="Verdana (Body)"/>
                <a:cs typeface="Times New Roman" pitchFamily="18" charset="0"/>
              </a:rPr>
              <a:t> manufacturer, by predicting the sales of new innovative products, before it’s actual launch. The solution is helping business to take optimized decisions in terms of launch time, campaigns, &amp; to target market and customer sectors</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Built interactive dynamic dashboards capable of displaying KPIs &amp; performing statistical calculations, for one of the largest </a:t>
            </a:r>
            <a:r>
              <a:rPr lang="en-GB" sz="900" b="1" dirty="0">
                <a:solidFill>
                  <a:srgbClr val="000000"/>
                </a:solidFill>
                <a:latin typeface="Verdana (Body)"/>
                <a:cs typeface="Times New Roman" pitchFamily="18" charset="0"/>
              </a:rPr>
              <a:t>Pharmaceutical</a:t>
            </a:r>
            <a:r>
              <a:rPr lang="en-GB" sz="900" dirty="0">
                <a:solidFill>
                  <a:srgbClr val="000000"/>
                </a:solidFill>
                <a:latin typeface="Verdana (Body)"/>
                <a:cs typeface="Times New Roman" pitchFamily="18" charset="0"/>
              </a:rPr>
              <a:t> companies in the globe </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Contributor as an Analyst to Operational risk management for a leading </a:t>
            </a:r>
            <a:r>
              <a:rPr lang="en-GB" sz="900" b="1" dirty="0">
                <a:solidFill>
                  <a:srgbClr val="000000"/>
                </a:solidFill>
                <a:latin typeface="Verdana (Body)"/>
                <a:cs typeface="Times New Roman" pitchFamily="18" charset="0"/>
              </a:rPr>
              <a:t>Aviation</a:t>
            </a:r>
            <a:r>
              <a:rPr lang="en-GB" sz="900" dirty="0">
                <a:solidFill>
                  <a:srgbClr val="000000"/>
                </a:solidFill>
                <a:latin typeface="Verdana (Body)"/>
                <a:cs typeface="Times New Roman" pitchFamily="18" charset="0"/>
              </a:rPr>
              <a:t> industry by helping them to mitigate the loss due to overbooking of cargo goods, using through well structured machine learning approaches. It supported the business to track, understand the patterns of different customer behaviours and the factors mostly responsible to cause over/under booking</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Provided solution for a leading </a:t>
            </a:r>
            <a:r>
              <a:rPr lang="en-GB" sz="900" b="1" dirty="0">
                <a:solidFill>
                  <a:srgbClr val="000000"/>
                </a:solidFill>
                <a:latin typeface="Verdana (Body)"/>
                <a:cs typeface="Times New Roman" pitchFamily="18" charset="0"/>
              </a:rPr>
              <a:t>telecom industry </a:t>
            </a:r>
            <a:r>
              <a:rPr lang="en-GB" sz="900" dirty="0">
                <a:solidFill>
                  <a:srgbClr val="000000"/>
                </a:solidFill>
                <a:latin typeface="Verdana (Body)"/>
                <a:cs typeface="Times New Roman" pitchFamily="18" charset="0"/>
              </a:rPr>
              <a:t>by predicting the probability of downfall of their service towers for a particular problematic zone business was concerned with. The approaches involved NLP to understand the generated system logs, followed by survival analysis &amp; association rule mining. The solution helped the business to take optimized decision hence reducing the operational cost &amp; manpower</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900" b="0" i="0" u="none" strike="noStrike" kern="1200" cap="none" spc="0" normalizeH="0" baseline="0" noProof="0" dirty="0">
                <a:ln>
                  <a:noFill/>
                </a:ln>
                <a:solidFill>
                  <a:srgbClr val="000000"/>
                </a:solidFill>
                <a:effectLst/>
                <a:uLnTx/>
                <a:uFillTx/>
                <a:latin typeface="Verdana (Body)"/>
                <a:cs typeface="Times New Roman" pitchFamily="18" charset="0"/>
              </a:rPr>
              <a:t>Provided product &amp; customer specific analysis for a leading </a:t>
            </a:r>
            <a:r>
              <a:rPr kumimoji="0" lang="en-GB" sz="900" b="1" i="0" u="none" strike="noStrike" kern="1200" cap="none" spc="0" normalizeH="0" baseline="0" noProof="0" dirty="0">
                <a:ln>
                  <a:noFill/>
                </a:ln>
                <a:solidFill>
                  <a:srgbClr val="000000"/>
                </a:solidFill>
                <a:effectLst/>
                <a:uLnTx/>
                <a:uFillTx/>
                <a:latin typeface="Verdana (Body)"/>
                <a:cs typeface="Times New Roman" pitchFamily="18" charset="0"/>
              </a:rPr>
              <a:t>Re</a:t>
            </a:r>
            <a:r>
              <a:rPr lang="en-GB" sz="900" b="1" dirty="0">
                <a:solidFill>
                  <a:srgbClr val="000000"/>
                </a:solidFill>
                <a:latin typeface="Verdana (Body)"/>
                <a:cs typeface="Times New Roman" pitchFamily="18" charset="0"/>
              </a:rPr>
              <a:t>tail manufacturer </a:t>
            </a:r>
            <a:r>
              <a:rPr lang="en-GB" sz="900" dirty="0">
                <a:solidFill>
                  <a:srgbClr val="000000"/>
                </a:solidFill>
                <a:latin typeface="Verdana (Body)"/>
                <a:cs typeface="Times New Roman" pitchFamily="18" charset="0"/>
              </a:rPr>
              <a:t>to better predict the demand while identifying the important customers at the same time</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900" b="0" i="0" u="none" strike="noStrike" kern="1200" cap="none" spc="0" normalizeH="0" baseline="0" noProof="0" dirty="0">
                <a:ln>
                  <a:noFill/>
                </a:ln>
                <a:solidFill>
                  <a:srgbClr val="000000"/>
                </a:solidFill>
                <a:effectLst/>
                <a:uLnTx/>
                <a:uFillTx/>
                <a:latin typeface="Verdana (Body)"/>
                <a:cs typeface="Times New Roman" pitchFamily="18" charset="0"/>
              </a:rPr>
              <a:t>Built predictive models to ident</a:t>
            </a:r>
            <a:r>
              <a:rPr lang="en-GB" sz="900" dirty="0" err="1">
                <a:solidFill>
                  <a:srgbClr val="000000"/>
                </a:solidFill>
                <a:latin typeface="Verdana (Body)"/>
                <a:cs typeface="Times New Roman" pitchFamily="18" charset="0"/>
              </a:rPr>
              <a:t>ify</a:t>
            </a:r>
            <a:r>
              <a:rPr lang="en-GB" sz="900" dirty="0">
                <a:solidFill>
                  <a:srgbClr val="000000"/>
                </a:solidFill>
                <a:latin typeface="Verdana (Body)"/>
                <a:cs typeface="Times New Roman" pitchFamily="18" charset="0"/>
              </a:rPr>
              <a:t> potential fraud or </a:t>
            </a:r>
            <a:r>
              <a:rPr lang="en-GB" sz="900" b="1" dirty="0">
                <a:solidFill>
                  <a:srgbClr val="000000"/>
                </a:solidFill>
                <a:latin typeface="Verdana (Body)"/>
                <a:cs typeface="Times New Roman" pitchFamily="18" charset="0"/>
              </a:rPr>
              <a:t>loan defaulters</a:t>
            </a:r>
            <a:r>
              <a:rPr lang="en-GB" sz="900" dirty="0">
                <a:solidFill>
                  <a:srgbClr val="000000"/>
                </a:solidFill>
                <a:latin typeface="Verdana (Body)"/>
                <a:cs typeface="Times New Roman" pitchFamily="18" charset="0"/>
              </a:rPr>
              <a:t> as a tool-based solution for banks</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Part of </a:t>
            </a:r>
            <a:r>
              <a:rPr lang="en-GB" sz="900" b="1" dirty="0">
                <a:solidFill>
                  <a:srgbClr val="000000"/>
                </a:solidFill>
                <a:latin typeface="Verdana (Body)"/>
                <a:cs typeface="Times New Roman" pitchFamily="18" charset="0"/>
              </a:rPr>
              <a:t>stress testing</a:t>
            </a:r>
            <a:r>
              <a:rPr lang="en-GB" sz="900" dirty="0">
                <a:solidFill>
                  <a:srgbClr val="000000"/>
                </a:solidFill>
                <a:latin typeface="Verdana (Body)"/>
                <a:cs typeface="Times New Roman" pitchFamily="18" charset="0"/>
              </a:rPr>
              <a:t> team for a leading bank in Middle East, which outlined the VAR (Variance autoregressive models) methodology to predict the PPNR (Pre-provision net revenue) of the portfolio</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Provided solution for a leading </a:t>
            </a:r>
            <a:r>
              <a:rPr lang="en-GB" sz="900" b="1" dirty="0">
                <a:solidFill>
                  <a:srgbClr val="000000"/>
                </a:solidFill>
                <a:latin typeface="Verdana (Body)"/>
                <a:cs typeface="Times New Roman" pitchFamily="18" charset="0"/>
              </a:rPr>
              <a:t>Media</a:t>
            </a:r>
            <a:r>
              <a:rPr lang="en-GB" sz="900" dirty="0">
                <a:solidFill>
                  <a:srgbClr val="000000"/>
                </a:solidFill>
                <a:latin typeface="Verdana (Body)"/>
                <a:cs typeface="Times New Roman" pitchFamily="18" charset="0"/>
              </a:rPr>
              <a:t>, by analysing the text data from their respective twitter handle for a particular time frame, to understand the most trending topics, debates &amp; discussions</a:t>
            </a:r>
          </a:p>
          <a:p>
            <a:pPr marL="266700" marR="0" lvl="1"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Built binary/multiclass classification models for a leading </a:t>
            </a:r>
            <a:r>
              <a:rPr lang="en-GB" sz="900" b="1" dirty="0">
                <a:solidFill>
                  <a:srgbClr val="000000"/>
                </a:solidFill>
                <a:latin typeface="Verdana (Body)"/>
                <a:cs typeface="Times New Roman" pitchFamily="18" charset="0"/>
              </a:rPr>
              <a:t>travel</a:t>
            </a:r>
            <a:r>
              <a:rPr lang="en-GB" sz="900" dirty="0">
                <a:solidFill>
                  <a:srgbClr val="000000"/>
                </a:solidFill>
                <a:latin typeface="Verdana (Body)"/>
                <a:cs typeface="Times New Roman" pitchFamily="18" charset="0"/>
              </a:rPr>
              <a:t> company, to predict potential customers to be notified regarding some special campaigns/offers    </a:t>
            </a: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p:txBody>
      </p:sp>
      <p:sp>
        <p:nvSpPr>
          <p:cNvPr id="42" name="Rectangle 41"/>
          <p:cNvSpPr>
            <a:spLocks noChangeArrowheads="1"/>
          </p:cNvSpPr>
          <p:nvPr/>
        </p:nvSpPr>
        <p:spPr bwMode="auto">
          <a:xfrm>
            <a:off x="4086115" y="1492785"/>
            <a:ext cx="7526765" cy="944502"/>
          </a:xfrm>
          <a:prstGeom prst="rect">
            <a:avLst/>
          </a:prstGeom>
          <a:noFill/>
          <a:ln w="9525">
            <a:noFill/>
            <a:miter lim="800000"/>
            <a:headEnd/>
            <a:tailEnd/>
          </a:ln>
        </p:spPr>
        <p:txBody>
          <a:bodyPr wrap="square" lIns="20967" tIns="10484" rIns="20967" bIns="10484">
            <a:spAutoFit/>
          </a:bodyPr>
          <a:lstStyle/>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rPr>
              <a:t>Hindol is an </a:t>
            </a:r>
            <a:r>
              <a:rPr kumimoji="0" lang="en-US" sz="900" b="0" i="0" u="none" strike="noStrike" kern="1200" cap="none" spc="0" normalizeH="0" baseline="0" noProof="0" dirty="0" err="1">
                <a:ln>
                  <a:noFill/>
                </a:ln>
                <a:solidFill>
                  <a:prstClr val="black"/>
                </a:solidFill>
                <a:effectLst/>
                <a:uLnTx/>
                <a:uFillTx/>
                <a:latin typeface="Verdana (Body)"/>
              </a:rPr>
              <a:t>M.Sc</a:t>
            </a:r>
            <a:r>
              <a:rPr kumimoji="0" lang="en-US" sz="900" b="0" i="0" u="none" strike="noStrike" kern="1200" cap="none" spc="0" normalizeH="0" baseline="0" noProof="0" dirty="0">
                <a:ln>
                  <a:noFill/>
                </a:ln>
                <a:solidFill>
                  <a:prstClr val="black"/>
                </a:solidFill>
                <a:effectLst/>
                <a:uLnTx/>
                <a:uFillTx/>
                <a:latin typeface="Verdana (Body)"/>
              </a:rPr>
              <a:t> in </a:t>
            </a:r>
            <a:r>
              <a:rPr kumimoji="0" lang="en-US" sz="900" b="1" i="0" u="none" strike="noStrike" kern="1200" cap="none" spc="0" normalizeH="0" baseline="0" noProof="0" dirty="0">
                <a:ln>
                  <a:noFill/>
                </a:ln>
                <a:solidFill>
                  <a:prstClr val="black"/>
                </a:solidFill>
                <a:effectLst/>
                <a:uLnTx/>
                <a:uFillTx/>
                <a:latin typeface="Verdana (Body)"/>
              </a:rPr>
              <a:t>Statistics</a:t>
            </a:r>
            <a:r>
              <a:rPr kumimoji="0" lang="en-US" sz="900" b="0" i="0" u="none" strike="noStrike" kern="1200" cap="none" spc="0" normalizeH="0" baseline="0" noProof="0" dirty="0">
                <a:ln>
                  <a:noFill/>
                </a:ln>
                <a:solidFill>
                  <a:prstClr val="black"/>
                </a:solidFill>
                <a:effectLst/>
                <a:uLnTx/>
                <a:uFillTx/>
                <a:latin typeface="Verdana (Body)"/>
              </a:rPr>
              <a:t> &amp; having </a:t>
            </a:r>
            <a:r>
              <a:rPr lang="en-US" sz="900" dirty="0">
                <a:solidFill>
                  <a:prstClr val="black"/>
                </a:solidFill>
                <a:latin typeface="Verdana (Body)"/>
              </a:rPr>
              <a:t>statistical modeling experience of nearly 4 years. </a:t>
            </a: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rPr>
              <a:t>He has expertise in </a:t>
            </a:r>
            <a:r>
              <a:rPr kumimoji="0" lang="en-US" sz="900" b="1" i="0" u="none" strike="noStrike" kern="1200" cap="none" spc="0" normalizeH="0" baseline="0" noProof="0" dirty="0">
                <a:ln>
                  <a:noFill/>
                </a:ln>
                <a:solidFill>
                  <a:prstClr val="black"/>
                </a:solidFill>
                <a:effectLst/>
                <a:uLnTx/>
                <a:uFillTx/>
                <a:latin typeface="Verdana (Body)"/>
              </a:rPr>
              <a:t>Data </a:t>
            </a:r>
            <a:r>
              <a:rPr lang="en-US" sz="900" b="1" dirty="0">
                <a:solidFill>
                  <a:prstClr val="black"/>
                </a:solidFill>
                <a:latin typeface="Verdana (Body)"/>
              </a:rPr>
              <a:t>S</a:t>
            </a:r>
            <a:r>
              <a:rPr kumimoji="0" lang="en-US" sz="900" b="1" i="0" u="none" strike="noStrike" kern="1200" cap="none" spc="0" normalizeH="0" baseline="0" noProof="0" dirty="0" err="1">
                <a:ln>
                  <a:noFill/>
                </a:ln>
                <a:solidFill>
                  <a:prstClr val="black"/>
                </a:solidFill>
                <a:effectLst/>
                <a:uLnTx/>
                <a:uFillTx/>
                <a:latin typeface="Verdana (Body)"/>
              </a:rPr>
              <a:t>cience</a:t>
            </a:r>
            <a:r>
              <a:rPr kumimoji="0" lang="en-US" sz="900" b="0" i="0" u="none" strike="noStrike" kern="1200" cap="none" spc="0" normalizeH="0" baseline="0" noProof="0" dirty="0">
                <a:ln>
                  <a:noFill/>
                </a:ln>
                <a:solidFill>
                  <a:prstClr val="black"/>
                </a:solidFill>
                <a:effectLst/>
                <a:uLnTx/>
                <a:uFillTx/>
                <a:latin typeface="Verdana (Body)"/>
              </a:rPr>
              <a:t>, </a:t>
            </a:r>
            <a:r>
              <a:rPr lang="en-US" sz="900" b="1" dirty="0">
                <a:solidFill>
                  <a:prstClr val="black"/>
                </a:solidFill>
                <a:latin typeface="Verdana (Body)"/>
              </a:rPr>
              <a:t>M</a:t>
            </a:r>
            <a:r>
              <a:rPr kumimoji="0" lang="en-US" sz="900" b="1" i="0" u="none" strike="noStrike" kern="1200" cap="none" spc="0" normalizeH="0" baseline="0" noProof="0" dirty="0" err="1">
                <a:ln>
                  <a:noFill/>
                </a:ln>
                <a:solidFill>
                  <a:prstClr val="black"/>
                </a:solidFill>
                <a:effectLst/>
                <a:uLnTx/>
                <a:uFillTx/>
                <a:latin typeface="Verdana (Body)"/>
              </a:rPr>
              <a:t>achine</a:t>
            </a:r>
            <a:r>
              <a:rPr kumimoji="0" lang="en-US" sz="900" b="1" i="0" u="none" strike="noStrike" kern="1200" cap="none" spc="0" normalizeH="0" baseline="0" noProof="0" dirty="0">
                <a:ln>
                  <a:noFill/>
                </a:ln>
                <a:solidFill>
                  <a:prstClr val="black"/>
                </a:solidFill>
                <a:effectLst/>
                <a:uLnTx/>
                <a:uFillTx/>
                <a:latin typeface="Verdana (Body)"/>
              </a:rPr>
              <a:t> </a:t>
            </a:r>
            <a:r>
              <a:rPr lang="en-US" sz="900" b="1" dirty="0">
                <a:solidFill>
                  <a:prstClr val="black"/>
                </a:solidFill>
                <a:latin typeface="Verdana (Body)"/>
              </a:rPr>
              <a:t>L</a:t>
            </a:r>
            <a:r>
              <a:rPr kumimoji="0" lang="en-US" sz="900" b="1" i="0" u="none" strike="noStrike" kern="1200" cap="none" spc="0" normalizeH="0" baseline="0" noProof="0" dirty="0">
                <a:ln>
                  <a:noFill/>
                </a:ln>
                <a:solidFill>
                  <a:prstClr val="black"/>
                </a:solidFill>
                <a:effectLst/>
                <a:uLnTx/>
                <a:uFillTx/>
                <a:latin typeface="Verdana (Body)"/>
              </a:rPr>
              <a:t>earning</a:t>
            </a:r>
            <a:r>
              <a:rPr kumimoji="0" lang="en-US" sz="900" b="0" i="0" u="none" strike="noStrike" kern="1200" cap="none" spc="0" normalizeH="0" baseline="0" noProof="0" dirty="0">
                <a:ln>
                  <a:noFill/>
                </a:ln>
                <a:solidFill>
                  <a:prstClr val="black"/>
                </a:solidFill>
                <a:effectLst/>
                <a:uLnTx/>
                <a:uFillTx/>
                <a:latin typeface="Verdana (Body)"/>
              </a:rPr>
              <a:t>, </a:t>
            </a:r>
            <a:r>
              <a:rPr kumimoji="0" lang="en-US" sz="900" b="1" i="0" u="none" strike="noStrike" kern="1200" cap="none" spc="0" normalizeH="0" baseline="0" noProof="0" dirty="0">
                <a:ln>
                  <a:noFill/>
                </a:ln>
                <a:solidFill>
                  <a:prstClr val="black"/>
                </a:solidFill>
                <a:effectLst/>
                <a:uLnTx/>
                <a:uFillTx/>
                <a:latin typeface="Verdana (Body)"/>
              </a:rPr>
              <a:t>Predictive </a:t>
            </a:r>
            <a:r>
              <a:rPr lang="en-US" sz="900" b="1" dirty="0">
                <a:solidFill>
                  <a:prstClr val="black"/>
                </a:solidFill>
                <a:latin typeface="Verdana (Body)"/>
              </a:rPr>
              <a:t>M</a:t>
            </a:r>
            <a:r>
              <a:rPr kumimoji="0" lang="en-US" sz="900" b="1" i="0" u="none" strike="noStrike" kern="1200" cap="none" spc="0" normalizeH="0" baseline="0" noProof="0" dirty="0" err="1">
                <a:ln>
                  <a:noFill/>
                </a:ln>
                <a:solidFill>
                  <a:prstClr val="black"/>
                </a:solidFill>
                <a:effectLst/>
                <a:uLnTx/>
                <a:uFillTx/>
                <a:latin typeface="Verdana (Body)"/>
              </a:rPr>
              <a:t>odels</a:t>
            </a:r>
            <a:r>
              <a:rPr kumimoji="0" lang="en-US" sz="900" b="1" i="0" u="none" strike="noStrike" kern="1200" cap="none" spc="0" normalizeH="0" baseline="0" noProof="0" dirty="0">
                <a:ln>
                  <a:noFill/>
                </a:ln>
                <a:solidFill>
                  <a:prstClr val="black"/>
                </a:solidFill>
                <a:effectLst/>
                <a:uLnTx/>
                <a:uFillTx/>
                <a:latin typeface="Verdana (Body)"/>
              </a:rPr>
              <a:t> </a:t>
            </a:r>
            <a:r>
              <a:rPr kumimoji="0" lang="en-US" sz="900" b="0" i="0" u="none" strike="noStrike" kern="1200" cap="none" spc="0" normalizeH="0" baseline="0" noProof="0" dirty="0">
                <a:ln>
                  <a:noFill/>
                </a:ln>
                <a:solidFill>
                  <a:prstClr val="black"/>
                </a:solidFill>
                <a:effectLst/>
                <a:uLnTx/>
                <a:uFillTx/>
                <a:latin typeface="Verdana (Body)"/>
              </a:rPr>
              <a:t>and other analytical algorithms. Hindol has worked in Operational risk management, Retail, Customer analytics &amp; supply chain domains</a:t>
            </a: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1" i="0" u="none" strike="noStrike" kern="1200" cap="none" spc="0" normalizeH="0" baseline="0" noProof="0" dirty="0">
                <a:ln>
                  <a:noFill/>
                </a:ln>
                <a:solidFill>
                  <a:srgbClr val="000000"/>
                </a:solidFill>
                <a:effectLst/>
                <a:uLnTx/>
                <a:uFillTx/>
                <a:latin typeface="Verdana (Body)"/>
                <a:cs typeface="Times New Roman" pitchFamily="18" charset="0"/>
              </a:rPr>
              <a:t>Tools &amp; Technology:</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R, R-Shiny, Python, </a:t>
            </a:r>
            <a:r>
              <a:rPr kumimoji="0" lang="en-US" sz="900" b="0" i="0" u="none" strike="noStrike" kern="1200" cap="none" spc="0" normalizeH="0" baseline="0" noProof="0" dirty="0" err="1">
                <a:ln>
                  <a:noFill/>
                </a:ln>
                <a:solidFill>
                  <a:srgbClr val="000000"/>
                </a:solidFill>
                <a:effectLst/>
                <a:uLnTx/>
                <a:uFillTx/>
                <a:latin typeface="Verdana (Body)"/>
                <a:cs typeface="Times New Roman" pitchFamily="18" charset="0"/>
              </a:rPr>
              <a:t>Pyspark</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SAC-Datahub</a:t>
            </a:r>
          </a:p>
        </p:txBody>
      </p:sp>
      <p:sp>
        <p:nvSpPr>
          <p:cNvPr id="3" name="Title 2"/>
          <p:cNvSpPr>
            <a:spLocks noGrp="1"/>
          </p:cNvSpPr>
          <p:nvPr>
            <p:ph type="title"/>
          </p:nvPr>
        </p:nvSpPr>
        <p:spPr>
          <a:xfrm>
            <a:off x="367179" y="423473"/>
            <a:ext cx="11252200" cy="698501"/>
          </a:xfrm>
        </p:spPr>
        <p:txBody>
          <a:bodyPr/>
          <a:lstStyle/>
          <a:p>
            <a:r>
              <a:rPr lang="en-US" dirty="0"/>
              <a:t>Hindol Ganguly: Consultant</a:t>
            </a:r>
            <a:br>
              <a:rPr lang="en-US" dirty="0"/>
            </a:br>
            <a:r>
              <a:rPr lang="en-US" dirty="0"/>
              <a:t>Analytics &amp; Cognitive</a:t>
            </a:r>
            <a:endParaRPr lang="en-US" noProof="0" dirty="0"/>
          </a:p>
        </p:txBody>
      </p:sp>
      <p:sp>
        <p:nvSpPr>
          <p:cNvPr id="11" name="AutoShape 34"/>
          <p:cNvSpPr>
            <a:spLocks noChangeArrowheads="1"/>
          </p:cNvSpPr>
          <p:nvPr/>
        </p:nvSpPr>
        <p:spPr bwMode="gray">
          <a:xfrm>
            <a:off x="3768130" y="1167406"/>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000" b="1" dirty="0">
                <a:solidFill>
                  <a:prstClr val="black"/>
                </a:solidFill>
                <a:latin typeface="Verdana (Body)"/>
                <a:cs typeface="Arial" pitchFamily="34" charset="0"/>
              </a:rPr>
              <a:t>Hindol Ganguly</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67406"/>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9" name="Rectangle 18"/>
          <p:cNvSpPr>
            <a:spLocks noChangeArrowheads="1"/>
          </p:cNvSpPr>
          <p:nvPr/>
        </p:nvSpPr>
        <p:spPr bwMode="auto">
          <a:xfrm>
            <a:off x="1982055" y="1808716"/>
            <a:ext cx="1877366" cy="852169"/>
          </a:xfrm>
          <a:prstGeom prst="rect">
            <a:avLst/>
          </a:prstGeom>
          <a:noFill/>
          <a:ln w="9525">
            <a:noFill/>
            <a:miter lim="800000"/>
            <a:headEnd/>
            <a:tailEnd/>
          </a:ln>
        </p:spPr>
        <p:txBody>
          <a:bodyPr wrap="square" lIns="20967" tIns="10484" rIns="20967" bIns="10484">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Masters in Statistics – Kalyani university</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ZA" sz="900" dirty="0">
              <a:solidFill>
                <a:prstClr val="black"/>
              </a:solidFill>
              <a:latin typeface="Verdana"/>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a:ea typeface="+mn-ea"/>
                <a:cs typeface="+mn-cs"/>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ZA" sz="900" dirty="0">
              <a:solidFill>
                <a:prstClr val="black"/>
              </a:solidFill>
              <a:latin typeface="Verdana"/>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a:ea typeface="+mn-ea"/>
              <a:cs typeface="+mn-cs"/>
            </a:endParaRP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pic>
        <p:nvPicPr>
          <p:cNvPr id="7" name="Picture 6" descr="A person looking at the camera&#10;&#10;Description automatically generated">
            <a:extLst>
              <a:ext uri="{FF2B5EF4-FFF2-40B4-BE49-F238E27FC236}">
                <a16:creationId xmlns:a16="http://schemas.microsoft.com/office/drawing/2014/main" id="{40FD4419-69CD-484A-9BC9-A24CFE263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882" y="1692065"/>
            <a:ext cx="1236347" cy="1471309"/>
          </a:xfrm>
          <a:prstGeom prst="rect">
            <a:avLst/>
          </a:prstGeom>
        </p:spPr>
      </p:pic>
    </p:spTree>
    <p:extLst>
      <p:ext uri="{BB962C8B-B14F-4D97-AF65-F5344CB8AC3E}">
        <p14:creationId xmlns:p14="http://schemas.microsoft.com/office/powerpoint/2010/main" val="33540131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140" y="296342"/>
            <a:ext cx="11252200" cy="804745"/>
          </a:xfrm>
        </p:spPr>
        <p:txBody>
          <a:bodyPr/>
          <a:lstStyle/>
          <a:p>
            <a:r>
              <a:rPr lang="en-US" dirty="0">
                <a:latin typeface="Verdana (Headings)"/>
              </a:rPr>
              <a:t>Roshan Raghuram: Consultant  </a:t>
            </a:r>
            <a:br>
              <a:rPr lang="en-US" dirty="0">
                <a:latin typeface="Verdana (Headings)"/>
              </a:rPr>
            </a:br>
            <a:r>
              <a:rPr lang="en-US" dirty="0">
                <a:latin typeface="Verdana (Headings)"/>
              </a:rPr>
              <a:t>Analytics &amp; Cognitive</a:t>
            </a:r>
            <a:endParaRPr lang="en-US" noProof="0" dirty="0">
              <a:latin typeface="Verdana (Headings)"/>
            </a:endParaRPr>
          </a:p>
        </p:txBody>
      </p:sp>
      <p:grpSp>
        <p:nvGrpSpPr>
          <p:cNvPr id="4" name="Group 3"/>
          <p:cNvGrpSpPr/>
          <p:nvPr/>
        </p:nvGrpSpPr>
        <p:grpSpPr>
          <a:xfrm>
            <a:off x="358140" y="1019807"/>
            <a:ext cx="11224744" cy="5402722"/>
            <a:chOff x="357656" y="1046429"/>
            <a:chExt cx="10810719" cy="5322840"/>
          </a:xfrm>
        </p:grpSpPr>
        <p:sp>
          <p:nvSpPr>
            <p:cNvPr id="11" name="AutoShape 34"/>
            <p:cNvSpPr>
              <a:spLocks noChangeArrowheads="1"/>
            </p:cNvSpPr>
            <p:nvPr/>
          </p:nvSpPr>
          <p:spPr bwMode="gray">
            <a:xfrm>
              <a:off x="3758606" y="1046429"/>
              <a:ext cx="7394176" cy="328511"/>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latin typeface="Verdana (Body)"/>
                  <a:ea typeface="Verdana" panose="020B0604030504040204" pitchFamily="34" charset="0"/>
                  <a:cs typeface="Arial" pitchFamily="34" charset="0"/>
                </a:rPr>
                <a:t>Professional Background</a:t>
              </a:r>
            </a:p>
          </p:txBody>
        </p:sp>
        <p:sp>
          <p:nvSpPr>
            <p:cNvPr id="12" name="Rectangle 11"/>
            <p:cNvSpPr/>
            <p:nvPr/>
          </p:nvSpPr>
          <p:spPr>
            <a:xfrm>
              <a:off x="367181" y="1263561"/>
              <a:ext cx="3290419" cy="217813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1000" b="1" dirty="0">
                  <a:solidFill>
                    <a:prstClr val="black"/>
                  </a:solidFill>
                  <a:cs typeface="Arial" pitchFamily="34" charset="0"/>
                </a:rPr>
                <a:t>  </a:t>
              </a:r>
            </a:p>
            <a:p>
              <a:pPr algn="ctr">
                <a:defRPr/>
              </a:pPr>
              <a:r>
                <a:rPr lang="en-GB" sz="1000" b="1" dirty="0">
                  <a:solidFill>
                    <a:prstClr val="black"/>
                  </a:solidFill>
                  <a:latin typeface="Verdana (Body)"/>
                  <a:ea typeface="Verdana" panose="020B0604030504040204" pitchFamily="34" charset="0"/>
                  <a:cs typeface="Arial" pitchFamily="34" charset="0"/>
                </a:rPr>
                <a:t>Roshan Raghuram</a:t>
              </a:r>
            </a:p>
            <a:p>
              <a:pPr algn="ctr">
                <a:defRPr/>
              </a:pPr>
              <a:endParaRPr lang="en-GB" sz="1000" dirty="0">
                <a:solidFill>
                  <a:prstClr val="black"/>
                </a:solidFill>
                <a:cs typeface="Arial" pitchFamily="34" charset="0"/>
              </a:endParaRPr>
            </a:p>
            <a:p>
              <a:pPr>
                <a:defRPr/>
              </a:pPr>
              <a:endParaRPr lang="en-GB" sz="600" dirty="0">
                <a:solidFill>
                  <a:prstClr val="black"/>
                </a:solidFill>
                <a:cs typeface="Arial" pitchFamily="34" charset="0"/>
              </a:endParaRPr>
            </a:p>
          </p:txBody>
        </p:sp>
        <p:sp>
          <p:nvSpPr>
            <p:cNvPr id="14" name="Rectangle 13"/>
            <p:cNvSpPr/>
            <p:nvPr/>
          </p:nvSpPr>
          <p:spPr>
            <a:xfrm>
              <a:off x="367180" y="3596775"/>
              <a:ext cx="10792815" cy="2772494"/>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700" dirty="0">
                  <a:solidFill>
                    <a:srgbClr val="002776"/>
                  </a:solidFill>
                  <a:cs typeface="Arial" pitchFamily="34" charset="0"/>
                </a:rPr>
                <a:t>.</a:t>
              </a:r>
            </a:p>
            <a:p>
              <a:pPr algn="ctr">
                <a:defRPr/>
              </a:pPr>
              <a:endParaRPr lang="en-GB" sz="700" dirty="0">
                <a:solidFill>
                  <a:srgbClr val="FFFFFF"/>
                </a:solidFill>
                <a:cs typeface="Arial" pitchFamily="34" charset="0"/>
              </a:endParaRPr>
            </a:p>
          </p:txBody>
        </p:sp>
        <p:sp>
          <p:nvSpPr>
            <p:cNvPr id="17" name="AutoShape 34"/>
            <p:cNvSpPr>
              <a:spLocks noChangeArrowheads="1"/>
            </p:cNvSpPr>
            <p:nvPr/>
          </p:nvSpPr>
          <p:spPr bwMode="gray">
            <a:xfrm>
              <a:off x="357656" y="1046429"/>
              <a:ext cx="3773968" cy="326109"/>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pPr>
              <a:r>
                <a:rPr lang="en-GB" sz="1100" b="1" dirty="0">
                  <a:solidFill>
                    <a:prstClr val="white"/>
                  </a:solidFill>
                  <a:latin typeface="Verdana (Body)"/>
                  <a:ea typeface="Verdana" panose="020B0604030504040204" pitchFamily="34" charset="0"/>
                </a:rPr>
                <a:t>Team Member</a:t>
              </a:r>
            </a:p>
          </p:txBody>
        </p:sp>
        <p:sp>
          <p:nvSpPr>
            <p:cNvPr id="18" name="Rectangle 20"/>
            <p:cNvSpPr>
              <a:spLocks noChangeArrowheads="1"/>
            </p:cNvSpPr>
            <p:nvPr/>
          </p:nvSpPr>
          <p:spPr bwMode="auto">
            <a:xfrm>
              <a:off x="419383" y="3983868"/>
              <a:ext cx="10748992" cy="1794732"/>
            </a:xfrm>
            <a:prstGeom prst="rect">
              <a:avLst/>
            </a:prstGeom>
            <a:noFill/>
            <a:ln w="9525">
              <a:noFill/>
              <a:miter lim="800000"/>
              <a:headEnd/>
              <a:tailEnd/>
            </a:ln>
          </p:spPr>
          <p:txBody>
            <a:bodyPr wrap="square" lIns="20967" tIns="10484" rIns="20967" bIns="10484">
              <a:spAutoFit/>
            </a:bodyPr>
            <a:lstStyle/>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Helped build </a:t>
              </a:r>
              <a:r>
                <a:rPr lang="en-GB" sz="900" b="1" dirty="0">
                  <a:latin typeface="Verdana (Body)"/>
                  <a:ea typeface="Verdana" panose="020B0604030504040204" pitchFamily="34" charset="0"/>
                </a:rPr>
                <a:t>Regression and Tree Model </a:t>
              </a:r>
              <a:r>
                <a:rPr lang="en-GB" sz="900" dirty="0">
                  <a:latin typeface="Verdana (Body)"/>
                  <a:ea typeface="Verdana" panose="020B0604030504040204" pitchFamily="34" charset="0"/>
                </a:rPr>
                <a:t>to identify most significant factors impacting sales for a leading tire manufacturer at </a:t>
              </a:r>
              <a:r>
                <a:rPr lang="en-GB" sz="900" b="1" i="1" dirty="0">
                  <a:latin typeface="Verdana (Body)"/>
                  <a:ea typeface="Verdana" panose="020B0604030504040204" pitchFamily="34" charset="0"/>
                </a:rPr>
                <a:t>Deloitte DTTL </a:t>
              </a:r>
              <a:r>
                <a:rPr lang="en-GB" sz="900" dirty="0">
                  <a:latin typeface="Verdana (Body)"/>
                  <a:ea typeface="Verdana" panose="020B0604030504040204" pitchFamily="34" charset="0"/>
                </a:rPr>
                <a:t>during Internship.</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Part of project at </a:t>
              </a:r>
              <a:r>
                <a:rPr lang="en-GB" sz="900" b="1" i="1" dirty="0">
                  <a:latin typeface="Verdana (Body)"/>
                  <a:ea typeface="Verdana" panose="020B0604030504040204" pitchFamily="34" charset="0"/>
                </a:rPr>
                <a:t>IIT Bombay </a:t>
              </a:r>
              <a:r>
                <a:rPr lang="en-GB" sz="900" dirty="0">
                  <a:latin typeface="Verdana (Body)"/>
                  <a:ea typeface="Verdana" panose="020B0604030504040204" pitchFamily="34" charset="0"/>
                </a:rPr>
                <a:t>to build </a:t>
              </a:r>
              <a:r>
                <a:rPr lang="en-GB" sz="900" b="1" dirty="0">
                  <a:latin typeface="Verdana (Body)"/>
                  <a:ea typeface="Verdana" panose="020B0604030504040204" pitchFamily="34" charset="0"/>
                </a:rPr>
                <a:t>Chat-Bot using NLP and Deep Learning </a:t>
              </a:r>
              <a:r>
                <a:rPr lang="en-GB" sz="900" dirty="0">
                  <a:latin typeface="Verdana (Body)"/>
                  <a:ea typeface="Verdana" panose="020B0604030504040204" pitchFamily="34" charset="0"/>
                </a:rPr>
                <a:t>during internship. Created model using LSTM - RNN.</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Performed Operation Analytics to identify warehouse requirements using </a:t>
              </a:r>
              <a:r>
                <a:rPr lang="en-GB" sz="900" b="1" dirty="0">
                  <a:latin typeface="Verdana (Body)"/>
                  <a:ea typeface="Verdana" panose="020B0604030504040204" pitchFamily="34" charset="0"/>
                </a:rPr>
                <a:t>Time Series </a:t>
              </a:r>
              <a:r>
                <a:rPr lang="en-GB" sz="900" dirty="0">
                  <a:latin typeface="Verdana (Body)"/>
                  <a:ea typeface="Verdana" panose="020B0604030504040204" pitchFamily="34" charset="0"/>
                </a:rPr>
                <a:t>modelling at </a:t>
              </a:r>
              <a:r>
                <a:rPr lang="en-GB" sz="900" b="1" i="1" dirty="0" err="1">
                  <a:latin typeface="Verdana (Body)"/>
                  <a:ea typeface="Verdana" panose="020B0604030504040204" pitchFamily="34" charset="0"/>
                </a:rPr>
                <a:t>Bangera</a:t>
              </a:r>
              <a:r>
                <a:rPr lang="en-GB" sz="900" b="1" i="1" dirty="0">
                  <a:latin typeface="Verdana (Body)"/>
                  <a:ea typeface="Verdana" panose="020B0604030504040204" pitchFamily="34" charset="0"/>
                </a:rPr>
                <a:t> </a:t>
              </a:r>
              <a:r>
                <a:rPr lang="en-GB" sz="900" b="1" i="1" dirty="0" err="1">
                  <a:latin typeface="Verdana (Body)"/>
                  <a:ea typeface="Verdana" panose="020B0604030504040204" pitchFamily="34" charset="0"/>
                </a:rPr>
                <a:t>Seaworld</a:t>
              </a:r>
              <a:r>
                <a:rPr lang="en-GB" sz="900" b="1" i="1" dirty="0">
                  <a:latin typeface="Verdana (Body)"/>
                  <a:ea typeface="Verdana" panose="020B0604030504040204" pitchFamily="34" charset="0"/>
                </a:rPr>
                <a:t> Ltd</a:t>
              </a:r>
              <a:r>
                <a:rPr lang="en-GB" sz="900" dirty="0">
                  <a:latin typeface="Verdana (Body)"/>
                  <a:ea typeface="Verdana" panose="020B0604030504040204" pitchFamily="34" charset="0"/>
                </a:rPr>
                <a:t>. Helped company reduce cost of storing raw materials.</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Responsible for creating </a:t>
              </a:r>
              <a:r>
                <a:rPr lang="en-GB" sz="900" b="1" dirty="0">
                  <a:latin typeface="Verdana (Body)"/>
                  <a:ea typeface="Verdana" panose="020B0604030504040204" pitchFamily="34" charset="0"/>
                </a:rPr>
                <a:t>database schema and data management </a:t>
              </a:r>
              <a:r>
                <a:rPr lang="en-GB" sz="900" dirty="0">
                  <a:latin typeface="Verdana (Body)"/>
                  <a:ea typeface="Verdana" panose="020B0604030504040204" pitchFamily="34" charset="0"/>
                </a:rPr>
                <a:t>at </a:t>
              </a:r>
              <a:r>
                <a:rPr lang="en-GB" sz="900" b="1" i="1" dirty="0" err="1">
                  <a:latin typeface="Verdana (Body)"/>
                  <a:ea typeface="Verdana" panose="020B0604030504040204" pitchFamily="34" charset="0"/>
                </a:rPr>
                <a:t>Simsol</a:t>
              </a:r>
              <a:r>
                <a:rPr lang="en-GB" sz="900" b="1" i="1" dirty="0">
                  <a:latin typeface="Verdana (Body)"/>
                  <a:ea typeface="Verdana" panose="020B0604030504040204" pitchFamily="34" charset="0"/>
                </a:rPr>
                <a:t> Technology and Services Ltd</a:t>
              </a:r>
              <a:r>
                <a:rPr lang="en-GB" sz="900" dirty="0">
                  <a:latin typeface="Verdana (Body)"/>
                  <a:ea typeface="Verdana" panose="020B0604030504040204" pitchFamily="34" charset="0"/>
                </a:rPr>
                <a:t>. </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Worked on multiple projects at college as part of course curriculum on different problems like Market Basket Analysis, Price Sensitivity and demand forecasting using different ML algorithms.</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0" lvl="1" algn="just">
                <a:defRPr/>
              </a:pPr>
              <a:endParaRPr lang="en-GB" sz="900" dirty="0">
                <a:latin typeface="Verdana (Body)"/>
                <a:ea typeface="Verdana" panose="020B0604030504040204" pitchFamily="34" charset="0"/>
              </a:endParaRPr>
            </a:p>
          </p:txBody>
        </p:sp>
        <p:sp>
          <p:nvSpPr>
            <p:cNvPr id="42" name="Rectangle 41"/>
            <p:cNvSpPr>
              <a:spLocks noChangeArrowheads="1"/>
            </p:cNvSpPr>
            <p:nvPr/>
          </p:nvSpPr>
          <p:spPr bwMode="auto">
            <a:xfrm>
              <a:off x="3723086" y="1498506"/>
              <a:ext cx="7379802" cy="1281142"/>
            </a:xfrm>
            <a:prstGeom prst="rect">
              <a:avLst/>
            </a:prstGeom>
            <a:noFill/>
            <a:ln w="9525">
              <a:noFill/>
              <a:miter lim="800000"/>
              <a:headEnd/>
              <a:tailEnd/>
            </a:ln>
          </p:spPr>
          <p:txBody>
            <a:bodyPr wrap="square" lIns="20967" tIns="10484" rIns="20967" bIns="10484">
              <a:spAutoFit/>
            </a:bodyPr>
            <a:lstStyle/>
            <a:p>
              <a:pPr algn="just">
                <a:lnSpc>
                  <a:spcPct val="105000"/>
                </a:lnSpc>
                <a:spcAft>
                  <a:spcPts val="200"/>
                </a:spcAft>
                <a:defRPr/>
              </a:pPr>
              <a:r>
                <a:rPr lang="en-ZA" sz="900" dirty="0">
                  <a:solidFill>
                    <a:prstClr val="black"/>
                  </a:solidFill>
                  <a:latin typeface="Verdana (Body)"/>
                  <a:ea typeface="Verdana" panose="020B0604030504040204" pitchFamily="34" charset="0"/>
                </a:rPr>
                <a:t>Roshan is currently working as a</a:t>
              </a:r>
              <a:r>
                <a:rPr lang="en-ZA" sz="900" b="1" dirty="0">
                  <a:solidFill>
                    <a:prstClr val="black"/>
                  </a:solidFill>
                  <a:latin typeface="Verdana (Body)"/>
                  <a:ea typeface="Verdana" panose="020B0604030504040204" pitchFamily="34" charset="0"/>
                </a:rPr>
                <a:t> Consultant </a:t>
              </a:r>
              <a:r>
                <a:rPr lang="en-ZA" sz="900" dirty="0">
                  <a:solidFill>
                    <a:prstClr val="black"/>
                  </a:solidFill>
                  <a:latin typeface="Verdana (Body)"/>
                  <a:ea typeface="Verdana" panose="020B0604030504040204" pitchFamily="34" charset="0"/>
                </a:rPr>
                <a:t>within Analytics and Cognitive vertical at Deloitte, India. </a:t>
              </a:r>
              <a:r>
                <a:rPr lang="en-US" sz="900" dirty="0">
                  <a:solidFill>
                    <a:prstClr val="black"/>
                  </a:solidFill>
                  <a:latin typeface="Verdana (Body)"/>
                  <a:ea typeface="Verdana" panose="020B0604030504040204" pitchFamily="34" charset="0"/>
                </a:rPr>
                <a:t>Roshan has graduated from NMIMS with a dual degree having MBA in Business Analytics and B-Tech in Information technology</a:t>
              </a:r>
              <a:endParaRPr lang="en-US" sz="900" dirty="0">
                <a:latin typeface="Verdana (Body)"/>
                <a:ea typeface="Verdana" panose="020B0604030504040204" pitchFamily="34" charset="0"/>
              </a:endParaRPr>
            </a:p>
            <a:p>
              <a:pPr algn="just">
                <a:lnSpc>
                  <a:spcPct val="105000"/>
                </a:lnSpc>
                <a:spcAft>
                  <a:spcPts val="200"/>
                </a:spcAft>
                <a:defRPr/>
              </a:pPr>
              <a:endParaRPr lang="en-US" sz="900" dirty="0">
                <a:latin typeface="Verdana (Body)"/>
                <a:ea typeface="Verdana" panose="020B0604030504040204" pitchFamily="34" charset="0"/>
              </a:endParaRPr>
            </a:p>
            <a:p>
              <a:pPr algn="just">
                <a:lnSpc>
                  <a:spcPct val="105000"/>
                </a:lnSpc>
                <a:spcAft>
                  <a:spcPts val="200"/>
                </a:spcAft>
                <a:defRPr/>
              </a:pPr>
              <a:r>
                <a:rPr lang="en-US" sz="900" dirty="0">
                  <a:solidFill>
                    <a:srgbClr val="000000"/>
                  </a:solidFill>
                  <a:latin typeface="Verdana (Body)"/>
                  <a:ea typeface="Verdana" panose="020B0604030504040204" pitchFamily="34" charset="0"/>
                  <a:cs typeface="Times New Roman" pitchFamily="18" charset="0"/>
                </a:rPr>
                <a:t>He has interned at multiple places such as Deloitte DTTL, IIT Bombay and </a:t>
              </a:r>
              <a:r>
                <a:rPr lang="en-US" sz="900" dirty="0" err="1">
                  <a:solidFill>
                    <a:srgbClr val="000000"/>
                  </a:solidFill>
                  <a:latin typeface="Verdana (Body)"/>
                  <a:ea typeface="Verdana" panose="020B0604030504040204" pitchFamily="34" charset="0"/>
                  <a:cs typeface="Times New Roman" pitchFamily="18" charset="0"/>
                </a:rPr>
                <a:t>SimSol</a:t>
              </a:r>
              <a:r>
                <a:rPr lang="en-US" sz="900" dirty="0">
                  <a:solidFill>
                    <a:srgbClr val="000000"/>
                  </a:solidFill>
                  <a:latin typeface="Verdana (Body)"/>
                  <a:ea typeface="Verdana" panose="020B0604030504040204" pitchFamily="34" charset="0"/>
                  <a:cs typeface="Times New Roman" pitchFamily="18" charset="0"/>
                </a:rPr>
                <a:t> Ltd. </a:t>
              </a:r>
              <a:r>
                <a:rPr lang="en-US" sz="900" dirty="0" err="1">
                  <a:solidFill>
                    <a:srgbClr val="000000"/>
                  </a:solidFill>
                  <a:latin typeface="Verdana (Body)"/>
                  <a:ea typeface="Verdana" panose="020B0604030504040204" pitchFamily="34" charset="0"/>
                  <a:cs typeface="Times New Roman" pitchFamily="18" charset="0"/>
                </a:rPr>
                <a:t>Etc</a:t>
              </a:r>
              <a:r>
                <a:rPr lang="en-US" sz="900" dirty="0">
                  <a:solidFill>
                    <a:srgbClr val="000000"/>
                  </a:solidFill>
                  <a:latin typeface="Verdana (Body)"/>
                  <a:ea typeface="Verdana" panose="020B0604030504040204" pitchFamily="34" charset="0"/>
                  <a:cs typeface="Times New Roman" pitchFamily="18" charset="0"/>
                </a:rPr>
                <a:t> in the areas of Data Analytics and Data Management.</a:t>
              </a:r>
              <a:endParaRPr lang="en-US" sz="900" dirty="0">
                <a:latin typeface="Verdana (Body)"/>
                <a:ea typeface="Verdana" panose="020B0604030504040204" pitchFamily="34" charset="0"/>
              </a:endParaRPr>
            </a:p>
            <a:p>
              <a:pPr algn="just">
                <a:lnSpc>
                  <a:spcPct val="105000"/>
                </a:lnSpc>
                <a:spcAft>
                  <a:spcPts val="200"/>
                </a:spcAft>
                <a:defRPr/>
              </a:pPr>
              <a:endParaRPr lang="en-US" sz="900" dirty="0">
                <a:latin typeface="Verdana (Body)"/>
                <a:ea typeface="Verdana" panose="020B0604030504040204" pitchFamily="34" charset="0"/>
              </a:endParaRPr>
            </a:p>
            <a:p>
              <a:pPr algn="just">
                <a:lnSpc>
                  <a:spcPct val="105000"/>
                </a:lnSpc>
                <a:spcAft>
                  <a:spcPts val="200"/>
                </a:spcAft>
                <a:defRPr/>
              </a:pPr>
              <a:r>
                <a:rPr lang="en-US" sz="900" b="1" dirty="0">
                  <a:latin typeface="Verdana (Body)"/>
                  <a:ea typeface="Verdana" panose="020B0604030504040204" pitchFamily="34" charset="0"/>
                </a:rPr>
                <a:t>Tools &amp; Technology:</a:t>
              </a:r>
              <a:r>
                <a:rPr lang="en-US" sz="900" b="1" dirty="0">
                  <a:solidFill>
                    <a:prstClr val="black"/>
                  </a:solidFill>
                  <a:latin typeface="Verdana (Body)"/>
                  <a:ea typeface="Verdana" panose="020B0604030504040204" pitchFamily="34" charset="0"/>
                </a:rPr>
                <a:t> </a:t>
              </a:r>
              <a:r>
                <a:rPr lang="en-US" sz="900" dirty="0">
                  <a:solidFill>
                    <a:prstClr val="black"/>
                  </a:solidFill>
                  <a:latin typeface="Verdana (Body)"/>
                  <a:ea typeface="Verdana" panose="020B0604030504040204" pitchFamily="34" charset="0"/>
                </a:rPr>
                <a:t>Machine Learning, Python, R.</a:t>
              </a:r>
            </a:p>
            <a:p>
              <a:pPr algn="just">
                <a:lnSpc>
                  <a:spcPct val="105000"/>
                </a:lnSpc>
                <a:spcAft>
                  <a:spcPts val="200"/>
                </a:spcAft>
                <a:defRPr/>
              </a:pPr>
              <a:endParaRPr lang="en-US" sz="900" dirty="0">
                <a:latin typeface="Verdana (Body)"/>
                <a:ea typeface="Verdana" panose="020B0604030504040204" pitchFamily="34" charset="0"/>
              </a:endParaRPr>
            </a:p>
          </p:txBody>
        </p:sp>
        <p:sp>
          <p:nvSpPr>
            <p:cNvPr id="43" name="Rectangle 42"/>
            <p:cNvSpPr/>
            <p:nvPr/>
          </p:nvSpPr>
          <p:spPr>
            <a:xfrm>
              <a:off x="3666487" y="1372538"/>
              <a:ext cx="7493508" cy="1991022"/>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algn="ctr">
                <a:defRPr/>
              </a:pPr>
              <a:endParaRPr lang="en-GB">
                <a:solidFill>
                  <a:srgbClr val="002060"/>
                </a:solidFill>
                <a:cs typeface="Arial" pitchFamily="34" charset="0"/>
              </a:endParaRPr>
            </a:p>
          </p:txBody>
        </p:sp>
        <p:sp>
          <p:nvSpPr>
            <p:cNvPr id="20" name="Rectangle 22"/>
            <p:cNvSpPr>
              <a:spLocks noChangeArrowheads="1"/>
            </p:cNvSpPr>
            <p:nvPr/>
          </p:nvSpPr>
          <p:spPr bwMode="auto">
            <a:xfrm>
              <a:off x="375562" y="3348124"/>
              <a:ext cx="10792813" cy="257365"/>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latin typeface="Verdana (Body)"/>
                  <a:ea typeface="Verdana" panose="020B0604030504040204" pitchFamily="34" charset="0"/>
                  <a:cs typeface="Arial" pitchFamily="34" charset="0"/>
                </a:rPr>
                <a:t>Relevant Experience</a:t>
              </a:r>
            </a:p>
          </p:txBody>
        </p:sp>
      </p:grpSp>
      <p:sp>
        <p:nvSpPr>
          <p:cNvPr id="15" name="Rectangle 14"/>
          <p:cNvSpPr>
            <a:spLocks noChangeArrowheads="1"/>
          </p:cNvSpPr>
          <p:nvPr/>
        </p:nvSpPr>
        <p:spPr bwMode="auto">
          <a:xfrm>
            <a:off x="1775906" y="2000687"/>
            <a:ext cx="1836657" cy="852169"/>
          </a:xfrm>
          <a:prstGeom prst="rect">
            <a:avLst/>
          </a:prstGeom>
          <a:noFill/>
          <a:ln w="9525">
            <a:noFill/>
            <a:miter lim="800000"/>
            <a:headEnd/>
            <a:tailEnd/>
          </a:ln>
        </p:spPr>
        <p:txBody>
          <a:bodyPr wrap="square" lIns="20967" tIns="10484" rIns="20967" bIns="10484">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ZA" sz="900" noProof="0" dirty="0">
                <a:solidFill>
                  <a:prstClr val="black"/>
                </a:solidFill>
                <a:latin typeface="Verdana (Body)"/>
              </a:rPr>
              <a:t>MBA – Tech </a:t>
            </a:r>
          </a:p>
          <a:p>
            <a:pPr marL="0" marR="0" lvl="0" indent="0" algn="ctr" defTabSz="1219170" rtl="0" eaLnBrk="1" fontAlgn="auto" latinLnBrk="0" hangingPunct="1">
              <a:lnSpc>
                <a:spcPct val="100000"/>
              </a:lnSpc>
              <a:spcBef>
                <a:spcPts val="0"/>
              </a:spcBef>
              <a:spcAft>
                <a:spcPts val="0"/>
              </a:spcAft>
              <a:buClrTx/>
              <a:buSzTx/>
              <a:buFontTx/>
              <a:buNone/>
              <a:tabLst/>
              <a:defRPr/>
            </a:pPr>
            <a:r>
              <a:rPr lang="en-ZA" sz="900" dirty="0">
                <a:solidFill>
                  <a:prstClr val="black"/>
                </a:solidFill>
                <a:latin typeface="Verdana (Body)"/>
              </a:rPr>
              <a:t>MBA – Business Analytics</a:t>
            </a:r>
          </a:p>
          <a:p>
            <a:pPr marL="0" marR="0" lvl="0" indent="0" algn="ctr" defTabSz="1219170" rtl="0" eaLnBrk="1" fontAlgn="auto" latinLnBrk="0" hangingPunct="1">
              <a:lnSpc>
                <a:spcPct val="100000"/>
              </a:lnSpc>
              <a:spcBef>
                <a:spcPts val="0"/>
              </a:spcBef>
              <a:spcAft>
                <a:spcPts val="0"/>
              </a:spcAft>
              <a:buClrTx/>
              <a:buSzTx/>
              <a:buFontTx/>
              <a:buNone/>
              <a:tabLst/>
              <a:defRPr/>
            </a:pPr>
            <a:r>
              <a:rPr lang="en-ZA" sz="900" noProof="0" dirty="0">
                <a:solidFill>
                  <a:prstClr val="black"/>
                </a:solidFill>
                <a:latin typeface="Verdana (Body)"/>
              </a:rPr>
              <a:t>B-Tech - IT</a:t>
            </a:r>
          </a:p>
          <a:p>
            <a:pPr marL="0" marR="0" lvl="0" indent="0" algn="ctr" defTabSz="1219170" rtl="0" eaLnBrk="1" fontAlgn="auto" latinLnBrk="0" hangingPunct="1">
              <a:lnSpc>
                <a:spcPct val="100000"/>
              </a:lnSpc>
              <a:spcBef>
                <a:spcPts val="0"/>
              </a:spcBef>
              <a:spcAft>
                <a:spcPts val="0"/>
              </a:spcAft>
              <a:buClrTx/>
              <a:buSzTx/>
              <a:buFontTx/>
              <a:buNone/>
              <a:tabLst/>
              <a:defRPr/>
            </a:pPr>
            <a:r>
              <a:rPr lang="en-ZA" sz="900" noProof="0" dirty="0">
                <a:solidFill>
                  <a:prstClr val="black"/>
                </a:solidFill>
                <a:latin typeface="Verdana (Body)"/>
              </a:rPr>
              <a:t> (Dual Degree)</a:t>
            </a:r>
          </a:p>
          <a:p>
            <a:pPr marL="0" marR="0" lvl="0" indent="0" algn="ctr" defTabSz="1219170" rtl="0" eaLnBrk="1" fontAlgn="auto" latinLnBrk="0" hangingPunct="1">
              <a:lnSpc>
                <a:spcPct val="100000"/>
              </a:lnSpc>
              <a:spcBef>
                <a:spcPts val="0"/>
              </a:spcBef>
              <a:spcAft>
                <a:spcPts val="0"/>
              </a:spcAft>
              <a:buClrTx/>
              <a:buSzTx/>
              <a:buFontTx/>
              <a:buNone/>
              <a:tabLst/>
              <a:defRPr/>
            </a:pPr>
            <a:r>
              <a:rPr lang="en-ZA" sz="900" dirty="0">
                <a:solidFill>
                  <a:prstClr val="black"/>
                </a:solidFill>
                <a:latin typeface="Verdana (Body)"/>
              </a:rPr>
              <a:t>NMIMS University</a:t>
            </a:r>
            <a:r>
              <a:rPr lang="en-ZA" sz="900" noProof="0" dirty="0">
                <a:solidFill>
                  <a:prstClr val="black"/>
                </a:solidFill>
                <a:latin typeface="Verdana (Body)"/>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ndParaRPr>
          </a:p>
        </p:txBody>
      </p:sp>
      <p:pic>
        <p:nvPicPr>
          <p:cNvPr id="2" name="Picture 1"/>
          <p:cNvPicPr>
            <a:picLocks noChangeAspect="1"/>
          </p:cNvPicPr>
          <p:nvPr/>
        </p:nvPicPr>
        <p:blipFill>
          <a:blip r:embed="rId3"/>
          <a:srcRect/>
          <a:stretch/>
        </p:blipFill>
        <p:spPr>
          <a:xfrm>
            <a:off x="536397" y="1679019"/>
            <a:ext cx="1056227" cy="1584960"/>
          </a:xfrm>
          <a:prstGeom prst="rect">
            <a:avLst/>
          </a:prstGeom>
        </p:spPr>
      </p:pic>
    </p:spTree>
    <p:extLst>
      <p:ext uri="{BB962C8B-B14F-4D97-AF65-F5344CB8AC3E}">
        <p14:creationId xmlns:p14="http://schemas.microsoft.com/office/powerpoint/2010/main" val="19149443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39" y="3613534"/>
            <a:ext cx="11468835" cy="3206660"/>
          </a:xfrm>
          <a:prstGeom prst="rect">
            <a:avLst/>
          </a:prstGeom>
          <a:noFill/>
          <a:ln w="9525">
            <a:noFill/>
            <a:miter lim="800000"/>
            <a:headEnd/>
            <a:tailEnd/>
          </a:ln>
        </p:spPr>
        <p:txBody>
          <a:bodyPr wrap="square" lIns="20967" tIns="10484" rIns="20967" bIns="10484">
            <a:spAutoFit/>
          </a:bodyPr>
          <a:lstStyle/>
          <a:p>
            <a:pPr marL="266700" lvl="0" indent="-180975" defTabSz="1219170">
              <a:buFont typeface="Wingdings" panose="05000000000000000000" pitchFamily="2" charset="2"/>
              <a:buChar char="§"/>
              <a:defRPr/>
            </a:pPr>
            <a:r>
              <a:rPr lang="en-US" sz="900" dirty="0">
                <a:solidFill>
                  <a:srgbClr val="000000"/>
                </a:solidFill>
                <a:latin typeface="Verdana (Body)"/>
                <a:ea typeface="Verdana" panose="020B0604030504040204" pitchFamily="34" charset="0"/>
                <a:cs typeface="Times New Roman" pitchFamily="18" charset="0"/>
              </a:rPr>
              <a:t>Developed a monthly </a:t>
            </a:r>
            <a:r>
              <a:rPr lang="en-US" sz="900" b="1" dirty="0">
                <a:solidFill>
                  <a:srgbClr val="000000"/>
                </a:solidFill>
                <a:latin typeface="Verdana (Body)"/>
                <a:ea typeface="Verdana" panose="020B0604030504040204" pitchFamily="34" charset="0"/>
                <a:cs typeface="Times New Roman" pitchFamily="18" charset="0"/>
              </a:rPr>
              <a:t>Forecasting model</a:t>
            </a:r>
            <a:r>
              <a:rPr lang="en-US" sz="900" dirty="0">
                <a:solidFill>
                  <a:srgbClr val="000000"/>
                </a:solidFill>
                <a:latin typeface="Verdana (Body)"/>
                <a:ea typeface="Verdana" panose="020B0604030504040204" pitchFamily="34" charset="0"/>
                <a:cs typeface="Times New Roman" pitchFamily="18" charset="0"/>
              </a:rPr>
              <a:t> for one of the biggest IT services client to estimate future order booking revenue. Performed data pre-processing and built various predictive models, to estimate revenue for a 3-month forecast horizon, in python and </a:t>
            </a:r>
            <a:r>
              <a:rPr lang="en-US" sz="900" b="1" dirty="0">
                <a:solidFill>
                  <a:srgbClr val="000000"/>
                </a:solidFill>
                <a:latin typeface="Verdana (Body)"/>
                <a:ea typeface="Verdana" panose="020B0604030504040204" pitchFamily="34" charset="0"/>
                <a:cs typeface="Times New Roman" pitchFamily="18" charset="0"/>
              </a:rPr>
              <a:t>Azure ML Studio </a:t>
            </a:r>
            <a:r>
              <a:rPr lang="en-US" sz="900" dirty="0">
                <a:solidFill>
                  <a:srgbClr val="000000"/>
                </a:solidFill>
                <a:latin typeface="Verdana (Body)"/>
                <a:ea typeface="Verdana" panose="020B0604030504040204" pitchFamily="34" charset="0"/>
                <a:cs typeface="Times New Roman" pitchFamily="18" charset="0"/>
              </a:rPr>
              <a:t>which was deployed through web services and represented on dashboards using Microsoft Power BI. The model developed was also scheduled to run monthly on </a:t>
            </a:r>
            <a:r>
              <a:rPr lang="en-US" sz="900" b="1" dirty="0">
                <a:solidFill>
                  <a:srgbClr val="000000"/>
                </a:solidFill>
                <a:latin typeface="Verdana (Body)"/>
                <a:ea typeface="Verdana" panose="020B0604030504040204" pitchFamily="34" charset="0"/>
                <a:cs typeface="Times New Roman" pitchFamily="18" charset="0"/>
              </a:rPr>
              <a:t>Azure DevOps</a:t>
            </a:r>
            <a:r>
              <a:rPr lang="en-US" sz="900" dirty="0">
                <a:solidFill>
                  <a:srgbClr val="000000"/>
                </a:solidFill>
                <a:latin typeface="Verdana (Body)"/>
                <a:ea typeface="Verdana" panose="020B0604030504040204" pitchFamily="34" charset="0"/>
                <a:cs typeface="Times New Roman" pitchFamily="18" charset="0"/>
              </a:rPr>
              <a:t>.</a:t>
            </a:r>
          </a:p>
          <a:p>
            <a:pPr marL="85725" lvl="0" defTabSz="1219170">
              <a:defRPr/>
            </a:pPr>
            <a:endParaRPr lang="en-US" sz="900" dirty="0">
              <a:solidFill>
                <a:srgbClr val="000000"/>
              </a:solidFill>
              <a:latin typeface="Verdana (Body)"/>
              <a:ea typeface="Verdana" panose="020B0604030504040204" pitchFamily="34" charset="0"/>
              <a:cs typeface="Times New Roman" pitchFamily="18" charset="0"/>
            </a:endParaRPr>
          </a:p>
          <a:p>
            <a:pPr marL="266700" lvl="0" indent="-180975" defTabSz="1219170">
              <a:buFont typeface="Wingdings" panose="05000000000000000000" pitchFamily="2" charset="2"/>
              <a:buChar char="§"/>
              <a:defRPr/>
            </a:pPr>
            <a:r>
              <a:rPr lang="en-US" sz="900" dirty="0">
                <a:solidFill>
                  <a:srgbClr val="000000"/>
                </a:solidFill>
                <a:latin typeface="Verdana (Body)"/>
                <a:ea typeface="Verdana" panose="020B0604030504040204" pitchFamily="34" charset="0"/>
                <a:cs typeface="Times New Roman" pitchFamily="18" charset="0"/>
              </a:rPr>
              <a:t>Performed </a:t>
            </a:r>
            <a:r>
              <a:rPr lang="en-US" sz="900" b="1" dirty="0">
                <a:solidFill>
                  <a:srgbClr val="000000"/>
                </a:solidFill>
                <a:latin typeface="Verdana (Body)"/>
                <a:ea typeface="Verdana" panose="020B0604030504040204" pitchFamily="34" charset="0"/>
                <a:cs typeface="Times New Roman" pitchFamily="18" charset="0"/>
              </a:rPr>
              <a:t>Text Mining </a:t>
            </a:r>
            <a:r>
              <a:rPr lang="en-US" sz="900" dirty="0">
                <a:solidFill>
                  <a:srgbClr val="000000"/>
                </a:solidFill>
                <a:latin typeface="Verdana (Body)"/>
                <a:ea typeface="Verdana" panose="020B0604030504040204" pitchFamily="34" charset="0"/>
                <a:cs typeface="Times New Roman" pitchFamily="18" charset="0"/>
              </a:rPr>
              <a:t>using </a:t>
            </a:r>
            <a:r>
              <a:rPr lang="en-US" sz="900" b="1" dirty="0">
                <a:solidFill>
                  <a:srgbClr val="000000"/>
                </a:solidFill>
                <a:latin typeface="Verdana (Body)"/>
                <a:ea typeface="Verdana" panose="020B0604030504040204" pitchFamily="34" charset="0"/>
                <a:cs typeface="Times New Roman" pitchFamily="18" charset="0"/>
              </a:rPr>
              <a:t>Azure Machine Learning service </a:t>
            </a:r>
            <a:r>
              <a:rPr lang="en-US" sz="900" dirty="0">
                <a:solidFill>
                  <a:srgbClr val="000000"/>
                </a:solidFill>
                <a:latin typeface="Verdana (Body)"/>
                <a:ea typeface="Verdana" panose="020B0604030504040204" pitchFamily="34" charset="0"/>
                <a:cs typeface="Times New Roman" pitchFamily="18" charset="0"/>
              </a:rPr>
              <a:t>on incident data to understand basic complaints by frequency, flagging tickets on complexity basis median time taken by ticket and identify tickets that can be automated to provide resolution.</a:t>
            </a:r>
          </a:p>
          <a:p>
            <a:pPr marL="266700" lvl="0" indent="-180975" defTabSz="1219170">
              <a:buFont typeface="Wingdings" panose="05000000000000000000" pitchFamily="2" charset="2"/>
              <a:buChar char="§"/>
              <a:defRPr/>
            </a:pPr>
            <a:endParaRPr lang="en-GB" sz="900" dirty="0">
              <a:solidFill>
                <a:srgbClr val="000000"/>
              </a:solidFill>
              <a:latin typeface="Verdana (Body)"/>
              <a:ea typeface="Verdana" panose="020B0604030504040204" pitchFamily="34" charset="0"/>
              <a:cs typeface="Times New Roman" pitchFamily="18" charset="0"/>
            </a:endParaRPr>
          </a:p>
          <a:p>
            <a:pPr marL="266700" lvl="0" indent="-180975" defTabSz="1219170">
              <a:buFont typeface="Wingdings" panose="05000000000000000000" pitchFamily="2" charset="2"/>
              <a:buChar char="§"/>
              <a:defRPr/>
            </a:pPr>
            <a:r>
              <a:rPr lang="en-GB" sz="900" dirty="0">
                <a:solidFill>
                  <a:srgbClr val="000000"/>
                </a:solidFill>
                <a:latin typeface="Verdana (Body)"/>
                <a:ea typeface="Verdana" panose="020B0604030504040204" pitchFamily="34" charset="0"/>
                <a:cs typeface="Times New Roman" pitchFamily="18" charset="0"/>
              </a:rPr>
              <a:t>Worked extensively on a project related to </a:t>
            </a:r>
            <a:r>
              <a:rPr lang="en-GB" sz="900" b="1" dirty="0">
                <a:solidFill>
                  <a:srgbClr val="000000"/>
                </a:solidFill>
                <a:latin typeface="Verdana (Body)"/>
                <a:ea typeface="Verdana" panose="020B0604030504040204" pitchFamily="34" charset="0"/>
                <a:cs typeface="Times New Roman" pitchFamily="18" charset="0"/>
              </a:rPr>
              <a:t>Natural Language Processing </a:t>
            </a:r>
            <a:r>
              <a:rPr lang="en-GB" sz="900" dirty="0">
                <a:solidFill>
                  <a:srgbClr val="000000"/>
                </a:solidFill>
                <a:latin typeface="Verdana (Body)"/>
                <a:ea typeface="Verdana" panose="020B0604030504040204" pitchFamily="34" charset="0"/>
                <a:cs typeface="Times New Roman" pitchFamily="18" charset="0"/>
              </a:rPr>
              <a:t>to build a model with 88% accuracy for </a:t>
            </a:r>
            <a:r>
              <a:rPr lang="en-GB" sz="900" b="1" dirty="0">
                <a:solidFill>
                  <a:srgbClr val="000000"/>
                </a:solidFill>
                <a:latin typeface="Verdana (Body)"/>
                <a:ea typeface="Verdana" panose="020B0604030504040204" pitchFamily="34" charset="0"/>
                <a:cs typeface="Times New Roman" pitchFamily="18" charset="0"/>
              </a:rPr>
              <a:t>Sentiment Analysis</a:t>
            </a:r>
            <a:r>
              <a:rPr lang="en-GB" sz="900" dirty="0">
                <a:solidFill>
                  <a:srgbClr val="000000"/>
                </a:solidFill>
                <a:latin typeface="Verdana (Body)"/>
                <a:ea typeface="Verdana" panose="020B0604030504040204" pitchFamily="34" charset="0"/>
                <a:cs typeface="Times New Roman" pitchFamily="18" charset="0"/>
              </a:rPr>
              <a:t>. The project was also selected </a:t>
            </a:r>
            <a:r>
              <a:rPr lang="en-US" sz="900" dirty="0">
                <a:solidFill>
                  <a:srgbClr val="000000"/>
                </a:solidFill>
                <a:latin typeface="Verdana (Body)"/>
                <a:ea typeface="Verdana" panose="020B0604030504040204" pitchFamily="34" charset="0"/>
                <a:cs typeface="Times New Roman" pitchFamily="18" charset="0"/>
              </a:rPr>
              <a:t>in Top – 5 out of 174 entries in Business Standard Best B-School Project Awards.</a:t>
            </a:r>
          </a:p>
          <a:p>
            <a:pPr marL="266700" lvl="0" indent="-180975" defTabSz="1219170">
              <a:buFont typeface="Wingdings" panose="05000000000000000000" pitchFamily="2" charset="2"/>
              <a:buChar char="§"/>
              <a:defRPr/>
            </a:pPr>
            <a:endParaRPr lang="en-GB" sz="900" dirty="0">
              <a:solidFill>
                <a:srgbClr val="000000"/>
              </a:solidFill>
              <a:latin typeface="Verdana (Body)"/>
              <a:ea typeface="Verdana" panose="020B0604030504040204" pitchFamily="34" charset="0"/>
              <a:cs typeface="Times New Roman" pitchFamily="18" charset="0"/>
            </a:endParaRPr>
          </a:p>
          <a:p>
            <a:pPr marL="266700" marR="0" lvl="0"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Worked on an academic</a:t>
            </a:r>
            <a:r>
              <a:rPr lang="en-GB" sz="900" dirty="0">
                <a:solidFill>
                  <a:srgbClr val="000000"/>
                </a:solidFill>
                <a:latin typeface="Verdana (Body)"/>
                <a:ea typeface="Verdana" panose="020B0604030504040204" pitchFamily="34" charset="0"/>
                <a:cs typeface="Times New Roman" pitchFamily="18" charset="0"/>
              </a:rPr>
              <a:t> project for </a:t>
            </a:r>
            <a:r>
              <a:rPr lang="en-GB" sz="900" b="1" dirty="0">
                <a:solidFill>
                  <a:srgbClr val="000000"/>
                </a:solidFill>
                <a:latin typeface="Verdana (Body)"/>
                <a:ea typeface="Verdana" panose="020B0604030504040204" pitchFamily="34" charset="0"/>
                <a:cs typeface="Times New Roman" pitchFamily="18" charset="0"/>
              </a:rPr>
              <a:t>Gauging Service Quality </a:t>
            </a:r>
            <a:r>
              <a:rPr lang="en-GB" sz="900" dirty="0">
                <a:solidFill>
                  <a:srgbClr val="000000"/>
                </a:solidFill>
                <a:latin typeface="Verdana (Body)"/>
                <a:ea typeface="Verdana" panose="020B0604030504040204" pitchFamily="34" charset="0"/>
                <a:cs typeface="Times New Roman" pitchFamily="18" charset="0"/>
              </a:rPr>
              <a:t>of a Government Hospital in India by using </a:t>
            </a:r>
            <a:r>
              <a:rPr lang="en-GB" sz="900" b="1" dirty="0">
                <a:solidFill>
                  <a:srgbClr val="000000"/>
                </a:solidFill>
                <a:latin typeface="Verdana (Body)"/>
                <a:ea typeface="Verdana" panose="020B0604030504040204" pitchFamily="34" charset="0"/>
                <a:cs typeface="Times New Roman" pitchFamily="18" charset="0"/>
              </a:rPr>
              <a:t>SERVQUAL</a:t>
            </a:r>
            <a:r>
              <a:rPr lang="en-GB" sz="900" dirty="0">
                <a:solidFill>
                  <a:srgbClr val="000000"/>
                </a:solidFill>
                <a:latin typeface="Verdana (Body)"/>
                <a:ea typeface="Verdana" panose="020B0604030504040204" pitchFamily="34" charset="0"/>
                <a:cs typeface="Times New Roman" pitchFamily="18" charset="0"/>
              </a:rPr>
              <a:t> model to identify gaps, measure quality and purpose solutions to improve response time.</a:t>
            </a:r>
          </a:p>
          <a:p>
            <a:pPr marL="266700" marR="0" lvl="0"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GB" sz="900" dirty="0">
              <a:solidFill>
                <a:srgbClr val="000000"/>
              </a:solidFill>
              <a:latin typeface="Verdana (Body)"/>
              <a:ea typeface="Verdana" panose="020B0604030504040204" pitchFamily="34" charset="0"/>
              <a:cs typeface="Times New Roman" pitchFamily="18" charset="0"/>
            </a:endParaRPr>
          </a:p>
          <a:p>
            <a:pPr marL="266700" marR="0" lvl="0"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Did </a:t>
            </a:r>
            <a:r>
              <a:rPr kumimoji="0" lang="en-GB"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Exploratory Data Analysis and Strategic Planning </a:t>
            </a:r>
            <a:r>
              <a:rPr lang="en-GB" sz="900" dirty="0">
                <a:solidFill>
                  <a:srgbClr val="000000"/>
                </a:solidFill>
                <a:latin typeface="Verdana (Body)"/>
                <a:ea typeface="Verdana" panose="020B0604030504040204" pitchFamily="34" charset="0"/>
                <a:cs typeface="Times New Roman" pitchFamily="18" charset="0"/>
              </a:rPr>
              <a:t>on a live project on Silk Industry to identify the pain points for the weavers and purpose solutions. Insights gathered during the project enabled the weavers to increase their income by 22%.</a:t>
            </a:r>
          </a:p>
          <a:p>
            <a:pPr marL="266700" marR="0" lvl="0"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GB" sz="900" dirty="0">
              <a:solidFill>
                <a:srgbClr val="000000"/>
              </a:solidFill>
              <a:latin typeface="Verdana (Body)"/>
              <a:ea typeface="Verdana" panose="020B0604030504040204" pitchFamily="34" charset="0"/>
              <a:cs typeface="Times New Roman" pitchFamily="18" charset="0"/>
            </a:endParaRPr>
          </a:p>
          <a:p>
            <a:pPr marL="266700" indent="-180975" defTabSz="1219170">
              <a:buFont typeface="Wingdings" panose="05000000000000000000" pitchFamily="2" charset="2"/>
              <a:buChar char="§"/>
              <a:defRPr/>
            </a:pPr>
            <a:r>
              <a:rPr lang="en-US" sz="900" dirty="0">
                <a:solidFill>
                  <a:srgbClr val="000000"/>
                </a:solidFill>
                <a:latin typeface="Verdana (Body)"/>
                <a:ea typeface="Verdana" panose="020B0604030504040204" pitchFamily="34" charset="0"/>
                <a:cs typeface="Times New Roman" pitchFamily="18" charset="0"/>
              </a:rPr>
              <a:t>Performed project on </a:t>
            </a:r>
            <a:r>
              <a:rPr lang="en-US" sz="900" b="1" dirty="0">
                <a:latin typeface="Verdana (Body)"/>
                <a:ea typeface="Verdana" panose="020B0604030504040204" pitchFamily="34" charset="0"/>
              </a:rPr>
              <a:t>Analysis of the Factors Affecting Prices of Real Estates </a:t>
            </a:r>
            <a:r>
              <a:rPr lang="en-US" sz="900" dirty="0">
                <a:latin typeface="Verdana (Body)"/>
                <a:ea typeface="Verdana" panose="020B0604030504040204" pitchFamily="34" charset="0"/>
              </a:rPr>
              <a:t>in academics</a:t>
            </a:r>
            <a:r>
              <a:rPr lang="en-US" sz="900" b="1" dirty="0">
                <a:latin typeface="Verdana (Body)"/>
                <a:ea typeface="Verdana" panose="020B0604030504040204" pitchFamily="34" charset="0"/>
              </a:rPr>
              <a:t>. </a:t>
            </a:r>
            <a:r>
              <a:rPr lang="en-US" sz="900" dirty="0">
                <a:latin typeface="Verdana (Body)"/>
                <a:ea typeface="Verdana" panose="020B0604030504040204" pitchFamily="34" charset="0"/>
              </a:rPr>
              <a:t>Carried out multivariate statistical regression analysis to study the factors influencing real estate prices. Performed EDA, heteroskedasticity test and checked for multicollinearity and omitted variable bias.</a:t>
            </a:r>
          </a:p>
          <a:p>
            <a:pPr marL="85725" defTabSz="1219170">
              <a:defRPr/>
            </a:pPr>
            <a:endParaRPr lang="en-US" sz="900" dirty="0">
              <a:latin typeface="Verdana (Body)"/>
              <a:ea typeface="Verdana" panose="020B0604030504040204" pitchFamily="34" charset="0"/>
            </a:endParaRPr>
          </a:p>
          <a:p>
            <a:pPr marL="266700" indent="-180975" defTabSz="1219170">
              <a:buFont typeface="Wingdings" panose="05000000000000000000" pitchFamily="2" charset="2"/>
              <a:buChar char="§"/>
              <a:defRPr/>
            </a:pPr>
            <a:r>
              <a:rPr lang="en-US" sz="900" dirty="0">
                <a:solidFill>
                  <a:srgbClr val="000000"/>
                </a:solidFill>
                <a:latin typeface="Verdana (Body)"/>
                <a:ea typeface="Verdana" panose="020B0604030504040204" pitchFamily="34" charset="0"/>
                <a:cs typeface="Times New Roman" pitchFamily="18" charset="0"/>
              </a:rPr>
              <a:t>Did a project on </a:t>
            </a:r>
            <a:r>
              <a:rPr lang="en-US" sz="900" b="1" dirty="0">
                <a:latin typeface="Verdana (Body)"/>
                <a:ea typeface="Verdana" panose="020B0604030504040204" pitchFamily="34" charset="0"/>
              </a:rPr>
              <a:t>prediction of sales price of house using Regression Techniques</a:t>
            </a:r>
            <a:r>
              <a:rPr lang="en-US" sz="900" dirty="0">
                <a:latin typeface="Verdana (Body)"/>
                <a:ea typeface="Verdana" panose="020B0604030504040204" pitchFamily="34" charset="0"/>
              </a:rPr>
              <a:t> in academics. Created Correlation matrix, performed EDA, Feature engineering and Multicollinearity checks. Applied two regression models namely </a:t>
            </a:r>
            <a:r>
              <a:rPr lang="en-US" sz="900" b="1" dirty="0">
                <a:latin typeface="Verdana (Body)"/>
                <a:ea typeface="Verdana" panose="020B0604030504040204" pitchFamily="34" charset="0"/>
              </a:rPr>
              <a:t>Ridge regression and Lasso Regression</a:t>
            </a:r>
            <a:r>
              <a:rPr lang="en-US" sz="900" dirty="0">
                <a:latin typeface="Verdana (Body)"/>
                <a:ea typeface="Verdana" panose="020B0604030504040204" pitchFamily="34" charset="0"/>
              </a:rPr>
              <a:t>.</a:t>
            </a:r>
          </a:p>
          <a:p>
            <a:pPr marL="85725" defTabSz="1219170">
              <a:defRPr/>
            </a:pPr>
            <a:endParaRPr lang="en-GB" sz="900" dirty="0">
              <a:solidFill>
                <a:srgbClr val="000000"/>
              </a:solidFill>
              <a:latin typeface="Verdana (Body)"/>
              <a:ea typeface="Verdana" panose="020B0604030504040204" pitchFamily="34" charset="0"/>
              <a:cs typeface="Times New Roman" pitchFamily="18" charset="0"/>
            </a:endParaRPr>
          </a:p>
          <a:p>
            <a:pPr marL="266700" marR="0" lvl="0" indent="-180975" algn="l" defTabSz="121917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GB"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endParaRPr>
          </a:p>
        </p:txBody>
      </p:sp>
      <p:sp>
        <p:nvSpPr>
          <p:cNvPr id="42" name="Rectangle 41"/>
          <p:cNvSpPr>
            <a:spLocks noChangeArrowheads="1"/>
          </p:cNvSpPr>
          <p:nvPr/>
        </p:nvSpPr>
        <p:spPr bwMode="auto">
          <a:xfrm>
            <a:off x="4086115" y="1492785"/>
            <a:ext cx="7526765" cy="1006058"/>
          </a:xfrm>
          <a:prstGeom prst="rect">
            <a:avLst/>
          </a:prstGeom>
          <a:noFill/>
          <a:ln w="9525">
            <a:noFill/>
            <a:miter lim="800000"/>
            <a:headEnd/>
            <a:tailEnd/>
          </a:ln>
        </p:spPr>
        <p:txBody>
          <a:bodyPr wrap="square" lIns="20967" tIns="10484" rIns="20967" bIns="10484">
            <a:spAutoFit/>
          </a:bodyPr>
          <a:lstStyle/>
          <a:p>
            <a:pPr marL="0" lvl="1" defTabSz="762000" fontAlgn="base">
              <a:spcBef>
                <a:spcPts val="600"/>
              </a:spcBef>
              <a:spcAft>
                <a:spcPct val="0"/>
              </a:spcAft>
              <a:buClr>
                <a:srgbClr val="0C2D83"/>
              </a:buClr>
              <a:defRPr/>
            </a:pPr>
            <a:r>
              <a:rPr lang="en-US" sz="900" dirty="0">
                <a:solidFill>
                  <a:srgbClr val="000000"/>
                </a:solidFill>
                <a:latin typeface="Verdana (Body)"/>
                <a:ea typeface="Verdana" panose="020B0604030504040204" pitchFamily="34" charset="0"/>
                <a:cs typeface="Times New Roman" pitchFamily="18" charset="0"/>
              </a:rPr>
              <a:t>Ankur is currently working as a Consultant within Information, Management and Analytics Solutions at Deloitte, India. Ankur has a prior experience of working in different domains like semi-conductor, automobile and Oil &amp; gas as a lead engineer. As a lead he was responsible for developing concept designs, simulations and quality checks. He was also involved with interfacing design tools with SAP PLM.</a:t>
            </a: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endPar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Tools &amp; Technology:</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t>
            </a:r>
            <a:r>
              <a:rPr lang="en-US" sz="900" dirty="0">
                <a:solidFill>
                  <a:srgbClr val="000000"/>
                </a:solidFill>
                <a:latin typeface="Verdana (Body)"/>
                <a:ea typeface="Verdana" panose="020B0604030504040204" pitchFamily="34" charset="0"/>
                <a:cs typeface="Times New Roman" pitchFamily="18" charset="0"/>
              </a:rPr>
              <a:t>Python, SPSS, Minitab and Power BI</a:t>
            </a:r>
            <a:endPar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endParaRPr>
          </a:p>
        </p:txBody>
      </p:sp>
      <p:sp>
        <p:nvSpPr>
          <p:cNvPr id="3" name="Title 2"/>
          <p:cNvSpPr>
            <a:spLocks noGrp="1"/>
          </p:cNvSpPr>
          <p:nvPr>
            <p:ph type="title"/>
          </p:nvPr>
        </p:nvSpPr>
        <p:spPr>
          <a:xfrm>
            <a:off x="357656" y="403764"/>
            <a:ext cx="11252200" cy="698501"/>
          </a:xfrm>
        </p:spPr>
        <p:txBody>
          <a:bodyPr/>
          <a:lstStyle/>
          <a:p>
            <a:r>
              <a:rPr lang="en-US" dirty="0">
                <a:latin typeface="Verdana (Headings)"/>
              </a:rPr>
              <a:t>Ankur Aman : Consultant </a:t>
            </a:r>
            <a:br>
              <a:rPr lang="en-US" dirty="0">
                <a:latin typeface="Verdana (Headings)"/>
              </a:rPr>
            </a:br>
            <a:r>
              <a:rPr lang="en-US" dirty="0">
                <a:latin typeface="Verdana (Headings)"/>
              </a:rPr>
              <a:t>Analytics &amp; Cognitive</a:t>
            </a:r>
            <a:endParaRPr lang="en-US" noProof="0" dirty="0">
              <a:latin typeface="Verdana (Headings)"/>
            </a:endParaRPr>
          </a:p>
        </p:txBody>
      </p:sp>
      <p:sp>
        <p:nvSpPr>
          <p:cNvPr id="11" name="AutoShape 34"/>
          <p:cNvSpPr>
            <a:spLocks noChangeArrowheads="1"/>
          </p:cNvSpPr>
          <p:nvPr/>
        </p:nvSpPr>
        <p:spPr bwMode="gray">
          <a:xfrm>
            <a:off x="3768130" y="1167406"/>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000" b="1" dirty="0">
                <a:solidFill>
                  <a:prstClr val="black"/>
                </a:solidFill>
                <a:latin typeface="Verdana (Body)"/>
                <a:cs typeface="Arial" pitchFamily="34" charset="0"/>
              </a:rPr>
              <a:t>Ankur Aman</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3073932"/>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67406"/>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9" name="Rectangle 18"/>
          <p:cNvSpPr>
            <a:spLocks noChangeArrowheads="1"/>
          </p:cNvSpPr>
          <p:nvPr/>
        </p:nvSpPr>
        <p:spPr bwMode="auto">
          <a:xfrm>
            <a:off x="2159608" y="1808716"/>
            <a:ext cx="1877366" cy="990669"/>
          </a:xfrm>
          <a:prstGeom prst="rect">
            <a:avLst/>
          </a:prstGeom>
          <a:noFill/>
          <a:ln w="9525">
            <a:noFill/>
            <a:miter lim="800000"/>
            <a:headEnd/>
            <a:tailEnd/>
          </a:ln>
        </p:spPr>
        <p:txBody>
          <a:bodyPr wrap="square" lIns="20967" tIns="10484" rIns="20967" bIns="10484">
            <a:spAutoFit/>
          </a:bodyPr>
          <a:lstStyle/>
          <a:p>
            <a:pPr lvl="0" defTabSz="1219170">
              <a:defRPr/>
            </a:pPr>
            <a:r>
              <a:rPr lang="en-US" sz="900" dirty="0">
                <a:solidFill>
                  <a:prstClr val="black"/>
                </a:solidFill>
                <a:latin typeface="Verdana (Body)"/>
                <a:ea typeface="Verdana" panose="020B0604030504040204" pitchFamily="34" charset="0"/>
              </a:rPr>
              <a:t>Post Graduate Program in Management (Operations and Analytics)</a:t>
            </a:r>
            <a:r>
              <a:rPr lang="en-ZA" sz="900" dirty="0">
                <a:solidFill>
                  <a:prstClr val="black"/>
                </a:solidFill>
                <a:latin typeface="Verdana (Body)"/>
                <a:ea typeface="Verdana" panose="020B0604030504040204" pitchFamily="34" charset="0"/>
              </a:rPr>
              <a:t> </a:t>
            </a:r>
            <a:r>
              <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 Management Development Institute</a:t>
            </a:r>
          </a:p>
          <a:p>
            <a:pPr lvl="0" defTabSz="1219170">
              <a:defRPr/>
            </a:pPr>
            <a:br>
              <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br>
            <a:br>
              <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br>
            <a:endPar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76422" y="1745389"/>
            <a:ext cx="1605317" cy="1455659"/>
          </a:xfrm>
          <a:prstGeom prst="rect">
            <a:avLst/>
          </a:prstGeom>
        </p:spPr>
      </p:pic>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spTree>
    <p:extLst>
      <p:ext uri="{BB962C8B-B14F-4D97-AF65-F5344CB8AC3E}">
        <p14:creationId xmlns:p14="http://schemas.microsoft.com/office/powerpoint/2010/main" val="19131327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8131" y="129630"/>
            <a:ext cx="11252200" cy="596295"/>
          </a:xfrm>
        </p:spPr>
        <p:txBody>
          <a:bodyPr/>
          <a:lstStyle/>
          <a:p>
            <a:r>
              <a:rPr lang="en-US" dirty="0"/>
              <a:t>Ashish Dhuwan: Consultant</a:t>
            </a:r>
            <a:br>
              <a:rPr lang="en-US" dirty="0"/>
            </a:br>
            <a:r>
              <a:rPr lang="en-US" dirty="0">
                <a:latin typeface="Verdana (Headings)"/>
              </a:rPr>
              <a:t>Analytics &amp; Cognitive</a:t>
            </a:r>
            <a:r>
              <a:rPr lang="en-US" dirty="0"/>
              <a:t> </a:t>
            </a:r>
          </a:p>
        </p:txBody>
      </p:sp>
      <p:sp>
        <p:nvSpPr>
          <p:cNvPr id="12" name="Rectangle 11"/>
          <p:cNvSpPr/>
          <p:nvPr/>
        </p:nvSpPr>
        <p:spPr>
          <a:xfrm>
            <a:off x="367181" y="1072638"/>
            <a:ext cx="3575108" cy="205236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1050" b="1" dirty="0">
                <a:solidFill>
                  <a:prstClr val="black"/>
                </a:solidFill>
                <a:cs typeface="Arial" pitchFamily="34" charset="0"/>
              </a:rPr>
              <a:t>                            </a:t>
            </a:r>
            <a:endParaRPr lang="en-GB" sz="700" dirty="0">
              <a:solidFill>
                <a:prstClr val="black"/>
              </a:solidFill>
              <a:cs typeface="Arial" pitchFamily="34" charset="0"/>
            </a:endParaRPr>
          </a:p>
        </p:txBody>
      </p:sp>
      <p:sp>
        <p:nvSpPr>
          <p:cNvPr id="14" name="Rectangle 13"/>
          <p:cNvSpPr/>
          <p:nvPr/>
        </p:nvSpPr>
        <p:spPr>
          <a:xfrm>
            <a:off x="367180" y="3392373"/>
            <a:ext cx="11457640" cy="326704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700" dirty="0">
                <a:solidFill>
                  <a:srgbClr val="002776"/>
                </a:solidFill>
                <a:cs typeface="Arial" pitchFamily="34" charset="0"/>
              </a:rPr>
              <a:t>.</a:t>
            </a:r>
          </a:p>
          <a:p>
            <a:pPr algn="ctr">
              <a:defRPr/>
            </a:pPr>
            <a:endParaRPr lang="en-GB" sz="700" dirty="0">
              <a:solidFill>
                <a:srgbClr val="FFFFFF"/>
              </a:solidFill>
              <a:cs typeface="Arial" pitchFamily="34" charset="0"/>
            </a:endParaRPr>
          </a:p>
        </p:txBody>
      </p:sp>
      <p:sp>
        <p:nvSpPr>
          <p:cNvPr id="19" name="Rectangle 18"/>
          <p:cNvSpPr>
            <a:spLocks noChangeArrowheads="1"/>
          </p:cNvSpPr>
          <p:nvPr/>
        </p:nvSpPr>
        <p:spPr bwMode="auto">
          <a:xfrm>
            <a:off x="1922817" y="1576305"/>
            <a:ext cx="1991543" cy="990669"/>
          </a:xfrm>
          <a:prstGeom prst="rect">
            <a:avLst/>
          </a:prstGeom>
          <a:noFill/>
          <a:ln w="9525">
            <a:noFill/>
            <a:miter lim="800000"/>
            <a:headEnd/>
            <a:tailEnd/>
          </a:ln>
        </p:spPr>
        <p:txBody>
          <a:bodyPr wrap="square" lIns="20967" tIns="10484" rIns="20967" bIns="10484">
            <a:spAutoFit/>
          </a:bodyPr>
          <a:lstStyle/>
          <a:p>
            <a:pPr marL="0" lvl="1" algn="just" eaLnBrk="0" hangingPunct="0">
              <a:buClr>
                <a:srgbClr val="53565A"/>
              </a:buClr>
              <a:buSzPct val="70000"/>
              <a:defRPr/>
            </a:pPr>
            <a:r>
              <a:rPr lang="en-US" sz="900" dirty="0"/>
              <a:t>MBA in Strategy &amp; Analytics</a:t>
            </a:r>
          </a:p>
          <a:p>
            <a:pPr marL="0" lvl="1" algn="just" eaLnBrk="0" hangingPunct="0">
              <a:buClr>
                <a:srgbClr val="53565A"/>
              </a:buClr>
              <a:buSzPct val="70000"/>
              <a:defRPr/>
            </a:pPr>
            <a:r>
              <a:rPr lang="en-US" sz="900" dirty="0"/>
              <a:t>(VGSoM, IIT Kharagpur)</a:t>
            </a:r>
          </a:p>
          <a:p>
            <a:pPr marL="0" lvl="1" algn="just" eaLnBrk="0" hangingPunct="0">
              <a:buClr>
                <a:srgbClr val="53565A"/>
              </a:buClr>
              <a:buSzPct val="70000"/>
              <a:defRPr/>
            </a:pPr>
            <a:endParaRPr lang="en-US" sz="900" dirty="0"/>
          </a:p>
          <a:p>
            <a:pPr marL="0" lvl="1" algn="just" eaLnBrk="0" hangingPunct="0">
              <a:buClr>
                <a:srgbClr val="53565A"/>
              </a:buClr>
              <a:buSzPct val="70000"/>
              <a:defRPr/>
            </a:pPr>
            <a:endParaRPr lang="en-US" sz="900" dirty="0"/>
          </a:p>
          <a:p>
            <a:pPr marL="0" lvl="1" algn="just" eaLnBrk="0" hangingPunct="0">
              <a:buClr>
                <a:srgbClr val="53565A"/>
              </a:buClr>
              <a:buSzPct val="70000"/>
              <a:defRPr/>
            </a:pPr>
            <a:r>
              <a:rPr lang="en-US" sz="900" dirty="0"/>
              <a:t>B.Tech., Computer Science Engineering, </a:t>
            </a:r>
          </a:p>
          <a:p>
            <a:pPr marL="0" lvl="1" algn="just" eaLnBrk="0" hangingPunct="0">
              <a:buClr>
                <a:srgbClr val="53565A"/>
              </a:buClr>
              <a:buSzPct val="70000"/>
              <a:defRPr/>
            </a:pPr>
            <a:r>
              <a:rPr lang="en-US" sz="900" dirty="0"/>
              <a:t>GGSIPU, Delhi</a:t>
            </a:r>
          </a:p>
        </p:txBody>
      </p:sp>
      <p:sp>
        <p:nvSpPr>
          <p:cNvPr id="43" name="Rectangle 42"/>
          <p:cNvSpPr/>
          <p:nvPr/>
        </p:nvSpPr>
        <p:spPr>
          <a:xfrm>
            <a:off x="3941486" y="1072640"/>
            <a:ext cx="7892858" cy="206368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algn="ctr">
              <a:defRPr/>
            </a:pPr>
            <a:endParaRPr lang="en-GB" dirty="0">
              <a:solidFill>
                <a:srgbClr val="002060"/>
              </a:solidFill>
              <a:cs typeface="Arial" pitchFamily="34" charset="0"/>
            </a:endParaRPr>
          </a:p>
        </p:txBody>
      </p:sp>
      <p:sp>
        <p:nvSpPr>
          <p:cNvPr id="16" name="Rectangle 15"/>
          <p:cNvSpPr>
            <a:spLocks noChangeArrowheads="1"/>
          </p:cNvSpPr>
          <p:nvPr/>
        </p:nvSpPr>
        <p:spPr bwMode="auto">
          <a:xfrm>
            <a:off x="3953864" y="1093450"/>
            <a:ext cx="7740126" cy="1781655"/>
          </a:xfrm>
          <a:prstGeom prst="rect">
            <a:avLst/>
          </a:prstGeom>
          <a:noFill/>
          <a:ln w="9525">
            <a:noFill/>
            <a:miter lim="800000"/>
            <a:headEnd/>
            <a:tailEnd/>
          </a:ln>
        </p:spPr>
        <p:txBody>
          <a:bodyPr wrap="square" lIns="20967" tIns="10484" rIns="20967" bIns="10484">
            <a:spAutoFit/>
          </a:bodyPr>
          <a:lstStyle/>
          <a:p>
            <a:pPr marL="0" lvl="1" algn="just" defTabSz="1134309" eaLnBrk="0" hangingPunct="0">
              <a:lnSpc>
                <a:spcPct val="100000"/>
              </a:lnSpc>
              <a:spcAft>
                <a:spcPts val="600"/>
              </a:spcAft>
            </a:pPr>
            <a:r>
              <a:rPr lang="en-US" sz="900" dirty="0">
                <a:ea typeface="Verdana" panose="020B0604030504040204" pitchFamily="34" charset="0"/>
                <a:cs typeface="Verdana" panose="020B0604030504040204" pitchFamily="34" charset="0"/>
              </a:rPr>
              <a:t>Ashish is a consultant with the Strategy, Analytics &amp; Cognitive service line. He has over 3 years of valuable experience in the Business analysis and data application strategies. He has analyzed business requirements and developed data based solutions across different verticals providing him the techno-functional expertise. </a:t>
            </a:r>
          </a:p>
          <a:p>
            <a:pPr marL="0" lvl="1" algn="just" defTabSz="1134309" eaLnBrk="0" hangingPunct="0">
              <a:lnSpc>
                <a:spcPct val="100000"/>
              </a:lnSpc>
              <a:spcAft>
                <a:spcPts val="600"/>
              </a:spcAft>
            </a:pPr>
            <a:r>
              <a:rPr lang="en-US" sz="900" dirty="0">
                <a:ea typeface="Verdana" panose="020B0604030504040204" pitchFamily="34" charset="0"/>
                <a:cs typeface="Verdana" panose="020B0604030504040204" pitchFamily="34" charset="0"/>
              </a:rPr>
              <a:t>He is an MBA majoring in strategy &amp; analytics from VGSoM, IIT Kharagpur. He has expertise as a business analyst in understanding and interpreting datasets across business verticals while working with consumer, automotive and financial companies. He has experience in the project management, data analysis, functional validation, Microsoft PowerApps &amp; business intelligence with tools like PowerBI, R. </a:t>
            </a:r>
            <a:endParaRPr lang="en-US" sz="900" b="1" dirty="0">
              <a:solidFill>
                <a:srgbClr val="000000"/>
              </a:solidFill>
              <a:cs typeface="Times New Roman" pitchFamily="18" charset="0"/>
            </a:endParaRPr>
          </a:p>
          <a:p>
            <a:pPr marL="0" lvl="1" algn="just" defTabSz="762000" fontAlgn="base">
              <a:spcBef>
                <a:spcPct val="20000"/>
              </a:spcBef>
              <a:spcAft>
                <a:spcPct val="0"/>
              </a:spcAft>
              <a:buClr>
                <a:srgbClr val="0C2D83"/>
              </a:buClr>
              <a:defRPr/>
            </a:pPr>
            <a:r>
              <a:rPr lang="en-US" sz="900" b="1" dirty="0">
                <a:solidFill>
                  <a:srgbClr val="000000"/>
                </a:solidFill>
                <a:cs typeface="Times New Roman" pitchFamily="18" charset="0"/>
              </a:rPr>
              <a:t>Key Competencies: </a:t>
            </a:r>
            <a:r>
              <a:rPr lang="en-US" sz="900" dirty="0">
                <a:solidFill>
                  <a:srgbClr val="000000"/>
                </a:solidFill>
                <a:cs typeface="Times New Roman" pitchFamily="18" charset="0"/>
              </a:rPr>
              <a:t>Business Analysis, </a:t>
            </a:r>
            <a:r>
              <a:rPr lang="en-US" sz="900" dirty="0"/>
              <a:t>IT Strategy &amp; Roadmap</a:t>
            </a:r>
            <a:r>
              <a:rPr lang="en-US" sz="900" dirty="0">
                <a:solidFill>
                  <a:srgbClr val="000000"/>
                </a:solidFill>
                <a:cs typeface="Times New Roman" pitchFamily="18" charset="0"/>
              </a:rPr>
              <a:t>, Data Analytics &amp; Reporting, Requirement Gathering &amp; GAP Analysis, Business Intelligence, Agile Project &amp; Delivery management, Stakeholder Management. </a:t>
            </a:r>
          </a:p>
          <a:p>
            <a:pPr marL="0" lvl="1" algn="just" defTabSz="762000" fontAlgn="base">
              <a:spcBef>
                <a:spcPct val="20000"/>
              </a:spcBef>
              <a:spcAft>
                <a:spcPct val="0"/>
              </a:spcAft>
              <a:buClr>
                <a:srgbClr val="0C2D83"/>
              </a:buClr>
              <a:defRPr/>
            </a:pPr>
            <a:endParaRPr lang="en-US" sz="900" dirty="0">
              <a:solidFill>
                <a:srgbClr val="000000"/>
              </a:solidFill>
              <a:cs typeface="Times New Roman" pitchFamily="18" charset="0"/>
            </a:endParaRPr>
          </a:p>
          <a:p>
            <a:pPr marL="0" lvl="1" algn="just" defTabSz="762000" fontAlgn="base">
              <a:spcBef>
                <a:spcPct val="20000"/>
              </a:spcBef>
              <a:spcAft>
                <a:spcPct val="0"/>
              </a:spcAft>
              <a:buClr>
                <a:srgbClr val="0C2D83"/>
              </a:buClr>
              <a:defRPr/>
            </a:pPr>
            <a:r>
              <a:rPr lang="en-US" sz="900" b="1" dirty="0">
                <a:solidFill>
                  <a:srgbClr val="000000"/>
                </a:solidFill>
                <a:cs typeface="Times New Roman" pitchFamily="18" charset="0"/>
              </a:rPr>
              <a:t>Tools and skills:</a:t>
            </a:r>
            <a:r>
              <a:rPr lang="en-US" sz="900" dirty="0">
                <a:solidFill>
                  <a:srgbClr val="000000"/>
                </a:solidFill>
                <a:cs typeface="Times New Roman" pitchFamily="18" charset="0"/>
              </a:rPr>
              <a:t> Agile Development, Jira, MS Azure, AWS, MS PowerApps, Power BI, AWS Quicksight, R</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790" y="1337236"/>
            <a:ext cx="1406418" cy="1541947"/>
          </a:xfrm>
          <a:prstGeom prst="rect">
            <a:avLst/>
          </a:prstGeom>
        </p:spPr>
      </p:pic>
      <p:sp>
        <p:nvSpPr>
          <p:cNvPr id="21" name="Rectangle 20"/>
          <p:cNvSpPr>
            <a:spLocks noChangeArrowheads="1"/>
          </p:cNvSpPr>
          <p:nvPr/>
        </p:nvSpPr>
        <p:spPr bwMode="auto">
          <a:xfrm>
            <a:off x="367180" y="3431994"/>
            <a:ext cx="11457640" cy="3006605"/>
          </a:xfrm>
          <a:prstGeom prst="rect">
            <a:avLst/>
          </a:prstGeom>
          <a:noFill/>
          <a:ln w="9525">
            <a:noFill/>
            <a:miter lim="800000"/>
            <a:headEnd/>
            <a:tailEnd/>
          </a:ln>
        </p:spPr>
        <p:txBody>
          <a:bodyPr wrap="square" lIns="20967" tIns="10484" rIns="20967" bIns="10484">
            <a:spAutoFit/>
          </a:bodyPr>
          <a:lstStyle/>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As a business analyst, Delivered multi-technology program including building customer data lake supporting business needs and technology roadmap, enabling client to address customer specific requirements with accuracy leading to greater operational accuracy and growth.</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Designed and developed MS PowerApps &amp; Power Automate solutions for a leading UK based automotive client for supply chain operation including the stakeholder and vendor management. Also, assisted with document control and data security-based requirement fulfillment for client functional team.</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Collaborated with different team members to design, develop and demo the analytics use case dashboards for the customer value management solution for telecom industry.</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Gathered and translated technical &amp; functional requirements into the detailed development plan for release schedules of the business application. Scope included building and managing the roadmap, customer interactions and driving the engagements with different product owners.</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As a business analyst, conceptualized and completed the GAP analysis for a PowerApps solution of procurement operations workflow for a pharmaceutical client</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Understood and developed the client’s functional and technical requirements to build the consolidated financial planning solution for different business units. </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As a functional consultant, responsible for managing the functional validation, building of test and use cases, integration testing of the financial budgeting and planning solution of a UK based Insurance client. </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As a business analyst, Designed the PowerBI insight reports wireframes for business strategic initiatives of supply chain functions as per the gathered requirement.</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Analyzed business requirements and developed a Proof of concept(</a:t>
            </a:r>
            <a:r>
              <a:rPr lang="en-US" sz="900" dirty="0" err="1">
                <a:ea typeface="Verdana" panose="020B0604030504040204" pitchFamily="34" charset="0"/>
                <a:cs typeface="Verdana" panose="020B0604030504040204" pitchFamily="34" charset="0"/>
              </a:rPr>
              <a:t>PoC</a:t>
            </a:r>
            <a:r>
              <a:rPr lang="en-US" sz="900" dirty="0">
                <a:ea typeface="Verdana" panose="020B0604030504040204" pitchFamily="34" charset="0"/>
                <a:cs typeface="Verdana" panose="020B0604030504040204" pitchFamily="34" charset="0"/>
              </a:rPr>
              <a:t>) of Global business services control tower analytics capabilities for different functional levels through PowerBI dashboards and Azure SQL database. </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Designed a framework of process transformation for the Regional Delivery Center teams for the delivery of Cloud Managed Services.</a:t>
            </a:r>
          </a:p>
          <a:p>
            <a:pPr marL="216000" indent="-171450" eaLnBrk="0" fontAlgn="base" hangingPunct="0">
              <a:spcBef>
                <a:spcPts val="600"/>
              </a:spcBef>
              <a:spcAft>
                <a:spcPct val="0"/>
              </a:spcAft>
              <a:buClr>
                <a:srgbClr val="0C2D83"/>
              </a:buClr>
              <a:buSzPct val="85000"/>
              <a:buFont typeface="Arial" charset="0"/>
              <a:buChar char="•"/>
              <a:defRPr/>
            </a:pPr>
            <a:r>
              <a:rPr lang="en-US" sz="900" dirty="0">
                <a:ea typeface="Verdana" panose="020B0604030504040204" pitchFamily="34" charset="0"/>
                <a:cs typeface="Verdana" panose="020B0604030504040204" pitchFamily="34" charset="0"/>
              </a:rPr>
              <a:t>Designed and delivered technical solution features using agile methodology for the event management platform of the Cvent - Global leader in MICE industry.</a:t>
            </a:r>
          </a:p>
        </p:txBody>
      </p:sp>
      <p:sp>
        <p:nvSpPr>
          <p:cNvPr id="18" name="Rectangle 22"/>
          <p:cNvSpPr>
            <a:spLocks noChangeArrowheads="1"/>
          </p:cNvSpPr>
          <p:nvPr/>
        </p:nvSpPr>
        <p:spPr bwMode="auto">
          <a:xfrm>
            <a:off x="357656" y="3125124"/>
            <a:ext cx="11476688" cy="264596"/>
          </a:xfrm>
          <a:prstGeom prst="rect">
            <a:avLst/>
          </a:prstGeom>
          <a:solidFill>
            <a:schemeClr val="tx1">
              <a:lumMod val="65000"/>
              <a:lumOff val="35000"/>
            </a:schemeClr>
          </a:solidFill>
          <a:ln w="12700" cap="rnd" algn="ctr">
            <a:solidFill>
              <a:srgbClr val="575757"/>
            </a:solidFill>
            <a:miter lim="800000"/>
            <a:headEnd/>
            <a:tailEnd/>
          </a:ln>
        </p:spPr>
        <p:txBody>
          <a:bodyPr lIns="37703" tIns="37703" rIns="37703" bIns="37703" anchor="ctr" anchorCtr="1"/>
          <a:lstStyle/>
          <a:p>
            <a:pPr marL="0" marR="0" lvl="0" indent="0" defTabSz="914400" eaLnBrk="1" fontAlgn="auto" latinLnBrk="0" hangingPunct="1">
              <a:lnSpc>
                <a:spcPct val="106000"/>
              </a:lnSpc>
              <a:spcBef>
                <a:spcPts val="0"/>
              </a:spcBef>
              <a:spcAft>
                <a:spcPts val="0"/>
              </a:spcAft>
              <a:buClrTx/>
              <a:buSzTx/>
              <a:buFontTx/>
              <a:buNone/>
              <a:tabLst/>
              <a:defRPr/>
            </a:pPr>
            <a:r>
              <a:rPr kumimoji="0" lang="en-GB" sz="1100" b="1" i="0" u="none" strike="noStrike" kern="0" cap="none" spc="0" normalizeH="0" baseline="0" noProof="0" dirty="0">
                <a:ln>
                  <a:noFill/>
                </a:ln>
                <a:solidFill>
                  <a:prstClr val="white"/>
                </a:solidFill>
                <a:effectLst/>
                <a:uLnTx/>
                <a:uFillTx/>
                <a:latin typeface="Verdana (Body)"/>
                <a:cs typeface="Arial" pitchFamily="34" charset="0"/>
              </a:rPr>
              <a:t>Relevant Experience</a:t>
            </a:r>
          </a:p>
        </p:txBody>
      </p:sp>
      <p:sp>
        <p:nvSpPr>
          <p:cNvPr id="15" name="AutoShape 34">
            <a:extLst>
              <a:ext uri="{FF2B5EF4-FFF2-40B4-BE49-F238E27FC236}">
                <a16:creationId xmlns:a16="http://schemas.microsoft.com/office/drawing/2014/main" id="{66EE4EBD-9FED-4566-A181-7A66349D15F4}"/>
              </a:ext>
            </a:extLst>
          </p:cNvPr>
          <p:cNvSpPr>
            <a:spLocks noChangeArrowheads="1"/>
          </p:cNvSpPr>
          <p:nvPr/>
        </p:nvSpPr>
        <p:spPr bwMode="gray">
          <a:xfrm>
            <a:off x="3758605" y="769642"/>
            <a:ext cx="8075739" cy="303964"/>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7" name="AutoShape 34">
            <a:extLst>
              <a:ext uri="{FF2B5EF4-FFF2-40B4-BE49-F238E27FC236}">
                <a16:creationId xmlns:a16="http://schemas.microsoft.com/office/drawing/2014/main" id="{6559FDB9-2C3F-4B98-93AF-DDB9198A8C53}"/>
              </a:ext>
            </a:extLst>
          </p:cNvPr>
          <p:cNvSpPr>
            <a:spLocks noChangeArrowheads="1"/>
          </p:cNvSpPr>
          <p:nvPr/>
        </p:nvSpPr>
        <p:spPr bwMode="gray">
          <a:xfrm>
            <a:off x="348131" y="773669"/>
            <a:ext cx="3773968" cy="30669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ea typeface="Verdana" panose="020B0604030504040204" pitchFamily="34" charset="0"/>
              </a:rPr>
              <a:t>Team Member</a:t>
            </a:r>
          </a:p>
        </p:txBody>
      </p:sp>
      <p:sp>
        <p:nvSpPr>
          <p:cNvPr id="20" name="Rectangle 19">
            <a:extLst>
              <a:ext uri="{FF2B5EF4-FFF2-40B4-BE49-F238E27FC236}">
                <a16:creationId xmlns:a16="http://schemas.microsoft.com/office/drawing/2014/main" id="{5DCF4289-CC1C-4514-A128-CAB53A892082}"/>
              </a:ext>
            </a:extLst>
          </p:cNvPr>
          <p:cNvSpPr>
            <a:spLocks noChangeArrowheads="1"/>
          </p:cNvSpPr>
          <p:nvPr/>
        </p:nvSpPr>
        <p:spPr bwMode="auto">
          <a:xfrm>
            <a:off x="1580195" y="1109814"/>
            <a:ext cx="1277305" cy="175061"/>
          </a:xfrm>
          <a:prstGeom prst="rect">
            <a:avLst/>
          </a:prstGeom>
          <a:noFill/>
          <a:ln w="9525">
            <a:noFill/>
            <a:miter lim="800000"/>
            <a:headEnd/>
            <a:tailEnd/>
          </a:ln>
        </p:spPr>
        <p:txBody>
          <a:bodyPr wrap="square" lIns="20967" tIns="10484" rIns="20967" bIns="10484">
            <a:spAutoFit/>
          </a:bodyPr>
          <a:lstStyle/>
          <a:p>
            <a:pPr marL="0" lvl="1" algn="just" eaLnBrk="0" hangingPunct="0">
              <a:buClr>
                <a:srgbClr val="53565A"/>
              </a:buClr>
              <a:buSzPct val="70000"/>
              <a:defRPr/>
            </a:pPr>
            <a:r>
              <a:rPr lang="en-US" sz="1000" b="1" dirty="0"/>
              <a:t>Ashish Dhuwan</a:t>
            </a:r>
          </a:p>
        </p:txBody>
      </p:sp>
    </p:spTree>
    <p:extLst>
      <p:ext uri="{BB962C8B-B14F-4D97-AF65-F5344CB8AC3E}">
        <p14:creationId xmlns:p14="http://schemas.microsoft.com/office/powerpoint/2010/main" val="3862566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39" y="3560266"/>
            <a:ext cx="11468835" cy="2816425"/>
          </a:xfrm>
          <a:prstGeom prst="rect">
            <a:avLst/>
          </a:prstGeom>
          <a:noFill/>
          <a:ln w="9525">
            <a:noFill/>
            <a:miter lim="800000"/>
            <a:headEnd/>
            <a:tailEnd/>
          </a:ln>
        </p:spPr>
        <p:txBody>
          <a:bodyPr wrap="square" lIns="20967" tIns="10484" rIns="20967" bIns="10484">
            <a:spAutoFit/>
          </a:bodyPr>
          <a:lstStyle/>
          <a:p>
            <a:pPr marL="180975" lvl="1" eaLnBrk="0" fontAlgn="base" hangingPunct="0">
              <a:lnSpc>
                <a:spcPct val="150000"/>
              </a:lnSpc>
              <a:spcBef>
                <a:spcPct val="0"/>
              </a:spcBef>
              <a:spcAft>
                <a:spcPct val="0"/>
              </a:spcAft>
            </a:pPr>
            <a:endParaRPr lang="en-US" sz="900" dirty="0">
              <a:solidFill>
                <a:srgbClr val="000000"/>
              </a:solidFill>
              <a:cs typeface="Times New Roman" pitchFamily="18" charset="0"/>
            </a:endParaRPr>
          </a:p>
          <a:p>
            <a:pPr marL="742950" lvl="1" indent="-285750">
              <a:lnSpc>
                <a:spcPct val="107000"/>
              </a:lnSpc>
              <a:spcAft>
                <a:spcPts val="800"/>
              </a:spcAft>
              <a:buFont typeface="Symbol" panose="05050102010706020507" pitchFamily="18" charset="2"/>
              <a:buChar char=""/>
            </a:pPr>
            <a:r>
              <a:rPr lang="en-US" sz="900" dirty="0">
                <a:solidFill>
                  <a:prstClr val="black"/>
                </a:solidFill>
              </a:rPr>
              <a:t>Working with </a:t>
            </a:r>
            <a:r>
              <a:rPr lang="en-US" sz="900" b="1" dirty="0">
                <a:solidFill>
                  <a:prstClr val="black"/>
                </a:solidFill>
              </a:rPr>
              <a:t>Colgate-Palmolive</a:t>
            </a:r>
            <a:r>
              <a:rPr lang="en-US" sz="900" dirty="0">
                <a:solidFill>
                  <a:prstClr val="black"/>
                </a:solidFill>
              </a:rPr>
              <a:t> on </a:t>
            </a:r>
            <a:r>
              <a:rPr lang="en-US" sz="900" b="1" dirty="0">
                <a:solidFill>
                  <a:prstClr val="black"/>
                </a:solidFill>
              </a:rPr>
              <a:t>Gross-to-net</a:t>
            </a:r>
            <a:r>
              <a:rPr lang="en-US" sz="900" dirty="0">
                <a:solidFill>
                  <a:prstClr val="black"/>
                </a:solidFill>
              </a:rPr>
              <a:t> optimization for consumer and customer. The objective to identify the opportunity to improve Gross-to-net spends efficiency and efficacy in driving revenue growth in line with the advanced analytics. We are using </a:t>
            </a:r>
            <a:r>
              <a:rPr lang="en-US" sz="900" b="1" dirty="0">
                <a:solidFill>
                  <a:prstClr val="black"/>
                </a:solidFill>
              </a:rPr>
              <a:t>Airflow</a:t>
            </a:r>
            <a:r>
              <a:rPr lang="en-US" sz="900" dirty="0">
                <a:solidFill>
                  <a:prstClr val="black"/>
                </a:solidFill>
              </a:rPr>
              <a:t>, </a:t>
            </a:r>
            <a:r>
              <a:rPr lang="en-US" sz="900" b="1" dirty="0">
                <a:solidFill>
                  <a:prstClr val="black"/>
                </a:solidFill>
              </a:rPr>
              <a:t>Jupiter notebook </a:t>
            </a:r>
            <a:r>
              <a:rPr lang="en-US" sz="900" dirty="0">
                <a:solidFill>
                  <a:prstClr val="black"/>
                </a:solidFill>
              </a:rPr>
              <a:t>, </a:t>
            </a:r>
            <a:r>
              <a:rPr lang="en-US" sz="900" b="1" dirty="0">
                <a:solidFill>
                  <a:prstClr val="black"/>
                </a:solidFill>
              </a:rPr>
              <a:t>Big-Query</a:t>
            </a:r>
            <a:r>
              <a:rPr lang="en-US" sz="900" dirty="0">
                <a:solidFill>
                  <a:prstClr val="black"/>
                </a:solidFill>
              </a:rPr>
              <a:t> &amp; </a:t>
            </a:r>
            <a:r>
              <a:rPr lang="en-US" sz="900" b="1" dirty="0">
                <a:solidFill>
                  <a:prstClr val="black"/>
                </a:solidFill>
              </a:rPr>
              <a:t>G-suite</a:t>
            </a:r>
            <a:r>
              <a:rPr lang="en-US" sz="900" dirty="0">
                <a:solidFill>
                  <a:prstClr val="black"/>
                </a:solidFill>
              </a:rPr>
              <a:t> for analysis.</a:t>
            </a:r>
          </a:p>
          <a:p>
            <a:pPr marL="742950" lvl="1" indent="-285750">
              <a:lnSpc>
                <a:spcPct val="107000"/>
              </a:lnSpc>
              <a:spcAft>
                <a:spcPts val="800"/>
              </a:spcAft>
              <a:buFont typeface="Symbol" panose="05050102010706020507" pitchFamily="18" charset="2"/>
              <a:buChar char=""/>
            </a:pPr>
            <a:r>
              <a:rPr lang="en-US" sz="900" dirty="0">
                <a:solidFill>
                  <a:prstClr val="black"/>
                </a:solidFill>
              </a:rPr>
              <a:t>Developed a</a:t>
            </a:r>
            <a:r>
              <a:rPr lang="en-US" sz="900" b="1" dirty="0">
                <a:solidFill>
                  <a:prstClr val="black"/>
                </a:solidFill>
              </a:rPr>
              <a:t> forecasting</a:t>
            </a:r>
            <a:r>
              <a:rPr lang="en-US" sz="900" dirty="0">
                <a:solidFill>
                  <a:prstClr val="black"/>
                </a:solidFill>
              </a:rPr>
              <a:t> model for </a:t>
            </a:r>
            <a:r>
              <a:rPr lang="en-US" sz="900" b="1" dirty="0">
                <a:solidFill>
                  <a:prstClr val="black"/>
                </a:solidFill>
              </a:rPr>
              <a:t>CEAT</a:t>
            </a:r>
            <a:r>
              <a:rPr lang="en-US" sz="900" dirty="0">
                <a:solidFill>
                  <a:prstClr val="black"/>
                </a:solidFill>
              </a:rPr>
              <a:t> to estimates the future demand for motorcycle tires .The objective to predict the monthly demand for </a:t>
            </a:r>
            <a:r>
              <a:rPr lang="en-US" sz="900" b="1" dirty="0">
                <a:solidFill>
                  <a:prstClr val="black"/>
                </a:solidFill>
              </a:rPr>
              <a:t>motorcycle tires </a:t>
            </a:r>
            <a:r>
              <a:rPr lang="en-US" sz="900" dirty="0">
                <a:solidFill>
                  <a:prstClr val="black"/>
                </a:solidFill>
              </a:rPr>
              <a:t>for distributors. Deployed XGB based model to predict the monthly demand.</a:t>
            </a:r>
          </a:p>
          <a:p>
            <a:pPr marL="742950" lvl="1" indent="-285750">
              <a:lnSpc>
                <a:spcPct val="107000"/>
              </a:lnSpc>
              <a:spcAft>
                <a:spcPts val="800"/>
              </a:spcAft>
              <a:buFont typeface="Symbol" panose="05050102010706020507" pitchFamily="18" charset="2"/>
              <a:buChar char=""/>
            </a:pPr>
            <a:r>
              <a:rPr lang="en-US" sz="900" dirty="0">
                <a:solidFill>
                  <a:prstClr val="black"/>
                </a:solidFill>
              </a:rPr>
              <a:t>Developed a </a:t>
            </a:r>
            <a:r>
              <a:rPr lang="en-US" sz="900" b="1" dirty="0">
                <a:solidFill>
                  <a:prstClr val="black"/>
                </a:solidFill>
              </a:rPr>
              <a:t>forecasting model</a:t>
            </a:r>
            <a:r>
              <a:rPr lang="en-US" sz="900" dirty="0">
                <a:solidFill>
                  <a:prstClr val="black"/>
                </a:solidFill>
              </a:rPr>
              <a:t> to provide the </a:t>
            </a:r>
            <a:r>
              <a:rPr lang="en-US" sz="900" b="1" dirty="0">
                <a:solidFill>
                  <a:prstClr val="black"/>
                </a:solidFill>
              </a:rPr>
              <a:t>Vehicle replacement strategy </a:t>
            </a:r>
            <a:r>
              <a:rPr lang="en-US" sz="900" dirty="0">
                <a:solidFill>
                  <a:prstClr val="black"/>
                </a:solidFill>
              </a:rPr>
              <a:t>for </a:t>
            </a:r>
            <a:r>
              <a:rPr lang="en-US" sz="900" b="1" dirty="0">
                <a:solidFill>
                  <a:prstClr val="black"/>
                </a:solidFill>
              </a:rPr>
              <a:t>Northern Gas Networks(UK),</a:t>
            </a:r>
            <a:r>
              <a:rPr lang="en-US" sz="900" dirty="0">
                <a:solidFill>
                  <a:prstClr val="black"/>
                </a:solidFill>
              </a:rPr>
              <a:t> operating 500+ vehicles in the field. The objective was to identify the right time to replace the vehicle to reduce the maintenance cost. Deployed ARIMA based model for different segments of vehicles to predictive maintenance cost with depreciation rate to find the optimum time for vehicle replacement.</a:t>
            </a:r>
          </a:p>
          <a:p>
            <a:pPr marL="742950" lvl="1" indent="-285750">
              <a:lnSpc>
                <a:spcPct val="107000"/>
              </a:lnSpc>
              <a:spcAft>
                <a:spcPts val="800"/>
              </a:spcAft>
              <a:buFont typeface="Symbol" panose="05050102010706020507" pitchFamily="18" charset="2"/>
              <a:buChar char=""/>
            </a:pPr>
            <a:r>
              <a:rPr lang="en-US" sz="900" dirty="0">
                <a:solidFill>
                  <a:prstClr val="black"/>
                </a:solidFill>
              </a:rPr>
              <a:t>Developed and validated a full suite of </a:t>
            </a:r>
            <a:r>
              <a:rPr lang="en-US" sz="900" b="1" dirty="0">
                <a:solidFill>
                  <a:prstClr val="black"/>
                </a:solidFill>
              </a:rPr>
              <a:t>credit risk models </a:t>
            </a:r>
            <a:r>
              <a:rPr lang="en-US" sz="900" dirty="0">
                <a:solidFill>
                  <a:prstClr val="black"/>
                </a:solidFill>
              </a:rPr>
              <a:t>to source multiple financial products. The scope of the model to identify good customers based on banking, demographics  and bureau information. Multiple advanced analytical models were built for different products and deployed on the server for </a:t>
            </a:r>
            <a:r>
              <a:rPr lang="en-US" sz="900" b="1" dirty="0">
                <a:solidFill>
                  <a:prstClr val="black"/>
                </a:solidFill>
              </a:rPr>
              <a:t>leading NBFC</a:t>
            </a:r>
            <a:r>
              <a:rPr lang="en-US" sz="900" dirty="0">
                <a:solidFill>
                  <a:prstClr val="black"/>
                </a:solidFill>
              </a:rPr>
              <a:t>.</a:t>
            </a:r>
          </a:p>
          <a:p>
            <a:pPr marL="742950" marR="0" lvl="1" indent="-285750">
              <a:lnSpc>
                <a:spcPct val="107000"/>
              </a:lnSpc>
              <a:spcBef>
                <a:spcPts val="0"/>
              </a:spcBef>
              <a:spcAft>
                <a:spcPts val="800"/>
              </a:spcAft>
              <a:buFont typeface="Symbol" panose="05050102010706020507" pitchFamily="18" charset="2"/>
              <a:buChar char=""/>
            </a:pPr>
            <a:r>
              <a:rPr lang="en-US" sz="900" dirty="0">
                <a:solidFill>
                  <a:prstClr val="black"/>
                </a:solidFill>
              </a:rPr>
              <a:t>Worked on </a:t>
            </a:r>
            <a:r>
              <a:rPr lang="en-US" sz="900" b="1" dirty="0">
                <a:solidFill>
                  <a:prstClr val="black"/>
                </a:solidFill>
              </a:rPr>
              <a:t>customer behavior </a:t>
            </a:r>
            <a:r>
              <a:rPr lang="en-US" sz="900" dirty="0">
                <a:solidFill>
                  <a:prstClr val="black"/>
                </a:solidFill>
              </a:rPr>
              <a:t>scorecard to improve the collection strategy and identify the customer at risk to default. The objective was to identified the priority customer to focus to reduce the default rate. Deployed an ML-based model to segment the customer based on the priority of risk band for </a:t>
            </a:r>
            <a:r>
              <a:rPr lang="en-US" sz="900" b="1" dirty="0">
                <a:solidFill>
                  <a:prstClr val="black"/>
                </a:solidFill>
              </a:rPr>
              <a:t>leading NBFC</a:t>
            </a:r>
            <a:r>
              <a:rPr lang="en-US" sz="900" dirty="0">
                <a:solidFill>
                  <a:prstClr val="black"/>
                </a:solidFill>
              </a:rPr>
              <a:t>.</a:t>
            </a:r>
          </a:p>
          <a:p>
            <a:pPr marL="742950" marR="0" lvl="1" indent="-285750">
              <a:lnSpc>
                <a:spcPct val="107000"/>
              </a:lnSpc>
              <a:spcBef>
                <a:spcPts val="0"/>
              </a:spcBef>
              <a:spcAft>
                <a:spcPts val="800"/>
              </a:spcAft>
              <a:buFont typeface="Symbol" panose="05050102010706020507" pitchFamily="18" charset="2"/>
              <a:buChar char=""/>
            </a:pPr>
            <a:r>
              <a:rPr lang="en-US" sz="900" dirty="0">
                <a:solidFill>
                  <a:prstClr val="black"/>
                </a:solidFill>
              </a:rPr>
              <a:t>Worked on the </a:t>
            </a:r>
            <a:r>
              <a:rPr lang="en-US" sz="900" b="1" dirty="0">
                <a:solidFill>
                  <a:prstClr val="black"/>
                </a:solidFill>
              </a:rPr>
              <a:t>Pre-delinquency Management </a:t>
            </a:r>
            <a:r>
              <a:rPr lang="en-US" sz="900" dirty="0">
                <a:solidFill>
                  <a:prstClr val="black"/>
                </a:solidFill>
              </a:rPr>
              <a:t>model to identify customers having a high probability of defaulter and improve recovery for 0 bucket customers. Deployed an advanced analytics Model get improved the flow rate form 36% to 18% including pre-delinquency, Bucket X. Based on the scorecards, multiple collection strategies were developed to improve the collection process.</a:t>
            </a:r>
          </a:p>
        </p:txBody>
      </p:sp>
      <p:sp>
        <p:nvSpPr>
          <p:cNvPr id="42" name="Rectangle 41"/>
          <p:cNvSpPr>
            <a:spLocks noChangeArrowheads="1"/>
          </p:cNvSpPr>
          <p:nvPr/>
        </p:nvSpPr>
        <p:spPr bwMode="auto">
          <a:xfrm>
            <a:off x="4086115" y="1483641"/>
            <a:ext cx="7635985" cy="1101469"/>
          </a:xfrm>
          <a:prstGeom prst="rect">
            <a:avLst/>
          </a:prstGeom>
          <a:noFill/>
          <a:ln w="9525">
            <a:noFill/>
            <a:miter lim="800000"/>
            <a:headEnd/>
            <a:tailEnd/>
          </a:ln>
        </p:spPr>
        <p:txBody>
          <a:bodyPr wrap="square" lIns="20967" tIns="10484" rIns="20967" bIns="10484">
            <a:spAutoFit/>
          </a:bodyPr>
          <a:lstStyle/>
          <a:p>
            <a:pPr marL="0" lvl="1" defTabSz="762000" fontAlgn="base">
              <a:spcBef>
                <a:spcPct val="20000"/>
              </a:spcBef>
              <a:spcAft>
                <a:spcPct val="0"/>
              </a:spcAft>
              <a:buClr>
                <a:srgbClr val="0C2D83"/>
              </a:buClr>
              <a:defRPr/>
            </a:pPr>
            <a:r>
              <a:rPr lang="en-ZA" sz="900" dirty="0">
                <a:solidFill>
                  <a:prstClr val="black"/>
                </a:solidFill>
              </a:rPr>
              <a:t>Satish is currently working as a Consultant within Analytics &amp; Cognitive Solutions at Deloitte, India and has 5+ years of experience. </a:t>
            </a:r>
            <a:r>
              <a:rPr lang="en-GB" sz="900" dirty="0">
                <a:solidFill>
                  <a:prstClr val="black"/>
                </a:solidFill>
              </a:rPr>
              <a:t>Satish </a:t>
            </a:r>
            <a:r>
              <a:rPr lang="en-US" sz="900" dirty="0">
                <a:solidFill>
                  <a:prstClr val="black"/>
                </a:solidFill>
              </a:rPr>
              <a:t>extensively worked on development and validation suite of ML and advanced analytics models.</a:t>
            </a:r>
          </a:p>
          <a:p>
            <a:pPr marL="0" lvl="1" defTabSz="762000" fontAlgn="base">
              <a:spcBef>
                <a:spcPct val="20000"/>
              </a:spcBef>
              <a:spcAft>
                <a:spcPct val="0"/>
              </a:spcAft>
              <a:buClr>
                <a:srgbClr val="0C2D83"/>
              </a:buClr>
              <a:defRPr/>
            </a:pPr>
            <a:endParaRPr lang="en-IN" sz="900" dirty="0">
              <a:solidFill>
                <a:prstClr val="black"/>
              </a:solidFill>
            </a:endParaRPr>
          </a:p>
          <a:p>
            <a:pPr marL="0" lvl="1" defTabSz="762000" fontAlgn="base">
              <a:spcBef>
                <a:spcPct val="20000"/>
              </a:spcBef>
              <a:spcAft>
                <a:spcPct val="0"/>
              </a:spcAft>
              <a:buClr>
                <a:srgbClr val="0C2D83"/>
              </a:buClr>
              <a:defRPr/>
            </a:pPr>
            <a:r>
              <a:rPr lang="en-IN" sz="900" dirty="0">
                <a:solidFill>
                  <a:prstClr val="black"/>
                </a:solidFill>
              </a:rPr>
              <a:t>He </a:t>
            </a:r>
            <a:r>
              <a:rPr lang="en-US" sz="900" dirty="0">
                <a:solidFill>
                  <a:prstClr val="black"/>
                </a:solidFill>
              </a:rPr>
              <a:t>has Principal responsibilities include working with structured and unstructured datasets and handling diverse Data Science Projects across wide spread domains and multiple technological frameworks.</a:t>
            </a:r>
          </a:p>
          <a:p>
            <a:pPr marL="0" lvl="1" defTabSz="762000" fontAlgn="base">
              <a:spcBef>
                <a:spcPct val="20000"/>
              </a:spcBef>
              <a:spcAft>
                <a:spcPct val="0"/>
              </a:spcAft>
              <a:buClr>
                <a:srgbClr val="0C2D83"/>
              </a:buClr>
              <a:defRPr/>
            </a:pPr>
            <a:endParaRPr lang="en-US" sz="900" dirty="0">
              <a:solidFill>
                <a:srgbClr val="000000"/>
              </a:solidFill>
              <a:cs typeface="Times New Roman" pitchFamily="18" charset="0"/>
            </a:endParaRPr>
          </a:p>
          <a:p>
            <a:pPr marL="0" lvl="1" defTabSz="762000" fontAlgn="base">
              <a:spcBef>
                <a:spcPct val="20000"/>
              </a:spcBef>
              <a:spcAft>
                <a:spcPct val="0"/>
              </a:spcAft>
              <a:buClr>
                <a:srgbClr val="0C2D83"/>
              </a:buClr>
              <a:defRPr/>
            </a:pPr>
            <a:r>
              <a:rPr lang="en-US" sz="900" b="1" dirty="0">
                <a:solidFill>
                  <a:srgbClr val="000000"/>
                </a:solidFill>
                <a:cs typeface="Times New Roman" pitchFamily="18" charset="0"/>
              </a:rPr>
              <a:t>Tools &amp; Technology- </a:t>
            </a:r>
            <a:r>
              <a:rPr lang="en-US" sz="900" dirty="0">
                <a:solidFill>
                  <a:srgbClr val="000000"/>
                </a:solidFill>
                <a:cs typeface="Times New Roman" pitchFamily="18" charset="0"/>
              </a:rPr>
              <a:t>Python, R, SAS, Altrex, Airflow, GCP</a:t>
            </a:r>
          </a:p>
        </p:txBody>
      </p:sp>
      <p:sp>
        <p:nvSpPr>
          <p:cNvPr id="3" name="Title 2"/>
          <p:cNvSpPr>
            <a:spLocks noGrp="1"/>
          </p:cNvSpPr>
          <p:nvPr>
            <p:ph type="title"/>
          </p:nvPr>
        </p:nvSpPr>
        <p:spPr>
          <a:xfrm>
            <a:off x="367179" y="422310"/>
            <a:ext cx="11252200" cy="698501"/>
          </a:xfrm>
        </p:spPr>
        <p:txBody>
          <a:bodyPr/>
          <a:lstStyle/>
          <a:p>
            <a:r>
              <a:rPr lang="en-US" dirty="0"/>
              <a:t>Satishkumar Pandey : Consultant</a:t>
            </a:r>
            <a:br>
              <a:rPr lang="en-US" dirty="0"/>
            </a:br>
            <a:r>
              <a:rPr lang="en-US" dirty="0"/>
              <a:t>Analytics and Cognitive</a:t>
            </a:r>
            <a:endParaRPr lang="en-US" noProof="0" dirty="0"/>
          </a:p>
        </p:txBody>
      </p:sp>
      <p:sp>
        <p:nvSpPr>
          <p:cNvPr id="11" name="AutoShape 34"/>
          <p:cNvSpPr>
            <a:spLocks noChangeArrowheads="1"/>
          </p:cNvSpPr>
          <p:nvPr/>
        </p:nvSpPr>
        <p:spPr bwMode="gray">
          <a:xfrm>
            <a:off x="3768130" y="1112542"/>
            <a:ext cx="8075739" cy="303964"/>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1000" b="1" dirty="0">
                <a:solidFill>
                  <a:prstClr val="black"/>
                </a:solidFill>
                <a:cs typeface="Arial" pitchFamily="34" charset="0"/>
              </a:rPr>
              <a:t>Satishkumar Pandey</a:t>
            </a:r>
            <a:endParaRPr lang="en-GB" sz="1000" dirty="0">
              <a:solidFill>
                <a:prstClr val="black"/>
              </a:solidFill>
              <a:cs typeface="Arial" pitchFamily="34" charset="0"/>
            </a:endParaRPr>
          </a:p>
          <a:p>
            <a:pPr>
              <a:defRPr/>
            </a:pPr>
            <a:endParaRPr lang="en-GB" sz="600" dirty="0">
              <a:solidFill>
                <a:prstClr val="black"/>
              </a:solidFill>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700" dirty="0">
                <a:solidFill>
                  <a:srgbClr val="002776"/>
                </a:solidFill>
                <a:cs typeface="Arial" pitchFamily="34" charset="0"/>
              </a:rPr>
              <a:t>.</a:t>
            </a:r>
          </a:p>
          <a:p>
            <a:pPr algn="ctr">
              <a:defRPr/>
            </a:pPr>
            <a:endParaRPr lang="en-GB" sz="700" dirty="0">
              <a:solidFill>
                <a:srgbClr val="FFFFFF"/>
              </a:solidFill>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cs typeface="Arial" pitchFamily="34" charset="0"/>
              </a:rPr>
              <a:t>Relevant Experience</a:t>
            </a:r>
          </a:p>
        </p:txBody>
      </p:sp>
      <p:sp>
        <p:nvSpPr>
          <p:cNvPr id="17" name="AutoShape 34"/>
          <p:cNvSpPr>
            <a:spLocks noChangeArrowheads="1"/>
          </p:cNvSpPr>
          <p:nvPr/>
        </p:nvSpPr>
        <p:spPr bwMode="gray">
          <a:xfrm>
            <a:off x="357656" y="1116569"/>
            <a:ext cx="3773968" cy="30669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pPr>
            <a:r>
              <a:rPr lang="en-GB" sz="1100" b="1" dirty="0">
                <a:solidFill>
                  <a:prstClr val="white"/>
                </a:solidFill>
              </a:rPr>
              <a:t>Team Member</a:t>
            </a:r>
          </a:p>
        </p:txBody>
      </p:sp>
      <p:sp>
        <p:nvSpPr>
          <p:cNvPr id="19" name="Rectangle 18"/>
          <p:cNvSpPr>
            <a:spLocks noChangeArrowheads="1"/>
          </p:cNvSpPr>
          <p:nvPr/>
        </p:nvSpPr>
        <p:spPr bwMode="auto">
          <a:xfrm>
            <a:off x="1769931" y="2034375"/>
            <a:ext cx="2084877" cy="713670"/>
          </a:xfrm>
          <a:prstGeom prst="rect">
            <a:avLst/>
          </a:prstGeom>
          <a:noFill/>
          <a:ln w="9525">
            <a:noFill/>
            <a:miter lim="800000"/>
            <a:headEnd/>
            <a:tailEnd/>
          </a:ln>
        </p:spPr>
        <p:txBody>
          <a:bodyPr wrap="square" lIns="20967" tIns="10484" rIns="20967" bIns="10484">
            <a:spAutoFit/>
          </a:bodyPr>
          <a:lstStyle/>
          <a:p>
            <a:r>
              <a:rPr lang="en-ZA" sz="900" dirty="0">
                <a:solidFill>
                  <a:prstClr val="black"/>
                </a:solidFill>
              </a:rPr>
              <a:t>Masters in Statistics –  Mumbai University</a:t>
            </a:r>
          </a:p>
          <a:p>
            <a:pPr lvl="0" defTabSz="914400" eaLnBrk="0" hangingPunct="0">
              <a:buClr>
                <a:srgbClr val="3C3D3E"/>
              </a:buClr>
              <a:tabLst>
                <a:tab pos="457200" algn="l"/>
              </a:tabLst>
              <a:defRPr/>
            </a:pPr>
            <a:r>
              <a:rPr lang="en-US" altLang="ja-JP" sz="900" dirty="0">
                <a:solidFill>
                  <a:prstClr val="black"/>
                </a:solidFill>
              </a:rPr>
              <a:t>Artificial intelligence &amp; Robotics Process Automation- Anexas Europe</a:t>
            </a: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algn="ctr">
              <a:defRPr/>
            </a:pPr>
            <a:endParaRPr lang="en-GB">
              <a:solidFill>
                <a:srgbClr val="002060"/>
              </a:solidFill>
              <a:cs typeface="Arial"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362" y="1686386"/>
            <a:ext cx="1104891" cy="1473187"/>
          </a:xfrm>
          <a:prstGeom prst="rect">
            <a:avLst/>
          </a:prstGeom>
        </p:spPr>
      </p:pic>
    </p:spTree>
    <p:extLst>
      <p:ext uri="{BB962C8B-B14F-4D97-AF65-F5344CB8AC3E}">
        <p14:creationId xmlns:p14="http://schemas.microsoft.com/office/powerpoint/2010/main" val="23246986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613871" y="3771967"/>
            <a:ext cx="10463432" cy="2514163"/>
          </a:xfrm>
          <a:prstGeom prst="rect">
            <a:avLst/>
          </a:prstGeom>
          <a:noFill/>
          <a:ln w="9525">
            <a:noFill/>
            <a:miter lim="800000"/>
            <a:headEnd/>
            <a:tailEnd/>
          </a:ln>
        </p:spPr>
        <p:txBody>
          <a:bodyPr wrap="square" lIns="20967" tIns="10484" rIns="20967" bIns="10484">
            <a:spAutoFit/>
          </a:bodyPr>
          <a:lstStyle/>
          <a:p>
            <a:pPr marL="134541" lvl="1" indent="-134541" algn="just" defTabSz="914378">
              <a:buFont typeface="Wingdings" panose="05000000000000000000" pitchFamily="2" charset="2"/>
              <a:buChar char="§"/>
              <a:defRPr/>
            </a:pPr>
            <a:r>
              <a:rPr lang="en-US" sz="900" dirty="0">
                <a:solidFill>
                  <a:prstClr val="black"/>
                </a:solidFill>
                <a:latin typeface="Verdana (Body)"/>
                <a:cs typeface="Times New Roman"/>
              </a:rPr>
              <a:t>Trade Promotion Optimization</a:t>
            </a:r>
            <a:r>
              <a:rPr lang="en-US" sz="900" b="1" dirty="0">
                <a:solidFill>
                  <a:prstClr val="black"/>
                </a:solidFill>
                <a:latin typeface="Verdana (Body)"/>
                <a:cs typeface="Times New Roman"/>
              </a:rPr>
              <a:t>: </a:t>
            </a:r>
            <a:r>
              <a:rPr lang="en-US" sz="900" dirty="0">
                <a:latin typeface="Verdana (Body)"/>
              </a:rPr>
              <a:t>Developed end-to-end automation pipeline framework to process and prepare larger chunk of data using Google Airflow and BigQuery environments. This pipeline helped to map various spends and promotions data at transactions level and to get deep drive on sales at different granular level like Customers , Distributors, Sales Channel, Chain.</a:t>
            </a:r>
          </a:p>
          <a:p>
            <a:pPr marL="134541" lvl="1" indent="-134541" algn="just" defTabSz="914378">
              <a:buFont typeface="Wingdings" panose="05000000000000000000" pitchFamily="2" charset="2"/>
              <a:buChar char="§"/>
              <a:defRPr/>
            </a:pPr>
            <a:endParaRPr lang="en-US" sz="900" dirty="0">
              <a:solidFill>
                <a:prstClr val="black"/>
              </a:solidFill>
              <a:latin typeface="Verdana (Body)"/>
              <a:cs typeface="Times New Roman"/>
            </a:endParaRPr>
          </a:p>
          <a:p>
            <a:pPr marL="134541" lvl="1" indent="-134541" algn="just" defTabSz="914378">
              <a:buFont typeface="Wingdings" panose="05000000000000000000" pitchFamily="2" charset="2"/>
              <a:buChar char="§"/>
              <a:defRPr/>
            </a:pPr>
            <a:r>
              <a:rPr lang="en-US" sz="900" dirty="0">
                <a:solidFill>
                  <a:prstClr val="black"/>
                </a:solidFill>
                <a:latin typeface="Verdana (Body)"/>
                <a:cs typeface="Times New Roman"/>
              </a:rPr>
              <a:t>Advance Chatbot: Developed end-to-end Chatbot framework to deliver quick responsive system for CPG domain. Chatbot can process the user inputs in free text / voice input and provide solutions with interactive visualization and insights. Enabled REST API to integrate Chatbot framework with Web App and Mobile Handed devices. </a:t>
            </a:r>
          </a:p>
          <a:p>
            <a:pPr marL="134541" lvl="1" indent="-134541" algn="just" defTabSz="914378">
              <a:buFont typeface="Wingdings" panose="05000000000000000000" pitchFamily="2" charset="2"/>
              <a:buChar char="§"/>
              <a:defRPr/>
            </a:pPr>
            <a:endParaRPr lang="en-US" sz="900" dirty="0">
              <a:solidFill>
                <a:prstClr val="black"/>
              </a:solidFill>
              <a:latin typeface="Verdana (Body)"/>
              <a:cs typeface="Times New Roman"/>
            </a:endParaRPr>
          </a:p>
          <a:p>
            <a:pPr marL="134541" lvl="1" indent="-134541" algn="just" defTabSz="914378">
              <a:buFont typeface="Wingdings" panose="05000000000000000000" pitchFamily="2" charset="2"/>
              <a:buChar char="§"/>
              <a:defRPr/>
            </a:pPr>
            <a:r>
              <a:rPr lang="en-US" sz="900" dirty="0">
                <a:solidFill>
                  <a:prstClr val="black"/>
                </a:solidFill>
                <a:latin typeface="Verdana (Body)"/>
                <a:cs typeface="Times New Roman"/>
              </a:rPr>
              <a:t>Tone Analyzer: A solutions framework to deliver insights on contact Centre conversation for a large MNC Banking. The project had automatic quality monitoring using advance analytics, Analyzed Speech &amp; Text to delivered Call Quality index and recommended the best article to the conversation.</a:t>
            </a:r>
          </a:p>
          <a:p>
            <a:pPr marL="134541" lvl="1" indent="-134541" algn="just" defTabSz="914378">
              <a:buFont typeface="Wingdings" panose="05000000000000000000" pitchFamily="2" charset="2"/>
              <a:buChar char="§"/>
              <a:defRPr/>
            </a:pPr>
            <a:endParaRPr lang="en-US" sz="900" dirty="0">
              <a:solidFill>
                <a:prstClr val="black"/>
              </a:solidFill>
              <a:latin typeface="Verdana (Body)"/>
              <a:cs typeface="Times New Roman"/>
            </a:endParaRPr>
          </a:p>
          <a:p>
            <a:pPr marL="134541" lvl="1" indent="-134541" algn="just" defTabSz="914378">
              <a:buFont typeface="Wingdings" panose="05000000000000000000" pitchFamily="2" charset="2"/>
              <a:buChar char="§"/>
              <a:defRPr/>
            </a:pPr>
            <a:r>
              <a:rPr lang="en-US" sz="900" dirty="0">
                <a:solidFill>
                  <a:prstClr val="black"/>
                </a:solidFill>
                <a:latin typeface="Verdana (Body)"/>
                <a:cs typeface="Times New Roman"/>
              </a:rPr>
              <a:t>Customer Analytics: Developed a Social Media processing framework for CPG products to identify and extract the reason behind the sentiment. It helped to improve the product quality and market engagements.</a:t>
            </a:r>
          </a:p>
          <a:p>
            <a:pPr marL="134541" lvl="1" indent="-134541" algn="just" defTabSz="914378">
              <a:buFont typeface="Wingdings" panose="05000000000000000000" pitchFamily="2" charset="2"/>
              <a:buChar char="§"/>
              <a:defRPr/>
            </a:pPr>
            <a:endParaRPr lang="en-US" sz="900" dirty="0">
              <a:solidFill>
                <a:prstClr val="black"/>
              </a:solidFill>
              <a:latin typeface="Verdana (Body)"/>
              <a:cs typeface="Times New Roman"/>
            </a:endParaRPr>
          </a:p>
          <a:p>
            <a:pPr marL="134541" lvl="1" indent="-134541" algn="just" defTabSz="914378">
              <a:buFont typeface="Wingdings" panose="05000000000000000000" pitchFamily="2" charset="2"/>
              <a:buChar char="§"/>
              <a:defRPr/>
            </a:pPr>
            <a:r>
              <a:rPr lang="en-US" sz="900" dirty="0">
                <a:solidFill>
                  <a:prstClr val="black"/>
                </a:solidFill>
                <a:latin typeface="Verdana (Body)"/>
                <a:cs typeface="Times New Roman"/>
              </a:rPr>
              <a:t>Customer Overdue Analysis: Developed a Payment Overdue &amp; Provision solutions framework using Tableau to analyze the various insight by Geography level, Distribution Channel &amp; Customers. </a:t>
            </a:r>
            <a:endParaRPr lang="en-IN" sz="900" dirty="0">
              <a:solidFill>
                <a:prstClr val="black"/>
              </a:solidFill>
              <a:latin typeface="Verdana (Body)"/>
              <a:cs typeface="Times New Roman"/>
            </a:endParaRPr>
          </a:p>
          <a:p>
            <a:pPr marL="134541" lvl="1" indent="-134541" algn="just" defTabSz="914378">
              <a:buFont typeface="Wingdings" panose="05000000000000000000" pitchFamily="2" charset="2"/>
              <a:buChar char="§"/>
              <a:defRPr/>
            </a:pPr>
            <a:endParaRPr lang="en-US" sz="900" dirty="0">
              <a:solidFill>
                <a:prstClr val="black"/>
              </a:solidFill>
              <a:latin typeface="Verdana (Body)"/>
              <a:cs typeface="Times New Roman"/>
            </a:endParaRPr>
          </a:p>
          <a:p>
            <a:pPr marL="134541" lvl="1" indent="-134541" algn="just" defTabSz="914378">
              <a:buFont typeface="Wingdings" panose="05000000000000000000" pitchFamily="2" charset="2"/>
              <a:buChar char="§"/>
              <a:defRPr/>
            </a:pPr>
            <a:r>
              <a:rPr lang="en-US" sz="900" dirty="0">
                <a:solidFill>
                  <a:prstClr val="black"/>
                </a:solidFill>
                <a:latin typeface="Verdana (Body)"/>
                <a:cs typeface="Times New Roman"/>
              </a:rPr>
              <a:t>Subscription Analysis: Developed a Subscription solutions framework using Tableau to analyze the various insight by Geography Level, Category and Courses.  Enabled REST API over the cloud to transfer data system to system for LMS(Learning Management System).</a:t>
            </a:r>
            <a:endParaRPr lang="en-IN" sz="900" dirty="0">
              <a:solidFill>
                <a:prstClr val="black"/>
              </a:solidFill>
              <a:latin typeface="Verdana (Body)"/>
              <a:cs typeface="Times New Roman"/>
            </a:endParaRPr>
          </a:p>
        </p:txBody>
      </p:sp>
      <p:sp>
        <p:nvSpPr>
          <p:cNvPr id="42" name="Rectangle 41"/>
          <p:cNvSpPr>
            <a:spLocks noChangeArrowheads="1"/>
          </p:cNvSpPr>
          <p:nvPr/>
        </p:nvSpPr>
        <p:spPr bwMode="auto">
          <a:xfrm>
            <a:off x="4216744" y="1609895"/>
            <a:ext cx="7526765" cy="1116088"/>
          </a:xfrm>
          <a:prstGeom prst="rect">
            <a:avLst/>
          </a:prstGeom>
          <a:noFill/>
          <a:ln w="9525">
            <a:noFill/>
            <a:miter lim="800000"/>
            <a:headEnd/>
            <a:tailEnd/>
          </a:ln>
        </p:spPr>
        <p:txBody>
          <a:bodyPr wrap="square" lIns="20967" tIns="10484" rIns="20967" bIns="10484">
            <a:spAutoFit/>
          </a:bodyPr>
          <a:lstStyle/>
          <a:p>
            <a:pPr algn="just" defTabSz="914378">
              <a:lnSpc>
                <a:spcPct val="105000"/>
              </a:lnSpc>
              <a:spcAft>
                <a:spcPts val="150"/>
              </a:spcAft>
              <a:defRPr/>
            </a:pPr>
            <a:r>
              <a:rPr lang="en-ZA" sz="900" dirty="0">
                <a:solidFill>
                  <a:prstClr val="black"/>
                </a:solidFill>
                <a:latin typeface="Verdana (Body)"/>
              </a:rPr>
              <a:t>Ankit is currently working as Consultant within Analytics and Cognitive vertical at Deloitte, Bengaluru, India. </a:t>
            </a:r>
            <a:r>
              <a:rPr lang="en-US" sz="900" dirty="0">
                <a:solidFill>
                  <a:prstClr val="black"/>
                </a:solidFill>
                <a:latin typeface="Verdana (Body)"/>
              </a:rPr>
              <a:t>He has 6+ years of work experience in advance analytics and software development.</a:t>
            </a:r>
            <a:r>
              <a:rPr lang="en-ZA" sz="900" dirty="0">
                <a:solidFill>
                  <a:prstClr val="black"/>
                </a:solidFill>
                <a:latin typeface="Verdana (Body)"/>
              </a:rPr>
              <a:t> </a:t>
            </a:r>
            <a:r>
              <a:rPr lang="en-US" sz="900" dirty="0">
                <a:solidFill>
                  <a:prstClr val="black"/>
                </a:solidFill>
                <a:latin typeface="Verdana (Body)"/>
              </a:rPr>
              <a:t>He is well equipped with business intelligence tools and can leverage them to build tailored advance analytics and visualization solutions for CPG, Retail, Online Learning  and IT domain.</a:t>
            </a:r>
            <a:r>
              <a:rPr lang="en-ZA" sz="900" dirty="0">
                <a:solidFill>
                  <a:prstClr val="black"/>
                </a:solidFill>
                <a:latin typeface="Verdana (Body)"/>
              </a:rPr>
              <a:t> </a:t>
            </a:r>
            <a:r>
              <a:rPr lang="en-US" sz="900" dirty="0">
                <a:solidFill>
                  <a:prstClr val="black"/>
                </a:solidFill>
                <a:latin typeface="Verdana (Body)"/>
              </a:rPr>
              <a:t>   </a:t>
            </a:r>
          </a:p>
          <a:p>
            <a:pPr algn="just" defTabSz="914378">
              <a:lnSpc>
                <a:spcPct val="105000"/>
              </a:lnSpc>
              <a:spcAft>
                <a:spcPts val="150"/>
              </a:spcAft>
              <a:defRPr/>
            </a:pPr>
            <a:endParaRPr lang="en-US" sz="900" dirty="0">
              <a:solidFill>
                <a:prstClr val="black"/>
              </a:solidFill>
              <a:latin typeface="Verdana (Body)"/>
            </a:endParaRPr>
          </a:p>
          <a:p>
            <a:pPr algn="just" defTabSz="914378">
              <a:lnSpc>
                <a:spcPct val="105000"/>
              </a:lnSpc>
              <a:spcAft>
                <a:spcPts val="150"/>
              </a:spcAft>
              <a:defRPr/>
            </a:pPr>
            <a:r>
              <a:rPr lang="en-US" sz="900" dirty="0">
                <a:solidFill>
                  <a:prstClr val="black"/>
                </a:solidFill>
                <a:latin typeface="Verdana (Body)"/>
              </a:rPr>
              <a:t>Tools &amp; Technology:</a:t>
            </a:r>
          </a:p>
          <a:p>
            <a:pPr algn="just" defTabSz="914378">
              <a:lnSpc>
                <a:spcPct val="105000"/>
              </a:lnSpc>
              <a:spcAft>
                <a:spcPts val="150"/>
              </a:spcAft>
              <a:defRPr/>
            </a:pPr>
            <a:r>
              <a:rPr lang="en-US" sz="900" dirty="0">
                <a:solidFill>
                  <a:prstClr val="black"/>
                </a:solidFill>
                <a:latin typeface="Verdana (Body)"/>
              </a:rPr>
              <a:t>Business Analytics, Predictive Modeling, Airflow, AWS and GCP Cloud Services, Chatbot Development, Advance NLP &amp; Text Mining, Tableau, R, Python, REST API, Micro Services, Flask-Web Apps.</a:t>
            </a:r>
          </a:p>
        </p:txBody>
      </p:sp>
      <p:sp>
        <p:nvSpPr>
          <p:cNvPr id="11" name="AutoShape 34"/>
          <p:cNvSpPr>
            <a:spLocks noChangeArrowheads="1"/>
          </p:cNvSpPr>
          <p:nvPr/>
        </p:nvSpPr>
        <p:spPr bwMode="gray">
          <a:xfrm>
            <a:off x="3768130" y="1167406"/>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black"/>
                </a:solidFill>
                <a:effectLst/>
                <a:uLnTx/>
                <a:uFillTx/>
                <a:latin typeface="Verdana (Body)"/>
                <a:cs typeface="Arial" pitchFamily="34" charset="0"/>
              </a:rPr>
              <a:t>Ankitkumar Velani</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67406"/>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9" name="Rectangle 18"/>
          <p:cNvSpPr>
            <a:spLocks noChangeArrowheads="1"/>
          </p:cNvSpPr>
          <p:nvPr/>
        </p:nvSpPr>
        <p:spPr bwMode="auto">
          <a:xfrm>
            <a:off x="1982054" y="1808716"/>
            <a:ext cx="1969759" cy="852169"/>
          </a:xfrm>
          <a:prstGeom prst="rect">
            <a:avLst/>
          </a:prstGeom>
          <a:noFill/>
          <a:ln w="9525">
            <a:noFill/>
            <a:miter lim="800000"/>
            <a:headEnd/>
            <a:tailEnd/>
          </a:ln>
        </p:spPr>
        <p:txBody>
          <a:bodyPr wrap="square" lIns="20967" tIns="10484" rIns="20967" bIns="10484">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Masters </a:t>
            </a:r>
            <a:r>
              <a:rPr lang="en-ZA" sz="900" dirty="0">
                <a:solidFill>
                  <a:prstClr val="black"/>
                </a:solidFill>
                <a:latin typeface="Verdana (Body)"/>
              </a:rPr>
              <a:t>of Computer Application – Siddaganga Institute of Technology , Tumkuru</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ndParaRPr>
          </a:p>
          <a:p>
            <a:pPr defTabSz="1219170">
              <a:defRPr/>
            </a:pPr>
            <a:r>
              <a:rPr lang="en-IN" sz="900" dirty="0">
                <a:solidFill>
                  <a:prstClr val="black"/>
                </a:solidFill>
                <a:latin typeface="Verdana (Body)"/>
              </a:rPr>
              <a:t>O-Level , NIELIT, India </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ndParaRP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576" y="1702883"/>
            <a:ext cx="1370084" cy="1373501"/>
          </a:xfrm>
          <a:prstGeom prst="rect">
            <a:avLst/>
          </a:prstGeom>
        </p:spPr>
      </p:pic>
      <p:sp>
        <p:nvSpPr>
          <p:cNvPr id="20" name="Title 2"/>
          <p:cNvSpPr>
            <a:spLocks noGrp="1"/>
          </p:cNvSpPr>
          <p:nvPr>
            <p:ph type="title"/>
          </p:nvPr>
        </p:nvSpPr>
        <p:spPr>
          <a:xfrm>
            <a:off x="367179" y="432154"/>
            <a:ext cx="11252200" cy="698501"/>
          </a:xfrm>
        </p:spPr>
        <p:txBody>
          <a:bodyPr/>
          <a:lstStyle/>
          <a:p>
            <a:r>
              <a:rPr lang="en-US" dirty="0"/>
              <a:t>Ankitkumar Velani: Consultant</a:t>
            </a:r>
            <a:br>
              <a:rPr lang="en-US" dirty="0"/>
            </a:br>
            <a:r>
              <a:rPr lang="en-US" dirty="0"/>
              <a:t>Analytics &amp; Cognitive</a:t>
            </a:r>
            <a:endParaRPr lang="en-US" noProof="0" dirty="0"/>
          </a:p>
        </p:txBody>
      </p:sp>
    </p:spTree>
    <p:extLst>
      <p:ext uri="{BB962C8B-B14F-4D97-AF65-F5344CB8AC3E}">
        <p14:creationId xmlns:p14="http://schemas.microsoft.com/office/powerpoint/2010/main" val="38205110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39" y="3827379"/>
            <a:ext cx="11468835" cy="2070645"/>
          </a:xfrm>
          <a:prstGeom prst="rect">
            <a:avLst/>
          </a:prstGeom>
          <a:noFill/>
          <a:ln w="9525">
            <a:noFill/>
            <a:miter lim="800000"/>
            <a:headEnd/>
            <a:tailEnd/>
          </a:ln>
        </p:spPr>
        <p:txBody>
          <a:bodyPr wrap="square" lIns="20967" tIns="10484" rIns="20967" bIns="10484">
            <a:spAutoFit/>
          </a:bodyPr>
          <a:lstStyle/>
          <a:p>
            <a:pPr marL="85725" lvl="0" defTabSz="1219170">
              <a:lnSpc>
                <a:spcPct val="150000"/>
              </a:lnSpc>
              <a:defRPr/>
            </a:pPr>
            <a:r>
              <a:rPr lang="en-GB" sz="900" dirty="0">
                <a:solidFill>
                  <a:srgbClr val="000000"/>
                </a:solidFill>
                <a:latin typeface="Verdana (Body)"/>
                <a:cs typeface="Times New Roman" pitchFamily="18" charset="0"/>
              </a:rPr>
              <a:t> </a:t>
            </a:r>
          </a:p>
          <a:p>
            <a:pPr marL="266700" indent="-180975" defTabSz="1219170">
              <a:lnSpc>
                <a:spcPct val="150000"/>
              </a:lnSpc>
              <a:buFont typeface="Wingdings" panose="05000000000000000000" pitchFamily="2" charset="2"/>
              <a:buChar char="§"/>
              <a:defRPr/>
            </a:pPr>
            <a:r>
              <a:rPr lang="en-GB" sz="900" dirty="0">
                <a:solidFill>
                  <a:srgbClr val="000000"/>
                </a:solidFill>
                <a:latin typeface="Verdana (Body)"/>
                <a:cs typeface="Times New Roman" pitchFamily="18" charset="0"/>
              </a:rPr>
              <a:t>Performed </a:t>
            </a:r>
            <a:r>
              <a:rPr lang="en-GB" sz="900" b="1" dirty="0">
                <a:solidFill>
                  <a:srgbClr val="000000"/>
                </a:solidFill>
                <a:latin typeface="Verdana (Body)"/>
                <a:cs typeface="Times New Roman" pitchFamily="18" charset="0"/>
              </a:rPr>
              <a:t>customer analytics </a:t>
            </a:r>
            <a:r>
              <a:rPr lang="en-GB" sz="900" dirty="0">
                <a:solidFill>
                  <a:srgbClr val="000000"/>
                </a:solidFill>
                <a:latin typeface="Verdana (Body)"/>
                <a:cs typeface="Times New Roman" pitchFamily="18" charset="0"/>
              </a:rPr>
              <a:t>for a Canadian fuel retailer using various segmentation techniques like </a:t>
            </a:r>
            <a:r>
              <a:rPr lang="en-GB" sz="900" b="1" dirty="0">
                <a:solidFill>
                  <a:srgbClr val="000000"/>
                </a:solidFill>
                <a:latin typeface="Verdana (Body)"/>
                <a:cs typeface="Times New Roman" pitchFamily="18" charset="0"/>
              </a:rPr>
              <a:t>K-means</a:t>
            </a:r>
            <a:r>
              <a:rPr lang="en-GB" sz="900" dirty="0">
                <a:solidFill>
                  <a:srgbClr val="000000"/>
                </a:solidFill>
                <a:latin typeface="Verdana (Body)"/>
                <a:cs typeface="Times New Roman" pitchFamily="18" charset="0"/>
              </a:rPr>
              <a:t>, </a:t>
            </a:r>
            <a:r>
              <a:rPr lang="en-GB" sz="900" b="1" dirty="0">
                <a:solidFill>
                  <a:srgbClr val="000000"/>
                </a:solidFill>
                <a:latin typeface="Verdana (Body)"/>
                <a:cs typeface="Times New Roman" pitchFamily="18" charset="0"/>
              </a:rPr>
              <a:t>RFM</a:t>
            </a:r>
            <a:r>
              <a:rPr lang="en-GB" sz="900" dirty="0">
                <a:solidFill>
                  <a:srgbClr val="000000"/>
                </a:solidFill>
                <a:latin typeface="Verdana (Body)"/>
                <a:cs typeface="Times New Roman" pitchFamily="18" charset="0"/>
              </a:rPr>
              <a:t>, </a:t>
            </a:r>
            <a:r>
              <a:rPr lang="en-GB" sz="900" b="1" dirty="0">
                <a:solidFill>
                  <a:srgbClr val="000000"/>
                </a:solidFill>
                <a:latin typeface="Verdana (Body)"/>
                <a:cs typeface="Times New Roman" pitchFamily="18" charset="0"/>
              </a:rPr>
              <a:t>Dynamic Time Warping </a:t>
            </a:r>
            <a:r>
              <a:rPr lang="en-GB" sz="900" dirty="0">
                <a:solidFill>
                  <a:srgbClr val="000000"/>
                </a:solidFill>
                <a:latin typeface="Verdana (Body)"/>
                <a:cs typeface="Times New Roman" pitchFamily="18" charset="0"/>
              </a:rPr>
              <a:t>and identified different trends and patterns in segments for business to take action.</a:t>
            </a:r>
          </a:p>
          <a:p>
            <a:pPr marL="266700" indent="-180975" defTabSz="1219170">
              <a:lnSpc>
                <a:spcPct val="150000"/>
              </a:lnSpc>
              <a:buFont typeface="Wingdings" panose="05000000000000000000" pitchFamily="2" charset="2"/>
              <a:buChar char="§"/>
              <a:defRPr/>
            </a:pPr>
            <a:r>
              <a:rPr lang="en-GB" sz="900" dirty="0">
                <a:solidFill>
                  <a:srgbClr val="000000"/>
                </a:solidFill>
                <a:latin typeface="Verdana (Body)"/>
                <a:cs typeface="Times New Roman" pitchFamily="18" charset="0"/>
              </a:rPr>
              <a:t>Worked on </a:t>
            </a:r>
            <a:r>
              <a:rPr lang="en-GB" sz="900" b="1" dirty="0">
                <a:solidFill>
                  <a:srgbClr val="000000"/>
                </a:solidFill>
                <a:latin typeface="Verdana (Body)"/>
                <a:cs typeface="Times New Roman" pitchFamily="18" charset="0"/>
              </a:rPr>
              <a:t>data processing </a:t>
            </a:r>
            <a:r>
              <a:rPr lang="en-GB" sz="900" dirty="0">
                <a:solidFill>
                  <a:srgbClr val="000000"/>
                </a:solidFill>
                <a:latin typeface="Verdana (Body)"/>
                <a:cs typeface="Times New Roman" pitchFamily="18" charset="0"/>
              </a:rPr>
              <a:t>to understand transaction x demographics data for Canadian gas stations and did extensive exploratory analysis on given hypothesis. Use </a:t>
            </a:r>
            <a:r>
              <a:rPr lang="en-GB" sz="900" b="1" dirty="0">
                <a:solidFill>
                  <a:srgbClr val="000000"/>
                </a:solidFill>
                <a:latin typeface="Verdana (Body)"/>
                <a:cs typeface="Times New Roman" pitchFamily="18" charset="0"/>
              </a:rPr>
              <a:t>Tableau </a:t>
            </a:r>
            <a:r>
              <a:rPr lang="en-GB" sz="900" dirty="0">
                <a:solidFill>
                  <a:srgbClr val="000000"/>
                </a:solidFill>
                <a:latin typeface="Verdana (Body)"/>
                <a:cs typeface="Times New Roman" pitchFamily="18" charset="0"/>
              </a:rPr>
              <a:t>to communicate results to business</a:t>
            </a:r>
            <a:endParaRPr lang="en-GB" sz="900" b="1" dirty="0">
              <a:solidFill>
                <a:srgbClr val="000000"/>
              </a:solidFill>
              <a:latin typeface="Verdana (Body)"/>
              <a:cs typeface="Times New Roman" pitchFamily="18" charset="0"/>
            </a:endParaRPr>
          </a:p>
          <a:p>
            <a:pPr marL="266700" indent="-180975" defTabSz="1219170">
              <a:lnSpc>
                <a:spcPct val="150000"/>
              </a:lnSpc>
              <a:buFont typeface="Wingdings" panose="05000000000000000000" pitchFamily="2" charset="2"/>
              <a:buChar char="§"/>
              <a:defRPr/>
            </a:pPr>
            <a:r>
              <a:rPr lang="en-US" sz="900" dirty="0">
                <a:latin typeface="Verdana (Body)"/>
              </a:rPr>
              <a:t>Performed </a:t>
            </a:r>
            <a:r>
              <a:rPr lang="en-US" sz="900" b="1" dirty="0">
                <a:latin typeface="Verdana (Body)"/>
              </a:rPr>
              <a:t>text mining, sentiment analysis </a:t>
            </a:r>
            <a:r>
              <a:rPr lang="en-US" sz="900" dirty="0">
                <a:latin typeface="Verdana (Body)"/>
              </a:rPr>
              <a:t>for </a:t>
            </a:r>
            <a:r>
              <a:rPr lang="en-US" sz="900" b="1" dirty="0">
                <a:latin typeface="Verdana (Body)"/>
              </a:rPr>
              <a:t>leading </a:t>
            </a:r>
            <a:r>
              <a:rPr lang="en-GB" sz="900" b="1" dirty="0">
                <a:solidFill>
                  <a:srgbClr val="000000"/>
                </a:solidFill>
                <a:latin typeface="Verdana (Body)"/>
                <a:cs typeface="Times New Roman" pitchFamily="18" charset="0"/>
              </a:rPr>
              <a:t>sportswear manufacturer </a:t>
            </a:r>
            <a:r>
              <a:rPr lang="en-GB" sz="900" dirty="0">
                <a:solidFill>
                  <a:srgbClr val="000000"/>
                </a:solidFill>
                <a:latin typeface="Verdana (Body)"/>
                <a:cs typeface="Times New Roman" pitchFamily="18" charset="0"/>
              </a:rPr>
              <a:t>to optimise </a:t>
            </a:r>
            <a:r>
              <a:rPr lang="en-GB" sz="900" b="1" dirty="0">
                <a:solidFill>
                  <a:srgbClr val="000000"/>
                </a:solidFill>
                <a:latin typeface="Verdana (Body)"/>
                <a:cs typeface="Times New Roman" pitchFamily="18" charset="0"/>
              </a:rPr>
              <a:t>brand value and conversion rates, using 3-fold analysis </a:t>
            </a:r>
            <a:r>
              <a:rPr lang="en-GB" sz="900" dirty="0">
                <a:solidFill>
                  <a:srgbClr val="000000"/>
                </a:solidFill>
                <a:latin typeface="Verdana (Body)"/>
                <a:cs typeface="Times New Roman" pitchFamily="18" charset="0"/>
              </a:rPr>
              <a:t>for every product campaign on social media – </a:t>
            </a:r>
            <a:r>
              <a:rPr lang="en-GB" sz="900" b="1" dirty="0">
                <a:solidFill>
                  <a:srgbClr val="000000"/>
                </a:solidFill>
                <a:latin typeface="Verdana (Body)"/>
                <a:cs typeface="Times New Roman" pitchFamily="18" charset="0"/>
              </a:rPr>
              <a:t>Pre-campaign Analysis, Ongoing Analysis and Post-campaign Analysis </a:t>
            </a:r>
            <a:r>
              <a:rPr lang="en-GB" sz="900" dirty="0">
                <a:solidFill>
                  <a:srgbClr val="000000"/>
                </a:solidFill>
                <a:latin typeface="Verdana (Body)"/>
                <a:cs typeface="Times New Roman" pitchFamily="18" charset="0"/>
              </a:rPr>
              <a:t>where the product was compared against previous campaigns and also competitor products to understand the overall product performance and consumer perception about the product.</a:t>
            </a:r>
            <a:endParaRPr lang="en-GB" sz="900" b="1" dirty="0">
              <a:solidFill>
                <a:srgbClr val="000000"/>
              </a:solidFill>
              <a:latin typeface="Verdana (Body)"/>
              <a:cs typeface="Times New Roman" pitchFamily="18" charset="0"/>
            </a:endParaRPr>
          </a:p>
          <a:p>
            <a:pPr marL="266700" marR="0" lvl="0" indent="-180975" algn="l" defTabSz="121917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GB" sz="900" dirty="0">
                <a:solidFill>
                  <a:srgbClr val="000000"/>
                </a:solidFill>
                <a:latin typeface="Verdana (Body)"/>
                <a:cs typeface="Times New Roman" pitchFamily="18" charset="0"/>
              </a:rPr>
              <a:t>Published 3 articles on Data Science using medium digest’s platform:</a:t>
            </a:r>
          </a:p>
          <a:p>
            <a:pPr marL="539750" indent="-182563" defTabSz="1219170">
              <a:lnSpc>
                <a:spcPct val="150000"/>
              </a:lnSpc>
              <a:buFont typeface="Arial" panose="020B0604020202020204" pitchFamily="34" charset="0"/>
              <a:buChar char="•"/>
              <a:defRPr/>
            </a:pPr>
            <a:r>
              <a:rPr lang="en-IN" sz="900" dirty="0">
                <a:latin typeface="Verdana (Body)"/>
                <a:hlinkClick r:id="rId3"/>
              </a:rPr>
              <a:t>Article 1</a:t>
            </a:r>
            <a:r>
              <a:rPr lang="en-IN" sz="900" dirty="0">
                <a:latin typeface="Verdana (Body)"/>
              </a:rPr>
              <a:t> , </a:t>
            </a:r>
            <a:r>
              <a:rPr lang="en-IN" sz="900" dirty="0">
                <a:latin typeface="Verdana (Body)"/>
                <a:hlinkClick r:id="rId4"/>
              </a:rPr>
              <a:t>Article 2</a:t>
            </a:r>
            <a:r>
              <a:rPr lang="en-IN" sz="900" dirty="0">
                <a:latin typeface="Verdana (Body)"/>
              </a:rPr>
              <a:t> , </a:t>
            </a:r>
            <a:r>
              <a:rPr lang="en-IN" sz="900" dirty="0">
                <a:latin typeface="Verdana (Body)"/>
                <a:hlinkClick r:id="rId5"/>
              </a:rPr>
              <a:t>Article 3</a:t>
            </a:r>
            <a:endParaRPr lang="en-IN" sz="900" dirty="0">
              <a:latin typeface="Verdana (Body)"/>
            </a:endParaRPr>
          </a:p>
        </p:txBody>
      </p:sp>
      <p:sp>
        <p:nvSpPr>
          <p:cNvPr id="42" name="Rectangle 41"/>
          <p:cNvSpPr>
            <a:spLocks noChangeArrowheads="1"/>
          </p:cNvSpPr>
          <p:nvPr/>
        </p:nvSpPr>
        <p:spPr bwMode="auto">
          <a:xfrm>
            <a:off x="4078322" y="1467399"/>
            <a:ext cx="7526765" cy="1621611"/>
          </a:xfrm>
          <a:prstGeom prst="rect">
            <a:avLst/>
          </a:prstGeom>
          <a:noFill/>
          <a:ln w="9525">
            <a:noFill/>
            <a:miter lim="800000"/>
            <a:headEnd/>
            <a:tailEnd/>
          </a:ln>
        </p:spPr>
        <p:txBody>
          <a:bodyPr wrap="square" lIns="20967" tIns="10484" rIns="20967" bIns="10484">
            <a:spAutoFit/>
          </a:bodyPr>
          <a:lstStyle/>
          <a:p>
            <a:pPr lvl="0" defTabSz="1219170">
              <a:defRPr/>
            </a:pPr>
            <a:r>
              <a:rPr lang="en-ZA" sz="900" dirty="0">
                <a:solidFill>
                  <a:srgbClr val="000000"/>
                </a:solidFill>
                <a:latin typeface="Verdana (Body)"/>
                <a:cs typeface="Times New Roman" pitchFamily="18" charset="0"/>
              </a:rPr>
              <a:t>Sudeshna has ~3 years of experience in Data analysis and currently working as Consultant within Analytics and Cognitive practice at Deloitte India. She has experience in Data Handling and Analysis for a retail clients. She has undergone classroom training in Data Science using R during her first job at Infosys and has certification in </a:t>
            </a:r>
            <a:r>
              <a:rPr lang="en-ZA" sz="900" b="1" dirty="0">
                <a:solidFill>
                  <a:srgbClr val="000000"/>
                </a:solidFill>
                <a:latin typeface="Verdana (Body)"/>
                <a:cs typeface="Times New Roman" pitchFamily="18" charset="0"/>
              </a:rPr>
              <a:t>Data Science and Machine Learning course using Python </a:t>
            </a:r>
            <a:r>
              <a:rPr lang="en-ZA" sz="900" dirty="0">
                <a:solidFill>
                  <a:srgbClr val="000000"/>
                </a:solidFill>
                <a:latin typeface="Verdana (Body)"/>
                <a:cs typeface="Times New Roman" pitchFamily="18" charset="0"/>
              </a:rPr>
              <a:t>at INSAID (International School of Artificial Intelligence and Data Science). </a:t>
            </a:r>
          </a:p>
          <a:p>
            <a:pPr lvl="0" defTabSz="1219170">
              <a:defRPr/>
            </a:pPr>
            <a:endParaRPr lang="en-ZA" sz="900" dirty="0">
              <a:solidFill>
                <a:srgbClr val="000000"/>
              </a:solidFill>
              <a:latin typeface="Verdana (Body)"/>
              <a:cs typeface="Times New Roman" pitchFamily="18" charset="0"/>
            </a:endParaRPr>
          </a:p>
          <a:p>
            <a:pPr lvl="0" defTabSz="1219170">
              <a:defRPr/>
            </a:pPr>
            <a:r>
              <a:rPr lang="en-ZA" sz="900" dirty="0">
                <a:solidFill>
                  <a:srgbClr val="000000"/>
                </a:solidFill>
                <a:latin typeface="Verdana (Body)"/>
                <a:cs typeface="Times New Roman" pitchFamily="18" charset="0"/>
              </a:rPr>
              <a:t>She has keen interest to work on data analytics, data visualisation, Machine learning algorithms and learn more about these at a good pace, in real time environment scenarios. She is currently working for a </a:t>
            </a:r>
            <a:r>
              <a:rPr lang="en-ZA" sz="900" b="1" dirty="0">
                <a:solidFill>
                  <a:srgbClr val="000000"/>
                </a:solidFill>
                <a:latin typeface="Verdana (Body)"/>
                <a:cs typeface="Times New Roman" pitchFamily="18" charset="0"/>
              </a:rPr>
              <a:t>fuel retail client </a:t>
            </a:r>
            <a:r>
              <a:rPr lang="en-ZA" sz="900" dirty="0">
                <a:solidFill>
                  <a:srgbClr val="000000"/>
                </a:solidFill>
                <a:latin typeface="Verdana (Body)"/>
                <a:cs typeface="Times New Roman" pitchFamily="18" charset="0"/>
              </a:rPr>
              <a:t>leveraging data science knowledge and using python and </a:t>
            </a:r>
            <a:r>
              <a:rPr lang="en-ZA" sz="900" b="1" dirty="0" err="1">
                <a:solidFill>
                  <a:srgbClr val="000000"/>
                </a:solidFill>
                <a:latin typeface="Verdana (Body)"/>
                <a:cs typeface="Times New Roman" pitchFamily="18" charset="0"/>
              </a:rPr>
              <a:t>aws</a:t>
            </a:r>
            <a:r>
              <a:rPr lang="en-ZA" sz="900" b="1" dirty="0">
                <a:solidFill>
                  <a:srgbClr val="000000"/>
                </a:solidFill>
                <a:latin typeface="Verdana (Body)"/>
                <a:cs typeface="Times New Roman" pitchFamily="18" charset="0"/>
              </a:rPr>
              <a:t> </a:t>
            </a:r>
            <a:r>
              <a:rPr lang="en-ZA" sz="900" b="1" dirty="0" err="1">
                <a:solidFill>
                  <a:srgbClr val="000000"/>
                </a:solidFill>
                <a:latin typeface="Verdana (Body)"/>
                <a:cs typeface="Times New Roman" pitchFamily="18" charset="0"/>
              </a:rPr>
              <a:t>sagemaker</a:t>
            </a:r>
            <a:r>
              <a:rPr lang="en-ZA" sz="900" b="1" dirty="0">
                <a:solidFill>
                  <a:srgbClr val="000000"/>
                </a:solidFill>
                <a:latin typeface="Verdana (Body)"/>
                <a:cs typeface="Times New Roman" pitchFamily="18" charset="0"/>
              </a:rPr>
              <a:t> </a:t>
            </a:r>
            <a:r>
              <a:rPr lang="en-ZA" sz="900" dirty="0">
                <a:solidFill>
                  <a:srgbClr val="000000"/>
                </a:solidFill>
                <a:latin typeface="Verdana (Body)"/>
                <a:cs typeface="Times New Roman" pitchFamily="18" charset="0"/>
              </a:rPr>
              <a:t>to deliver insights. She has also worked on 4 </a:t>
            </a:r>
            <a:r>
              <a:rPr lang="en-ZA" sz="900" b="1" dirty="0">
                <a:solidFill>
                  <a:srgbClr val="000000"/>
                </a:solidFill>
                <a:latin typeface="Verdana (Body)"/>
                <a:cs typeface="Times New Roman" pitchFamily="18" charset="0"/>
              </a:rPr>
              <a:t>data science projects using Python</a:t>
            </a:r>
            <a:r>
              <a:rPr lang="en-ZA" sz="900" dirty="0">
                <a:solidFill>
                  <a:srgbClr val="000000"/>
                </a:solidFill>
                <a:latin typeface="Verdana (Body)"/>
                <a:cs typeface="Times New Roman" pitchFamily="18" charset="0"/>
              </a:rPr>
              <a:t> as part of the certification and </a:t>
            </a:r>
            <a:r>
              <a:rPr lang="en-ZA" sz="900" b="1" dirty="0">
                <a:solidFill>
                  <a:srgbClr val="000000"/>
                </a:solidFill>
                <a:latin typeface="Verdana (Body)"/>
                <a:cs typeface="Times New Roman" pitchFamily="18" charset="0"/>
              </a:rPr>
              <a:t>published 3 articles on Medium Digest</a:t>
            </a:r>
            <a:r>
              <a:rPr lang="en-ZA" sz="900" dirty="0">
                <a:solidFill>
                  <a:srgbClr val="000000"/>
                </a:solidFill>
                <a:latin typeface="Verdana (Body)"/>
                <a:cs typeface="Times New Roman" pitchFamily="18" charset="0"/>
              </a:rPr>
              <a:t>. </a:t>
            </a:r>
          </a:p>
          <a:p>
            <a:pPr lvl="0" defTabSz="1219170">
              <a:defRPr/>
            </a:pP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1" i="0" u="none" strike="noStrike" kern="1200" cap="none" spc="0" normalizeH="0" baseline="0" noProof="0" dirty="0">
                <a:ln>
                  <a:noFill/>
                </a:ln>
                <a:solidFill>
                  <a:srgbClr val="000000"/>
                </a:solidFill>
                <a:effectLst/>
                <a:uLnTx/>
                <a:uFillTx/>
                <a:latin typeface="Verdana (Body)"/>
                <a:cs typeface="Times New Roman" pitchFamily="18" charset="0"/>
              </a:rPr>
              <a:t>Tools &amp; Technology:</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a:t>
            </a:r>
            <a:r>
              <a:rPr lang="en-US" sz="900" b="1" dirty="0">
                <a:solidFill>
                  <a:srgbClr val="000000"/>
                </a:solidFill>
                <a:latin typeface="Verdana (Body)"/>
                <a:cs typeface="Times New Roman" pitchFamily="18" charset="0"/>
              </a:rPr>
              <a:t>Python</a:t>
            </a:r>
            <a:r>
              <a:rPr lang="en-US" sz="900" dirty="0">
                <a:solidFill>
                  <a:srgbClr val="000000"/>
                </a:solidFill>
                <a:latin typeface="Verdana (Body)"/>
                <a:cs typeface="Times New Roman" pitchFamily="18" charset="0"/>
              </a:rPr>
              <a:t>, R, Social media analytical tools, Excel, Tableau</a:t>
            </a: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p:txBody>
      </p:sp>
      <p:sp>
        <p:nvSpPr>
          <p:cNvPr id="3" name="Title 2"/>
          <p:cNvSpPr>
            <a:spLocks noGrp="1"/>
          </p:cNvSpPr>
          <p:nvPr>
            <p:ph type="title"/>
          </p:nvPr>
        </p:nvSpPr>
        <p:spPr>
          <a:xfrm>
            <a:off x="367181" y="400348"/>
            <a:ext cx="11252200" cy="698501"/>
          </a:xfrm>
        </p:spPr>
        <p:txBody>
          <a:bodyPr/>
          <a:lstStyle/>
          <a:p>
            <a:r>
              <a:rPr lang="en-US" dirty="0"/>
              <a:t>Sudeshna Dutta: Consultant </a:t>
            </a:r>
            <a:br>
              <a:rPr lang="en-US" dirty="0"/>
            </a:br>
            <a:r>
              <a:rPr lang="en-US" dirty="0"/>
              <a:t>Analytics &amp; Cognitive</a:t>
            </a:r>
            <a:endParaRPr lang="en-US" noProof="0" dirty="0"/>
          </a:p>
        </p:txBody>
      </p:sp>
      <p:sp>
        <p:nvSpPr>
          <p:cNvPr id="11" name="AutoShape 34"/>
          <p:cNvSpPr>
            <a:spLocks noChangeArrowheads="1"/>
          </p:cNvSpPr>
          <p:nvPr/>
        </p:nvSpPr>
        <p:spPr bwMode="gray">
          <a:xfrm>
            <a:off x="3768130" y="1167406"/>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221933"/>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black"/>
                </a:solidFill>
                <a:effectLst/>
                <a:uLnTx/>
                <a:uFillTx/>
                <a:latin typeface="Verdana (Body)"/>
                <a:cs typeface="Arial" pitchFamily="34" charset="0"/>
              </a:rPr>
              <a:t>Sudeshna Dutta</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81" y="3635674"/>
            <a:ext cx="11472395" cy="2829134"/>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582425"/>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67406"/>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9" name="Rectangle 18"/>
          <p:cNvSpPr>
            <a:spLocks noChangeArrowheads="1"/>
          </p:cNvSpPr>
          <p:nvPr/>
        </p:nvSpPr>
        <p:spPr bwMode="auto">
          <a:xfrm>
            <a:off x="1982055" y="1867081"/>
            <a:ext cx="1877366" cy="990669"/>
          </a:xfrm>
          <a:prstGeom prst="rect">
            <a:avLst/>
          </a:prstGeom>
          <a:noFill/>
          <a:ln w="9525">
            <a:noFill/>
            <a:miter lim="800000"/>
            <a:headEnd/>
            <a:tailEnd/>
          </a:ln>
        </p:spPr>
        <p:txBody>
          <a:bodyPr wrap="square" lIns="20967" tIns="10484" rIns="20967" bIns="10484">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Masters in Economics – Madras School of Economics</a:t>
            </a:r>
          </a:p>
          <a:p>
            <a:pPr marL="0" marR="0" lvl="0" indent="0" algn="l" defTabSz="1219170" rtl="0" eaLnBrk="1" fontAlgn="auto" latinLnBrk="0" hangingPunct="1">
              <a:lnSpc>
                <a:spcPct val="100000"/>
              </a:lnSpc>
              <a:spcBef>
                <a:spcPts val="0"/>
              </a:spcBef>
              <a:spcAft>
                <a:spcPts val="0"/>
              </a:spcAft>
              <a:buClrTx/>
              <a:buSzTx/>
              <a:buFontTx/>
              <a:buNone/>
              <a:tabLst/>
              <a:defRPr/>
            </a:pPr>
            <a:br>
              <a:rPr kumimoji="0" lang="en-ZA" sz="900" b="0" i="0" u="none" strike="noStrike" kern="1200" cap="none" spc="0" normalizeH="0" baseline="0" noProof="0" dirty="0">
                <a:ln>
                  <a:noFill/>
                </a:ln>
                <a:solidFill>
                  <a:prstClr val="black"/>
                </a:solidFill>
                <a:effectLst/>
                <a:uLnTx/>
                <a:uFillTx/>
                <a:latin typeface="Verdana (Body)"/>
              </a:rPr>
            </a:br>
            <a:r>
              <a:rPr kumimoji="0" lang="en-ZA" sz="900" b="0" i="0" u="none" strike="noStrike" kern="1200" cap="none" spc="0" normalizeH="0" baseline="0" noProof="0" dirty="0">
                <a:ln>
                  <a:noFill/>
                </a:ln>
                <a:solidFill>
                  <a:prstClr val="black"/>
                </a:solidFill>
                <a:effectLst/>
                <a:uLnTx/>
                <a:uFillTx/>
                <a:latin typeface="Verdana (Body)"/>
              </a:rPr>
              <a:t>Certification in Data Science</a:t>
            </a:r>
            <a:r>
              <a:rPr kumimoji="0" lang="en-ZA" sz="900" b="0" i="0" u="none" strike="noStrike" kern="1200" cap="none" spc="0" normalizeH="0" noProof="0" dirty="0">
                <a:ln>
                  <a:noFill/>
                </a:ln>
                <a:solidFill>
                  <a:prstClr val="black"/>
                </a:solidFill>
                <a:effectLst/>
                <a:uLnTx/>
                <a:uFillTx/>
                <a:latin typeface="Verdana (Body)"/>
              </a:rPr>
              <a:t> from INSAID</a:t>
            </a:r>
            <a:endParaRPr kumimoji="0" lang="en-ZA" sz="900" b="0" i="0" u="none" strike="noStrike" kern="1200" cap="none" spc="0" normalizeH="0" baseline="0" noProof="0" dirty="0">
              <a:ln>
                <a:noFill/>
              </a:ln>
              <a:solidFill>
                <a:prstClr val="black"/>
              </a:solidFill>
              <a:effectLst/>
              <a:uLnTx/>
              <a:uFillTx/>
              <a:latin typeface="Verdana (Body)"/>
            </a:endParaRPr>
          </a:p>
          <a:p>
            <a:pPr marL="0" marR="0" lvl="0" indent="0" algn="l" defTabSz="1219170" rtl="0" eaLnBrk="1" fontAlgn="auto" latinLnBrk="0" hangingPunct="1">
              <a:lnSpc>
                <a:spcPct val="100000"/>
              </a:lnSpc>
              <a:spcBef>
                <a:spcPts val="0"/>
              </a:spcBef>
              <a:spcAft>
                <a:spcPts val="0"/>
              </a:spcAft>
              <a:buClrTx/>
              <a:buSzTx/>
              <a:buFontTx/>
              <a:buNone/>
              <a:tabLst/>
              <a:defRPr/>
            </a:pPr>
            <a:br>
              <a:rPr kumimoji="0" lang="en-ZA" sz="900" b="0" i="0" u="none" strike="noStrike" kern="1200" cap="none" spc="0" normalizeH="0" baseline="0" noProof="0" dirty="0">
                <a:ln>
                  <a:noFill/>
                </a:ln>
                <a:solidFill>
                  <a:prstClr val="black"/>
                </a:solidFill>
                <a:effectLst/>
                <a:uLnTx/>
                <a:uFillTx/>
                <a:latin typeface="Verdana"/>
                <a:ea typeface="+mn-ea"/>
                <a:cs typeface="+mn-cs"/>
              </a:rPr>
            </a:br>
            <a:endParaRPr kumimoji="0" lang="en-ZA" sz="900" b="0" i="0" u="none" strike="noStrike" kern="1200" cap="none" spc="0" normalizeH="0" baseline="0" noProof="0" dirty="0">
              <a:ln>
                <a:noFill/>
              </a:ln>
              <a:solidFill>
                <a:prstClr val="black"/>
              </a:solidFill>
              <a:effectLst/>
              <a:uLnTx/>
              <a:uFillTx/>
              <a:latin typeface="Verdana"/>
              <a:ea typeface="+mn-ea"/>
              <a:cs typeface="+mn-cs"/>
            </a:endParaRPr>
          </a:p>
        </p:txBody>
      </p:sp>
      <p:sp>
        <p:nvSpPr>
          <p:cNvPr id="13" name="Rectangle 12"/>
          <p:cNvSpPr/>
          <p:nvPr/>
        </p:nvSpPr>
        <p:spPr>
          <a:xfrm>
            <a:off x="3941486" y="1406344"/>
            <a:ext cx="7898088" cy="2176081"/>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834" y="1746771"/>
            <a:ext cx="1249568" cy="1499335"/>
          </a:xfrm>
          <a:prstGeom prst="rect">
            <a:avLst/>
          </a:prstGeom>
        </p:spPr>
      </p:pic>
    </p:spTree>
    <p:extLst>
      <p:ext uri="{BB962C8B-B14F-4D97-AF65-F5344CB8AC3E}">
        <p14:creationId xmlns:p14="http://schemas.microsoft.com/office/powerpoint/2010/main" val="30734321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39" y="3598366"/>
            <a:ext cx="11468835" cy="2165349"/>
          </a:xfrm>
          <a:prstGeom prst="rect">
            <a:avLst/>
          </a:prstGeom>
          <a:noFill/>
          <a:ln w="9525">
            <a:noFill/>
            <a:miter lim="800000"/>
            <a:headEnd/>
            <a:tailEnd/>
          </a:ln>
        </p:spPr>
        <p:txBody>
          <a:bodyPr wrap="square" lIns="20967" tIns="10484" rIns="20967" bIns="10484">
            <a:spAutoFit/>
          </a:bodyPr>
          <a:lstStyle/>
          <a:p>
            <a:pPr marL="81459" marR="0" lvl="1" algn="just" defTabSz="914378" rtl="0" eaLnBrk="1" fontAlgn="auto" latinLnBrk="0" hangingPunct="1">
              <a:lnSpc>
                <a:spcPct val="100000"/>
              </a:lnSpc>
              <a:spcBef>
                <a:spcPts val="0"/>
              </a:spcBef>
              <a:spcAft>
                <a:spcPts val="200"/>
              </a:spcAft>
              <a:buClrTx/>
              <a:buSzTx/>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marL="252909" lvl="1" indent="-171450" algn="just" defTabSz="914378">
              <a:spcAft>
                <a:spcPts val="200"/>
              </a:spcAft>
              <a:buFont typeface="Wingdings" panose="05000000000000000000" pitchFamily="2" charset="2"/>
              <a:buChar char="§"/>
              <a:defRPr/>
            </a:pPr>
            <a:r>
              <a:rPr lang="en-US" sz="900" dirty="0">
                <a:solidFill>
                  <a:prstClr val="black"/>
                </a:solidFill>
                <a:latin typeface="Verdana (Body)"/>
              </a:rPr>
              <a:t>Worked on </a:t>
            </a:r>
            <a:r>
              <a:rPr lang="en-US" sz="900" b="1" dirty="0">
                <a:solidFill>
                  <a:prstClr val="black"/>
                </a:solidFill>
                <a:latin typeface="Verdana (Body)"/>
              </a:rPr>
              <a:t>demand</a:t>
            </a:r>
            <a:r>
              <a:rPr lang="en-US" sz="900" dirty="0">
                <a:solidFill>
                  <a:prstClr val="black"/>
                </a:solidFill>
                <a:latin typeface="Verdana (Body)"/>
              </a:rPr>
              <a:t> </a:t>
            </a:r>
            <a:r>
              <a:rPr lang="en-US" sz="900" b="1" dirty="0">
                <a:solidFill>
                  <a:prstClr val="black"/>
                </a:solidFill>
                <a:latin typeface="Verdana (Body)"/>
              </a:rPr>
              <a:t>forecast model to predict the demand of the spare parts for an automobile industry </a:t>
            </a:r>
            <a:r>
              <a:rPr lang="en-US" sz="900" dirty="0">
                <a:solidFill>
                  <a:prstClr val="black"/>
                </a:solidFill>
                <a:latin typeface="Verdana (Body)"/>
              </a:rPr>
              <a:t>at retailer and distributor level. Implemented Croston-SBA method to predict the intermittent demand forecasting. </a:t>
            </a:r>
          </a:p>
          <a:p>
            <a:pPr marL="252909" lvl="1" indent="-171450" algn="just" defTabSz="914378">
              <a:spcAft>
                <a:spcPts val="200"/>
              </a:spcAft>
              <a:buFont typeface="Wingdings" panose="05000000000000000000" pitchFamily="2" charset="2"/>
              <a:buChar char="§"/>
              <a:defRPr/>
            </a:pPr>
            <a:r>
              <a:rPr lang="en-US" sz="900" dirty="0">
                <a:solidFill>
                  <a:prstClr val="black"/>
                </a:solidFill>
                <a:latin typeface="Verdana (Body)"/>
              </a:rPr>
              <a:t>Performed </a:t>
            </a:r>
            <a:r>
              <a:rPr lang="en-US" sz="900" b="1" dirty="0">
                <a:solidFill>
                  <a:prstClr val="black"/>
                </a:solidFill>
                <a:latin typeface="Verdana (Body)"/>
              </a:rPr>
              <a:t>Attrition Analytics on Employee data of Deloitte India </a:t>
            </a:r>
            <a:r>
              <a:rPr lang="en-US" sz="900" dirty="0">
                <a:solidFill>
                  <a:prstClr val="black"/>
                </a:solidFill>
                <a:latin typeface="Verdana (Body)"/>
              </a:rPr>
              <a:t>to find the Attrition scores for practitioners along with the top risk drivers for active employees using LIME. We have developed this algorithm to predict the employees who will be leaving the company in future.</a:t>
            </a:r>
          </a:p>
          <a:p>
            <a:pPr marL="252909" lvl="1" indent="-171450" algn="just" defTabSz="914378">
              <a:spcAft>
                <a:spcPts val="200"/>
              </a:spcAft>
              <a:buFont typeface="Wingdings" panose="05000000000000000000" pitchFamily="2" charset="2"/>
              <a:buChar char="§"/>
              <a:defRPr/>
            </a:pPr>
            <a:r>
              <a:rPr lang="en-US" sz="900" dirty="0">
                <a:solidFill>
                  <a:prstClr val="black"/>
                </a:solidFill>
                <a:latin typeface="Verdana (Body)"/>
              </a:rPr>
              <a:t>Worked on </a:t>
            </a:r>
            <a:r>
              <a:rPr lang="en-US" sz="900" b="1" dirty="0">
                <a:solidFill>
                  <a:prstClr val="black"/>
                </a:solidFill>
                <a:latin typeface="Verdana (Body)"/>
              </a:rPr>
              <a:t>Multi-variate time series model</a:t>
            </a:r>
            <a:r>
              <a:rPr lang="en-US" sz="900" dirty="0">
                <a:solidFill>
                  <a:prstClr val="black"/>
                </a:solidFill>
                <a:latin typeface="Verdana (Body)"/>
              </a:rPr>
              <a:t> to forecast Revenue and to provide self-service automated tool by integrating Power BI with R.</a:t>
            </a:r>
          </a:p>
          <a:p>
            <a:pPr marL="252909" marR="0" lvl="1" indent="-171450" algn="just" defTabSz="914378"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prstClr val="black"/>
                </a:solidFill>
                <a:effectLst/>
                <a:uLnTx/>
                <a:uFillTx/>
                <a:latin typeface="Verdana (Body)"/>
              </a:rPr>
              <a:t>Built </a:t>
            </a:r>
            <a:r>
              <a:rPr lang="en-US" sz="900" b="1" dirty="0">
                <a:solidFill>
                  <a:prstClr val="black"/>
                </a:solidFill>
                <a:latin typeface="Verdana (Body)"/>
              </a:rPr>
              <a:t>r</a:t>
            </a:r>
            <a:r>
              <a:rPr kumimoji="0" lang="en-US" sz="900" b="1" i="0" u="none" strike="noStrike" kern="1200" cap="none" spc="0" normalizeH="0" baseline="0" noProof="0" dirty="0">
                <a:ln>
                  <a:noFill/>
                </a:ln>
                <a:solidFill>
                  <a:prstClr val="black"/>
                </a:solidFill>
                <a:effectLst/>
                <a:uLnTx/>
                <a:uFillTx/>
                <a:latin typeface="Verdana (Body)"/>
              </a:rPr>
              <a:t>egression model to calculate the optimum interest rate </a:t>
            </a:r>
            <a:r>
              <a:rPr kumimoji="0" lang="en-US" sz="900" i="0" u="none" strike="noStrike" kern="1200" cap="none" spc="0" normalizeH="0" baseline="0" noProof="0" dirty="0">
                <a:ln>
                  <a:noFill/>
                </a:ln>
                <a:solidFill>
                  <a:prstClr val="black"/>
                </a:solidFill>
                <a:effectLst/>
                <a:uLnTx/>
                <a:uFillTx/>
                <a:latin typeface="Verdana (Body)"/>
              </a:rPr>
              <a:t>for the customers of one of the leading </a:t>
            </a:r>
            <a:r>
              <a:rPr lang="en-US" sz="900" dirty="0">
                <a:solidFill>
                  <a:prstClr val="black"/>
                </a:solidFill>
                <a:latin typeface="Verdana (Body)"/>
              </a:rPr>
              <a:t>banks</a:t>
            </a:r>
            <a:r>
              <a:rPr kumimoji="0" lang="en-US" sz="900" b="0" i="0" u="none" strike="noStrike" kern="1200" cap="none" spc="0" normalizeH="0" baseline="0" noProof="0" dirty="0">
                <a:ln>
                  <a:noFill/>
                </a:ln>
                <a:solidFill>
                  <a:prstClr val="black"/>
                </a:solidFill>
                <a:effectLst/>
                <a:uLnTx/>
                <a:uFillTx/>
                <a:latin typeface="Verdana (Body)"/>
              </a:rPr>
              <a:t>. By using our solution, the time spent by bank employees on calculating the interest rate was reduced drastically.</a:t>
            </a:r>
          </a:p>
          <a:p>
            <a:pPr marL="252909" marR="0" lvl="1" indent="-171450" algn="just" defTabSz="914378"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prstClr val="black"/>
                </a:solidFill>
                <a:effectLst/>
                <a:uLnTx/>
                <a:uFillTx/>
                <a:latin typeface="Verdana (Body)"/>
              </a:rPr>
              <a:t>Designed </a:t>
            </a:r>
            <a:r>
              <a:rPr kumimoji="0" lang="en-US" sz="900" b="1" i="0" u="none" strike="noStrike" kern="1200" cap="none" spc="0" normalizeH="0" baseline="0" noProof="0" dirty="0">
                <a:ln>
                  <a:noFill/>
                </a:ln>
                <a:solidFill>
                  <a:prstClr val="black"/>
                </a:solidFill>
                <a:effectLst/>
                <a:uLnTx/>
                <a:uFillTx/>
                <a:latin typeface="Verdana (Body)"/>
              </a:rPr>
              <a:t>regression model to suggest the amount of loan </a:t>
            </a:r>
            <a:r>
              <a:rPr kumimoji="0" lang="en-US" sz="900" b="0" i="0" u="none" strike="noStrike" kern="1200" cap="none" spc="0" normalizeH="0" baseline="0" noProof="0" dirty="0">
                <a:ln>
                  <a:noFill/>
                </a:ln>
                <a:solidFill>
                  <a:prstClr val="black"/>
                </a:solidFill>
                <a:effectLst/>
                <a:uLnTx/>
                <a:uFillTx/>
                <a:latin typeface="Verdana (Body)"/>
              </a:rPr>
              <a:t>to be given to the customers based on their previous behavior. When a person apply for loan, previously the amount of loan was decided manually. Developed an algorithm to suggest the maximum amount of loan to be given to the customers.</a:t>
            </a:r>
          </a:p>
          <a:p>
            <a:pPr marL="252909" marR="0" lvl="1" indent="-171450" algn="just" defTabSz="914378"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prstClr val="black"/>
                </a:solidFill>
                <a:effectLst/>
                <a:uLnTx/>
                <a:uFillTx/>
                <a:latin typeface="Verdana (Body)"/>
              </a:rPr>
              <a:t>Performed </a:t>
            </a:r>
            <a:r>
              <a:rPr kumimoji="0" lang="en-US" sz="900" b="1" i="0" u="none" strike="noStrike" kern="1200" cap="none" spc="0" normalizeH="0" baseline="0" noProof="0" dirty="0">
                <a:ln>
                  <a:noFill/>
                </a:ln>
                <a:solidFill>
                  <a:prstClr val="black"/>
                </a:solidFill>
                <a:effectLst/>
                <a:uLnTx/>
                <a:uFillTx/>
                <a:latin typeface="Verdana (Body)"/>
              </a:rPr>
              <a:t>NLP on the credit card reviews data </a:t>
            </a:r>
            <a:r>
              <a:rPr kumimoji="0" lang="en-US" sz="900" b="0" i="0" u="none" strike="noStrike" kern="1200" cap="none" spc="0" normalizeH="0" baseline="0" noProof="0" dirty="0">
                <a:ln>
                  <a:noFill/>
                </a:ln>
                <a:solidFill>
                  <a:prstClr val="black"/>
                </a:solidFill>
                <a:effectLst/>
                <a:uLnTx/>
                <a:uFillTx/>
                <a:latin typeface="Verdana (Body)"/>
              </a:rPr>
              <a:t>to find out whether the reviews given by the customers </a:t>
            </a:r>
            <a:r>
              <a:rPr lang="en-US" sz="900" dirty="0">
                <a:solidFill>
                  <a:prstClr val="black"/>
                </a:solidFill>
                <a:latin typeface="Verdana (Body)"/>
              </a:rPr>
              <a:t>are </a:t>
            </a:r>
            <a:r>
              <a:rPr kumimoji="0" lang="en-US" sz="900" b="0" i="0" u="none" strike="noStrike" kern="1200" cap="none" spc="0" normalizeH="0" baseline="0" noProof="0" dirty="0">
                <a:ln>
                  <a:noFill/>
                </a:ln>
                <a:solidFill>
                  <a:prstClr val="black"/>
                </a:solidFill>
                <a:effectLst/>
                <a:uLnTx/>
                <a:uFillTx/>
                <a:latin typeface="Verdana (Body)"/>
              </a:rPr>
              <a:t>positive or not. </a:t>
            </a:r>
          </a:p>
          <a:p>
            <a:pPr marL="252909" lvl="1" indent="-171450" defTabSz="914378">
              <a:spcAft>
                <a:spcPts val="200"/>
              </a:spcAft>
              <a:buFont typeface="Wingdings" panose="05000000000000000000" pitchFamily="2" charset="2"/>
              <a:buChar char="§"/>
              <a:defRPr/>
            </a:pPr>
            <a:r>
              <a:rPr lang="en-US" sz="900" dirty="0">
                <a:solidFill>
                  <a:prstClr val="black"/>
                </a:solidFill>
                <a:latin typeface="Verdana (Body)"/>
              </a:rPr>
              <a:t>Worked on </a:t>
            </a:r>
            <a:r>
              <a:rPr lang="en-US" sz="900" b="1" dirty="0">
                <a:solidFill>
                  <a:prstClr val="black"/>
                </a:solidFill>
                <a:latin typeface="Verdana (Body)"/>
              </a:rPr>
              <a:t>clustering of customers who has similar behavior for insurance company</a:t>
            </a:r>
            <a:r>
              <a:rPr lang="en-US" sz="900" dirty="0">
                <a:solidFill>
                  <a:prstClr val="black"/>
                </a:solidFill>
                <a:latin typeface="Verdana (Body)"/>
              </a:rPr>
              <a:t>. Suggested plans for the new customers based on the clusters formed.</a:t>
            </a:r>
          </a:p>
          <a:p>
            <a:pPr marL="252909" marR="0" lvl="1" indent="-171450" algn="just" defTabSz="914378"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prstClr val="black"/>
                </a:solidFill>
                <a:effectLst/>
                <a:uLnTx/>
                <a:uFillTx/>
                <a:latin typeface="Verdana (Body)"/>
              </a:rPr>
              <a:t>Performed </a:t>
            </a:r>
            <a:r>
              <a:rPr kumimoji="0" lang="en-US" sz="900" b="1" i="0" u="none" strike="noStrike" kern="1200" cap="none" spc="0" normalizeH="0" baseline="0" noProof="0" dirty="0">
                <a:ln>
                  <a:noFill/>
                </a:ln>
                <a:solidFill>
                  <a:prstClr val="black"/>
                </a:solidFill>
                <a:effectLst/>
                <a:uLnTx/>
                <a:uFillTx/>
                <a:latin typeface="Verdana (Body)"/>
              </a:rPr>
              <a:t>classification of customers who should be targeted for the insurance plan</a:t>
            </a:r>
            <a:r>
              <a:rPr kumimoji="0" lang="en-US" sz="900" b="0" i="0" u="none" strike="noStrike" kern="1200" cap="none" spc="0" normalizeH="0" baseline="0" noProof="0" dirty="0">
                <a:ln>
                  <a:noFill/>
                </a:ln>
                <a:solidFill>
                  <a:prstClr val="black"/>
                </a:solidFill>
                <a:effectLst/>
                <a:uLnTx/>
                <a:uFillTx/>
                <a:latin typeface="Verdana (Body)"/>
              </a:rPr>
              <a:t>. This has helped the company to only target specific set of people instead of everyone and reduce time and resources.</a:t>
            </a:r>
          </a:p>
        </p:txBody>
      </p:sp>
      <p:sp>
        <p:nvSpPr>
          <p:cNvPr id="42" name="Rectangle 41"/>
          <p:cNvSpPr>
            <a:spLocks noChangeArrowheads="1"/>
          </p:cNvSpPr>
          <p:nvPr/>
        </p:nvSpPr>
        <p:spPr bwMode="auto">
          <a:xfrm>
            <a:off x="4086115" y="1483641"/>
            <a:ext cx="7526765" cy="1445794"/>
          </a:xfrm>
          <a:prstGeom prst="rect">
            <a:avLst/>
          </a:prstGeom>
          <a:noFill/>
          <a:ln w="9525">
            <a:noFill/>
            <a:miter lim="800000"/>
            <a:headEnd/>
            <a:tailEnd/>
          </a:ln>
        </p:spPr>
        <p:txBody>
          <a:bodyPr wrap="square" lIns="20967" tIns="10484" rIns="20967" bIns="10484">
            <a:spAutoFit/>
          </a:bodyPr>
          <a:lstStyle/>
          <a:p>
            <a:pPr marL="0" marR="0" lvl="0" indent="0" algn="just" defTabSz="914378" rtl="0" eaLnBrk="1" fontAlgn="auto" latinLnBrk="0" hangingPunct="1">
              <a:lnSpc>
                <a:spcPct val="105000"/>
              </a:lnSpc>
              <a:spcBef>
                <a:spcPts val="0"/>
              </a:spcBef>
              <a:spcAft>
                <a:spcPts val="15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Mounika is currently working as a </a:t>
            </a:r>
            <a:r>
              <a:rPr kumimoji="0" lang="en-ZA" sz="900" b="1" i="0" u="none" strike="noStrike" kern="1200" cap="none" spc="0" normalizeH="0" baseline="0" noProof="0" dirty="0">
                <a:ln>
                  <a:noFill/>
                </a:ln>
                <a:solidFill>
                  <a:prstClr val="black"/>
                </a:solidFill>
                <a:effectLst/>
                <a:uLnTx/>
                <a:uFillTx/>
                <a:latin typeface="Verdana (Body)"/>
              </a:rPr>
              <a:t>Consultant </a:t>
            </a:r>
            <a:r>
              <a:rPr kumimoji="0" lang="en-ZA" sz="900" b="0" i="0" u="none" strike="noStrike" kern="1200" cap="none" spc="0" normalizeH="0" baseline="0" noProof="0" dirty="0">
                <a:ln>
                  <a:noFill/>
                </a:ln>
                <a:solidFill>
                  <a:prstClr val="black"/>
                </a:solidFill>
                <a:effectLst/>
                <a:uLnTx/>
                <a:uFillTx/>
                <a:latin typeface="Verdana (Body)"/>
              </a:rPr>
              <a:t>within Analytics and Cognitive vertical at Deloitte, Bengaluru, India. </a:t>
            </a:r>
            <a:r>
              <a:rPr kumimoji="0" lang="en-US" sz="900" b="0" i="0" u="none" strike="noStrike" kern="1200" cap="none" spc="0" normalizeH="0" baseline="0" noProof="0" dirty="0">
                <a:ln>
                  <a:noFill/>
                </a:ln>
                <a:solidFill>
                  <a:prstClr val="black"/>
                </a:solidFill>
                <a:effectLst/>
                <a:uLnTx/>
                <a:uFillTx/>
                <a:latin typeface="Verdana (Body)"/>
              </a:rPr>
              <a:t>Mounika has extensive background in Implementing Analytics solutions that provide strategic recommendations to solve business problems.</a:t>
            </a:r>
          </a:p>
          <a:p>
            <a:pPr marL="0" marR="0" lvl="0" indent="0" algn="just" defTabSz="914378" rtl="0" eaLnBrk="1" fontAlgn="auto" latinLnBrk="0" hangingPunct="1">
              <a:lnSpc>
                <a:spcPct val="105000"/>
              </a:lnSpc>
              <a:spcBef>
                <a:spcPts val="0"/>
              </a:spcBef>
              <a:spcAft>
                <a:spcPts val="15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lvl="0" algn="just" defTabSz="914378">
              <a:lnSpc>
                <a:spcPct val="105000"/>
              </a:lnSpc>
              <a:spcAft>
                <a:spcPts val="150"/>
              </a:spcAft>
              <a:defRPr/>
            </a:pP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She has 5 years of experience in Machine Learning, Predictive Analytics, Model Building, Validation &amp; Data Visualization. Worked on </a:t>
            </a:r>
            <a:r>
              <a:rPr lang="en-US" sz="900" dirty="0">
                <a:solidFill>
                  <a:srgbClr val="000000"/>
                </a:solidFill>
                <a:latin typeface="Verdana (Body)"/>
                <a:cs typeface="Times New Roman" pitchFamily="18" charset="0"/>
              </a:rPr>
              <a:t>Supervised learning algorithms like Linear Regression, Logistic Regression, Decision Tree, Random Forest, KNN ,SVM, XGBoost and Unsupervised learning algorithms like K-Means, also performed </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NLP and Fraud Detection techniques.</a:t>
            </a:r>
            <a:endParaRPr kumimoji="0" lang="en-US" sz="900" b="0" i="0" u="none" strike="noStrike" kern="1200" cap="none" spc="0" normalizeH="0" baseline="0" noProof="0" dirty="0">
              <a:ln>
                <a:noFill/>
              </a:ln>
              <a:solidFill>
                <a:prstClr val="black"/>
              </a:solidFill>
              <a:effectLst/>
              <a:uLnTx/>
              <a:uFillTx/>
              <a:latin typeface="Verdana (Body)"/>
            </a:endParaRPr>
          </a:p>
          <a:p>
            <a:pPr marL="0" marR="0" lvl="0" indent="0" algn="just" defTabSz="914378" rtl="0" eaLnBrk="1" fontAlgn="auto" latinLnBrk="0" hangingPunct="1">
              <a:lnSpc>
                <a:spcPct val="105000"/>
              </a:lnSpc>
              <a:spcBef>
                <a:spcPts val="0"/>
              </a:spcBef>
              <a:spcAft>
                <a:spcPts val="15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rPr>
              <a:t>                                                                                         </a:t>
            </a:r>
          </a:p>
          <a:p>
            <a:pPr marL="0" marR="0" lvl="0" indent="0" algn="just" defTabSz="914378" rtl="0" eaLnBrk="1" fontAlgn="auto" latinLnBrk="0" hangingPunct="1">
              <a:lnSpc>
                <a:spcPct val="105000"/>
              </a:lnSpc>
              <a:spcBef>
                <a:spcPts val="0"/>
              </a:spcBef>
              <a:spcAft>
                <a:spcPts val="15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Body)"/>
              </a:rPr>
              <a:t>Tools &amp; Technology: </a:t>
            </a:r>
            <a:r>
              <a:rPr kumimoji="0" lang="en-US" sz="900" i="0" u="none" strike="noStrike" kern="1200" cap="none" spc="0" normalizeH="0" baseline="0" noProof="0" dirty="0">
                <a:ln>
                  <a:noFill/>
                </a:ln>
                <a:solidFill>
                  <a:prstClr val="black"/>
                </a:solidFill>
                <a:effectLst/>
                <a:uLnTx/>
                <a:uFillTx/>
                <a:latin typeface="Verdana (Body)"/>
              </a:rPr>
              <a:t>Basic familiarity with C3.ai(Beginner), </a:t>
            </a:r>
            <a:r>
              <a:rPr kumimoji="0" lang="en-US" sz="900" b="0" i="0" u="none" strike="noStrike" kern="1200" cap="none" spc="0" normalizeH="0" baseline="0" noProof="0" dirty="0">
                <a:ln>
                  <a:noFill/>
                </a:ln>
                <a:solidFill>
                  <a:prstClr val="black"/>
                </a:solidFill>
                <a:effectLst/>
                <a:uLnTx/>
                <a:uFillTx/>
                <a:latin typeface="Verdana (Body)"/>
              </a:rPr>
              <a:t>Python</a:t>
            </a:r>
            <a:r>
              <a:rPr lang="en-US" sz="900" dirty="0">
                <a:solidFill>
                  <a:prstClr val="black"/>
                </a:solidFill>
                <a:latin typeface="Verdana (Body)"/>
              </a:rPr>
              <a:t>, R and SQL</a:t>
            </a:r>
          </a:p>
          <a:p>
            <a:pPr marL="0" marR="0" lvl="0" indent="0" algn="just" defTabSz="914378" rtl="0" eaLnBrk="1" fontAlgn="auto" latinLnBrk="0" hangingPunct="1">
              <a:lnSpc>
                <a:spcPct val="105000"/>
              </a:lnSpc>
              <a:spcBef>
                <a:spcPts val="0"/>
              </a:spcBef>
              <a:spcAft>
                <a:spcPts val="150"/>
              </a:spcAft>
              <a:buClrTx/>
              <a:buSzTx/>
              <a:buFontTx/>
              <a:buNone/>
              <a:tabLst/>
              <a:defRPr/>
            </a:pPr>
            <a:r>
              <a:rPr lang="en-US" sz="900" dirty="0">
                <a:solidFill>
                  <a:prstClr val="black"/>
                </a:solidFill>
                <a:latin typeface="Verdana (Body)"/>
              </a:rPr>
              <a:t>                             </a:t>
            </a:r>
            <a:endParaRPr kumimoji="0" lang="en-US" sz="900" b="0" i="0" u="none" strike="noStrike" kern="1200" cap="none" spc="0" normalizeH="0" baseline="0" noProof="0" dirty="0">
              <a:ln>
                <a:noFill/>
              </a:ln>
              <a:solidFill>
                <a:prstClr val="black"/>
              </a:solidFill>
              <a:effectLst/>
              <a:uLnTx/>
              <a:uFillTx/>
              <a:latin typeface="Verdana (Body)"/>
            </a:endParaRPr>
          </a:p>
        </p:txBody>
      </p:sp>
      <p:sp>
        <p:nvSpPr>
          <p:cNvPr id="11" name="AutoShape 34"/>
          <p:cNvSpPr>
            <a:spLocks noChangeArrowheads="1"/>
          </p:cNvSpPr>
          <p:nvPr/>
        </p:nvSpPr>
        <p:spPr bwMode="gray">
          <a:xfrm>
            <a:off x="3768130" y="1112542"/>
            <a:ext cx="8075739" cy="303964"/>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a:ea typeface="+mn-ea"/>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black"/>
                </a:solidFill>
                <a:effectLst/>
                <a:uLnTx/>
                <a:uFillTx/>
                <a:latin typeface="Verdana (Body)"/>
                <a:cs typeface="Arial" pitchFamily="34" charset="0"/>
              </a:rPr>
              <a:t>Mounika Katakam</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600" dirty="0">
                <a:solidFill>
                  <a:prstClr val="black"/>
                </a:solidFill>
                <a:latin typeface="Verdana"/>
                <a:cs typeface="Arial" pitchFamily="34" charset="0"/>
              </a:rPr>
              <a:t>                                                                  </a:t>
            </a:r>
            <a:r>
              <a:rPr lang="en-GB" sz="900" dirty="0">
                <a:solidFill>
                  <a:prstClr val="black"/>
                </a:solidFill>
                <a:latin typeface="Verdana (Body)"/>
                <a:cs typeface="Arial" pitchFamily="34" charset="0"/>
              </a:rPr>
              <a:t>B.E(Electronics&amp;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noProof="0" dirty="0">
                <a:ln>
                  <a:noFill/>
                </a:ln>
                <a:solidFill>
                  <a:prstClr val="black"/>
                </a:solidFill>
                <a:effectLst/>
                <a:uLnTx/>
                <a:uFillTx/>
                <a:latin typeface="Verdana (Body)"/>
                <a:cs typeface="Arial" pitchFamily="34" charset="0"/>
              </a:rPr>
              <a:t>                                        Communications </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900" dirty="0">
                <a:solidFill>
                  <a:prstClr val="black"/>
                </a:solidFill>
                <a:latin typeface="Verdana (Body)"/>
                <a:cs typeface="Arial" pitchFamily="34" charset="0"/>
              </a:rPr>
              <a:t>                                        Engineering),</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noProof="0" dirty="0">
                <a:ln>
                  <a:noFill/>
                </a:ln>
                <a:solidFill>
                  <a:prstClr val="black"/>
                </a:solidFill>
                <a:effectLst/>
                <a:uLnTx/>
                <a:uFillTx/>
                <a:latin typeface="Verdana (Body)"/>
                <a:cs typeface="Arial" pitchFamily="34" charset="0"/>
              </a:rPr>
              <a:t>                                        SRKR College, Affiliated</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900" dirty="0">
                <a:solidFill>
                  <a:prstClr val="black"/>
                </a:solidFill>
                <a:latin typeface="Verdana (Body)"/>
                <a:cs typeface="Arial" pitchFamily="34" charset="0"/>
              </a:rPr>
              <a:t>                                        to Andhra University,</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noProof="0" dirty="0">
                <a:ln>
                  <a:noFill/>
                </a:ln>
                <a:solidFill>
                  <a:prstClr val="black"/>
                </a:solidFill>
                <a:effectLst/>
                <a:uLnTx/>
                <a:uFillTx/>
                <a:latin typeface="Verdana (Body)"/>
                <a:cs typeface="Arial" pitchFamily="34" charset="0"/>
              </a:rPr>
              <a:t>                                        Bhimavaram.</a:t>
            </a:r>
            <a:endParaRPr kumimoji="0" lang="en-GB" sz="900" b="0" i="0" u="none" strike="noStrike" kern="1200" cap="none" spc="0" normalizeH="0" baseline="0" noProof="0" dirty="0">
              <a:ln>
                <a:noFill/>
              </a:ln>
              <a:solidFill>
                <a:prstClr val="black"/>
              </a:solidFill>
              <a:effectLst/>
              <a:uLnTx/>
              <a:uFillTx/>
              <a:latin typeface="Verdana (Body)"/>
              <a:cs typeface="Arial" pitchFamily="34" charset="0"/>
            </a:endParaRPr>
          </a:p>
        </p:txBody>
      </p:sp>
      <p:sp>
        <p:nvSpPr>
          <p:cNvPr id="14" name="Rectangle 13"/>
          <p:cNvSpPr/>
          <p:nvPr/>
        </p:nvSpPr>
        <p:spPr>
          <a:xfrm>
            <a:off x="367179" y="3548811"/>
            <a:ext cx="11472395" cy="2532394"/>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a:ea typeface="+mn-ea"/>
                <a:cs typeface="Arial" pitchFamily="34" charset="0"/>
              </a:rPr>
              <a:t>Relevant Experience</a:t>
            </a:r>
          </a:p>
        </p:txBody>
      </p:sp>
      <p:sp>
        <p:nvSpPr>
          <p:cNvPr id="17" name="AutoShape 34"/>
          <p:cNvSpPr>
            <a:spLocks noChangeArrowheads="1"/>
          </p:cNvSpPr>
          <p:nvPr/>
        </p:nvSpPr>
        <p:spPr bwMode="gray">
          <a:xfrm>
            <a:off x="357656" y="1116569"/>
            <a:ext cx="3773968" cy="30669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9" name="Rectangle 18"/>
          <p:cNvSpPr>
            <a:spLocks noChangeArrowheads="1"/>
          </p:cNvSpPr>
          <p:nvPr/>
        </p:nvSpPr>
        <p:spPr bwMode="auto">
          <a:xfrm>
            <a:off x="7977051" y="2656114"/>
            <a:ext cx="3457302" cy="175061"/>
          </a:xfrm>
          <a:prstGeom prst="rect">
            <a:avLst/>
          </a:prstGeom>
          <a:noFill/>
          <a:ln w="9525">
            <a:noFill/>
            <a:miter lim="800000"/>
            <a:headEnd/>
            <a:tailEnd/>
          </a:ln>
        </p:spPr>
        <p:txBody>
          <a:bodyPr wrap="square" lIns="20967" tIns="10484" rIns="20967" bIns="10484">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Verdana"/>
                <a:ea typeface="+mn-ea"/>
                <a:cs typeface="+mn-cs"/>
              </a:rPr>
              <a:t>  </a:t>
            </a: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434" y="1663918"/>
            <a:ext cx="1506584" cy="1599124"/>
          </a:xfrm>
          <a:prstGeom prst="rect">
            <a:avLst/>
          </a:prstGeom>
        </p:spPr>
      </p:pic>
      <p:sp>
        <p:nvSpPr>
          <p:cNvPr id="20" name="Title 2">
            <a:extLst>
              <a:ext uri="{FF2B5EF4-FFF2-40B4-BE49-F238E27FC236}">
                <a16:creationId xmlns:a16="http://schemas.microsoft.com/office/drawing/2014/main" id="{2684C82C-FC66-428E-A203-A3CDA1B7E604}"/>
              </a:ext>
            </a:extLst>
          </p:cNvPr>
          <p:cNvSpPr txBox="1">
            <a:spLocks/>
          </p:cNvSpPr>
          <p:nvPr/>
        </p:nvSpPr>
        <p:spPr bwMode="gray">
          <a:xfrm>
            <a:off x="348131" y="427544"/>
            <a:ext cx="11252200" cy="698501"/>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dirty="0"/>
              <a:t>Mounika </a:t>
            </a:r>
            <a:r>
              <a:rPr lang="en-US" dirty="0" err="1"/>
              <a:t>Katakam</a:t>
            </a:r>
            <a:r>
              <a:rPr lang="en-US" dirty="0"/>
              <a:t> : Consultant</a:t>
            </a:r>
            <a:br>
              <a:rPr lang="en-US" dirty="0"/>
            </a:br>
            <a:r>
              <a:rPr lang="en-US" dirty="0"/>
              <a:t>Analytics and Cognitive</a:t>
            </a:r>
          </a:p>
        </p:txBody>
      </p:sp>
    </p:spTree>
    <p:extLst>
      <p:ext uri="{BB962C8B-B14F-4D97-AF65-F5344CB8AC3E}">
        <p14:creationId xmlns:p14="http://schemas.microsoft.com/office/powerpoint/2010/main" val="12507033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1117" y="417472"/>
            <a:ext cx="11252200" cy="698501"/>
          </a:xfrm>
        </p:spPr>
        <p:txBody>
          <a:bodyPr/>
          <a:lstStyle/>
          <a:p>
            <a:r>
              <a:rPr lang="en-US" dirty="0"/>
              <a:t>Hemanth Karuturi: Consultant </a:t>
            </a:r>
            <a:br>
              <a:rPr lang="en-US" dirty="0"/>
            </a:br>
            <a:r>
              <a:rPr lang="en-US" dirty="0"/>
              <a:t>Analytics and Cognitive</a:t>
            </a:r>
            <a:endParaRPr lang="en-US" noProof="0" dirty="0"/>
          </a:p>
        </p:txBody>
      </p:sp>
      <p:grpSp>
        <p:nvGrpSpPr>
          <p:cNvPr id="4" name="Group 3"/>
          <p:cNvGrpSpPr/>
          <p:nvPr/>
        </p:nvGrpSpPr>
        <p:grpSpPr>
          <a:xfrm>
            <a:off x="358140" y="1242291"/>
            <a:ext cx="11224744" cy="5402720"/>
            <a:chOff x="357656" y="1046429"/>
            <a:chExt cx="10810720" cy="5322840"/>
          </a:xfrm>
        </p:grpSpPr>
        <p:sp>
          <p:nvSpPr>
            <p:cNvPr id="11" name="AutoShape 34"/>
            <p:cNvSpPr>
              <a:spLocks noChangeArrowheads="1"/>
            </p:cNvSpPr>
            <p:nvPr/>
          </p:nvSpPr>
          <p:spPr bwMode="gray">
            <a:xfrm>
              <a:off x="3758606" y="1046429"/>
              <a:ext cx="7394176" cy="328511"/>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cs typeface="Arial" pitchFamily="34" charset="0"/>
                </a:rPr>
                <a:t>Professional Background</a:t>
              </a:r>
            </a:p>
          </p:txBody>
        </p:sp>
        <p:sp>
          <p:nvSpPr>
            <p:cNvPr id="12" name="Rectangle 11"/>
            <p:cNvSpPr/>
            <p:nvPr/>
          </p:nvSpPr>
          <p:spPr>
            <a:xfrm>
              <a:off x="367181" y="1263561"/>
              <a:ext cx="3290419" cy="217813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1000" b="1" dirty="0">
                  <a:solidFill>
                    <a:prstClr val="black"/>
                  </a:solidFill>
                  <a:cs typeface="Arial" pitchFamily="34" charset="0"/>
                </a:rPr>
                <a:t>  </a:t>
              </a:r>
            </a:p>
            <a:p>
              <a:pPr algn="ctr">
                <a:defRPr/>
              </a:pPr>
              <a:r>
                <a:rPr lang="en-GB" sz="1000" b="1" dirty="0">
                  <a:solidFill>
                    <a:prstClr val="black"/>
                  </a:solidFill>
                  <a:cs typeface="Arial" pitchFamily="34" charset="0"/>
                </a:rPr>
                <a:t>Hemanth Karuturi</a:t>
              </a:r>
            </a:p>
            <a:p>
              <a:pPr>
                <a:defRPr/>
              </a:pPr>
              <a:endParaRPr lang="en-GB" sz="600" dirty="0">
                <a:solidFill>
                  <a:prstClr val="black"/>
                </a:solidFill>
                <a:cs typeface="Arial" pitchFamily="34" charset="0"/>
              </a:endParaRPr>
            </a:p>
          </p:txBody>
        </p:sp>
        <p:sp>
          <p:nvSpPr>
            <p:cNvPr id="14" name="Rectangle 13"/>
            <p:cNvSpPr/>
            <p:nvPr/>
          </p:nvSpPr>
          <p:spPr>
            <a:xfrm>
              <a:off x="367180" y="3596775"/>
              <a:ext cx="10792815" cy="2772494"/>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700" dirty="0">
                  <a:solidFill>
                    <a:srgbClr val="002776"/>
                  </a:solidFill>
                  <a:cs typeface="Arial" pitchFamily="34" charset="0"/>
                </a:rPr>
                <a:t>.</a:t>
              </a:r>
            </a:p>
            <a:p>
              <a:pPr algn="ctr">
                <a:defRPr/>
              </a:pPr>
              <a:endParaRPr lang="en-GB" sz="700" dirty="0">
                <a:solidFill>
                  <a:srgbClr val="FFFFFF"/>
                </a:solidFill>
                <a:cs typeface="Arial" pitchFamily="34" charset="0"/>
              </a:endParaRPr>
            </a:p>
          </p:txBody>
        </p:sp>
        <p:sp>
          <p:nvSpPr>
            <p:cNvPr id="17" name="AutoShape 34"/>
            <p:cNvSpPr>
              <a:spLocks noChangeArrowheads="1"/>
            </p:cNvSpPr>
            <p:nvPr/>
          </p:nvSpPr>
          <p:spPr bwMode="gray">
            <a:xfrm>
              <a:off x="357656" y="1046429"/>
              <a:ext cx="3773968" cy="326109"/>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pPr>
              <a:r>
                <a:rPr lang="en-GB" sz="1100" b="1" dirty="0">
                  <a:solidFill>
                    <a:prstClr val="white"/>
                  </a:solidFill>
                </a:rPr>
                <a:t>Team Member</a:t>
              </a:r>
            </a:p>
          </p:txBody>
        </p:sp>
        <p:sp>
          <p:nvSpPr>
            <p:cNvPr id="18" name="Rectangle 20"/>
            <p:cNvSpPr>
              <a:spLocks noChangeArrowheads="1"/>
            </p:cNvSpPr>
            <p:nvPr/>
          </p:nvSpPr>
          <p:spPr bwMode="auto">
            <a:xfrm>
              <a:off x="389417" y="3541803"/>
              <a:ext cx="10748992" cy="372602"/>
            </a:xfrm>
            <a:prstGeom prst="rect">
              <a:avLst/>
            </a:prstGeom>
            <a:noFill/>
            <a:ln w="9525">
              <a:noFill/>
              <a:miter lim="800000"/>
              <a:headEnd/>
              <a:tailEnd/>
            </a:ln>
          </p:spPr>
          <p:txBody>
            <a:bodyPr wrap="square" lIns="20967" tIns="10484" rIns="20967" bIns="10484">
              <a:spAutoFit/>
            </a:bodyPr>
            <a:lstStyle/>
            <a:p>
              <a:pPr marL="179388" lvl="1" indent="-179388" algn="just">
                <a:buFont typeface="Wingdings" panose="05000000000000000000" pitchFamily="2" charset="2"/>
                <a:buChar char="§"/>
                <a:defRPr/>
              </a:pPr>
              <a:endParaRPr lang="en-GB" sz="1000" dirty="0">
                <a:solidFill>
                  <a:srgbClr val="000000"/>
                </a:solidFill>
                <a:cs typeface="Times New Roman" pitchFamily="18" charset="0"/>
              </a:endParaRPr>
            </a:p>
            <a:p>
              <a:pPr marL="164592" lvl="1" indent="-164592" algn="just" defTabSz="762000" fontAlgn="base">
                <a:spcBef>
                  <a:spcPct val="20000"/>
                </a:spcBef>
                <a:spcAft>
                  <a:spcPct val="0"/>
                </a:spcAft>
                <a:buClr>
                  <a:srgbClr val="0C2D83"/>
                </a:buClr>
                <a:buFont typeface="Wingdings" pitchFamily="2" charset="2"/>
                <a:buChar char="§"/>
                <a:defRPr/>
              </a:pPr>
              <a:endParaRPr lang="en-ZA" sz="1100" dirty="0">
                <a:solidFill>
                  <a:prstClr val="black"/>
                </a:solidFill>
              </a:endParaRPr>
            </a:p>
          </p:txBody>
        </p:sp>
        <p:sp>
          <p:nvSpPr>
            <p:cNvPr id="19" name="Rectangle 18"/>
            <p:cNvSpPr>
              <a:spLocks noChangeArrowheads="1"/>
            </p:cNvSpPr>
            <p:nvPr/>
          </p:nvSpPr>
          <p:spPr bwMode="auto">
            <a:xfrm>
              <a:off x="1852184" y="1980835"/>
              <a:ext cx="1792716" cy="430215"/>
            </a:xfrm>
            <a:prstGeom prst="rect">
              <a:avLst/>
            </a:prstGeom>
            <a:noFill/>
            <a:ln w="9525">
              <a:noFill/>
              <a:miter lim="800000"/>
              <a:headEnd/>
              <a:tailEnd/>
            </a:ln>
          </p:spPr>
          <p:txBody>
            <a:bodyPr wrap="square" lIns="20967" tIns="10484" rIns="20967" bIns="10484">
              <a:spAutoFit/>
            </a:bodyPr>
            <a:lstStyle/>
            <a:p>
              <a:r>
                <a:rPr lang="en-ZA" sz="900" dirty="0" err="1">
                  <a:solidFill>
                    <a:prstClr val="black"/>
                  </a:solidFill>
                </a:rPr>
                <a:t>B.Sc</a:t>
              </a:r>
              <a:r>
                <a:rPr lang="en-ZA" sz="900" dirty="0">
                  <a:solidFill>
                    <a:prstClr val="black"/>
                  </a:solidFill>
                </a:rPr>
                <a:t> (Maths, Physics, Computer Science)</a:t>
              </a:r>
            </a:p>
            <a:p>
              <a:r>
                <a:rPr lang="en-ZA" sz="900" dirty="0" err="1">
                  <a:solidFill>
                    <a:prstClr val="black"/>
                  </a:solidFill>
                </a:rPr>
                <a:t>Adhikavi</a:t>
              </a:r>
              <a:r>
                <a:rPr lang="en-ZA" sz="900" dirty="0">
                  <a:solidFill>
                    <a:prstClr val="black"/>
                  </a:solidFill>
                </a:rPr>
                <a:t> </a:t>
              </a:r>
              <a:r>
                <a:rPr lang="en-ZA" sz="900" dirty="0" err="1">
                  <a:solidFill>
                    <a:prstClr val="black"/>
                  </a:solidFill>
                </a:rPr>
                <a:t>Nannaya</a:t>
              </a:r>
              <a:r>
                <a:rPr lang="en-ZA" sz="900" dirty="0">
                  <a:solidFill>
                    <a:prstClr val="black"/>
                  </a:solidFill>
                </a:rPr>
                <a:t> University</a:t>
              </a:r>
            </a:p>
          </p:txBody>
        </p:sp>
        <p:sp>
          <p:nvSpPr>
            <p:cNvPr id="42" name="Rectangle 41"/>
            <p:cNvSpPr>
              <a:spLocks noChangeArrowheads="1"/>
            </p:cNvSpPr>
            <p:nvPr/>
          </p:nvSpPr>
          <p:spPr bwMode="auto">
            <a:xfrm>
              <a:off x="3744826" y="1481349"/>
              <a:ext cx="7393583" cy="1399148"/>
            </a:xfrm>
            <a:prstGeom prst="rect">
              <a:avLst/>
            </a:prstGeom>
            <a:noFill/>
            <a:ln w="9525">
              <a:noFill/>
              <a:miter lim="800000"/>
              <a:headEnd/>
              <a:tailEnd/>
            </a:ln>
          </p:spPr>
          <p:txBody>
            <a:bodyPr wrap="square" lIns="20967" tIns="10484" rIns="20967" bIns="10484">
              <a:spAutoFit/>
            </a:bodyPr>
            <a:lstStyle/>
            <a:p>
              <a:pPr algn="just">
                <a:lnSpc>
                  <a:spcPct val="105000"/>
                </a:lnSpc>
                <a:spcAft>
                  <a:spcPts val="200"/>
                </a:spcAft>
                <a:defRPr/>
              </a:pPr>
              <a:r>
                <a:rPr lang="en-ZA" sz="900" dirty="0">
                  <a:solidFill>
                    <a:prstClr val="black"/>
                  </a:solidFill>
                </a:rPr>
                <a:t>Hemanth is currently working as a </a:t>
              </a:r>
              <a:r>
                <a:rPr lang="en-ZA" sz="900" b="1" dirty="0">
                  <a:solidFill>
                    <a:prstClr val="black"/>
                  </a:solidFill>
                </a:rPr>
                <a:t>Consultant </a:t>
              </a:r>
              <a:r>
                <a:rPr lang="en-ZA" sz="900" dirty="0">
                  <a:solidFill>
                    <a:prstClr val="black"/>
                  </a:solidFill>
                </a:rPr>
                <a:t>within Analytics and Cognitive vertical at Deloitte, India. </a:t>
              </a:r>
              <a:r>
                <a:rPr lang="en-US" sz="900" dirty="0">
                  <a:solidFill>
                    <a:prstClr val="black"/>
                  </a:solidFill>
                </a:rPr>
                <a:t>Hemanth</a:t>
              </a:r>
              <a:r>
                <a:rPr lang="en-US" sz="900" dirty="0"/>
                <a:t> has extensive background in Implementing Analytics solutions and leading high performing analytic teams that provide strategic recommendations to solve business problems. </a:t>
              </a:r>
            </a:p>
            <a:p>
              <a:pPr algn="just">
                <a:lnSpc>
                  <a:spcPct val="105000"/>
                </a:lnSpc>
                <a:spcAft>
                  <a:spcPts val="200"/>
                </a:spcAft>
                <a:defRPr/>
              </a:pPr>
              <a:endParaRPr lang="en-US" sz="900" dirty="0"/>
            </a:p>
            <a:p>
              <a:pPr algn="just">
                <a:lnSpc>
                  <a:spcPct val="105000"/>
                </a:lnSpc>
                <a:spcAft>
                  <a:spcPts val="200"/>
                </a:spcAft>
                <a:defRPr/>
              </a:pPr>
              <a:r>
                <a:rPr lang="en-US" sz="900" dirty="0"/>
                <a:t>Expertise in the application of R and Python with nurtured in intelligent implementation of various statistical and predictive modelling techniques in the field of Banking and Digital Marketing analytics. In addition to strong technical skills, attained a very good management experience in strategic planning, client handling, project execution and delivery.</a:t>
              </a:r>
            </a:p>
            <a:p>
              <a:pPr algn="just">
                <a:lnSpc>
                  <a:spcPct val="105000"/>
                </a:lnSpc>
                <a:spcAft>
                  <a:spcPts val="200"/>
                </a:spcAft>
                <a:defRPr/>
              </a:pPr>
              <a:r>
                <a:rPr lang="en-US" sz="900" dirty="0"/>
                <a:t>                                                                                        </a:t>
              </a:r>
            </a:p>
            <a:p>
              <a:pPr algn="just">
                <a:lnSpc>
                  <a:spcPct val="105000"/>
                </a:lnSpc>
                <a:spcAft>
                  <a:spcPts val="200"/>
                </a:spcAft>
                <a:defRPr/>
              </a:pPr>
              <a:r>
                <a:rPr lang="en-US" sz="900" dirty="0"/>
                <a:t>Tools &amp; Technology: </a:t>
              </a:r>
              <a:r>
                <a:rPr lang="en-US" sz="900" b="1" dirty="0">
                  <a:solidFill>
                    <a:prstClr val="black"/>
                  </a:solidFill>
                </a:rPr>
                <a:t>R, Python, SAP Analytics Cloud, SAP Analytics Application designer, SAP Data Intelligence and SQL</a:t>
              </a:r>
              <a:endParaRPr lang="en-IN" sz="900" b="1" dirty="0"/>
            </a:p>
          </p:txBody>
        </p:sp>
        <p:sp>
          <p:nvSpPr>
            <p:cNvPr id="43" name="Rectangle 42"/>
            <p:cNvSpPr/>
            <p:nvPr/>
          </p:nvSpPr>
          <p:spPr>
            <a:xfrm>
              <a:off x="3666487" y="1372538"/>
              <a:ext cx="7493508" cy="1991022"/>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algn="ctr">
                <a:defRPr/>
              </a:pPr>
              <a:endParaRPr lang="en-GB">
                <a:solidFill>
                  <a:srgbClr val="002060"/>
                </a:solidFill>
                <a:cs typeface="Arial" pitchFamily="34" charset="0"/>
              </a:endParaRPr>
            </a:p>
          </p:txBody>
        </p:sp>
        <p:sp>
          <p:nvSpPr>
            <p:cNvPr id="20" name="Rectangle 22"/>
            <p:cNvSpPr>
              <a:spLocks noChangeArrowheads="1"/>
            </p:cNvSpPr>
            <p:nvPr/>
          </p:nvSpPr>
          <p:spPr bwMode="auto">
            <a:xfrm>
              <a:off x="375562" y="3348124"/>
              <a:ext cx="10792814" cy="257365"/>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cs typeface="Arial" pitchFamily="34" charset="0"/>
                </a:rPr>
                <a:t>Relevant Experience</a:t>
              </a:r>
            </a:p>
          </p:txBody>
        </p:sp>
        <p:pic>
          <p:nvPicPr>
            <p:cNvPr id="2" name="Picture 1"/>
            <p:cNvPicPr>
              <a:picLocks noChangeAspect="1"/>
            </p:cNvPicPr>
            <p:nvPr/>
          </p:nvPicPr>
          <p:blipFill>
            <a:blip r:embed="rId3"/>
            <a:srcRect/>
            <a:stretch/>
          </p:blipFill>
          <p:spPr>
            <a:xfrm>
              <a:off x="631920" y="1738738"/>
              <a:ext cx="1141925" cy="1503091"/>
            </a:xfrm>
            <a:prstGeom prst="rect">
              <a:avLst/>
            </a:prstGeom>
          </p:spPr>
        </p:pic>
      </p:grpSp>
      <p:sp>
        <p:nvSpPr>
          <p:cNvPr id="5" name="Rectangle 4">
            <a:extLst>
              <a:ext uri="{FF2B5EF4-FFF2-40B4-BE49-F238E27FC236}">
                <a16:creationId xmlns:a16="http://schemas.microsoft.com/office/drawing/2014/main" id="{1CF7E7AA-D1FE-4065-B535-E7BE89BCBEA9}"/>
              </a:ext>
            </a:extLst>
          </p:cNvPr>
          <p:cNvSpPr/>
          <p:nvPr/>
        </p:nvSpPr>
        <p:spPr>
          <a:xfrm>
            <a:off x="450645" y="3951598"/>
            <a:ext cx="11058326" cy="2517805"/>
          </a:xfrm>
          <a:prstGeom prst="rect">
            <a:avLst/>
          </a:prstGeom>
        </p:spPr>
        <p:txBody>
          <a:bodyPr wrap="square">
            <a:spAutoFit/>
          </a:bodyPr>
          <a:lstStyle/>
          <a:p>
            <a:pPr marL="171450" lvl="0" indent="-171450" algn="just">
              <a:lnSpc>
                <a:spcPct val="105000"/>
              </a:lnSpc>
              <a:spcAft>
                <a:spcPts val="200"/>
              </a:spcAft>
              <a:buFont typeface="Arial" panose="020B0604020202020204" pitchFamily="34" charset="0"/>
              <a:buChar char="•"/>
              <a:defRPr/>
            </a:pPr>
            <a:r>
              <a:rPr lang="en-IN" sz="900" dirty="0"/>
              <a:t>By extracting reviews and comments from different social media platforms, implemented a solution to find the </a:t>
            </a:r>
            <a:r>
              <a:rPr lang="en-IN" sz="900" b="1" dirty="0"/>
              <a:t>customer satisfaction </a:t>
            </a:r>
            <a:r>
              <a:rPr lang="en-IN" sz="900" dirty="0"/>
              <a:t>levels on the services provided by US Bank.</a:t>
            </a:r>
          </a:p>
          <a:p>
            <a:pPr marL="171450" lvl="0" indent="-171450" algn="just">
              <a:lnSpc>
                <a:spcPct val="105000"/>
              </a:lnSpc>
              <a:spcAft>
                <a:spcPts val="200"/>
              </a:spcAft>
              <a:buFont typeface="Arial" panose="020B0604020202020204" pitchFamily="34" charset="0"/>
              <a:buChar char="•"/>
              <a:defRPr/>
            </a:pPr>
            <a:r>
              <a:rPr lang="en-IN" sz="900" dirty="0"/>
              <a:t>Built a </a:t>
            </a:r>
            <a:r>
              <a:rPr lang="en-IN" sz="900" b="1" dirty="0"/>
              <a:t>Customer Segmentation </a:t>
            </a:r>
            <a:r>
              <a:rPr lang="en-IN" sz="900" dirty="0"/>
              <a:t>model for US Bank using cluster analysis based on customer behaviour for classifying the customers to provide the target advertisement.</a:t>
            </a:r>
          </a:p>
          <a:p>
            <a:pPr marL="171450" lvl="0" indent="-171450" algn="just">
              <a:lnSpc>
                <a:spcPct val="105000"/>
              </a:lnSpc>
              <a:spcAft>
                <a:spcPts val="200"/>
              </a:spcAft>
              <a:buFont typeface="Arial" panose="020B0604020202020204" pitchFamily="34" charset="0"/>
              <a:buChar char="•"/>
              <a:defRPr/>
            </a:pPr>
            <a:r>
              <a:rPr lang="en-IN" sz="900" dirty="0"/>
              <a:t>Implemented a </a:t>
            </a:r>
            <a:r>
              <a:rPr lang="en-IN" sz="900" b="1" dirty="0"/>
              <a:t>Sentiment Analysis dashboard </a:t>
            </a:r>
            <a:r>
              <a:rPr lang="en-IN" sz="900" dirty="0"/>
              <a:t>to understand the effectiveness of the campaigns conducted by a political party in AP.</a:t>
            </a:r>
          </a:p>
          <a:p>
            <a:pPr marL="171450" lvl="0" indent="-171450" algn="just">
              <a:lnSpc>
                <a:spcPct val="105000"/>
              </a:lnSpc>
              <a:spcAft>
                <a:spcPts val="200"/>
              </a:spcAft>
              <a:buFont typeface="Arial" panose="020B0604020202020204" pitchFamily="34" charset="0"/>
              <a:buChar char="•"/>
              <a:defRPr/>
            </a:pPr>
            <a:r>
              <a:rPr lang="en-IN" sz="900" dirty="0"/>
              <a:t>Built a </a:t>
            </a:r>
            <a:r>
              <a:rPr lang="en-IN" sz="900" b="1" dirty="0"/>
              <a:t>Lead Generation Chatbot</a:t>
            </a:r>
            <a:r>
              <a:rPr lang="en-IN" sz="900" dirty="0"/>
              <a:t> using </a:t>
            </a:r>
            <a:r>
              <a:rPr lang="en-IN" sz="900" b="1" dirty="0"/>
              <a:t>Google </a:t>
            </a:r>
            <a:r>
              <a:rPr lang="en-IN" sz="900" b="1" dirty="0" err="1"/>
              <a:t>Dialogeflow</a:t>
            </a:r>
            <a:r>
              <a:rPr lang="en-IN" sz="900" b="1" dirty="0"/>
              <a:t> </a:t>
            </a:r>
            <a:r>
              <a:rPr lang="en-IN" sz="900" dirty="0"/>
              <a:t>to replace the existing customer chat by drastically reducing the operation costs for the Lead Generation.</a:t>
            </a:r>
          </a:p>
          <a:p>
            <a:pPr marL="171450" lvl="0" indent="-171450" algn="just">
              <a:lnSpc>
                <a:spcPct val="105000"/>
              </a:lnSpc>
              <a:spcAft>
                <a:spcPts val="200"/>
              </a:spcAft>
              <a:buFont typeface="Arial" panose="020B0604020202020204" pitchFamily="34" charset="0"/>
              <a:buChar char="•"/>
              <a:defRPr/>
            </a:pPr>
            <a:r>
              <a:rPr lang="en-IN" sz="900" dirty="0"/>
              <a:t>Implemented a </a:t>
            </a:r>
            <a:r>
              <a:rPr lang="en-IN" sz="900" b="1" dirty="0"/>
              <a:t>python application </a:t>
            </a:r>
            <a:r>
              <a:rPr lang="en-IN" sz="900" dirty="0"/>
              <a:t>that can extract data from Quick View files provided by </a:t>
            </a:r>
            <a:r>
              <a:rPr lang="en-IN" sz="900" b="1" dirty="0"/>
              <a:t>GFK</a:t>
            </a:r>
            <a:r>
              <a:rPr lang="en-IN" sz="900" dirty="0"/>
              <a:t> (Growth From Knowledge), by eliminating third party data source provider.</a:t>
            </a:r>
          </a:p>
          <a:p>
            <a:pPr marL="171450" lvl="0" indent="-171450" algn="just">
              <a:lnSpc>
                <a:spcPct val="105000"/>
              </a:lnSpc>
              <a:spcAft>
                <a:spcPts val="200"/>
              </a:spcAft>
              <a:buFont typeface="Arial" panose="020B0604020202020204" pitchFamily="34" charset="0"/>
              <a:buChar char="•"/>
              <a:defRPr/>
            </a:pPr>
            <a:r>
              <a:rPr lang="en-IN" sz="900" dirty="0"/>
              <a:t>Implemented </a:t>
            </a:r>
            <a:r>
              <a:rPr lang="en-IN" sz="900" b="1" dirty="0"/>
              <a:t>Recommendation Engine </a:t>
            </a:r>
            <a:r>
              <a:rPr lang="en-IN" sz="900" dirty="0"/>
              <a:t>to increase the sales by 2x for a product based company.</a:t>
            </a:r>
          </a:p>
          <a:p>
            <a:pPr marL="171450" lvl="0" indent="-171450" algn="just">
              <a:lnSpc>
                <a:spcPct val="105000"/>
              </a:lnSpc>
              <a:spcAft>
                <a:spcPts val="200"/>
              </a:spcAft>
              <a:buFont typeface="Arial" panose="020B0604020202020204" pitchFamily="34" charset="0"/>
              <a:buChar char="•"/>
              <a:defRPr/>
            </a:pPr>
            <a:r>
              <a:rPr lang="en-IN" sz="900" dirty="0"/>
              <a:t>Running and implementing different dashboards in </a:t>
            </a:r>
            <a:r>
              <a:rPr lang="en-IN" sz="900" b="1" dirty="0"/>
              <a:t>Digital Marketing Analytics</a:t>
            </a:r>
            <a:r>
              <a:rPr lang="en-IN" sz="900" dirty="0"/>
              <a:t>.</a:t>
            </a:r>
          </a:p>
          <a:p>
            <a:pPr marL="171450" lvl="0" indent="-171450" algn="just">
              <a:lnSpc>
                <a:spcPct val="105000"/>
              </a:lnSpc>
              <a:spcAft>
                <a:spcPts val="200"/>
              </a:spcAft>
              <a:buFont typeface="Arial" panose="020B0604020202020204" pitchFamily="34" charset="0"/>
              <a:buChar char="•"/>
              <a:defRPr/>
            </a:pPr>
            <a:r>
              <a:rPr lang="en-IN" sz="900" dirty="0"/>
              <a:t>Implemented </a:t>
            </a:r>
            <a:r>
              <a:rPr lang="en-IN" sz="900" b="1" dirty="0"/>
              <a:t>SAP Analytics Applications</a:t>
            </a:r>
            <a:r>
              <a:rPr lang="en-IN" sz="900" dirty="0"/>
              <a:t> for </a:t>
            </a:r>
            <a:r>
              <a:rPr lang="en-IN" sz="900" b="1" dirty="0"/>
              <a:t>Financial Planning and Forecasting</a:t>
            </a:r>
            <a:r>
              <a:rPr lang="en-IN" sz="900" dirty="0"/>
              <a:t>, and </a:t>
            </a:r>
            <a:r>
              <a:rPr lang="en-IN" sz="900" b="1" dirty="0"/>
              <a:t>Transfer Pricing </a:t>
            </a:r>
            <a:r>
              <a:rPr lang="en-IN" sz="900" dirty="0"/>
              <a:t>to enable users for making data driven decisions by doing simulated forecasts, dynamic chartings and providing AI features with simple user interface.</a:t>
            </a:r>
          </a:p>
          <a:p>
            <a:pPr marL="171450" lvl="0" indent="-171450" algn="just">
              <a:lnSpc>
                <a:spcPct val="105000"/>
              </a:lnSpc>
              <a:spcAft>
                <a:spcPts val="200"/>
              </a:spcAft>
              <a:buFont typeface="Arial" panose="020B0604020202020204" pitchFamily="34" charset="0"/>
              <a:buChar char="•"/>
              <a:defRPr/>
            </a:pPr>
            <a:r>
              <a:rPr lang="en-IN" sz="900" dirty="0"/>
              <a:t>Setting up </a:t>
            </a:r>
            <a:r>
              <a:rPr lang="en-IN" sz="900" b="1" dirty="0"/>
              <a:t>python/R pipelines </a:t>
            </a:r>
            <a:r>
              <a:rPr lang="en-IN" sz="900" dirty="0"/>
              <a:t>in </a:t>
            </a:r>
            <a:r>
              <a:rPr lang="en-IN" sz="900" b="1" dirty="0"/>
              <a:t>SAP Datahub/Data Intelligence </a:t>
            </a:r>
            <a:r>
              <a:rPr lang="en-IN" sz="900" dirty="0"/>
              <a:t>platform for automating the data processing and analytics tasks.</a:t>
            </a:r>
          </a:p>
          <a:p>
            <a:pPr marL="171450" indent="-171450" algn="just">
              <a:lnSpc>
                <a:spcPct val="105000"/>
              </a:lnSpc>
              <a:spcAft>
                <a:spcPts val="200"/>
              </a:spcAft>
              <a:buFont typeface="Arial" panose="020B0604020202020204" pitchFamily="34" charset="0"/>
              <a:buChar char="•"/>
              <a:defRPr/>
            </a:pPr>
            <a:r>
              <a:rPr lang="en-IN" sz="900" dirty="0"/>
              <a:t>Assisting and Implementing the </a:t>
            </a:r>
            <a:r>
              <a:rPr lang="en-IN" sz="900" b="1" dirty="0"/>
              <a:t>SAC Storyboard </a:t>
            </a:r>
            <a:r>
              <a:rPr lang="en-IN" sz="900" dirty="0"/>
              <a:t>for the stakeholders on Ad-hoc basis.</a:t>
            </a:r>
          </a:p>
          <a:p>
            <a:pPr marL="171450" lvl="0" indent="-171450" algn="just">
              <a:lnSpc>
                <a:spcPct val="105000"/>
              </a:lnSpc>
              <a:spcAft>
                <a:spcPts val="200"/>
              </a:spcAft>
              <a:buFont typeface="Arial" panose="020B0604020202020204" pitchFamily="34" charset="0"/>
              <a:buChar char="•"/>
              <a:defRPr/>
            </a:pPr>
            <a:endParaRPr lang="en-IN" sz="900" dirty="0"/>
          </a:p>
          <a:p>
            <a:pPr marL="171450" lvl="0" indent="-171450" algn="just">
              <a:lnSpc>
                <a:spcPct val="105000"/>
              </a:lnSpc>
              <a:spcAft>
                <a:spcPts val="200"/>
              </a:spcAft>
              <a:buFont typeface="Arial" panose="020B0604020202020204" pitchFamily="34" charset="0"/>
              <a:buChar char="•"/>
              <a:defRPr/>
            </a:pPr>
            <a:endParaRPr lang="en-IN" sz="1300" dirty="0"/>
          </a:p>
          <a:p>
            <a:pPr marL="171450" lvl="0" indent="-171450" algn="just">
              <a:lnSpc>
                <a:spcPct val="105000"/>
              </a:lnSpc>
              <a:spcAft>
                <a:spcPts val="200"/>
              </a:spcAft>
              <a:buFont typeface="Arial" panose="020B0604020202020204" pitchFamily="34" charset="0"/>
              <a:buChar char="•"/>
              <a:defRPr/>
            </a:pPr>
            <a:endParaRPr lang="en-IN" sz="1100" dirty="0"/>
          </a:p>
        </p:txBody>
      </p:sp>
    </p:spTree>
    <p:extLst>
      <p:ext uri="{BB962C8B-B14F-4D97-AF65-F5344CB8AC3E}">
        <p14:creationId xmlns:p14="http://schemas.microsoft.com/office/powerpoint/2010/main" val="16123217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400116" y="3760248"/>
            <a:ext cx="11468835" cy="2652662"/>
          </a:xfrm>
          <a:prstGeom prst="rect">
            <a:avLst/>
          </a:prstGeom>
          <a:noFill/>
          <a:ln w="9525">
            <a:noFill/>
            <a:miter lim="800000"/>
            <a:headEnd/>
            <a:tailEnd/>
          </a:ln>
        </p:spPr>
        <p:txBody>
          <a:bodyPr wrap="square" lIns="20967" tIns="10484" rIns="20967" bIns="10484">
            <a:spAutoFit/>
          </a:bodyPr>
          <a:lstStyle/>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Shivappa has worked for around 5+ years in this field of predictive analytics comprising of Risk analytics , Survival Analytics, Marketing analytics , Unsupervised clustering ,Supervised learning, Unsupervised learning, pricing analytics and data visualization . He has knowledge about Regression Models , Decision trees , Random Forest , Naive Bayes , Market Basket Analysis , </a:t>
            </a:r>
            <a:r>
              <a:rPr lang="en-US" sz="900" dirty="0" err="1">
                <a:solidFill>
                  <a:srgbClr val="000000"/>
                </a:solidFill>
                <a:cs typeface="Times New Roman" pitchFamily="18" charset="0"/>
              </a:rPr>
              <a:t>Chatbot</a:t>
            </a:r>
            <a:r>
              <a:rPr lang="en-US" sz="900" dirty="0">
                <a:solidFill>
                  <a:srgbClr val="000000"/>
                </a:solidFill>
                <a:cs typeface="Times New Roman" pitchFamily="18" charset="0"/>
              </a:rPr>
              <a:t> Development, NLP etc. </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Built the model to find out propensity of each sales pipeline in the organization using classification techniques and prepared tableau dashboard to monitor the sales pipeline prediction.</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Used sentiment analysis to get customer sentiment in the feedback data. Found the topic of discussion in different verbatim in the data containing customer feedback or comments. For topic modelling, Latent </a:t>
            </a:r>
            <a:r>
              <a:rPr lang="en-US" sz="900" dirty="0" err="1">
                <a:solidFill>
                  <a:srgbClr val="000000"/>
                </a:solidFill>
                <a:cs typeface="Times New Roman" pitchFamily="18" charset="0"/>
              </a:rPr>
              <a:t>Dirichlet</a:t>
            </a:r>
            <a:r>
              <a:rPr lang="en-US" sz="900" dirty="0">
                <a:solidFill>
                  <a:srgbClr val="000000"/>
                </a:solidFill>
                <a:cs typeface="Times New Roman" pitchFamily="18" charset="0"/>
              </a:rPr>
              <a:t> Allocation (LDA) and supervised machine learning algorithms like Support Vector Machine (SVM) and Random Forest models were used, after data was cleaned and prepared. Finally used Tableau to display results.</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Built an automated and self-learned Text Mining platform which will work with any text data to categorize these texts into multiple classes (known or unknown), irrespective of domain or industry and then predict faults. Classified text columns were trained to use Latent </a:t>
            </a:r>
            <a:r>
              <a:rPr lang="en-US" sz="900" dirty="0" err="1">
                <a:solidFill>
                  <a:srgbClr val="000000"/>
                </a:solidFill>
                <a:cs typeface="Times New Roman" pitchFamily="18" charset="0"/>
              </a:rPr>
              <a:t>Dirchilet</a:t>
            </a:r>
            <a:r>
              <a:rPr lang="en-US" sz="900" dirty="0">
                <a:solidFill>
                  <a:srgbClr val="000000"/>
                </a:solidFill>
                <a:cs typeface="Times New Roman" pitchFamily="18" charset="0"/>
              </a:rPr>
              <a:t> Allocation and name the topics accordingly. We used time series pattern recognition to find out Patterns in LDA output over the time and then clustered them into similar groups. Then we trained attribution model by taking actual fault as target variable. The result had intelligent identification of most coherent topic which predicted faults for next day by seeing 5 previous days’ lag classes. Dashboard was developed to identifying irregular behavior of the topic.</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Implemented a holistic program to monitor, measure and proactively manage the churn of broadband customers. Supervised learning algorithm such as Logistic Regression, Support Vector Machines and Random Forest were deployed to allocate risk or propensity scores for each customer with information such as customer demographic information, customer complaint data, billing data, usage information etc.</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Worked on demand forecasting to help demand planners to plan sales accordingly by each month to increase their sales. Statistical forecasting models were used to forecast demand for each product in an organization. Used R tool to the analysis and reported </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Worked on market mix modelling to derive important marketing drivers to improve the revenue. Built the marketing spend optimizer tool to allocate marketing spend across all the channel so that business will reach maximum revenue.</a:t>
            </a:r>
          </a:p>
          <a:p>
            <a:pPr marL="266700" lvl="1" indent="-180975" defTabSz="1219170">
              <a:buFont typeface="Wingdings" panose="05000000000000000000" pitchFamily="2" charset="2"/>
              <a:buChar char="§"/>
              <a:defRPr/>
            </a:pPr>
            <a:r>
              <a:rPr lang="en-US" sz="900" dirty="0">
                <a:solidFill>
                  <a:srgbClr val="000000"/>
                </a:solidFill>
                <a:cs typeface="Times New Roman" pitchFamily="18" charset="0"/>
              </a:rPr>
              <a:t>Used </a:t>
            </a:r>
            <a:r>
              <a:rPr lang="en-US" sz="900" dirty="0" err="1">
                <a:solidFill>
                  <a:srgbClr val="000000"/>
                </a:solidFill>
                <a:cs typeface="Times New Roman" pitchFamily="18" charset="0"/>
              </a:rPr>
              <a:t>statespace</a:t>
            </a:r>
            <a:r>
              <a:rPr lang="en-US" sz="900" dirty="0">
                <a:solidFill>
                  <a:srgbClr val="000000"/>
                </a:solidFill>
                <a:cs typeface="Times New Roman" pitchFamily="18" charset="0"/>
              </a:rPr>
              <a:t> models in R to build the MMM model and created excel based optimizer tool with business constraints</a:t>
            </a:r>
          </a:p>
        </p:txBody>
      </p:sp>
      <p:sp>
        <p:nvSpPr>
          <p:cNvPr id="42" name="Rectangle 41"/>
          <p:cNvSpPr>
            <a:spLocks noChangeArrowheads="1"/>
          </p:cNvSpPr>
          <p:nvPr/>
        </p:nvSpPr>
        <p:spPr bwMode="auto">
          <a:xfrm>
            <a:off x="4086115" y="1492785"/>
            <a:ext cx="7526765" cy="1298446"/>
          </a:xfrm>
          <a:prstGeom prst="rect">
            <a:avLst/>
          </a:prstGeom>
          <a:noFill/>
          <a:ln w="9525">
            <a:noFill/>
            <a:miter lim="800000"/>
            <a:headEnd/>
            <a:tailEnd/>
          </a:ln>
        </p:spPr>
        <p:txBody>
          <a:bodyPr wrap="square" lIns="20967" tIns="10484" rIns="20967" bIns="10484">
            <a:spAutoFit/>
          </a:bodyPr>
          <a:lstStyle/>
          <a:p>
            <a:pPr marL="0" lvl="1" defTabSz="762000" fontAlgn="base">
              <a:spcBef>
                <a:spcPts val="600"/>
              </a:spcBef>
              <a:spcAft>
                <a:spcPct val="0"/>
              </a:spcAft>
              <a:buClr>
                <a:srgbClr val="0C2D83"/>
              </a:buClr>
              <a:defRPr/>
            </a:pPr>
            <a:r>
              <a:rPr lang="en-ZA" sz="900" dirty="0">
                <a:solidFill>
                  <a:prstClr val="black"/>
                </a:solidFill>
                <a:latin typeface="Verdana (Body)"/>
              </a:rPr>
              <a:t>Shivappa is currently working as Consultant within Analytics &amp; Cognitive department at Deloitte </a:t>
            </a:r>
            <a:r>
              <a:rPr lang="en-ZA" sz="900" dirty="0" err="1">
                <a:solidFill>
                  <a:prstClr val="black"/>
                </a:solidFill>
                <a:latin typeface="Verdana (Body)"/>
              </a:rPr>
              <a:t>Touche</a:t>
            </a:r>
            <a:r>
              <a:rPr lang="en-ZA" sz="900" dirty="0">
                <a:solidFill>
                  <a:prstClr val="black"/>
                </a:solidFill>
                <a:latin typeface="Verdana (Body)"/>
              </a:rPr>
              <a:t> Tohmatsu India LLP. Shivappa has extensive experience in the Telecommunications, Market Research, E-commerce, Sales &amp; Marketing. </a:t>
            </a: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endParaRPr kumimoji="0" lang="en-IN" sz="900" b="0" i="0" u="none" strike="noStrike" kern="1200" cap="none" spc="0" normalizeH="0" baseline="0" noProof="0" dirty="0">
              <a:ln>
                <a:noFill/>
              </a:ln>
              <a:solidFill>
                <a:srgbClr val="000000"/>
              </a:solidFill>
              <a:effectLst/>
              <a:uLnTx/>
              <a:uFillTx/>
              <a:latin typeface="Verdana (Body)"/>
              <a:cs typeface="Times New Roman" pitchFamily="18" charset="0"/>
            </a:endParaRPr>
          </a:p>
          <a:p>
            <a:pPr marL="0" lvl="1" defTabSz="762000" fontAlgn="base">
              <a:spcBef>
                <a:spcPts val="600"/>
              </a:spcBef>
              <a:spcAft>
                <a:spcPct val="0"/>
              </a:spcAft>
              <a:buClr>
                <a:srgbClr val="0C2D83"/>
              </a:buClr>
              <a:defRPr/>
            </a:pPr>
            <a:r>
              <a:rPr lang="en-US" sz="900" dirty="0">
                <a:solidFill>
                  <a:srgbClr val="000000"/>
                </a:solidFill>
                <a:latin typeface="Verdana (Body)"/>
                <a:cs typeface="Times New Roman" pitchFamily="18" charset="0"/>
              </a:rPr>
              <a:t>Shivappa has acted in the capacity of a statistical consultant on various projects and gainfully contributed in Predictive modelling, Advanced analytics, Machine learning, Text mining, Sentiment analysis, NLP and Time series analysis. </a:t>
            </a: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a:p>
            <a:pPr marL="0" marR="0" lvl="1" indent="0" algn="l" defTabSz="762000" rtl="0" eaLnBrk="1" fontAlgn="base" latinLnBrk="0" hangingPunct="1">
              <a:lnSpc>
                <a:spcPct val="100000"/>
              </a:lnSpc>
              <a:spcBef>
                <a:spcPts val="600"/>
              </a:spcBef>
              <a:spcAft>
                <a:spcPct val="0"/>
              </a:spcAft>
              <a:buClr>
                <a:srgbClr val="0C2D83"/>
              </a:buClr>
              <a:buSzTx/>
              <a:buFontTx/>
              <a:buNone/>
              <a:tabLst/>
              <a:defRPr/>
            </a:pPr>
            <a:r>
              <a:rPr kumimoji="0" lang="en-US" sz="900" b="1" i="0" u="none" strike="noStrike" kern="1200" cap="none" spc="0" normalizeH="0" baseline="0" noProof="0" dirty="0">
                <a:ln>
                  <a:noFill/>
                </a:ln>
                <a:solidFill>
                  <a:srgbClr val="000000"/>
                </a:solidFill>
                <a:effectLst/>
                <a:uLnTx/>
                <a:uFillTx/>
                <a:latin typeface="Verdana (Body)"/>
                <a:cs typeface="Times New Roman" pitchFamily="18" charset="0"/>
              </a:rPr>
              <a:t>Tools &amp; Technology:</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a:t>
            </a:r>
            <a:r>
              <a:rPr lang="en-US" sz="900" dirty="0">
                <a:solidFill>
                  <a:srgbClr val="000000"/>
                </a:solidFill>
                <a:latin typeface="Verdana (Body)"/>
                <a:cs typeface="Times New Roman" pitchFamily="18" charset="0"/>
              </a:rPr>
              <a:t>R, Python, NLP, Machine learning, Tableau </a:t>
            </a:r>
            <a:endPar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endParaRPr>
          </a:p>
        </p:txBody>
      </p:sp>
      <p:sp>
        <p:nvSpPr>
          <p:cNvPr id="3" name="Title 2"/>
          <p:cNvSpPr>
            <a:spLocks noGrp="1"/>
          </p:cNvSpPr>
          <p:nvPr>
            <p:ph type="title"/>
          </p:nvPr>
        </p:nvSpPr>
        <p:spPr>
          <a:xfrm>
            <a:off x="367179" y="415350"/>
            <a:ext cx="11252200" cy="698501"/>
          </a:xfrm>
        </p:spPr>
        <p:txBody>
          <a:bodyPr/>
          <a:lstStyle/>
          <a:p>
            <a:r>
              <a:rPr lang="en-US" dirty="0"/>
              <a:t>Shivappa Gundlur : Consultant</a:t>
            </a:r>
            <a:br>
              <a:rPr lang="en-US" dirty="0"/>
            </a:br>
            <a:r>
              <a:rPr lang="en-US" dirty="0"/>
              <a:t>Analytics and Cognitive</a:t>
            </a:r>
            <a:endParaRPr lang="en-US" noProof="0" dirty="0"/>
          </a:p>
        </p:txBody>
      </p:sp>
      <p:sp>
        <p:nvSpPr>
          <p:cNvPr id="11" name="AutoShape 34"/>
          <p:cNvSpPr>
            <a:spLocks noChangeArrowheads="1"/>
          </p:cNvSpPr>
          <p:nvPr/>
        </p:nvSpPr>
        <p:spPr bwMode="gray">
          <a:xfrm>
            <a:off x="3768130" y="1167406"/>
            <a:ext cx="8075739"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000" b="1" dirty="0">
                <a:solidFill>
                  <a:prstClr val="black"/>
                </a:solidFill>
                <a:latin typeface="Verdana (Body)"/>
                <a:cs typeface="Arial" pitchFamily="34" charset="0"/>
              </a:rPr>
              <a:t>Shivappa Gundlur</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216000" marR="0" lvl="0" indent="-10800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216000" marR="0" lvl="0" indent="-10800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67406"/>
            <a:ext cx="3773968" cy="270000"/>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a:ea typeface="+mn-ea"/>
                <a:cs typeface="+mn-cs"/>
              </a:rPr>
              <a:t>Team Member</a:t>
            </a:r>
          </a:p>
        </p:txBody>
      </p:sp>
      <p:sp>
        <p:nvSpPr>
          <p:cNvPr id="19" name="Rectangle 18"/>
          <p:cNvSpPr>
            <a:spLocks noChangeArrowheads="1"/>
          </p:cNvSpPr>
          <p:nvPr/>
        </p:nvSpPr>
        <p:spPr bwMode="auto">
          <a:xfrm>
            <a:off x="1982055" y="1808716"/>
            <a:ext cx="1877366" cy="713670"/>
          </a:xfrm>
          <a:prstGeom prst="rect">
            <a:avLst/>
          </a:prstGeom>
          <a:noFill/>
          <a:ln w="9525">
            <a:noFill/>
            <a:miter lim="800000"/>
            <a:headEnd/>
            <a:tailEnd/>
          </a:ln>
        </p:spPr>
        <p:txBody>
          <a:bodyPr wrap="square" lIns="20967" tIns="10484" rIns="20967" bIns="10484">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Masters in </a:t>
            </a:r>
            <a:r>
              <a:rPr lang="en-ZA" sz="900" dirty="0">
                <a:solidFill>
                  <a:prstClr val="black"/>
                </a:solidFill>
                <a:latin typeface="Verdana (Body)"/>
              </a:rPr>
              <a:t>Statistics</a:t>
            </a:r>
            <a:r>
              <a:rPr kumimoji="0" lang="en-ZA" sz="900" b="0" i="0" u="none" strike="noStrike" kern="1200" cap="none" spc="0" normalizeH="0" baseline="0" noProof="0" dirty="0">
                <a:ln>
                  <a:noFill/>
                </a:ln>
                <a:solidFill>
                  <a:prstClr val="black"/>
                </a:solidFill>
                <a:effectLst/>
                <a:uLnTx/>
                <a:uFillTx/>
                <a:latin typeface="Verdana (Body)"/>
              </a:rPr>
              <a:t> – </a:t>
            </a:r>
            <a:r>
              <a:rPr lang="en-ZA" sz="900" dirty="0">
                <a:solidFill>
                  <a:prstClr val="black"/>
                </a:solidFill>
                <a:latin typeface="Verdana (Body)"/>
              </a:rPr>
              <a:t>University of Mysore, Mysore</a:t>
            </a:r>
            <a:endParaRPr kumimoji="0" lang="en-ZA" sz="900" b="0" i="0" u="none" strike="noStrike" kern="1200" cap="none" spc="0" normalizeH="0" baseline="0" noProof="0" dirty="0">
              <a:ln>
                <a:noFill/>
              </a:ln>
              <a:solidFill>
                <a:prstClr val="black"/>
              </a:solidFill>
              <a:effectLst/>
              <a:uLnTx/>
              <a:uFillTx/>
              <a:latin typeface="Verdana (Body)"/>
            </a:endParaRPr>
          </a:p>
          <a:p>
            <a:pPr marL="0" marR="0" lvl="0" indent="0" algn="l" defTabSz="1219170" rtl="0" eaLnBrk="1" fontAlgn="auto" latinLnBrk="0" hangingPunct="1">
              <a:lnSpc>
                <a:spcPct val="100000"/>
              </a:lnSpc>
              <a:spcBef>
                <a:spcPts val="0"/>
              </a:spcBef>
              <a:spcAft>
                <a:spcPts val="0"/>
              </a:spcAft>
              <a:buClrTx/>
              <a:buSzTx/>
              <a:buFontTx/>
              <a:buNone/>
              <a:tabLst/>
              <a:defRPr/>
            </a:pPr>
            <a:br>
              <a:rPr kumimoji="0" lang="en-ZA" sz="900" b="0" i="0" u="none" strike="noStrike" kern="1200" cap="none" spc="0" normalizeH="0" baseline="0" noProof="0" dirty="0">
                <a:ln>
                  <a:noFill/>
                </a:ln>
                <a:solidFill>
                  <a:prstClr val="black"/>
                </a:solidFill>
                <a:effectLst/>
                <a:uLnTx/>
                <a:uFillTx/>
                <a:latin typeface="Verdana (Body)"/>
              </a:rPr>
            </a:br>
            <a:r>
              <a:rPr kumimoji="0" lang="en-ZA" sz="900" b="0" i="0" u="none" strike="noStrike" kern="1200" cap="none" spc="0" normalizeH="0" baseline="0" noProof="0" dirty="0">
                <a:ln>
                  <a:noFill/>
                </a:ln>
                <a:solidFill>
                  <a:prstClr val="black"/>
                </a:solidFill>
                <a:effectLst/>
                <a:uLnTx/>
                <a:uFillTx/>
                <a:latin typeface="Verdana (Body)"/>
              </a:rPr>
              <a:t>BSc</a:t>
            </a:r>
            <a:r>
              <a:rPr kumimoji="0" lang="en-ZA" sz="900" b="0" i="0" u="none" strike="noStrike" kern="1200" cap="none" spc="0" normalizeH="0" noProof="0" dirty="0">
                <a:ln>
                  <a:noFill/>
                </a:ln>
                <a:solidFill>
                  <a:prstClr val="black"/>
                </a:solidFill>
                <a:effectLst/>
                <a:uLnTx/>
                <a:uFillTx/>
                <a:latin typeface="Verdana (Body)"/>
              </a:rPr>
              <a:t> in Statistics – Karnataka University, Dharwad</a:t>
            </a:r>
            <a:endParaRPr kumimoji="0" lang="en-ZA" sz="900" b="0" i="0" u="none" strike="noStrike" kern="1200" cap="none" spc="0" normalizeH="0" baseline="0" noProof="0" dirty="0">
              <a:ln>
                <a:noFill/>
              </a:ln>
              <a:solidFill>
                <a:prstClr val="black"/>
              </a:solidFill>
              <a:effectLst/>
              <a:uLnTx/>
              <a:uFillTx/>
              <a:latin typeface="Verdana (Body)"/>
            </a:endParaRP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16" y="1678057"/>
            <a:ext cx="1355245" cy="1406311"/>
          </a:xfrm>
          <a:prstGeom prst="rect">
            <a:avLst/>
          </a:prstGeom>
          <a:ln w="12700">
            <a:noFill/>
          </a:ln>
        </p:spPr>
      </p:pic>
    </p:spTree>
    <p:extLst>
      <p:ext uri="{BB962C8B-B14F-4D97-AF65-F5344CB8AC3E}">
        <p14:creationId xmlns:p14="http://schemas.microsoft.com/office/powerpoint/2010/main" val="14206714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40" y="3560266"/>
            <a:ext cx="11248640" cy="2924532"/>
          </a:xfrm>
          <a:prstGeom prst="rect">
            <a:avLst/>
          </a:prstGeom>
          <a:noFill/>
          <a:ln w="9525">
            <a:noFill/>
            <a:miter lim="800000"/>
            <a:headEnd/>
            <a:tailEnd/>
          </a:ln>
        </p:spPr>
        <p:txBody>
          <a:bodyPr wrap="square" lIns="20967" tIns="10484" rIns="20967" bIns="10484">
            <a:spAutoFit/>
          </a:bodyPr>
          <a:lstStyle/>
          <a:p>
            <a:pPr marL="171450" lvl="0" indent="-171450" algn="just" fontAlgn="base">
              <a:spcBef>
                <a:spcPts val="200"/>
              </a:spcBef>
              <a:spcAft>
                <a:spcPts val="200"/>
              </a:spcAft>
              <a:buFont typeface="Arial" panose="020B0604020202020204" pitchFamily="34" charset="0"/>
              <a:buChar char="•"/>
              <a:defRPr/>
            </a:pPr>
            <a:endParaRPr lang="en-US" sz="900" b="1" dirty="0">
              <a:solidFill>
                <a:prstClr val="black"/>
              </a:solidFill>
              <a:latin typeface="Verdana (Body)"/>
              <a:ea typeface="Verdana" panose="020B0604030504040204" pitchFamily="34" charset="0"/>
            </a:endParaRPr>
          </a:p>
          <a:p>
            <a:pPr marL="171450" lvl="0" indent="-171450" algn="just" fontAlgn="base">
              <a:spcBef>
                <a:spcPts val="200"/>
              </a:spcBef>
              <a:spcAft>
                <a:spcPts val="200"/>
              </a:spcAft>
              <a:buFont typeface="Arial" panose="020B0604020202020204" pitchFamily="34" charset="0"/>
              <a:buChar char="•"/>
              <a:defRPr/>
            </a:pPr>
            <a:r>
              <a:rPr lang="en-US" sz="900" b="1" dirty="0">
                <a:solidFill>
                  <a:prstClr val="black"/>
                </a:solidFill>
                <a:latin typeface="Verdana (Body)"/>
                <a:ea typeface="Verdana" panose="020B0604030504040204" pitchFamily="34" charset="0"/>
              </a:rPr>
              <a:t>Sentiment Classification:</a:t>
            </a:r>
            <a:r>
              <a:rPr lang="en-US" sz="900" dirty="0">
                <a:solidFill>
                  <a:prstClr val="black"/>
                </a:solidFill>
                <a:latin typeface="Verdana (Body)"/>
                <a:ea typeface="Verdana" panose="020B0604030504040204" pitchFamily="34" charset="0"/>
              </a:rPr>
              <a:t> Build and deployed sentiment classification model using deep learning which was integrated into social media analytics and customer engagement platform to generate social media insights about the customers such as the online buzz created by the brand and how effective are the marketing campaigns. This insights helped in reducing negative chatter related to the customer, identify important conversations and control negativity about the customer brand</a:t>
            </a:r>
          </a:p>
          <a:p>
            <a:pPr marL="171450" lvl="0" indent="-171450" algn="just" fontAlgn="base">
              <a:spcBef>
                <a:spcPts val="200"/>
              </a:spcBef>
              <a:spcAft>
                <a:spcPts val="200"/>
              </a:spcAft>
              <a:buFont typeface="Arial" panose="020B0604020202020204" pitchFamily="34" charset="0"/>
              <a:buChar char="•"/>
              <a:defRPr/>
            </a:pPr>
            <a:r>
              <a:rPr lang="en-US" sz="900" b="1" dirty="0">
                <a:solidFill>
                  <a:prstClr val="black"/>
                </a:solidFill>
                <a:latin typeface="Verdana (Body)"/>
                <a:ea typeface="Verdana" panose="020B0604030504040204" pitchFamily="34" charset="0"/>
              </a:rPr>
              <a:t>Anomaly detection: </a:t>
            </a:r>
            <a:r>
              <a:rPr lang="en-US" sz="900" dirty="0">
                <a:solidFill>
                  <a:prstClr val="black"/>
                </a:solidFill>
                <a:latin typeface="Verdana (Body)"/>
                <a:ea typeface="Verdana" panose="020B0604030504040204" pitchFamily="34" charset="0"/>
              </a:rPr>
              <a:t>Build and deployed anomaly detection system for an social media analytics platform which was used to identify if there is sudden rise in engagements for a brand over social media. This helped to identify key topics and trends related to the customers</a:t>
            </a:r>
            <a:endParaRPr lang="en-US" sz="900" b="1" dirty="0">
              <a:solidFill>
                <a:srgbClr val="000000"/>
              </a:solidFill>
              <a:latin typeface="Verdana (Body)"/>
              <a:ea typeface="Verdana" panose="020B0604030504040204" pitchFamily="34" charset="0"/>
              <a:cs typeface="Times New Roman" pitchFamily="18" charset="0"/>
            </a:endParaRPr>
          </a:p>
          <a:p>
            <a:pPr marL="179388" lvl="1" indent="-179388" algn="just">
              <a:spcBef>
                <a:spcPts val="200"/>
              </a:spcBef>
              <a:spcAft>
                <a:spcPts val="200"/>
              </a:spcAft>
              <a:buFont typeface="Wingdings" panose="05000000000000000000" pitchFamily="2" charset="2"/>
              <a:buChar char="§"/>
              <a:defRPr/>
            </a:pPr>
            <a:r>
              <a:rPr lang="en-US" sz="900" b="1" dirty="0">
                <a:solidFill>
                  <a:srgbClr val="000000"/>
                </a:solidFill>
                <a:latin typeface="Verdana (Body)"/>
                <a:ea typeface="Verdana" panose="020B0604030504040204" pitchFamily="34" charset="0"/>
                <a:cs typeface="Times New Roman" pitchFamily="18" charset="0"/>
              </a:rPr>
              <a:t>Face recognition: </a:t>
            </a:r>
            <a:r>
              <a:rPr lang="en-US" sz="900" dirty="0">
                <a:solidFill>
                  <a:srgbClr val="000000"/>
                </a:solidFill>
                <a:latin typeface="Verdana (Body)"/>
                <a:ea typeface="Verdana" panose="020B0604030504040204" pitchFamily="34" charset="0"/>
                <a:cs typeface="Times New Roman" pitchFamily="18" charset="0"/>
              </a:rPr>
              <a:t>A Professional business services enterprise</a:t>
            </a:r>
            <a:r>
              <a:rPr lang="en-US" sz="900" b="1" dirty="0">
                <a:solidFill>
                  <a:srgbClr val="000000"/>
                </a:solidFill>
                <a:latin typeface="Verdana (Body)"/>
                <a:ea typeface="Verdana" panose="020B0604030504040204" pitchFamily="34" charset="0"/>
                <a:cs typeface="Times New Roman" pitchFamily="18" charset="0"/>
              </a:rPr>
              <a:t> </a:t>
            </a:r>
            <a:r>
              <a:rPr lang="en-US" sz="900" dirty="0">
                <a:solidFill>
                  <a:srgbClr val="000000"/>
                </a:solidFill>
                <a:latin typeface="Verdana (Body)"/>
                <a:ea typeface="Verdana" panose="020B0604030504040204" pitchFamily="34" charset="0"/>
                <a:cs typeface="Times New Roman" pitchFamily="18" charset="0"/>
              </a:rPr>
              <a:t>wanted to create an attendance system for their on-field employees.</a:t>
            </a:r>
            <a:r>
              <a:rPr lang="en-US" sz="900" b="1" dirty="0">
                <a:solidFill>
                  <a:srgbClr val="000000"/>
                </a:solidFill>
                <a:latin typeface="Verdana (Body)"/>
                <a:ea typeface="Verdana" panose="020B0604030504040204" pitchFamily="34" charset="0"/>
                <a:cs typeface="Times New Roman" pitchFamily="18" charset="0"/>
              </a:rPr>
              <a:t> </a:t>
            </a:r>
            <a:r>
              <a:rPr lang="en-US" sz="900" dirty="0">
                <a:solidFill>
                  <a:srgbClr val="000000"/>
                </a:solidFill>
                <a:latin typeface="Verdana (Body)"/>
                <a:ea typeface="Verdana" panose="020B0604030504040204" pitchFamily="34" charset="0"/>
                <a:cs typeface="Times New Roman" pitchFamily="18" charset="0"/>
              </a:rPr>
              <a:t>Build and deployed face recognition system which was used in attendance system application in Android and IOS </a:t>
            </a:r>
            <a:endParaRPr lang="en-US" sz="900" b="1" dirty="0">
              <a:solidFill>
                <a:srgbClr val="000000"/>
              </a:solidFill>
              <a:latin typeface="Verdana (Body)"/>
              <a:ea typeface="Verdana" panose="020B0604030504040204" pitchFamily="34" charset="0"/>
              <a:cs typeface="Times New Roman" pitchFamily="18" charset="0"/>
            </a:endParaRPr>
          </a:p>
          <a:p>
            <a:pPr marL="179388" lvl="1" indent="-179388" algn="just">
              <a:spcBef>
                <a:spcPts val="200"/>
              </a:spcBef>
              <a:spcAft>
                <a:spcPts val="200"/>
              </a:spcAft>
              <a:buFont typeface="Wingdings" panose="05000000000000000000" pitchFamily="2" charset="2"/>
              <a:buChar char="§"/>
              <a:defRPr/>
            </a:pPr>
            <a:r>
              <a:rPr lang="en-US" sz="900" b="1" dirty="0">
                <a:solidFill>
                  <a:srgbClr val="000000"/>
                </a:solidFill>
                <a:latin typeface="Verdana (Body)"/>
                <a:ea typeface="Verdana" panose="020B0604030504040204" pitchFamily="34" charset="0"/>
                <a:cs typeface="Times New Roman" pitchFamily="18" charset="0"/>
              </a:rPr>
              <a:t>Resume Parsing and Resume Ranking: </a:t>
            </a:r>
            <a:r>
              <a:rPr lang="en-US" sz="900" dirty="0">
                <a:solidFill>
                  <a:srgbClr val="000000"/>
                </a:solidFill>
                <a:latin typeface="Verdana (Body)"/>
                <a:ea typeface="Verdana" panose="020B0604030504040204" pitchFamily="34" charset="0"/>
                <a:cs typeface="Times New Roman" pitchFamily="18" charset="0"/>
              </a:rPr>
              <a:t>A Leading HR Outsourcing company and a recruitment agency wanted an application wherein the process of shortlisting candidates for a specific job description would be optimized. Built an application which helped in extracting the candidate details from the resumes of different file formats and Ranked the resumes according to the similarity with the job description</a:t>
            </a:r>
            <a:endParaRPr lang="en-US" sz="900" b="1" dirty="0">
              <a:solidFill>
                <a:srgbClr val="000000"/>
              </a:solidFill>
              <a:latin typeface="Verdana (Body)"/>
              <a:ea typeface="Verdana" panose="020B0604030504040204" pitchFamily="34" charset="0"/>
              <a:cs typeface="Times New Roman" pitchFamily="18" charset="0"/>
            </a:endParaRPr>
          </a:p>
          <a:p>
            <a:pPr marL="179388" lvl="1" indent="-179388" algn="just">
              <a:spcBef>
                <a:spcPts val="200"/>
              </a:spcBef>
              <a:spcAft>
                <a:spcPts val="200"/>
              </a:spcAft>
              <a:buFont typeface="Wingdings" panose="05000000000000000000" pitchFamily="2" charset="2"/>
              <a:buChar char="§"/>
              <a:defRPr/>
            </a:pPr>
            <a:r>
              <a:rPr lang="en-US" sz="900" b="1" dirty="0">
                <a:solidFill>
                  <a:srgbClr val="000000"/>
                </a:solidFill>
                <a:latin typeface="Verdana (Body)"/>
                <a:ea typeface="Verdana" panose="020B0604030504040204" pitchFamily="34" charset="0"/>
                <a:cs typeface="Times New Roman" pitchFamily="18" charset="0"/>
              </a:rPr>
              <a:t>Chatbot: </a:t>
            </a:r>
            <a:r>
              <a:rPr lang="en-US" sz="900" dirty="0">
                <a:solidFill>
                  <a:srgbClr val="000000"/>
                </a:solidFill>
                <a:latin typeface="Verdana (Body)"/>
                <a:ea typeface="Verdana" panose="020B0604030504040204" pitchFamily="34" charset="0"/>
                <a:cs typeface="Times New Roman" pitchFamily="18" charset="0"/>
              </a:rPr>
              <a:t>A Leading HR Outsourcing company wanted to build an chatbot which helped in answering queries related to the Onboarding, Payroll, HR and compliance. Build an chatbot using RASA NLU, Python and Flask which helped in reducing and freeing up staff</a:t>
            </a:r>
            <a:endParaRPr lang="en-US" sz="900" b="1" dirty="0">
              <a:solidFill>
                <a:srgbClr val="000000"/>
              </a:solidFill>
              <a:latin typeface="Verdana (Body)"/>
              <a:ea typeface="Verdana" panose="020B0604030504040204" pitchFamily="34" charset="0"/>
              <a:cs typeface="Times New Roman" pitchFamily="18" charset="0"/>
            </a:endParaRPr>
          </a:p>
          <a:p>
            <a:pPr marL="179388" lvl="1" indent="-179388" algn="just">
              <a:spcBef>
                <a:spcPts val="200"/>
              </a:spcBef>
              <a:spcAft>
                <a:spcPts val="200"/>
              </a:spcAft>
              <a:buFont typeface="Wingdings" panose="05000000000000000000" pitchFamily="2" charset="2"/>
              <a:buChar char="§"/>
              <a:defRPr/>
            </a:pPr>
            <a:r>
              <a:rPr lang="en-US" sz="900" b="1" dirty="0">
                <a:solidFill>
                  <a:srgbClr val="000000"/>
                </a:solidFill>
                <a:latin typeface="Verdana (Body)"/>
                <a:ea typeface="Verdana" panose="020B0604030504040204" pitchFamily="34" charset="0"/>
                <a:cs typeface="Times New Roman" pitchFamily="18" charset="0"/>
              </a:rPr>
              <a:t>Customer Segmentation:</a:t>
            </a:r>
            <a:r>
              <a:rPr lang="en-US" sz="900" dirty="0">
                <a:solidFill>
                  <a:srgbClr val="000000"/>
                </a:solidFill>
                <a:latin typeface="Verdana (Body)"/>
                <a:ea typeface="Verdana" panose="020B0604030504040204" pitchFamily="34" charset="0"/>
                <a:cs typeface="Times New Roman" pitchFamily="18" charset="0"/>
              </a:rPr>
              <a:t> A Leading Commercial Vehicle Manufacturer wanted to find out customers who have higher probability of repurchasing a vehicle. Build a Clustering model based on RFM using customer purchase data. The Clustering results were combined with vehicle utilization analysis for each customer to get customer priority as High, Medium and Low</a:t>
            </a:r>
            <a:endParaRPr lang="en-US" sz="900" b="1" dirty="0">
              <a:solidFill>
                <a:srgbClr val="000000"/>
              </a:solidFill>
              <a:latin typeface="Verdana (Body)"/>
              <a:ea typeface="Verdana" panose="020B0604030504040204" pitchFamily="34" charset="0"/>
              <a:cs typeface="Times New Roman" pitchFamily="18" charset="0"/>
            </a:endParaRPr>
          </a:p>
          <a:p>
            <a:pPr marL="179388" lvl="1" indent="-179388" algn="just">
              <a:spcBef>
                <a:spcPts val="200"/>
              </a:spcBef>
              <a:spcAft>
                <a:spcPts val="200"/>
              </a:spcAft>
              <a:buFont typeface="Wingdings" panose="05000000000000000000" pitchFamily="2" charset="2"/>
              <a:buChar char="§"/>
              <a:defRPr/>
            </a:pPr>
            <a:r>
              <a:rPr lang="en-US" sz="900" b="1" dirty="0">
                <a:solidFill>
                  <a:srgbClr val="000000"/>
                </a:solidFill>
                <a:latin typeface="Verdana (Body)"/>
                <a:ea typeface="Verdana" panose="020B0604030504040204" pitchFamily="34" charset="0"/>
                <a:cs typeface="Times New Roman" pitchFamily="18" charset="0"/>
              </a:rPr>
              <a:t>Data modernization</a:t>
            </a:r>
            <a:r>
              <a:rPr lang="en-US" sz="900" dirty="0">
                <a:solidFill>
                  <a:srgbClr val="000000"/>
                </a:solidFill>
                <a:latin typeface="Verdana (Body)"/>
                <a:ea typeface="Verdana" panose="020B0604030504040204" pitchFamily="34" charset="0"/>
                <a:cs typeface="Times New Roman" pitchFamily="18" charset="0"/>
              </a:rPr>
              <a:t> using AWS Services: For an US pharmaceutical Client, Worked on Data ingestion pipeline and ETL transformation of Data using AWS Services such as Lambda, Glue, CloudFormation, </a:t>
            </a:r>
            <a:r>
              <a:rPr lang="en-US" sz="900" dirty="0" err="1">
                <a:solidFill>
                  <a:srgbClr val="000000"/>
                </a:solidFill>
                <a:latin typeface="Verdana (Body)"/>
                <a:ea typeface="Verdana" panose="020B0604030504040204" pitchFamily="34" charset="0"/>
                <a:cs typeface="Times New Roman" pitchFamily="18" charset="0"/>
              </a:rPr>
              <a:t>CodePipeLine</a:t>
            </a:r>
            <a:r>
              <a:rPr lang="en-US" sz="900" dirty="0">
                <a:solidFill>
                  <a:srgbClr val="000000"/>
                </a:solidFill>
                <a:latin typeface="Verdana (Body)"/>
                <a:ea typeface="Verdana" panose="020B0604030504040204" pitchFamily="34" charset="0"/>
                <a:cs typeface="Times New Roman" pitchFamily="18" charset="0"/>
              </a:rPr>
              <a:t> and Athena.</a:t>
            </a:r>
          </a:p>
          <a:p>
            <a:pPr marL="179388" lvl="1" indent="-179388" algn="just">
              <a:spcBef>
                <a:spcPts val="200"/>
              </a:spcBef>
              <a:spcAft>
                <a:spcPts val="200"/>
              </a:spcAft>
              <a:buFont typeface="Wingdings" panose="05000000000000000000" pitchFamily="2" charset="2"/>
              <a:buChar char="§"/>
              <a:defRPr/>
            </a:pPr>
            <a:endParaRPr lang="en-US" sz="900" dirty="0">
              <a:solidFill>
                <a:srgbClr val="000000"/>
              </a:solidFill>
              <a:latin typeface="Verdana (Body)"/>
              <a:ea typeface="Verdana" panose="020B0604030504040204" pitchFamily="34" charset="0"/>
              <a:cs typeface="Times New Roman" pitchFamily="18" charset="0"/>
            </a:endParaRPr>
          </a:p>
        </p:txBody>
      </p:sp>
      <p:sp>
        <p:nvSpPr>
          <p:cNvPr id="42" name="Rectangle 41"/>
          <p:cNvSpPr>
            <a:spLocks noChangeArrowheads="1"/>
          </p:cNvSpPr>
          <p:nvPr/>
        </p:nvSpPr>
        <p:spPr bwMode="auto">
          <a:xfrm>
            <a:off x="4115644" y="1530376"/>
            <a:ext cx="7503735" cy="1616866"/>
          </a:xfrm>
          <a:prstGeom prst="rect">
            <a:avLst/>
          </a:prstGeom>
          <a:noFill/>
          <a:ln w="9525">
            <a:noFill/>
            <a:miter lim="800000"/>
            <a:headEnd/>
            <a:tailEnd/>
          </a:ln>
        </p:spPr>
        <p:txBody>
          <a:bodyPr wrap="square" lIns="20967" tIns="10484" rIns="20967" bIns="10484">
            <a:spAutoFit/>
          </a:bodyPr>
          <a:lstStyle/>
          <a:p>
            <a:pPr marL="0" marR="0" lvl="0" indent="0" algn="just" defTabSz="914400" rtl="0" eaLnBrk="1" fontAlgn="auto" latinLnBrk="0" hangingPunct="1">
              <a:lnSpc>
                <a:spcPct val="105000"/>
              </a:lnSpc>
              <a:spcBef>
                <a:spcPts val="0"/>
              </a:spcBef>
              <a:spcAft>
                <a:spcPts val="20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Akshay is currently working as an </a:t>
            </a:r>
            <a:r>
              <a:rPr kumimoji="0" lang="en-ZA" sz="900" b="1" i="0" u="none" strike="noStrike" kern="1200" cap="none" spc="0" normalizeH="0" baseline="0" noProof="0" dirty="0">
                <a:ln>
                  <a:noFill/>
                </a:ln>
                <a:solidFill>
                  <a:prstClr val="black"/>
                </a:solidFill>
                <a:effectLst/>
                <a:uLnTx/>
                <a:uFillTx/>
                <a:latin typeface="Verdana (Body)"/>
              </a:rPr>
              <a:t>Consultant </a:t>
            </a:r>
            <a:r>
              <a:rPr kumimoji="0" lang="en-ZA" sz="900" b="0" i="0" u="none" strike="noStrike" kern="1200" cap="none" spc="0" normalizeH="0" baseline="0" noProof="0" dirty="0">
                <a:ln>
                  <a:noFill/>
                </a:ln>
                <a:solidFill>
                  <a:prstClr val="black"/>
                </a:solidFill>
                <a:effectLst/>
                <a:uLnTx/>
                <a:uFillTx/>
                <a:latin typeface="Verdana (Body)"/>
              </a:rPr>
              <a:t>within Analytics and Cognitive vertical at Deloitte, India. </a:t>
            </a:r>
            <a:r>
              <a:rPr kumimoji="0" lang="en-US" sz="900" b="0" i="0" u="none" strike="noStrike" kern="1200" cap="none" spc="0" normalizeH="0" baseline="0" noProof="0" dirty="0">
                <a:ln>
                  <a:noFill/>
                </a:ln>
                <a:solidFill>
                  <a:prstClr val="black"/>
                </a:solidFill>
                <a:effectLst/>
                <a:uLnTx/>
                <a:uFillTx/>
                <a:latin typeface="Verdana (Body)"/>
              </a:rPr>
              <a:t>Akshay has extensive background in Implementing Analytics solutions using Python, AWS, Machine Learning, Deep Learning and Natural Language Processing.</a:t>
            </a:r>
          </a:p>
          <a:p>
            <a:pPr marL="0" marR="0" lvl="0" indent="0" algn="just" defTabSz="914400" rtl="0" eaLnBrk="1" fontAlgn="auto" latinLnBrk="0" hangingPunct="1">
              <a:lnSpc>
                <a:spcPct val="105000"/>
              </a:lnSpc>
              <a:spcBef>
                <a:spcPts val="0"/>
              </a:spcBef>
              <a:spcAft>
                <a:spcPts val="2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marL="0" marR="0" lvl="0" indent="0" algn="just" defTabSz="914400" rtl="0" eaLnBrk="1" fontAlgn="auto" latinLnBrk="0" hangingPunct="1">
              <a:lnSpc>
                <a:spcPct val="105000"/>
              </a:lnSpc>
              <a:spcBef>
                <a:spcPts val="0"/>
              </a:spcBef>
              <a:spcAft>
                <a:spcPts val="200"/>
              </a:spcAft>
              <a:buClrTx/>
              <a:buSzTx/>
              <a:buFontTx/>
              <a:buNone/>
              <a:tabLst/>
              <a:defRPr/>
            </a:pPr>
            <a:r>
              <a:rPr kumimoji="0" lang="en-IN" sz="900" b="0" i="0" u="none" strike="noStrike" kern="1200" cap="none" spc="0" normalizeH="0" baseline="0" noProof="0" dirty="0">
                <a:ln>
                  <a:noFill/>
                </a:ln>
                <a:solidFill>
                  <a:srgbClr val="000000"/>
                </a:solidFill>
                <a:effectLst/>
                <a:uLnTx/>
                <a:uFillTx/>
                <a:latin typeface="Verdana (Body)"/>
                <a:cs typeface="Times New Roman" pitchFamily="18" charset="0"/>
              </a:rPr>
              <a:t>He </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has led engagements within India demonstrating expertise in building and deploying analytical models. He has worked on engagements in text analytics, </a:t>
            </a:r>
            <a:r>
              <a:rPr kumimoji="0" lang="en-US" sz="900" b="0" i="0" u="none" strike="noStrike" kern="1200" cap="none" spc="0" normalizeH="0" baseline="0" noProof="0" dirty="0" err="1">
                <a:ln>
                  <a:noFill/>
                </a:ln>
                <a:solidFill>
                  <a:srgbClr val="000000"/>
                </a:solidFill>
                <a:effectLst/>
                <a:uLnTx/>
                <a:uFillTx/>
                <a:latin typeface="Verdana (Body)"/>
                <a:cs typeface="Times New Roman" pitchFamily="18" charset="0"/>
              </a:rPr>
              <a:t>chatbot</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development, </a:t>
            </a:r>
            <a:r>
              <a:rPr kumimoji="0" lang="en-US" sz="900" b="0" i="0" u="none" strike="noStrike" kern="1200" cap="none" spc="0" normalizeH="0" baseline="0" noProof="0" dirty="0">
                <a:ln>
                  <a:noFill/>
                </a:ln>
                <a:solidFill>
                  <a:prstClr val="black"/>
                </a:solidFill>
                <a:effectLst/>
                <a:uLnTx/>
                <a:uFillTx/>
                <a:latin typeface="Verdana (Body)"/>
              </a:rPr>
              <a:t>anomaly detection</a:t>
            </a:r>
            <a:r>
              <a:rPr kumimoji="0" lang="en-US" sz="900" b="0" i="0" u="none" strike="noStrike" kern="1200" cap="none" spc="0" normalizeH="0" baseline="0" noProof="0" dirty="0">
                <a:ln>
                  <a:noFill/>
                </a:ln>
                <a:solidFill>
                  <a:srgbClr val="000000"/>
                </a:solidFill>
                <a:effectLst/>
                <a:uLnTx/>
                <a:uFillTx/>
                <a:latin typeface="Verdana (Body)"/>
                <a:cs typeface="Times New Roman" pitchFamily="18" charset="0"/>
              </a:rPr>
              <a:t>, face recognition</a:t>
            </a:r>
            <a:r>
              <a:rPr kumimoji="0" lang="en-US" sz="900" b="0" i="0" u="none" strike="noStrike" kern="1200" cap="none" spc="0" normalizeH="0" baseline="0" noProof="0" dirty="0">
                <a:ln>
                  <a:noFill/>
                </a:ln>
                <a:solidFill>
                  <a:prstClr val="black"/>
                </a:solidFill>
                <a:effectLst/>
                <a:uLnTx/>
                <a:uFillTx/>
                <a:latin typeface="Verdana (Body)"/>
              </a:rPr>
              <a:t>.</a:t>
            </a:r>
          </a:p>
          <a:p>
            <a:pPr marL="0" marR="0" lvl="0" indent="0" algn="just" defTabSz="914400" rtl="0" eaLnBrk="1" fontAlgn="auto" latinLnBrk="0" hangingPunct="1">
              <a:lnSpc>
                <a:spcPct val="105000"/>
              </a:lnSpc>
              <a:spcBef>
                <a:spcPts val="0"/>
              </a:spcBef>
              <a:spcAft>
                <a:spcPts val="2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marL="0" marR="0" lvl="0" indent="0" algn="just" defTabSz="914400" rtl="0" eaLnBrk="1" fontAlgn="auto" latinLnBrk="0" hangingPunct="1">
              <a:lnSpc>
                <a:spcPct val="105000"/>
              </a:lnSpc>
              <a:spcBef>
                <a:spcPts val="0"/>
              </a:spcBef>
              <a:spcAft>
                <a:spcPts val="2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marL="0" marR="0" lvl="0" indent="0" algn="just" defTabSz="914400" rtl="0" eaLnBrk="1" fontAlgn="auto" latinLnBrk="0" hangingPunct="1">
              <a:lnSpc>
                <a:spcPct val="105000"/>
              </a:lnSpc>
              <a:spcBef>
                <a:spcPts val="0"/>
              </a:spcBef>
              <a:spcAft>
                <a:spcPts val="20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ndParaRPr>
          </a:p>
          <a:p>
            <a:pPr marL="0" marR="0" lvl="0" indent="0" algn="just" defTabSz="914400" rtl="0" eaLnBrk="1" fontAlgn="auto" latinLnBrk="0" hangingPunct="1">
              <a:lnSpc>
                <a:spcPct val="105000"/>
              </a:lnSpc>
              <a:spcBef>
                <a:spcPts val="0"/>
              </a:spcBef>
              <a:spcAft>
                <a:spcPts val="20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Body)"/>
              </a:rPr>
              <a:t>Tools &amp; Technology</a:t>
            </a:r>
            <a:r>
              <a:rPr kumimoji="0" lang="en-US" sz="900" b="0" i="0" u="none" strike="noStrike" kern="1200" cap="none" spc="0" normalizeH="0" baseline="0" noProof="0" dirty="0">
                <a:ln>
                  <a:noFill/>
                </a:ln>
                <a:solidFill>
                  <a:prstClr val="black"/>
                </a:solidFill>
                <a:effectLst/>
                <a:uLnTx/>
                <a:uFillTx/>
                <a:latin typeface="Verdana (Body)"/>
              </a:rPr>
              <a:t>: R, Python, AWS, Flask, NLP, Machine Learning, Deep Learning</a:t>
            </a:r>
          </a:p>
        </p:txBody>
      </p:sp>
      <p:sp>
        <p:nvSpPr>
          <p:cNvPr id="3" name="Title 2"/>
          <p:cNvSpPr>
            <a:spLocks noGrp="1"/>
          </p:cNvSpPr>
          <p:nvPr>
            <p:ph type="title"/>
          </p:nvPr>
        </p:nvSpPr>
        <p:spPr>
          <a:xfrm>
            <a:off x="357656" y="344325"/>
            <a:ext cx="11252200" cy="698501"/>
          </a:xfrm>
        </p:spPr>
        <p:txBody>
          <a:bodyPr/>
          <a:lstStyle/>
          <a:p>
            <a:r>
              <a:rPr lang="en-US" dirty="0"/>
              <a:t>Akshay Dighe: Consultant</a:t>
            </a:r>
            <a:br>
              <a:rPr lang="en-US" dirty="0"/>
            </a:br>
            <a:r>
              <a:rPr lang="en-US" dirty="0"/>
              <a:t>Analytics and Cognitive</a:t>
            </a:r>
          </a:p>
        </p:txBody>
      </p:sp>
      <p:sp>
        <p:nvSpPr>
          <p:cNvPr id="11" name="AutoShape 34"/>
          <p:cNvSpPr>
            <a:spLocks noChangeArrowheads="1"/>
          </p:cNvSpPr>
          <p:nvPr/>
        </p:nvSpPr>
        <p:spPr bwMode="gray">
          <a:xfrm>
            <a:off x="3768130" y="1112542"/>
            <a:ext cx="8075739" cy="303964"/>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black"/>
                </a:solidFill>
                <a:effectLst/>
                <a:uLnTx/>
                <a:uFillTx/>
                <a:latin typeface="Verdana (Body)"/>
                <a:cs typeface="Arial" pitchFamily="34" charset="0"/>
              </a:rPr>
              <a:t>Akshay Dighe</a:t>
            </a:r>
            <a:endParaRPr kumimoji="0" lang="en-GB" sz="1000" b="0" i="0" u="none" strike="noStrike" kern="1200" cap="none" spc="0" normalizeH="0" baseline="0" noProof="0" dirty="0">
              <a:ln>
                <a:noFill/>
              </a:ln>
              <a:solidFill>
                <a:prstClr val="black"/>
              </a:solidFill>
              <a:effectLst/>
              <a:uLnTx/>
              <a:uFillTx/>
              <a:latin typeface="Verdana (Body)"/>
              <a:cs typeface="Arial"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16569"/>
            <a:ext cx="3773968" cy="30669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121917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rPr>
              <a:t>Team Member</a:t>
            </a: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srgbClr val="002060"/>
              </a:solidFill>
              <a:effectLst/>
              <a:uLnTx/>
              <a:uFillTx/>
              <a:latin typeface="Verdana"/>
              <a:ea typeface="+mn-ea"/>
              <a:cs typeface="Arial" pitchFamily="34" charset="0"/>
            </a:endParaRPr>
          </a:p>
        </p:txBody>
      </p:sp>
      <p:sp>
        <p:nvSpPr>
          <p:cNvPr id="19" name="Rectangle 18"/>
          <p:cNvSpPr>
            <a:spLocks noChangeArrowheads="1"/>
          </p:cNvSpPr>
          <p:nvPr/>
        </p:nvSpPr>
        <p:spPr bwMode="auto">
          <a:xfrm>
            <a:off x="2135895" y="1781548"/>
            <a:ext cx="1718913" cy="1267668"/>
          </a:xfrm>
          <a:prstGeom prst="rect">
            <a:avLst/>
          </a:prstGeom>
          <a:noFill/>
          <a:ln w="9525">
            <a:noFill/>
            <a:miter lim="800000"/>
            <a:headEnd/>
            <a:tailEnd/>
          </a:ln>
        </p:spPr>
        <p:txBody>
          <a:bodyPr wrap="square" lIns="20967" tIns="10484" rIns="20967" bIns="1048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BE (Computer Engineering): </a:t>
            </a:r>
            <a:r>
              <a:rPr kumimoji="0" lang="en-ZA" sz="900" b="0" i="0" u="none" strike="noStrike" kern="1200" cap="none" spc="0" normalizeH="0" baseline="0" noProof="0" dirty="0" err="1">
                <a:ln>
                  <a:noFill/>
                </a:ln>
                <a:solidFill>
                  <a:prstClr val="black"/>
                </a:solidFill>
                <a:effectLst/>
                <a:uLnTx/>
                <a:uFillTx/>
                <a:latin typeface="Verdana (Body)"/>
              </a:rPr>
              <a:t>G.V.Acharya</a:t>
            </a:r>
            <a:r>
              <a:rPr kumimoji="0" lang="en-ZA" sz="900" b="0" i="0" u="none" strike="noStrike" kern="1200" cap="none" spc="0" normalizeH="0" baseline="0" noProof="0" dirty="0">
                <a:ln>
                  <a:noFill/>
                </a:ln>
                <a:solidFill>
                  <a:prstClr val="black"/>
                </a:solidFill>
                <a:effectLst/>
                <a:uLnTx/>
                <a:uFillTx/>
                <a:latin typeface="Verdana (Body)"/>
              </a:rPr>
              <a:t> Institute of Engineering and Technology, Mumbai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PGP in Big Data and Data Science: Aegis School of Business, Mumbai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969" y="1663917"/>
            <a:ext cx="1425678" cy="1504810"/>
          </a:xfrm>
          <a:prstGeom prst="rect">
            <a:avLst/>
          </a:prstGeom>
        </p:spPr>
      </p:pic>
    </p:spTree>
    <p:extLst>
      <p:ext uri="{BB962C8B-B14F-4D97-AF65-F5344CB8AC3E}">
        <p14:creationId xmlns:p14="http://schemas.microsoft.com/office/powerpoint/2010/main" val="653912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140" y="402586"/>
            <a:ext cx="11252200" cy="698501"/>
          </a:xfrm>
        </p:spPr>
        <p:txBody>
          <a:bodyPr/>
          <a:lstStyle/>
          <a:p>
            <a:r>
              <a:rPr lang="en-US" dirty="0">
                <a:latin typeface="Verdana (Headings)"/>
              </a:rPr>
              <a:t>Lohith Pyda: Consultant  </a:t>
            </a:r>
            <a:br>
              <a:rPr lang="en-US" dirty="0">
                <a:latin typeface="Verdana (Headings)"/>
              </a:rPr>
            </a:br>
            <a:r>
              <a:rPr lang="en-US" dirty="0">
                <a:latin typeface="Verdana (Headings)"/>
              </a:rPr>
              <a:t>Analytics &amp; Cognitive</a:t>
            </a:r>
            <a:endParaRPr lang="en-US" noProof="0" dirty="0">
              <a:latin typeface="Verdana (Headings)"/>
            </a:endParaRPr>
          </a:p>
        </p:txBody>
      </p:sp>
      <p:grpSp>
        <p:nvGrpSpPr>
          <p:cNvPr id="4" name="Group 3"/>
          <p:cNvGrpSpPr/>
          <p:nvPr/>
        </p:nvGrpSpPr>
        <p:grpSpPr>
          <a:xfrm>
            <a:off x="358140" y="1101087"/>
            <a:ext cx="11224744" cy="5402722"/>
            <a:chOff x="357656" y="1046429"/>
            <a:chExt cx="10810719" cy="5322840"/>
          </a:xfrm>
        </p:grpSpPr>
        <p:sp>
          <p:nvSpPr>
            <p:cNvPr id="11" name="AutoShape 34"/>
            <p:cNvSpPr>
              <a:spLocks noChangeArrowheads="1"/>
            </p:cNvSpPr>
            <p:nvPr/>
          </p:nvSpPr>
          <p:spPr bwMode="gray">
            <a:xfrm>
              <a:off x="3758606" y="1046429"/>
              <a:ext cx="7394176" cy="328511"/>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latin typeface="Verdana (Body)"/>
                  <a:ea typeface="Verdana" panose="020B0604030504040204" pitchFamily="34" charset="0"/>
                  <a:cs typeface="Arial" pitchFamily="34" charset="0"/>
                </a:rPr>
                <a:t>Professional Background</a:t>
              </a:r>
            </a:p>
          </p:txBody>
        </p:sp>
        <p:sp>
          <p:nvSpPr>
            <p:cNvPr id="12" name="Rectangle 11"/>
            <p:cNvSpPr/>
            <p:nvPr/>
          </p:nvSpPr>
          <p:spPr>
            <a:xfrm>
              <a:off x="367181" y="1263561"/>
              <a:ext cx="3290419" cy="217813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1000" b="1" dirty="0">
                  <a:solidFill>
                    <a:prstClr val="black"/>
                  </a:solidFill>
                  <a:cs typeface="Arial" pitchFamily="34" charset="0"/>
                </a:rPr>
                <a:t>  </a:t>
              </a:r>
            </a:p>
            <a:p>
              <a:pPr algn="ctr">
                <a:defRPr/>
              </a:pPr>
              <a:r>
                <a:rPr lang="en-GB" sz="1000" b="1" dirty="0">
                  <a:solidFill>
                    <a:prstClr val="black"/>
                  </a:solidFill>
                  <a:latin typeface="Verdana" panose="020B0604030504040204" pitchFamily="34" charset="0"/>
                  <a:ea typeface="Verdana" panose="020B0604030504040204" pitchFamily="34" charset="0"/>
                  <a:cs typeface="Arial" pitchFamily="34" charset="0"/>
                </a:rPr>
                <a:t>Lohith Pyda</a:t>
              </a:r>
            </a:p>
            <a:p>
              <a:pPr algn="ctr">
                <a:defRPr/>
              </a:pPr>
              <a:endParaRPr lang="en-GB" sz="1000" dirty="0">
                <a:solidFill>
                  <a:prstClr val="black"/>
                </a:solidFill>
                <a:cs typeface="Arial" pitchFamily="34" charset="0"/>
              </a:endParaRPr>
            </a:p>
            <a:p>
              <a:pPr>
                <a:defRPr/>
              </a:pPr>
              <a:endParaRPr lang="en-GB" sz="600" dirty="0">
                <a:solidFill>
                  <a:prstClr val="black"/>
                </a:solidFill>
                <a:cs typeface="Arial" pitchFamily="34" charset="0"/>
              </a:endParaRPr>
            </a:p>
          </p:txBody>
        </p:sp>
        <p:sp>
          <p:nvSpPr>
            <p:cNvPr id="14" name="Rectangle 13"/>
            <p:cNvSpPr/>
            <p:nvPr/>
          </p:nvSpPr>
          <p:spPr>
            <a:xfrm>
              <a:off x="367180" y="3596775"/>
              <a:ext cx="10792815" cy="2772494"/>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algn="ctr">
                <a:defRPr/>
              </a:pPr>
              <a:r>
                <a:rPr lang="en-GB" sz="700" dirty="0">
                  <a:solidFill>
                    <a:srgbClr val="002776"/>
                  </a:solidFill>
                  <a:cs typeface="Arial" pitchFamily="34" charset="0"/>
                </a:rPr>
                <a:t>.</a:t>
              </a:r>
            </a:p>
            <a:p>
              <a:pPr algn="ctr">
                <a:defRPr/>
              </a:pPr>
              <a:endParaRPr lang="en-GB" sz="700" dirty="0">
                <a:solidFill>
                  <a:srgbClr val="FFFFFF"/>
                </a:solidFill>
                <a:cs typeface="Arial" pitchFamily="34" charset="0"/>
              </a:endParaRPr>
            </a:p>
          </p:txBody>
        </p:sp>
        <p:sp>
          <p:nvSpPr>
            <p:cNvPr id="17" name="AutoShape 34"/>
            <p:cNvSpPr>
              <a:spLocks noChangeArrowheads="1"/>
            </p:cNvSpPr>
            <p:nvPr/>
          </p:nvSpPr>
          <p:spPr bwMode="gray">
            <a:xfrm>
              <a:off x="357656" y="1046429"/>
              <a:ext cx="3773968" cy="326109"/>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pPr>
              <a:r>
                <a:rPr lang="en-GB" sz="1100" b="1" dirty="0">
                  <a:solidFill>
                    <a:prstClr val="white"/>
                  </a:solidFill>
                  <a:latin typeface="Verdana (Body)"/>
                  <a:ea typeface="Verdana" panose="020B0604030504040204" pitchFamily="34" charset="0"/>
                </a:rPr>
                <a:t>Team Member</a:t>
              </a:r>
            </a:p>
          </p:txBody>
        </p:sp>
        <p:sp>
          <p:nvSpPr>
            <p:cNvPr id="18" name="Rectangle 20"/>
            <p:cNvSpPr>
              <a:spLocks noChangeArrowheads="1"/>
            </p:cNvSpPr>
            <p:nvPr/>
          </p:nvSpPr>
          <p:spPr bwMode="auto">
            <a:xfrm>
              <a:off x="397472" y="3680658"/>
              <a:ext cx="10748992" cy="2613441"/>
            </a:xfrm>
            <a:prstGeom prst="rect">
              <a:avLst/>
            </a:prstGeom>
            <a:noFill/>
            <a:ln w="9525">
              <a:noFill/>
              <a:miter lim="800000"/>
              <a:headEnd/>
              <a:tailEnd/>
            </a:ln>
          </p:spPr>
          <p:txBody>
            <a:bodyPr wrap="square" lIns="20967" tIns="10484" rIns="20967" bIns="10484">
              <a:spAutoFit/>
            </a:bodyPr>
            <a:lstStyle/>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Worked on </a:t>
              </a:r>
              <a:r>
                <a:rPr lang="en-GB" sz="900" b="1" dirty="0">
                  <a:latin typeface="Verdana (Body)"/>
                  <a:ea typeface="Verdana" panose="020B0604030504040204" pitchFamily="34" charset="0"/>
                </a:rPr>
                <a:t>claim adjudication </a:t>
              </a:r>
              <a:r>
                <a:rPr lang="en-GB" sz="900" dirty="0">
                  <a:latin typeface="Verdana (Body)"/>
                  <a:ea typeface="Verdana" panose="020B0604030504040204" pitchFamily="34" charset="0"/>
                </a:rPr>
                <a:t>for medical insurance client in reducing the cost of manual intervention of pended claims by using ML techniques to predict payment/denial of medical claims.  </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Performed </a:t>
              </a:r>
              <a:r>
                <a:rPr lang="en-GB" sz="900" b="1" dirty="0">
                  <a:latin typeface="Verdana (Body)"/>
                  <a:ea typeface="Verdana" panose="020B0604030504040204" pitchFamily="34" charset="0"/>
                </a:rPr>
                <a:t>sentiment analysis </a:t>
              </a:r>
              <a:r>
                <a:rPr lang="en-GB" sz="900" dirty="0">
                  <a:latin typeface="Verdana (Body)"/>
                  <a:ea typeface="Verdana" panose="020B0604030504040204" pitchFamily="34" charset="0"/>
                </a:rPr>
                <a:t>on rubber and steel news articles for the leading Indian industrial and services group, which helped the customer to keep a track of market trends and provide a comprehensive view point with easy and user-friendly interfaces.  </a:t>
              </a:r>
            </a:p>
            <a:p>
              <a:pPr marL="179388" lvl="1" indent="-179388" algn="just">
                <a:buFont typeface="Wingdings" panose="05000000000000000000" pitchFamily="2" charset="2"/>
                <a:buChar char="§"/>
                <a:defRPr/>
              </a:pPr>
              <a:endParaRPr lang="en-GB" sz="900" b="1"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Performed </a:t>
              </a:r>
              <a:r>
                <a:rPr lang="en-GB" sz="900" b="1" dirty="0">
                  <a:latin typeface="Verdana (Body)"/>
                  <a:ea typeface="Verdana" panose="020B0604030504040204" pitchFamily="34" charset="0"/>
                </a:rPr>
                <a:t>fraud analytics </a:t>
              </a:r>
              <a:r>
                <a:rPr lang="en-GB" sz="900" dirty="0">
                  <a:latin typeface="Verdana (Body)"/>
                  <a:ea typeface="Verdana" panose="020B0604030504040204" pitchFamily="34" charset="0"/>
                </a:rPr>
                <a:t>on order data of the leading telecommunication client using various classification models, which helped the customer by identifying the orders that are likely to be fraudulent, and in turn helped to minimize losses. </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Implemented </a:t>
              </a:r>
              <a:r>
                <a:rPr lang="en-GB" sz="900" b="1" dirty="0">
                  <a:latin typeface="Verdana (Body)"/>
                  <a:ea typeface="Verdana" panose="020B0604030504040204" pitchFamily="34" charset="0"/>
                </a:rPr>
                <a:t>email classification model </a:t>
              </a:r>
              <a:r>
                <a:rPr lang="en-GB" sz="900" dirty="0">
                  <a:latin typeface="Verdana (Body)"/>
                  <a:ea typeface="Verdana" panose="020B0604030504040204" pitchFamily="34" charset="0"/>
                </a:rPr>
                <a:t>for largest private bank in South America region, which helped the customer in addressing users with correct response using neural network.</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Built the </a:t>
              </a:r>
              <a:r>
                <a:rPr lang="en-GB" sz="900" b="1" dirty="0">
                  <a:latin typeface="Verdana (Body)"/>
                  <a:ea typeface="Verdana" panose="020B0604030504040204" pitchFamily="34" charset="0"/>
                </a:rPr>
                <a:t>lounge occupancy model</a:t>
              </a:r>
              <a:r>
                <a:rPr lang="en-GB" sz="900" dirty="0">
                  <a:latin typeface="Verdana (Body)"/>
                  <a:ea typeface="Verdana" panose="020B0604030504040204" pitchFamily="34" charset="0"/>
                </a:rPr>
                <a:t> to predict the likely visit of customer to the lounge and lounge occupancy count at a given date and time for major airlines of the united stated.  </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US" sz="900" dirty="0">
                  <a:latin typeface="Verdana (Body)"/>
                  <a:ea typeface="Verdana" panose="020B0604030504040204" pitchFamily="34" charset="0"/>
                </a:rPr>
                <a:t>Performed </a:t>
              </a:r>
              <a:r>
                <a:rPr lang="en-US" sz="900" b="1" dirty="0">
                  <a:latin typeface="Verdana (Body)"/>
                  <a:ea typeface="Verdana" panose="020B0604030504040204" pitchFamily="34" charset="0"/>
                </a:rPr>
                <a:t>Automatic tagging of clothes </a:t>
              </a:r>
              <a:r>
                <a:rPr lang="en-US" sz="900" dirty="0">
                  <a:latin typeface="Verdana (Body)"/>
                  <a:ea typeface="Verdana" panose="020B0604030504040204" pitchFamily="34" charset="0"/>
                </a:rPr>
                <a:t>for E-commerce company. Classified images of apparels like shirt, T-shirt, Trousers etc. which creates annual value from AI techniques.</a:t>
              </a:r>
            </a:p>
            <a:p>
              <a:pPr marL="179388" lvl="1" indent="-179388" algn="just">
                <a:buFont typeface="Wingdings" panose="05000000000000000000" pitchFamily="2" charset="2"/>
                <a:buChar char="§"/>
                <a:defRPr/>
              </a:pPr>
              <a:endParaRPr lang="en-GB" sz="900"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Developed a prototype for </a:t>
              </a:r>
              <a:r>
                <a:rPr lang="en-GB" sz="900" b="1" dirty="0">
                  <a:latin typeface="Verdana (Body)"/>
                  <a:ea typeface="Verdana" panose="020B0604030504040204" pitchFamily="34" charset="0"/>
                </a:rPr>
                <a:t>face detection </a:t>
              </a:r>
              <a:r>
                <a:rPr lang="en-GB" sz="900" dirty="0">
                  <a:latin typeface="Verdana (Body)"/>
                  <a:ea typeface="Verdana" panose="020B0604030504040204" pitchFamily="34" charset="0"/>
                </a:rPr>
                <a:t>and </a:t>
              </a:r>
              <a:r>
                <a:rPr lang="en-GB" sz="900" b="1" dirty="0">
                  <a:latin typeface="Verdana (Body)"/>
                  <a:ea typeface="Verdana" panose="020B0604030504040204" pitchFamily="34" charset="0"/>
                </a:rPr>
                <a:t>face recognition</a:t>
              </a:r>
              <a:r>
                <a:rPr lang="en-GB" sz="900" dirty="0">
                  <a:latin typeface="Verdana (Body)"/>
                  <a:ea typeface="Verdana" panose="020B0604030504040204" pitchFamily="34" charset="0"/>
                </a:rPr>
                <a:t> in both image and video using deep learning techniques to the leading insurance company in the world.</a:t>
              </a:r>
            </a:p>
            <a:p>
              <a:pPr marL="179388" lvl="1" indent="-179388" algn="just">
                <a:buFont typeface="Wingdings" panose="05000000000000000000" pitchFamily="2" charset="2"/>
                <a:buChar char="§"/>
                <a:defRPr/>
              </a:pPr>
              <a:endParaRPr lang="en-GB" sz="900" b="1" dirty="0">
                <a:latin typeface="Verdana (Body)"/>
                <a:ea typeface="Verdana" panose="020B0604030504040204" pitchFamily="34" charset="0"/>
              </a:endParaRPr>
            </a:p>
            <a:p>
              <a:pPr marL="179388" lvl="1" indent="-179388" algn="just">
                <a:buFont typeface="Wingdings" panose="05000000000000000000" pitchFamily="2" charset="2"/>
                <a:buChar char="§"/>
                <a:defRPr/>
              </a:pPr>
              <a:r>
                <a:rPr lang="en-GB" sz="900" dirty="0">
                  <a:latin typeface="Verdana (Body)"/>
                  <a:ea typeface="Verdana" panose="020B0604030504040204" pitchFamily="34" charset="0"/>
                </a:rPr>
                <a:t>Performed </a:t>
              </a:r>
              <a:r>
                <a:rPr lang="en-GB" sz="900" b="1" dirty="0">
                  <a:latin typeface="Verdana (Body)"/>
                  <a:ea typeface="Verdana" panose="020B0604030504040204" pitchFamily="34" charset="0"/>
                </a:rPr>
                <a:t>regression analysis </a:t>
              </a:r>
              <a:r>
                <a:rPr lang="en-GB" sz="900" dirty="0">
                  <a:latin typeface="Verdana (Body)"/>
                  <a:ea typeface="Verdana" panose="020B0604030504040204" pitchFamily="34" charset="0"/>
                </a:rPr>
                <a:t>on order journey from order placement to device activation, predicted the date in which the order would be confirmed, shipped, delivered and activated for the leading telecommunication client. </a:t>
              </a:r>
            </a:p>
          </p:txBody>
        </p:sp>
        <p:sp>
          <p:nvSpPr>
            <p:cNvPr id="42" name="Rectangle 41"/>
            <p:cNvSpPr>
              <a:spLocks noChangeArrowheads="1"/>
            </p:cNvSpPr>
            <p:nvPr/>
          </p:nvSpPr>
          <p:spPr bwMode="auto">
            <a:xfrm>
              <a:off x="3758606" y="1396897"/>
              <a:ext cx="7379802" cy="1424417"/>
            </a:xfrm>
            <a:prstGeom prst="rect">
              <a:avLst/>
            </a:prstGeom>
            <a:noFill/>
            <a:ln w="9525">
              <a:noFill/>
              <a:miter lim="800000"/>
              <a:headEnd/>
              <a:tailEnd/>
            </a:ln>
          </p:spPr>
          <p:txBody>
            <a:bodyPr wrap="square" lIns="20967" tIns="10484" rIns="20967" bIns="10484">
              <a:spAutoFit/>
            </a:bodyPr>
            <a:lstStyle/>
            <a:p>
              <a:pPr algn="just">
                <a:lnSpc>
                  <a:spcPct val="105000"/>
                </a:lnSpc>
                <a:spcAft>
                  <a:spcPts val="200"/>
                </a:spcAft>
                <a:defRPr/>
              </a:pPr>
              <a:r>
                <a:rPr lang="en-ZA" sz="900" dirty="0">
                  <a:solidFill>
                    <a:prstClr val="black"/>
                  </a:solidFill>
                  <a:latin typeface="Verdana (Body)"/>
                  <a:ea typeface="Verdana" panose="020B0604030504040204" pitchFamily="34" charset="0"/>
                </a:rPr>
                <a:t>Lohith is currently working as a</a:t>
              </a:r>
              <a:r>
                <a:rPr lang="en-ZA" sz="900" b="1" dirty="0">
                  <a:solidFill>
                    <a:prstClr val="black"/>
                  </a:solidFill>
                  <a:latin typeface="Verdana (Body)"/>
                  <a:ea typeface="Verdana" panose="020B0604030504040204" pitchFamily="34" charset="0"/>
                </a:rPr>
                <a:t> Consultant </a:t>
              </a:r>
              <a:r>
                <a:rPr lang="en-ZA" sz="900" dirty="0">
                  <a:solidFill>
                    <a:prstClr val="black"/>
                  </a:solidFill>
                  <a:latin typeface="Verdana (Body)"/>
                  <a:ea typeface="Verdana" panose="020B0604030504040204" pitchFamily="34" charset="0"/>
                </a:rPr>
                <a:t>within Analytics and Cognitive vertical at Deloitte, India. Lohith has</a:t>
              </a:r>
              <a:r>
                <a:rPr lang="en-US" sz="900" dirty="0">
                  <a:latin typeface="Verdana (Body)"/>
                  <a:ea typeface="Verdana" panose="020B0604030504040204" pitchFamily="34" charset="0"/>
                </a:rPr>
                <a:t> extensive background in implementing Analytical solutions and worked with various clients from different geographies to solve business problem for Telecom, Airlines and Insurance industry. </a:t>
              </a:r>
            </a:p>
            <a:p>
              <a:pPr algn="just">
                <a:lnSpc>
                  <a:spcPct val="105000"/>
                </a:lnSpc>
                <a:spcAft>
                  <a:spcPts val="200"/>
                </a:spcAft>
                <a:defRPr/>
              </a:pPr>
              <a:endParaRPr lang="en-US" sz="900" dirty="0">
                <a:latin typeface="Verdana (Body)"/>
                <a:ea typeface="Verdana" panose="020B0604030504040204" pitchFamily="34" charset="0"/>
              </a:endParaRPr>
            </a:p>
            <a:p>
              <a:pPr algn="just">
                <a:lnSpc>
                  <a:spcPct val="105000"/>
                </a:lnSpc>
                <a:spcAft>
                  <a:spcPts val="200"/>
                </a:spcAft>
                <a:defRPr/>
              </a:pPr>
              <a:r>
                <a:rPr lang="en-IN" sz="900" dirty="0">
                  <a:solidFill>
                    <a:srgbClr val="000000"/>
                  </a:solidFill>
                  <a:latin typeface="Verdana (Body)"/>
                  <a:ea typeface="Verdana" panose="020B0604030504040204" pitchFamily="34" charset="0"/>
                  <a:cs typeface="Times New Roman" pitchFamily="18" charset="0"/>
                </a:rPr>
                <a:t>He </a:t>
              </a:r>
              <a:r>
                <a:rPr lang="en-US" sz="900" dirty="0">
                  <a:solidFill>
                    <a:srgbClr val="000000"/>
                  </a:solidFill>
                  <a:latin typeface="Verdana (Body)"/>
                  <a:ea typeface="Verdana" panose="020B0604030504040204" pitchFamily="34" charset="0"/>
                  <a:cs typeface="Times New Roman" pitchFamily="18" charset="0"/>
                </a:rPr>
                <a:t>has led engagements with various clients in building and deploying predictive analytical models and deep learning based solutions. He has worked on engagements in Deep Learning, predictive analytics and NLP</a:t>
              </a:r>
              <a:r>
                <a:rPr lang="en-US" sz="900" dirty="0">
                  <a:latin typeface="Verdana (Body)"/>
                  <a:ea typeface="Verdana" panose="020B0604030504040204" pitchFamily="34" charset="0"/>
                </a:rPr>
                <a:t>.</a:t>
              </a:r>
            </a:p>
            <a:p>
              <a:pPr algn="just">
                <a:lnSpc>
                  <a:spcPct val="105000"/>
                </a:lnSpc>
                <a:spcAft>
                  <a:spcPts val="200"/>
                </a:spcAft>
                <a:defRPr/>
              </a:pPr>
              <a:endParaRPr lang="en-US" sz="900" dirty="0">
                <a:latin typeface="Verdana (Body)"/>
                <a:ea typeface="Verdana" panose="020B0604030504040204" pitchFamily="34" charset="0"/>
              </a:endParaRPr>
            </a:p>
            <a:p>
              <a:pPr algn="just">
                <a:lnSpc>
                  <a:spcPct val="105000"/>
                </a:lnSpc>
                <a:spcAft>
                  <a:spcPts val="200"/>
                </a:spcAft>
                <a:defRPr/>
              </a:pPr>
              <a:r>
                <a:rPr lang="en-US" sz="900" b="1" dirty="0">
                  <a:latin typeface="Verdana (Body)"/>
                  <a:ea typeface="Verdana" panose="020B0604030504040204" pitchFamily="34" charset="0"/>
                </a:rPr>
                <a:t>Tools &amp; Technology:</a:t>
              </a:r>
              <a:r>
                <a:rPr lang="en-US" sz="900" b="1" dirty="0">
                  <a:solidFill>
                    <a:prstClr val="black"/>
                  </a:solidFill>
                  <a:latin typeface="Verdana (Body)"/>
                  <a:ea typeface="Verdana" panose="020B0604030504040204" pitchFamily="34" charset="0"/>
                </a:rPr>
                <a:t> </a:t>
              </a:r>
              <a:r>
                <a:rPr lang="en-US" sz="900" dirty="0">
                  <a:solidFill>
                    <a:prstClr val="black"/>
                  </a:solidFill>
                  <a:latin typeface="Verdana (Body)"/>
                  <a:ea typeface="Verdana" panose="020B0604030504040204" pitchFamily="34" charset="0"/>
                </a:rPr>
                <a:t>Deep Learning, Machine Learning, NLP, Python</a:t>
              </a:r>
            </a:p>
            <a:p>
              <a:pPr algn="just">
                <a:lnSpc>
                  <a:spcPct val="105000"/>
                </a:lnSpc>
                <a:spcAft>
                  <a:spcPts val="200"/>
                </a:spcAft>
                <a:defRPr/>
              </a:pPr>
              <a:endParaRPr lang="en-US" sz="900" dirty="0">
                <a:latin typeface="Verdana (Body)"/>
                <a:ea typeface="Verdana" panose="020B0604030504040204" pitchFamily="34" charset="0"/>
              </a:endParaRPr>
            </a:p>
          </p:txBody>
        </p:sp>
        <p:sp>
          <p:nvSpPr>
            <p:cNvPr id="43" name="Rectangle 42"/>
            <p:cNvSpPr/>
            <p:nvPr/>
          </p:nvSpPr>
          <p:spPr>
            <a:xfrm>
              <a:off x="3666487" y="1372538"/>
              <a:ext cx="7493508" cy="1991022"/>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algn="ctr">
                <a:defRPr/>
              </a:pPr>
              <a:endParaRPr lang="en-GB">
                <a:solidFill>
                  <a:srgbClr val="002060"/>
                </a:solidFill>
                <a:cs typeface="Arial" pitchFamily="34" charset="0"/>
              </a:endParaRPr>
            </a:p>
          </p:txBody>
        </p:sp>
        <p:sp>
          <p:nvSpPr>
            <p:cNvPr id="20" name="Rectangle 22"/>
            <p:cNvSpPr>
              <a:spLocks noChangeArrowheads="1"/>
            </p:cNvSpPr>
            <p:nvPr/>
          </p:nvSpPr>
          <p:spPr bwMode="auto">
            <a:xfrm>
              <a:off x="375562" y="3348124"/>
              <a:ext cx="10792813" cy="257365"/>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a:lnSpc>
                  <a:spcPct val="106000"/>
                </a:lnSpc>
                <a:defRPr/>
              </a:pPr>
              <a:r>
                <a:rPr lang="en-GB" sz="1100" b="1" dirty="0">
                  <a:solidFill>
                    <a:prstClr val="white"/>
                  </a:solidFill>
                  <a:latin typeface="Verdana (Body)"/>
                  <a:ea typeface="Verdana" panose="020B0604030504040204" pitchFamily="34" charset="0"/>
                  <a:cs typeface="Arial" pitchFamily="34" charset="0"/>
                </a:rPr>
                <a:t>Relevant Experience</a:t>
              </a:r>
            </a:p>
          </p:txBody>
        </p:sp>
      </p:grpSp>
      <p:sp>
        <p:nvSpPr>
          <p:cNvPr id="15" name="Rectangle 14"/>
          <p:cNvSpPr>
            <a:spLocks noChangeArrowheads="1"/>
          </p:cNvSpPr>
          <p:nvPr/>
        </p:nvSpPr>
        <p:spPr bwMode="auto">
          <a:xfrm>
            <a:off x="1936262" y="1966521"/>
            <a:ext cx="1836657" cy="852169"/>
          </a:xfrm>
          <a:prstGeom prst="rect">
            <a:avLst/>
          </a:prstGeom>
          <a:noFill/>
          <a:ln w="9525">
            <a:noFill/>
            <a:miter lim="800000"/>
            <a:headEnd/>
            <a:tailEnd/>
          </a:ln>
        </p:spPr>
        <p:txBody>
          <a:bodyPr wrap="square" lIns="20967" tIns="10484" rIns="20967" bIns="10484">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Graduate – </a:t>
            </a:r>
            <a:r>
              <a:rPr kumimoji="0" lang="en-ZA" sz="900" b="0" i="0" u="none" strike="noStrike" kern="1200" cap="none" spc="0" normalizeH="0" baseline="0" noProof="0" dirty="0" err="1">
                <a:ln>
                  <a:noFill/>
                </a:ln>
                <a:solidFill>
                  <a:prstClr val="black"/>
                </a:solidFill>
                <a:effectLst/>
                <a:uLnTx/>
                <a:uFillTx/>
                <a:latin typeface="Verdana (Body)"/>
              </a:rPr>
              <a:t>Gitam</a:t>
            </a:r>
            <a:r>
              <a:rPr lang="en-ZA" sz="900" dirty="0">
                <a:solidFill>
                  <a:prstClr val="black"/>
                </a:solidFill>
                <a:latin typeface="Verdana (Body)"/>
              </a:rPr>
              <a:t> University</a:t>
            </a:r>
            <a:r>
              <a:rPr kumimoji="0" lang="en-ZA" sz="900" b="0" i="0" u="none" strike="noStrike" kern="1200" cap="none" spc="0" normalizeH="0" baseline="0" noProof="0" dirty="0">
                <a:ln>
                  <a:noFill/>
                </a:ln>
                <a:solidFill>
                  <a:prstClr val="black"/>
                </a:solidFill>
                <a:effectLst/>
                <a:uLnTx/>
                <a:uFillTx/>
                <a:latin typeface="Verdana (Body)"/>
              </a:rPr>
              <a:t> </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ZA" sz="900" dirty="0">
              <a:solidFill>
                <a:prstClr val="black"/>
              </a:solidFill>
              <a:latin typeface="Verdana (Body)"/>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rPr>
              <a:t>Deep Learning specialization (</a:t>
            </a:r>
            <a:r>
              <a:rPr lang="en-ZA" sz="900" dirty="0">
                <a:solidFill>
                  <a:prstClr val="black"/>
                </a:solidFill>
                <a:latin typeface="Verdana (Body)"/>
              </a:rPr>
              <a:t>c</a:t>
            </a:r>
            <a:r>
              <a:rPr kumimoji="0" lang="en-ZA" sz="900" b="0" i="0" u="none" strike="noStrike" kern="1200" cap="none" spc="0" normalizeH="0" baseline="0" noProof="0" dirty="0" err="1">
                <a:ln>
                  <a:noFill/>
                </a:ln>
                <a:solidFill>
                  <a:prstClr val="black"/>
                </a:solidFill>
                <a:effectLst/>
                <a:uLnTx/>
                <a:uFillTx/>
                <a:latin typeface="Verdana (Body)"/>
              </a:rPr>
              <a:t>oursera</a:t>
            </a:r>
            <a:r>
              <a:rPr kumimoji="0" lang="en-ZA" sz="900" b="0" i="0" u="none" strike="noStrike" kern="1200" cap="none" spc="0" normalizeH="0" baseline="0" noProof="0" dirty="0">
                <a:ln>
                  <a:noFill/>
                </a:ln>
                <a:solidFill>
                  <a:prstClr val="black"/>
                </a:solidFill>
                <a:effectLst/>
                <a:uLnTx/>
                <a:uFillTx/>
                <a:latin typeface="Verdana (Body)"/>
              </a:rPr>
              <a:t>)</a:t>
            </a:r>
          </a:p>
          <a:p>
            <a:pPr marL="0" marR="0" lvl="0" indent="0" algn="ctr" defTabSz="1219170" rtl="0" eaLnBrk="1" fontAlgn="auto" latinLnBrk="0" hangingPunct="1">
              <a:lnSpc>
                <a:spcPct val="100000"/>
              </a:lnSpc>
              <a:spcBef>
                <a:spcPts val="0"/>
              </a:spcBef>
              <a:spcAft>
                <a:spcPts val="0"/>
              </a:spcAft>
              <a:buClrTx/>
              <a:buSzTx/>
              <a:buFontTx/>
              <a:buNone/>
              <a:tabLst/>
              <a:defRPr/>
            </a:pPr>
            <a:endParaRPr lang="en-ZA" sz="900" noProof="0" dirty="0">
              <a:solidFill>
                <a:prstClr val="black"/>
              </a:solidFill>
              <a:latin typeface="Verdana (Body)"/>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498" y="1799588"/>
            <a:ext cx="1225296" cy="1584960"/>
          </a:xfrm>
          <a:prstGeom prst="rect">
            <a:avLst/>
          </a:prstGeom>
        </p:spPr>
      </p:pic>
    </p:spTree>
    <p:extLst>
      <p:ext uri="{BB962C8B-B14F-4D97-AF65-F5344CB8AC3E}">
        <p14:creationId xmlns:p14="http://schemas.microsoft.com/office/powerpoint/2010/main" val="14527480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0"/>
          <p:cNvSpPr>
            <a:spLocks noChangeArrowheads="1"/>
          </p:cNvSpPr>
          <p:nvPr/>
        </p:nvSpPr>
        <p:spPr bwMode="auto">
          <a:xfrm>
            <a:off x="370739" y="3673031"/>
            <a:ext cx="11468835" cy="2375663"/>
          </a:xfrm>
          <a:prstGeom prst="rect">
            <a:avLst/>
          </a:prstGeom>
          <a:noFill/>
          <a:ln w="9525">
            <a:noFill/>
            <a:miter lim="800000"/>
            <a:headEnd/>
            <a:tailEnd/>
          </a:ln>
        </p:spPr>
        <p:txBody>
          <a:bodyPr wrap="square" lIns="20967" tIns="10484" rIns="20967" bIns="10484">
            <a:spAutoFit/>
          </a:bodyPr>
          <a:lstStyle/>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Sridhar has analyzed and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Forecasted Oil Consumption</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in across multiple region and on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Weekly and</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Monthly</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basis using various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Time series</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and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Regression</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models which has helped the sales team in building their strategies to manage the production and sales activities</a:t>
            </a:r>
          </a:p>
          <a:p>
            <a:pPr marL="0" marR="0" lvl="1"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endParaRP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Implemented a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Predictive Analytics</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Model for an Internal Product to perform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Whitespace</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generation which helps in finding out the potential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Upsell</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and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Cross-Sell</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opportunities for the customer using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Customer Profiling techniques</a:t>
            </a: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endParaRP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Worked on the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Predictive Maintenance</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for a leading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wind power company </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for an AI driven maintenance of the turbines based upon the values generated by the sensors, this helped client in reducing downtimes and thus increased profitability by 10-15%</a:t>
            </a:r>
          </a:p>
          <a:p>
            <a:pPr marL="0" marR="0" lvl="1"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Arial" charset="0"/>
              </a:rPr>
              <a:t>Attrition Analytics:</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Arial" charset="0"/>
              </a:rPr>
              <a:t> Created employee segments for leading IT products company using logistic regression and K-Means clustering, and prepared personas to identify employee at risk of attrition to mitigate risk and take corrective actions</a:t>
            </a: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Worked for a leading retail giant to build a predictive model to predict the sales of each product at particular stores. The model was used to understand the attributes of products and stores which play a key role in increasing sales.</a:t>
            </a:r>
            <a:endPar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Arial" charset="0"/>
            </a:endParaRP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Arial" charset="0"/>
            </a:endParaRPr>
          </a:p>
          <a:p>
            <a:pPr marL="1714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Sridhar has experience in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Azure ML</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platforms and he is a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Azure Cloud Data Science Certified Professional</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He has experience working on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Azure ML Studio</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and </a:t>
            </a:r>
            <a:r>
              <a:rPr kumimoji="0" lang="en-US" sz="900" b="1"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Azure Machine Learning Services</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a:t>
            </a:r>
            <a:endParaRPr kumimoji="0" lang="en-US" sz="900" b="1"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p:txBody>
      </p:sp>
      <p:sp>
        <p:nvSpPr>
          <p:cNvPr id="42" name="Rectangle 41"/>
          <p:cNvSpPr>
            <a:spLocks noChangeArrowheads="1"/>
          </p:cNvSpPr>
          <p:nvPr/>
        </p:nvSpPr>
        <p:spPr bwMode="auto">
          <a:xfrm>
            <a:off x="4042616" y="1537027"/>
            <a:ext cx="7526765" cy="1406167"/>
          </a:xfrm>
          <a:prstGeom prst="rect">
            <a:avLst/>
          </a:prstGeom>
          <a:noFill/>
          <a:ln w="9525">
            <a:noFill/>
            <a:miter lim="800000"/>
            <a:headEnd/>
            <a:tailEnd/>
          </a:ln>
        </p:spPr>
        <p:txBody>
          <a:bodyPr wrap="square" lIns="20967" tIns="10484" rIns="20967" bIns="10484">
            <a:spAutoFit/>
          </a:bodyPr>
          <a:lstStyle/>
          <a:p>
            <a:pPr marL="0" marR="0" lvl="1" indent="0" algn="l" defTabSz="914400" rtl="0" eaLnBrk="1" fontAlgn="base" latinLnBrk="0" hangingPunct="1">
              <a:lnSpc>
                <a:spcPct val="100000"/>
              </a:lnSpc>
              <a:spcBef>
                <a:spcPct val="20000"/>
              </a:spcBef>
              <a:spcAft>
                <a:spcPct val="0"/>
              </a:spcAft>
              <a:buClr>
                <a:srgbClr val="0C2D83"/>
              </a:buClr>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Sridhar is currently working as a Consultant within Analytics and Cognitive vertical at Deloitte, India. </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He has  about 4 years of experience into the field of Data Science &amp; Analytics with hands-on experience in Predictive modelling, customer value management, Time Series Forecasting, Whitespace analysis.</a:t>
            </a:r>
          </a:p>
          <a:p>
            <a:pPr marL="0" marR="0" lvl="1" indent="0" algn="l" defTabSz="914400" rtl="0" eaLnBrk="1" fontAlgn="base" latinLnBrk="0" hangingPunct="1">
              <a:lnSpc>
                <a:spcPct val="100000"/>
              </a:lnSpc>
              <a:spcBef>
                <a:spcPct val="20000"/>
              </a:spcBef>
              <a:spcAft>
                <a:spcPct val="0"/>
              </a:spcAft>
              <a:buClr>
                <a:srgbClr val="0C2D83"/>
              </a:buClr>
              <a:buSzTx/>
              <a:buFontTx/>
              <a:buNone/>
              <a:tabLst/>
              <a:defRPr/>
            </a:pPr>
            <a:endParaRPr kumimoji="0" lang="en-IN"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0" marR="0" lvl="1" indent="0" algn="l" defTabSz="914400" rtl="0" eaLnBrk="1" fontAlgn="base" latinLnBrk="0" hangingPunct="1">
              <a:lnSpc>
                <a:spcPct val="100000"/>
              </a:lnSpc>
              <a:spcBef>
                <a:spcPct val="20000"/>
              </a:spcBef>
              <a:spcAft>
                <a:spcPct val="0"/>
              </a:spcAft>
              <a:buClr>
                <a:srgbClr val="0C2D83"/>
              </a:buClr>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He has worked with stakeholders across geographies and his major role is to interact with the stakeholders to understand the scope of business problem, provide insights / recommendations by performing descriptive and predictive analytics.</a:t>
            </a:r>
          </a:p>
          <a:p>
            <a:pPr marL="0" marR="0" lvl="1" indent="0" algn="l" defTabSz="914400" rtl="0" eaLnBrk="1" fontAlgn="base" latinLnBrk="0" hangingPunct="1">
              <a:lnSpc>
                <a:spcPct val="100000"/>
              </a:lnSpc>
              <a:spcBef>
                <a:spcPct val="20000"/>
              </a:spcBef>
              <a:spcAft>
                <a:spcPct val="0"/>
              </a:spcAft>
              <a:buClr>
                <a:srgbClr val="0C2D83"/>
              </a:buClr>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0" marR="0" lvl="1" indent="0" algn="l" defTabSz="914400" rtl="0" eaLnBrk="1" fontAlgn="base" latinLnBrk="0" hangingPunct="1">
              <a:lnSpc>
                <a:spcPct val="100000"/>
              </a:lnSpc>
              <a:spcBef>
                <a:spcPct val="20000"/>
              </a:spcBef>
              <a:spcAft>
                <a:spcPct val="0"/>
              </a:spcAft>
              <a:buClr>
                <a:srgbClr val="0C2D83"/>
              </a:buClr>
              <a:buSzTx/>
              <a:buFontTx/>
              <a:buNone/>
              <a:tabLst/>
              <a:defRPr/>
            </a:pPr>
            <a:endPar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0" marR="0" lvl="1" indent="0" algn="l" defTabSz="914400" rtl="0" eaLnBrk="1" fontAlgn="base" latinLnBrk="0" hangingPunct="1">
              <a:lnSpc>
                <a:spcPct val="100000"/>
              </a:lnSpc>
              <a:spcBef>
                <a:spcPct val="20000"/>
              </a:spcBef>
              <a:spcAft>
                <a:spcPct val="0"/>
              </a:spcAft>
              <a:buClr>
                <a:srgbClr val="0C2D83"/>
              </a:buClr>
              <a:buSzTx/>
              <a:buFontTx/>
              <a:buNone/>
              <a:tabLst/>
              <a:defRPr/>
            </a:pP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Tools &amp; Technology  - R, Python, SQL, Microsoft </a:t>
            </a:r>
            <a:r>
              <a:rPr kumimoji="0" lang="en-US" sz="900" b="0" i="0" u="none" strike="noStrike" kern="1200" cap="none" spc="0" normalizeH="0" baseline="0" noProof="0" dirty="0" err="1">
                <a:ln>
                  <a:noFill/>
                </a:ln>
                <a:solidFill>
                  <a:prstClr val="black"/>
                </a:solidFill>
                <a:effectLst/>
                <a:uLnTx/>
                <a:uFillTx/>
                <a:latin typeface="Verdana (Body)"/>
                <a:ea typeface="Verdana" panose="020B0604030504040204" pitchFamily="34" charset="0"/>
              </a:rPr>
              <a:t>AzureML</a:t>
            </a:r>
            <a:r>
              <a:rPr kumimoji="0" lang="en-US"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 Machine Learning, Data Science.	</a:t>
            </a:r>
            <a:r>
              <a:rPr kumimoji="0" lang="en-US" sz="900" b="0" i="0" u="none" strike="noStrike" kern="1200" cap="none" spc="0" normalizeH="0" baseline="0" noProof="0" dirty="0">
                <a:ln>
                  <a:noFill/>
                </a:ln>
                <a:solidFill>
                  <a:srgbClr val="000000"/>
                </a:solidFill>
                <a:effectLst/>
                <a:uLnTx/>
                <a:uFillTx/>
                <a:latin typeface="Verdana (Body)"/>
                <a:ea typeface="Verdana" panose="020B0604030504040204" pitchFamily="34" charset="0"/>
                <a:cs typeface="Times New Roman" pitchFamily="18" charset="0"/>
              </a:rPr>
              <a:t>         </a:t>
            </a:r>
          </a:p>
        </p:txBody>
      </p:sp>
      <p:sp>
        <p:nvSpPr>
          <p:cNvPr id="3" name="Title 2"/>
          <p:cNvSpPr>
            <a:spLocks noGrp="1"/>
          </p:cNvSpPr>
          <p:nvPr>
            <p:ph type="title"/>
          </p:nvPr>
        </p:nvSpPr>
        <p:spPr>
          <a:xfrm>
            <a:off x="357656" y="414041"/>
            <a:ext cx="11252200" cy="698501"/>
          </a:xfrm>
        </p:spPr>
        <p:txBody>
          <a:bodyPr/>
          <a:lstStyle/>
          <a:p>
            <a:r>
              <a:rPr lang="en-US" dirty="0"/>
              <a:t>Sridhar Kulkarni : Consultant </a:t>
            </a:r>
            <a:br>
              <a:rPr lang="en-US" dirty="0"/>
            </a:br>
            <a:r>
              <a:rPr lang="en-US" dirty="0"/>
              <a:t>Analytics &amp; Cognitive</a:t>
            </a:r>
          </a:p>
        </p:txBody>
      </p:sp>
      <p:sp>
        <p:nvSpPr>
          <p:cNvPr id="11" name="AutoShape 34"/>
          <p:cNvSpPr>
            <a:spLocks noChangeArrowheads="1"/>
          </p:cNvSpPr>
          <p:nvPr/>
        </p:nvSpPr>
        <p:spPr bwMode="gray">
          <a:xfrm>
            <a:off x="3768130" y="1112542"/>
            <a:ext cx="8075739" cy="303964"/>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Professional Background</a:t>
            </a:r>
          </a:p>
        </p:txBody>
      </p:sp>
      <p:sp>
        <p:nvSpPr>
          <p:cNvPr id="12" name="Rectangle 11"/>
          <p:cNvSpPr/>
          <p:nvPr/>
        </p:nvSpPr>
        <p:spPr>
          <a:xfrm>
            <a:off x="367181" y="1413741"/>
            <a:ext cx="3575108" cy="2027959"/>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black"/>
                </a:solidFill>
                <a:effectLst/>
                <a:uLnTx/>
                <a:uFillTx/>
                <a:latin typeface="Verdana (Body)"/>
                <a:cs typeface="Arial" pitchFamily="34" charset="0"/>
              </a:rPr>
              <a:t>Sridhar Kulkarni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prstClr val="black"/>
              </a:solidFill>
              <a:effectLst/>
              <a:uLnTx/>
              <a:uFillTx/>
              <a:latin typeface="Verdana"/>
              <a:ea typeface="+mn-ea"/>
              <a:cs typeface="Arial" pitchFamily="34" charset="0"/>
            </a:endParaRPr>
          </a:p>
        </p:txBody>
      </p:sp>
      <p:sp>
        <p:nvSpPr>
          <p:cNvPr id="14" name="Rectangle 13"/>
          <p:cNvSpPr/>
          <p:nvPr/>
        </p:nvSpPr>
        <p:spPr>
          <a:xfrm>
            <a:off x="367179" y="3548810"/>
            <a:ext cx="11472395" cy="2885717"/>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2776"/>
                </a:solidFill>
                <a:effectLst/>
                <a:uLnTx/>
                <a:uFillTx/>
                <a:latin typeface="Verdana"/>
                <a:ea typeface="+mn-ea"/>
                <a:cs typeface="Arial"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srgbClr val="FFFFFF"/>
              </a:solidFill>
              <a:effectLst/>
              <a:uLnTx/>
              <a:uFillTx/>
              <a:latin typeface="Verdana"/>
              <a:ea typeface="+mn-ea"/>
              <a:cs typeface="Arial" pitchFamily="34" charset="0"/>
            </a:endParaRPr>
          </a:p>
        </p:txBody>
      </p:sp>
      <p:sp>
        <p:nvSpPr>
          <p:cNvPr id="15" name="Rectangle 22"/>
          <p:cNvSpPr>
            <a:spLocks noChangeArrowheads="1"/>
          </p:cNvSpPr>
          <p:nvPr/>
        </p:nvSpPr>
        <p:spPr bwMode="auto">
          <a:xfrm>
            <a:off x="369085" y="3308159"/>
            <a:ext cx="11470489" cy="25210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cs typeface="Arial" pitchFamily="34" charset="0"/>
              </a:rPr>
              <a:t>Relevant Experience</a:t>
            </a:r>
          </a:p>
        </p:txBody>
      </p:sp>
      <p:sp>
        <p:nvSpPr>
          <p:cNvPr id="17" name="AutoShape 34"/>
          <p:cNvSpPr>
            <a:spLocks noChangeArrowheads="1"/>
          </p:cNvSpPr>
          <p:nvPr/>
        </p:nvSpPr>
        <p:spPr bwMode="gray">
          <a:xfrm>
            <a:off x="357656" y="1116569"/>
            <a:ext cx="3773968" cy="306697"/>
          </a:xfrm>
          <a:prstGeom prst="rect">
            <a:avLst/>
          </a:prstGeom>
          <a:solidFill>
            <a:srgbClr val="575757"/>
          </a:solidFill>
          <a:ln w="12700" cap="rnd" algn="ctr">
            <a:solidFill>
              <a:srgbClr val="575757"/>
            </a:solidFill>
            <a:miter lim="800000"/>
            <a:headEnd/>
            <a:tailEnd/>
          </a:ln>
        </p:spPr>
        <p:txBody>
          <a:bodyPr lIns="37703" tIns="37703" rIns="37703" bIns="37703" anchor="ctr" anchorCtr="1"/>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white"/>
                </a:solidFill>
                <a:effectLst/>
                <a:uLnTx/>
                <a:uFillTx/>
                <a:latin typeface="Verdana (Body)"/>
                <a:ea typeface="Verdana" panose="020B0604030504040204" pitchFamily="34" charset="0"/>
              </a:rPr>
              <a:t>Team Member</a:t>
            </a:r>
          </a:p>
        </p:txBody>
      </p:sp>
      <p:sp>
        <p:nvSpPr>
          <p:cNvPr id="13" name="Rectangle 12"/>
          <p:cNvSpPr/>
          <p:nvPr/>
        </p:nvSpPr>
        <p:spPr>
          <a:xfrm>
            <a:off x="3941486" y="1406344"/>
            <a:ext cx="7898088" cy="1908575"/>
          </a:xfrm>
          <a:prstGeom prst="rect">
            <a:avLst/>
          </a:prstGeom>
          <a:noFill/>
          <a:ln w="12700">
            <a:solidFill>
              <a:srgbClr val="575757"/>
            </a:solidFill>
          </a:ln>
        </p:spPr>
        <p:style>
          <a:lnRef idx="2">
            <a:schemeClr val="accent1">
              <a:shade val="50000"/>
            </a:schemeClr>
          </a:lnRef>
          <a:fillRef idx="1">
            <a:schemeClr val="accent1"/>
          </a:fillRef>
          <a:effectRef idx="0">
            <a:schemeClr val="accent1"/>
          </a:effectRef>
          <a:fontRef idx="minor">
            <a:schemeClr val="lt1"/>
          </a:fontRef>
        </p:style>
        <p:txBody>
          <a:bodyPr lIns="82548" tIns="82548" rIns="82548" bIns="82548"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060"/>
              </a:solidFill>
              <a:effectLst/>
              <a:uLnTx/>
              <a:uFillTx/>
              <a:latin typeface="Verdana"/>
              <a:ea typeface="+mn-ea"/>
              <a:cs typeface="Arial" pitchFamily="34" charset="0"/>
            </a:endParaRPr>
          </a:p>
        </p:txBody>
      </p:sp>
      <p:sp>
        <p:nvSpPr>
          <p:cNvPr id="16" name="Rectangle 15"/>
          <p:cNvSpPr>
            <a:spLocks noChangeArrowheads="1"/>
          </p:cNvSpPr>
          <p:nvPr/>
        </p:nvSpPr>
        <p:spPr bwMode="auto">
          <a:xfrm>
            <a:off x="1973377" y="1806987"/>
            <a:ext cx="1824283" cy="713670"/>
          </a:xfrm>
          <a:prstGeom prst="rect">
            <a:avLst/>
          </a:prstGeom>
          <a:noFill/>
          <a:ln w="9525">
            <a:noFill/>
            <a:miter lim="800000"/>
            <a:headEnd/>
            <a:tailEnd/>
          </a:ln>
        </p:spPr>
        <p:txBody>
          <a:bodyPr wrap="square" lIns="20967" tIns="10484" rIns="20967" bIns="1048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B.E (CSE) – KLE Institute of Technology, VTU</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900" b="0" i="0" u="none" strike="noStrike" kern="1200" cap="none" spc="0" normalizeH="0" baseline="0" noProof="0" dirty="0">
                <a:ln>
                  <a:noFill/>
                </a:ln>
                <a:solidFill>
                  <a:prstClr val="black"/>
                </a:solidFill>
                <a:effectLst/>
                <a:uLnTx/>
                <a:uFillTx/>
                <a:latin typeface="Verdana (Body)"/>
                <a:ea typeface="Verdana" panose="020B0604030504040204" pitchFamily="34" charset="0"/>
              </a:rPr>
              <a:t>Azure Cloud Data Science Certification from Microsoft</a:t>
            </a:r>
          </a:p>
        </p:txBody>
      </p:sp>
      <p:pic>
        <p:nvPicPr>
          <p:cNvPr id="4" name="Picture 3">
            <a:extLst>
              <a:ext uri="{FF2B5EF4-FFF2-40B4-BE49-F238E27FC236}">
                <a16:creationId xmlns:a16="http://schemas.microsoft.com/office/drawing/2014/main" id="{EF598A64-2F4F-4B7F-B8B9-0AF297FAB7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631" y="1732571"/>
            <a:ext cx="1293296" cy="1468477"/>
          </a:xfrm>
          <a:prstGeom prst="rect">
            <a:avLst/>
          </a:prstGeom>
        </p:spPr>
      </p:pic>
    </p:spTree>
    <p:extLst>
      <p:ext uri="{BB962C8B-B14F-4D97-AF65-F5344CB8AC3E}">
        <p14:creationId xmlns:p14="http://schemas.microsoft.com/office/powerpoint/2010/main" val="135873501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_US 16_9_Onscreen.potx" id="{1326C739-F2BE-4E49-AE92-64B862FEF522}" vid="{65390E24-AC4E-45FE-B3B4-9A822A6E1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F69E0ED22C1C499759BA77CA0D30EE" ma:contentTypeVersion="2" ma:contentTypeDescription="Create a new document." ma:contentTypeScope="" ma:versionID="4fabeab570e1d55232b79e6f28ddb472">
  <xsd:schema xmlns:xsd="http://www.w3.org/2001/XMLSchema" xmlns:xs="http://www.w3.org/2001/XMLSchema" xmlns:p="http://schemas.microsoft.com/office/2006/metadata/properties" xmlns:ns2="ed67cc21-761c-4401-a3a6-73ed3a3f8f32" targetNamespace="http://schemas.microsoft.com/office/2006/metadata/properties" ma:root="true" ma:fieldsID="0da6486fcce861869862636900bc9633" ns2:_="">
    <xsd:import namespace="ed67cc21-761c-4401-a3a6-73ed3a3f8f3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7cc21-761c-4401-a3a6-73ed3a3f8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A82E62-823E-4B8C-90FA-F77C2F8E54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18883D-F9F2-49E1-8509-10B019F0416B}">
  <ds:schemaRefs>
    <ds:schemaRef ds:uri="http://schemas.microsoft.com/sharepoint/v3/contenttype/forms"/>
  </ds:schemaRefs>
</ds:datastoreItem>
</file>

<file path=customXml/itemProps3.xml><?xml version="1.0" encoding="utf-8"?>
<ds:datastoreItem xmlns:ds="http://schemas.openxmlformats.org/officeDocument/2006/customXml" ds:itemID="{7E4A3642-8D30-4D5B-BF28-8582CA5222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7cc21-761c-4401-a3a6-73ed3a3f8f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792</TotalTime>
  <Words>6217</Words>
  <Application>Microsoft Office PowerPoint</Application>
  <PresentationFormat>Widescreen</PresentationFormat>
  <Paragraphs>375</Paragraphs>
  <Slides>15</Slides>
  <Notes>15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6" baseType="lpstr">
      <vt:lpstr>Arial</vt:lpstr>
      <vt:lpstr>Calibri</vt:lpstr>
      <vt:lpstr>Calibri Light</vt:lpstr>
      <vt:lpstr>Symbol</vt:lpstr>
      <vt:lpstr>Verdana</vt:lpstr>
      <vt:lpstr>Verdana (Body)</vt:lpstr>
      <vt:lpstr>Verdana (Headings)</vt:lpstr>
      <vt:lpstr>Wingdings</vt:lpstr>
      <vt:lpstr>1_Deloitte_US_Onscreen</vt:lpstr>
      <vt:lpstr>Office Theme</vt:lpstr>
      <vt:lpstr>think-cell Slide</vt:lpstr>
      <vt:lpstr>Anusha Kumar: Consultant  Analytics &amp; Cognitive</vt:lpstr>
      <vt:lpstr>Ankitkumar Velani: Consultant Analytics &amp; Cognitive</vt:lpstr>
      <vt:lpstr>Sudeshna Dutta: Consultant  Analytics &amp; Cognitive</vt:lpstr>
      <vt:lpstr>PowerPoint Presentation</vt:lpstr>
      <vt:lpstr>Hemanth Karuturi: Consultant  Analytics and Cognitive</vt:lpstr>
      <vt:lpstr>Shivappa Gundlur : Consultant Analytics and Cognitive</vt:lpstr>
      <vt:lpstr>Akshay Dighe: Consultant Analytics and Cognitive</vt:lpstr>
      <vt:lpstr>Lohith Pyda: Consultant   Analytics &amp; Cognitive</vt:lpstr>
      <vt:lpstr>Sridhar Kulkarni : Consultant  Analytics &amp; Cognitive</vt:lpstr>
      <vt:lpstr>Alok Kumar : Consultant  Analytics &amp; Cognitive</vt:lpstr>
      <vt:lpstr>Hindol Ganguly: Consultant Analytics &amp; Cognitive</vt:lpstr>
      <vt:lpstr>Roshan Raghuram: Consultant   Analytics &amp; Cognitive</vt:lpstr>
      <vt:lpstr>Ankur Aman : Consultant  Analytics &amp; Cognitive</vt:lpstr>
      <vt:lpstr>Ashish Dhuwan: Consultant Analytics &amp; Cognitive </vt:lpstr>
      <vt:lpstr>Satishkumar Pandey : Consultant Analytics and Cognitive</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Varun Rastogi : Director  Analytics &amp; Cognitive</dc:title>
  <dc:creator>Kankani, Vikas</dc:creator>
  <cp:lastModifiedBy>Kulkarni, Sridhar</cp:lastModifiedBy>
  <cp:revision>83</cp:revision>
  <dcterms:created xsi:type="dcterms:W3CDTF">2020-06-18T06:21:12Z</dcterms:created>
  <dcterms:modified xsi:type="dcterms:W3CDTF">2021-03-05T11:42:10Z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0x010100F2F69E0ED22C1C499759BA77CA0D30EE</vt:lpwstr>
  </property>
</Properties>
</file>