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85B3E-57AE-4C0A-B1A9-A54BEBB329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5C8F2E-3914-4564-A58D-C64E334CDD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CFB340-BBD1-4071-8787-5CD304BB161D}"/>
              </a:ext>
            </a:extLst>
          </p:cNvPr>
          <p:cNvSpPr>
            <a:spLocks noGrp="1"/>
          </p:cNvSpPr>
          <p:nvPr>
            <p:ph type="dt" sz="half" idx="10"/>
          </p:nvPr>
        </p:nvSpPr>
        <p:spPr/>
        <p:txBody>
          <a:bodyPr/>
          <a:lstStyle/>
          <a:p>
            <a:fld id="{7C1E5193-0428-4DB1-9790-07033ABD3242}" type="datetimeFigureOut">
              <a:rPr lang="en-US" smtClean="0"/>
              <a:t>2022-02-14</a:t>
            </a:fld>
            <a:endParaRPr lang="en-US"/>
          </a:p>
        </p:txBody>
      </p:sp>
      <p:sp>
        <p:nvSpPr>
          <p:cNvPr id="5" name="Footer Placeholder 4">
            <a:extLst>
              <a:ext uri="{FF2B5EF4-FFF2-40B4-BE49-F238E27FC236}">
                <a16:creationId xmlns:a16="http://schemas.microsoft.com/office/drawing/2014/main" id="{22FCD9F4-4542-43EE-A37D-6FB5C8EE12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71DDF4-0DE8-4157-82D3-F268E3300D13}"/>
              </a:ext>
            </a:extLst>
          </p:cNvPr>
          <p:cNvSpPr>
            <a:spLocks noGrp="1"/>
          </p:cNvSpPr>
          <p:nvPr>
            <p:ph type="sldNum" sz="quarter" idx="12"/>
          </p:nvPr>
        </p:nvSpPr>
        <p:spPr/>
        <p:txBody>
          <a:bodyPr/>
          <a:lstStyle/>
          <a:p>
            <a:fld id="{2AE068E8-0AD2-4B1B-B7FE-05416B952347}" type="slidenum">
              <a:rPr lang="en-US" smtClean="0"/>
              <a:t>‹#›</a:t>
            </a:fld>
            <a:endParaRPr lang="en-US"/>
          </a:p>
        </p:txBody>
      </p:sp>
    </p:spTree>
    <p:extLst>
      <p:ext uri="{BB962C8B-B14F-4D97-AF65-F5344CB8AC3E}">
        <p14:creationId xmlns:p14="http://schemas.microsoft.com/office/powerpoint/2010/main" val="803313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CBFF3-F1E9-4532-9B86-C589BBE303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434C36-9A2E-4307-B6C3-D8A7B6357B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23E49F-2D0F-450D-AD21-E10A457DE995}"/>
              </a:ext>
            </a:extLst>
          </p:cNvPr>
          <p:cNvSpPr>
            <a:spLocks noGrp="1"/>
          </p:cNvSpPr>
          <p:nvPr>
            <p:ph type="dt" sz="half" idx="10"/>
          </p:nvPr>
        </p:nvSpPr>
        <p:spPr/>
        <p:txBody>
          <a:bodyPr/>
          <a:lstStyle/>
          <a:p>
            <a:fld id="{7C1E5193-0428-4DB1-9790-07033ABD3242}" type="datetimeFigureOut">
              <a:rPr lang="en-US" smtClean="0"/>
              <a:t>2022-02-14</a:t>
            </a:fld>
            <a:endParaRPr lang="en-US"/>
          </a:p>
        </p:txBody>
      </p:sp>
      <p:sp>
        <p:nvSpPr>
          <p:cNvPr id="5" name="Footer Placeholder 4">
            <a:extLst>
              <a:ext uri="{FF2B5EF4-FFF2-40B4-BE49-F238E27FC236}">
                <a16:creationId xmlns:a16="http://schemas.microsoft.com/office/drawing/2014/main" id="{62C5F06C-1060-4233-B341-5D1089F65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B9DC57-3909-406B-9DE3-0F2883336C97}"/>
              </a:ext>
            </a:extLst>
          </p:cNvPr>
          <p:cNvSpPr>
            <a:spLocks noGrp="1"/>
          </p:cNvSpPr>
          <p:nvPr>
            <p:ph type="sldNum" sz="quarter" idx="12"/>
          </p:nvPr>
        </p:nvSpPr>
        <p:spPr/>
        <p:txBody>
          <a:bodyPr/>
          <a:lstStyle/>
          <a:p>
            <a:fld id="{2AE068E8-0AD2-4B1B-B7FE-05416B952347}" type="slidenum">
              <a:rPr lang="en-US" smtClean="0"/>
              <a:t>‹#›</a:t>
            </a:fld>
            <a:endParaRPr lang="en-US"/>
          </a:p>
        </p:txBody>
      </p:sp>
    </p:spTree>
    <p:extLst>
      <p:ext uri="{BB962C8B-B14F-4D97-AF65-F5344CB8AC3E}">
        <p14:creationId xmlns:p14="http://schemas.microsoft.com/office/powerpoint/2010/main" val="3012895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75A346-F00A-4695-B22D-D5C439101A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EDE627-1AF3-4001-AA8D-4B5A5342E2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EDDDBA-E6E8-452F-9C74-8803138E19B2}"/>
              </a:ext>
            </a:extLst>
          </p:cNvPr>
          <p:cNvSpPr>
            <a:spLocks noGrp="1"/>
          </p:cNvSpPr>
          <p:nvPr>
            <p:ph type="dt" sz="half" idx="10"/>
          </p:nvPr>
        </p:nvSpPr>
        <p:spPr/>
        <p:txBody>
          <a:bodyPr/>
          <a:lstStyle/>
          <a:p>
            <a:fld id="{7C1E5193-0428-4DB1-9790-07033ABD3242}" type="datetimeFigureOut">
              <a:rPr lang="en-US" smtClean="0"/>
              <a:t>2022-02-14</a:t>
            </a:fld>
            <a:endParaRPr lang="en-US"/>
          </a:p>
        </p:txBody>
      </p:sp>
      <p:sp>
        <p:nvSpPr>
          <p:cNvPr id="5" name="Footer Placeholder 4">
            <a:extLst>
              <a:ext uri="{FF2B5EF4-FFF2-40B4-BE49-F238E27FC236}">
                <a16:creationId xmlns:a16="http://schemas.microsoft.com/office/drawing/2014/main" id="{D1C19F6B-03E4-43D4-AED8-F861953978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65ECB8-7152-4BA0-9C3D-0CB8CD45EF10}"/>
              </a:ext>
            </a:extLst>
          </p:cNvPr>
          <p:cNvSpPr>
            <a:spLocks noGrp="1"/>
          </p:cNvSpPr>
          <p:nvPr>
            <p:ph type="sldNum" sz="quarter" idx="12"/>
          </p:nvPr>
        </p:nvSpPr>
        <p:spPr/>
        <p:txBody>
          <a:bodyPr/>
          <a:lstStyle/>
          <a:p>
            <a:fld id="{2AE068E8-0AD2-4B1B-B7FE-05416B952347}" type="slidenum">
              <a:rPr lang="en-US" smtClean="0"/>
              <a:t>‹#›</a:t>
            </a:fld>
            <a:endParaRPr lang="en-US"/>
          </a:p>
        </p:txBody>
      </p:sp>
    </p:spTree>
    <p:extLst>
      <p:ext uri="{BB962C8B-B14F-4D97-AF65-F5344CB8AC3E}">
        <p14:creationId xmlns:p14="http://schemas.microsoft.com/office/powerpoint/2010/main" val="74536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22B23-A45E-4D19-B89E-55B8F3AE44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35C927-722B-4910-8C90-199167001A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462144-5988-455A-8CC0-ABABFD292FFA}"/>
              </a:ext>
            </a:extLst>
          </p:cNvPr>
          <p:cNvSpPr>
            <a:spLocks noGrp="1"/>
          </p:cNvSpPr>
          <p:nvPr>
            <p:ph type="dt" sz="half" idx="10"/>
          </p:nvPr>
        </p:nvSpPr>
        <p:spPr/>
        <p:txBody>
          <a:bodyPr/>
          <a:lstStyle/>
          <a:p>
            <a:fld id="{7C1E5193-0428-4DB1-9790-07033ABD3242}" type="datetimeFigureOut">
              <a:rPr lang="en-US" smtClean="0"/>
              <a:t>2022-02-14</a:t>
            </a:fld>
            <a:endParaRPr lang="en-US"/>
          </a:p>
        </p:txBody>
      </p:sp>
      <p:sp>
        <p:nvSpPr>
          <p:cNvPr id="5" name="Footer Placeholder 4">
            <a:extLst>
              <a:ext uri="{FF2B5EF4-FFF2-40B4-BE49-F238E27FC236}">
                <a16:creationId xmlns:a16="http://schemas.microsoft.com/office/drawing/2014/main" id="{FDB39C7E-2696-4B73-A645-BC3A05C42C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47C7FB-E5A6-48A6-B823-6D0094E0C040}"/>
              </a:ext>
            </a:extLst>
          </p:cNvPr>
          <p:cNvSpPr>
            <a:spLocks noGrp="1"/>
          </p:cNvSpPr>
          <p:nvPr>
            <p:ph type="sldNum" sz="quarter" idx="12"/>
          </p:nvPr>
        </p:nvSpPr>
        <p:spPr/>
        <p:txBody>
          <a:bodyPr/>
          <a:lstStyle/>
          <a:p>
            <a:fld id="{2AE068E8-0AD2-4B1B-B7FE-05416B952347}" type="slidenum">
              <a:rPr lang="en-US" smtClean="0"/>
              <a:t>‹#›</a:t>
            </a:fld>
            <a:endParaRPr lang="en-US"/>
          </a:p>
        </p:txBody>
      </p:sp>
    </p:spTree>
    <p:extLst>
      <p:ext uri="{BB962C8B-B14F-4D97-AF65-F5344CB8AC3E}">
        <p14:creationId xmlns:p14="http://schemas.microsoft.com/office/powerpoint/2010/main" val="1558652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6807F-3C40-478A-BF7F-2FBF8DA8DB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17B900-39E6-4F57-83E6-F508761FCD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BF7846-E6A9-4D16-96D1-CE33C1040E5B}"/>
              </a:ext>
            </a:extLst>
          </p:cNvPr>
          <p:cNvSpPr>
            <a:spLocks noGrp="1"/>
          </p:cNvSpPr>
          <p:nvPr>
            <p:ph type="dt" sz="half" idx="10"/>
          </p:nvPr>
        </p:nvSpPr>
        <p:spPr/>
        <p:txBody>
          <a:bodyPr/>
          <a:lstStyle/>
          <a:p>
            <a:fld id="{7C1E5193-0428-4DB1-9790-07033ABD3242}" type="datetimeFigureOut">
              <a:rPr lang="en-US" smtClean="0"/>
              <a:t>2022-02-14</a:t>
            </a:fld>
            <a:endParaRPr lang="en-US"/>
          </a:p>
        </p:txBody>
      </p:sp>
      <p:sp>
        <p:nvSpPr>
          <p:cNvPr id="5" name="Footer Placeholder 4">
            <a:extLst>
              <a:ext uri="{FF2B5EF4-FFF2-40B4-BE49-F238E27FC236}">
                <a16:creationId xmlns:a16="http://schemas.microsoft.com/office/drawing/2014/main" id="{ABE96EC8-916D-4B74-8CB1-415A1431C9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0291A5-95D7-4157-95BF-FECBE63B82EC}"/>
              </a:ext>
            </a:extLst>
          </p:cNvPr>
          <p:cNvSpPr>
            <a:spLocks noGrp="1"/>
          </p:cNvSpPr>
          <p:nvPr>
            <p:ph type="sldNum" sz="quarter" idx="12"/>
          </p:nvPr>
        </p:nvSpPr>
        <p:spPr/>
        <p:txBody>
          <a:bodyPr/>
          <a:lstStyle/>
          <a:p>
            <a:fld id="{2AE068E8-0AD2-4B1B-B7FE-05416B952347}" type="slidenum">
              <a:rPr lang="en-US" smtClean="0"/>
              <a:t>‹#›</a:t>
            </a:fld>
            <a:endParaRPr lang="en-US"/>
          </a:p>
        </p:txBody>
      </p:sp>
    </p:spTree>
    <p:extLst>
      <p:ext uri="{BB962C8B-B14F-4D97-AF65-F5344CB8AC3E}">
        <p14:creationId xmlns:p14="http://schemas.microsoft.com/office/powerpoint/2010/main" val="3719767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A9375-1EB2-4316-8BF1-DC4ADBEA83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C382C7-B328-496F-90AC-AD41690E03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5788CB-D20C-4288-A5E1-B571D73516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BE5602-4D70-4F85-B28B-64841462E65A}"/>
              </a:ext>
            </a:extLst>
          </p:cNvPr>
          <p:cNvSpPr>
            <a:spLocks noGrp="1"/>
          </p:cNvSpPr>
          <p:nvPr>
            <p:ph type="dt" sz="half" idx="10"/>
          </p:nvPr>
        </p:nvSpPr>
        <p:spPr/>
        <p:txBody>
          <a:bodyPr/>
          <a:lstStyle/>
          <a:p>
            <a:fld id="{7C1E5193-0428-4DB1-9790-07033ABD3242}" type="datetimeFigureOut">
              <a:rPr lang="en-US" smtClean="0"/>
              <a:t>2022-02-14</a:t>
            </a:fld>
            <a:endParaRPr lang="en-US"/>
          </a:p>
        </p:txBody>
      </p:sp>
      <p:sp>
        <p:nvSpPr>
          <p:cNvPr id="6" name="Footer Placeholder 5">
            <a:extLst>
              <a:ext uri="{FF2B5EF4-FFF2-40B4-BE49-F238E27FC236}">
                <a16:creationId xmlns:a16="http://schemas.microsoft.com/office/drawing/2014/main" id="{5B1A360D-AF83-4038-BA7F-5F5D62863F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9301C2-2519-4FBE-8DC4-5A85E94FE014}"/>
              </a:ext>
            </a:extLst>
          </p:cNvPr>
          <p:cNvSpPr>
            <a:spLocks noGrp="1"/>
          </p:cNvSpPr>
          <p:nvPr>
            <p:ph type="sldNum" sz="quarter" idx="12"/>
          </p:nvPr>
        </p:nvSpPr>
        <p:spPr/>
        <p:txBody>
          <a:bodyPr/>
          <a:lstStyle/>
          <a:p>
            <a:fld id="{2AE068E8-0AD2-4B1B-B7FE-05416B952347}" type="slidenum">
              <a:rPr lang="en-US" smtClean="0"/>
              <a:t>‹#›</a:t>
            </a:fld>
            <a:endParaRPr lang="en-US"/>
          </a:p>
        </p:txBody>
      </p:sp>
    </p:spTree>
    <p:extLst>
      <p:ext uri="{BB962C8B-B14F-4D97-AF65-F5344CB8AC3E}">
        <p14:creationId xmlns:p14="http://schemas.microsoft.com/office/powerpoint/2010/main" val="3277538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CCC3B-205D-43F0-9226-6BEDEE0A3D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385575-01F6-4CCA-8255-FBEA9E03BD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C8CC50-C6BC-4AE8-8F73-F3F061BA23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DF6CB6-B993-40D8-AE7F-A18D1EB8A3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8BA5E4-5F07-4ED7-9449-559F6560DB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E961D3-A7D7-4BB5-89DF-35DB5187C072}"/>
              </a:ext>
            </a:extLst>
          </p:cNvPr>
          <p:cNvSpPr>
            <a:spLocks noGrp="1"/>
          </p:cNvSpPr>
          <p:nvPr>
            <p:ph type="dt" sz="half" idx="10"/>
          </p:nvPr>
        </p:nvSpPr>
        <p:spPr/>
        <p:txBody>
          <a:bodyPr/>
          <a:lstStyle/>
          <a:p>
            <a:fld id="{7C1E5193-0428-4DB1-9790-07033ABD3242}" type="datetimeFigureOut">
              <a:rPr lang="en-US" smtClean="0"/>
              <a:t>2022-02-14</a:t>
            </a:fld>
            <a:endParaRPr lang="en-US"/>
          </a:p>
        </p:txBody>
      </p:sp>
      <p:sp>
        <p:nvSpPr>
          <p:cNvPr id="8" name="Footer Placeholder 7">
            <a:extLst>
              <a:ext uri="{FF2B5EF4-FFF2-40B4-BE49-F238E27FC236}">
                <a16:creationId xmlns:a16="http://schemas.microsoft.com/office/drawing/2014/main" id="{63E3649E-2168-4ADA-95DE-2C3A296B0C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849E5E-FF79-4310-B2EB-C253B80CBDAF}"/>
              </a:ext>
            </a:extLst>
          </p:cNvPr>
          <p:cNvSpPr>
            <a:spLocks noGrp="1"/>
          </p:cNvSpPr>
          <p:nvPr>
            <p:ph type="sldNum" sz="quarter" idx="12"/>
          </p:nvPr>
        </p:nvSpPr>
        <p:spPr/>
        <p:txBody>
          <a:bodyPr/>
          <a:lstStyle/>
          <a:p>
            <a:fld id="{2AE068E8-0AD2-4B1B-B7FE-05416B952347}" type="slidenum">
              <a:rPr lang="en-US" smtClean="0"/>
              <a:t>‹#›</a:t>
            </a:fld>
            <a:endParaRPr lang="en-US"/>
          </a:p>
        </p:txBody>
      </p:sp>
    </p:spTree>
    <p:extLst>
      <p:ext uri="{BB962C8B-B14F-4D97-AF65-F5344CB8AC3E}">
        <p14:creationId xmlns:p14="http://schemas.microsoft.com/office/powerpoint/2010/main" val="812315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3DF30-9FC8-45D2-B07F-41CBC9BB67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6E40D4-B4B2-4BD3-982F-269A64C24955}"/>
              </a:ext>
            </a:extLst>
          </p:cNvPr>
          <p:cNvSpPr>
            <a:spLocks noGrp="1"/>
          </p:cNvSpPr>
          <p:nvPr>
            <p:ph type="dt" sz="half" idx="10"/>
          </p:nvPr>
        </p:nvSpPr>
        <p:spPr/>
        <p:txBody>
          <a:bodyPr/>
          <a:lstStyle/>
          <a:p>
            <a:fld id="{7C1E5193-0428-4DB1-9790-07033ABD3242}" type="datetimeFigureOut">
              <a:rPr lang="en-US" smtClean="0"/>
              <a:t>2022-02-14</a:t>
            </a:fld>
            <a:endParaRPr lang="en-US"/>
          </a:p>
        </p:txBody>
      </p:sp>
      <p:sp>
        <p:nvSpPr>
          <p:cNvPr id="4" name="Footer Placeholder 3">
            <a:extLst>
              <a:ext uri="{FF2B5EF4-FFF2-40B4-BE49-F238E27FC236}">
                <a16:creationId xmlns:a16="http://schemas.microsoft.com/office/drawing/2014/main" id="{E1F317D1-971D-4C17-A297-53619D3966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6E1035-8E77-41A7-BF00-99218040DC24}"/>
              </a:ext>
            </a:extLst>
          </p:cNvPr>
          <p:cNvSpPr>
            <a:spLocks noGrp="1"/>
          </p:cNvSpPr>
          <p:nvPr>
            <p:ph type="sldNum" sz="quarter" idx="12"/>
          </p:nvPr>
        </p:nvSpPr>
        <p:spPr/>
        <p:txBody>
          <a:bodyPr/>
          <a:lstStyle/>
          <a:p>
            <a:fld id="{2AE068E8-0AD2-4B1B-B7FE-05416B952347}" type="slidenum">
              <a:rPr lang="en-US" smtClean="0"/>
              <a:t>‹#›</a:t>
            </a:fld>
            <a:endParaRPr lang="en-US"/>
          </a:p>
        </p:txBody>
      </p:sp>
    </p:spTree>
    <p:extLst>
      <p:ext uri="{BB962C8B-B14F-4D97-AF65-F5344CB8AC3E}">
        <p14:creationId xmlns:p14="http://schemas.microsoft.com/office/powerpoint/2010/main" val="230110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975BB5-182D-437D-BE2F-E1B39130707A}"/>
              </a:ext>
            </a:extLst>
          </p:cNvPr>
          <p:cNvSpPr>
            <a:spLocks noGrp="1"/>
          </p:cNvSpPr>
          <p:nvPr>
            <p:ph type="dt" sz="half" idx="10"/>
          </p:nvPr>
        </p:nvSpPr>
        <p:spPr/>
        <p:txBody>
          <a:bodyPr/>
          <a:lstStyle/>
          <a:p>
            <a:fld id="{7C1E5193-0428-4DB1-9790-07033ABD3242}" type="datetimeFigureOut">
              <a:rPr lang="en-US" smtClean="0"/>
              <a:t>2022-02-14</a:t>
            </a:fld>
            <a:endParaRPr lang="en-US"/>
          </a:p>
        </p:txBody>
      </p:sp>
      <p:sp>
        <p:nvSpPr>
          <p:cNvPr id="3" name="Footer Placeholder 2">
            <a:extLst>
              <a:ext uri="{FF2B5EF4-FFF2-40B4-BE49-F238E27FC236}">
                <a16:creationId xmlns:a16="http://schemas.microsoft.com/office/drawing/2014/main" id="{DD02B379-D698-40AB-BF88-C40317A79B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46E5BE-DA94-4ECC-BA3B-9911A998641A}"/>
              </a:ext>
            </a:extLst>
          </p:cNvPr>
          <p:cNvSpPr>
            <a:spLocks noGrp="1"/>
          </p:cNvSpPr>
          <p:nvPr>
            <p:ph type="sldNum" sz="quarter" idx="12"/>
          </p:nvPr>
        </p:nvSpPr>
        <p:spPr/>
        <p:txBody>
          <a:bodyPr/>
          <a:lstStyle/>
          <a:p>
            <a:fld id="{2AE068E8-0AD2-4B1B-B7FE-05416B952347}" type="slidenum">
              <a:rPr lang="en-US" smtClean="0"/>
              <a:t>‹#›</a:t>
            </a:fld>
            <a:endParaRPr lang="en-US"/>
          </a:p>
        </p:txBody>
      </p:sp>
    </p:spTree>
    <p:extLst>
      <p:ext uri="{BB962C8B-B14F-4D97-AF65-F5344CB8AC3E}">
        <p14:creationId xmlns:p14="http://schemas.microsoft.com/office/powerpoint/2010/main" val="1234563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39C3F-02C9-4CE3-90A1-EB44C78B83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2E138E-80DB-457D-97E6-9C934E02EA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06B870-48E1-4105-BE5E-4E995ADBB9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1026D9-169C-4221-9CD0-596988D3040E}"/>
              </a:ext>
            </a:extLst>
          </p:cNvPr>
          <p:cNvSpPr>
            <a:spLocks noGrp="1"/>
          </p:cNvSpPr>
          <p:nvPr>
            <p:ph type="dt" sz="half" idx="10"/>
          </p:nvPr>
        </p:nvSpPr>
        <p:spPr/>
        <p:txBody>
          <a:bodyPr/>
          <a:lstStyle/>
          <a:p>
            <a:fld id="{7C1E5193-0428-4DB1-9790-07033ABD3242}" type="datetimeFigureOut">
              <a:rPr lang="en-US" smtClean="0"/>
              <a:t>2022-02-14</a:t>
            </a:fld>
            <a:endParaRPr lang="en-US"/>
          </a:p>
        </p:txBody>
      </p:sp>
      <p:sp>
        <p:nvSpPr>
          <p:cNvPr id="6" name="Footer Placeholder 5">
            <a:extLst>
              <a:ext uri="{FF2B5EF4-FFF2-40B4-BE49-F238E27FC236}">
                <a16:creationId xmlns:a16="http://schemas.microsoft.com/office/drawing/2014/main" id="{A0D12224-0ACE-4BC2-9A0C-804F9DF19D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1ECC5-2F10-4C84-94B2-5D62D4CA4F06}"/>
              </a:ext>
            </a:extLst>
          </p:cNvPr>
          <p:cNvSpPr>
            <a:spLocks noGrp="1"/>
          </p:cNvSpPr>
          <p:nvPr>
            <p:ph type="sldNum" sz="quarter" idx="12"/>
          </p:nvPr>
        </p:nvSpPr>
        <p:spPr/>
        <p:txBody>
          <a:bodyPr/>
          <a:lstStyle/>
          <a:p>
            <a:fld id="{2AE068E8-0AD2-4B1B-B7FE-05416B952347}" type="slidenum">
              <a:rPr lang="en-US" smtClean="0"/>
              <a:t>‹#›</a:t>
            </a:fld>
            <a:endParaRPr lang="en-US"/>
          </a:p>
        </p:txBody>
      </p:sp>
    </p:spTree>
    <p:extLst>
      <p:ext uri="{BB962C8B-B14F-4D97-AF65-F5344CB8AC3E}">
        <p14:creationId xmlns:p14="http://schemas.microsoft.com/office/powerpoint/2010/main" val="2732954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1FBD1-A28E-4CF6-9371-C28D4CA446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4665BE-52FB-472D-893C-56AC47F8D2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3F8317-EE63-438A-A529-8B5C183FB0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F86AF8-1B46-45E4-ABF9-1685C1E6DF77}"/>
              </a:ext>
            </a:extLst>
          </p:cNvPr>
          <p:cNvSpPr>
            <a:spLocks noGrp="1"/>
          </p:cNvSpPr>
          <p:nvPr>
            <p:ph type="dt" sz="half" idx="10"/>
          </p:nvPr>
        </p:nvSpPr>
        <p:spPr/>
        <p:txBody>
          <a:bodyPr/>
          <a:lstStyle/>
          <a:p>
            <a:fld id="{7C1E5193-0428-4DB1-9790-07033ABD3242}" type="datetimeFigureOut">
              <a:rPr lang="en-US" smtClean="0"/>
              <a:t>2022-02-14</a:t>
            </a:fld>
            <a:endParaRPr lang="en-US"/>
          </a:p>
        </p:txBody>
      </p:sp>
      <p:sp>
        <p:nvSpPr>
          <p:cNvPr id="6" name="Footer Placeholder 5">
            <a:extLst>
              <a:ext uri="{FF2B5EF4-FFF2-40B4-BE49-F238E27FC236}">
                <a16:creationId xmlns:a16="http://schemas.microsoft.com/office/drawing/2014/main" id="{FB404959-1B51-4199-9C1B-D7C7F8DDAC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BCCFD3-7B3D-4FB9-B09D-7176D132B6D5}"/>
              </a:ext>
            </a:extLst>
          </p:cNvPr>
          <p:cNvSpPr>
            <a:spLocks noGrp="1"/>
          </p:cNvSpPr>
          <p:nvPr>
            <p:ph type="sldNum" sz="quarter" idx="12"/>
          </p:nvPr>
        </p:nvSpPr>
        <p:spPr/>
        <p:txBody>
          <a:bodyPr/>
          <a:lstStyle/>
          <a:p>
            <a:fld id="{2AE068E8-0AD2-4B1B-B7FE-05416B952347}" type="slidenum">
              <a:rPr lang="en-US" smtClean="0"/>
              <a:t>‹#›</a:t>
            </a:fld>
            <a:endParaRPr lang="en-US"/>
          </a:p>
        </p:txBody>
      </p:sp>
    </p:spTree>
    <p:extLst>
      <p:ext uri="{BB962C8B-B14F-4D97-AF65-F5344CB8AC3E}">
        <p14:creationId xmlns:p14="http://schemas.microsoft.com/office/powerpoint/2010/main" val="1972905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E20E57-9D4D-42F5-9F07-402D08E830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4B268C-072D-4271-8178-1C25DD9C32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300F4-5CBF-46ED-9BEE-3FEF1EE82A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1E5193-0428-4DB1-9790-07033ABD3242}" type="datetimeFigureOut">
              <a:rPr lang="en-US" smtClean="0"/>
              <a:t>2022-02-14</a:t>
            </a:fld>
            <a:endParaRPr lang="en-US"/>
          </a:p>
        </p:txBody>
      </p:sp>
      <p:sp>
        <p:nvSpPr>
          <p:cNvPr id="5" name="Footer Placeholder 4">
            <a:extLst>
              <a:ext uri="{FF2B5EF4-FFF2-40B4-BE49-F238E27FC236}">
                <a16:creationId xmlns:a16="http://schemas.microsoft.com/office/drawing/2014/main" id="{22F8DEF7-B8F4-483A-AB06-89F5DA0506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28FEF1-B87D-401B-A0D2-DB6D57F0D5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E068E8-0AD2-4B1B-B7FE-05416B952347}" type="slidenum">
              <a:rPr lang="en-US" smtClean="0"/>
              <a:t>‹#›</a:t>
            </a:fld>
            <a:endParaRPr lang="en-US"/>
          </a:p>
        </p:txBody>
      </p:sp>
    </p:spTree>
    <p:extLst>
      <p:ext uri="{BB962C8B-B14F-4D97-AF65-F5344CB8AC3E}">
        <p14:creationId xmlns:p14="http://schemas.microsoft.com/office/powerpoint/2010/main" val="1211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6534507" y="245278"/>
            <a:ext cx="5550120" cy="6612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72000" tIns="72000" rIns="72000" bIns="72000"/>
          <a:lstStyle/>
          <a:p>
            <a:pPr marL="0" marR="0" lvl="0" indent="-171450" algn="l" defTabSz="911225" rtl="0" eaLnBrk="0" fontAlgn="auto" latinLnBrk="0" hangingPunct="0">
              <a:lnSpc>
                <a:spcPct val="100000"/>
              </a:lnSpc>
              <a:spcBef>
                <a:spcPts val="600"/>
              </a:spcBef>
              <a:spcAft>
                <a:spcPts val="600"/>
              </a:spcAft>
              <a:buClr>
                <a:prstClr val="black"/>
              </a:buClr>
              <a:buSzTx/>
              <a:buFont typeface="Wingdings" pitchFamily="2" charset="2"/>
              <a:buNone/>
              <a:tabLst/>
              <a:defRPr/>
            </a:pPr>
            <a:r>
              <a:rPr lang="en-ZA" sz="1300" b="1" dirty="0">
                <a:solidFill>
                  <a:srgbClr val="5B9BD5"/>
                </a:solidFill>
                <a:latin typeface="Calibri" panose="020F0502020204030204"/>
              </a:rPr>
              <a:t>Selected Experience</a:t>
            </a:r>
            <a:endParaRPr lang="en-US" sz="1100" dirty="0">
              <a:solidFill>
                <a:srgbClr val="000000"/>
              </a:solidFill>
              <a:cs typeface="Times New Roman" pitchFamily="18" charset="0"/>
            </a:endParaRPr>
          </a:p>
          <a:p>
            <a:pPr marL="85725" lvl="1" defTabSz="1219170">
              <a:defRPr/>
            </a:pPr>
            <a:r>
              <a:rPr lang="en-US" sz="1200" b="1" dirty="0">
                <a:solidFill>
                  <a:prstClr val="black"/>
                </a:solidFill>
              </a:rPr>
              <a:t>South African Telecom Giant: Inactivity Churn - </a:t>
            </a:r>
            <a:r>
              <a:rPr lang="en-US" sz="1200" b="1" dirty="0" err="1">
                <a:solidFill>
                  <a:prstClr val="black"/>
                </a:solidFill>
              </a:rPr>
              <a:t>MLOps</a:t>
            </a:r>
            <a:r>
              <a:rPr lang="en-US" sz="1200" b="1" dirty="0">
                <a:solidFill>
                  <a:prstClr val="black"/>
                </a:solidFill>
              </a:rPr>
              <a:t> Solution based on GCP​:</a:t>
            </a:r>
          </a:p>
          <a:p>
            <a:pPr marL="257175" lvl="1" indent="-171450" defTabSz="1219170">
              <a:buFont typeface="Wingdings" panose="05000000000000000000" pitchFamily="2" charset="2"/>
              <a:buChar char="§"/>
              <a:defRPr/>
            </a:pPr>
            <a:r>
              <a:rPr lang="en-US" sz="1200" dirty="0">
                <a:solidFill>
                  <a:prstClr val="black"/>
                </a:solidFill>
              </a:rPr>
              <a:t>Develop a predictive model to identify prepaid subscribers at risk of becoming inactive to minimize customer churn.</a:t>
            </a:r>
          </a:p>
          <a:p>
            <a:pPr marL="257175" lvl="1" indent="-171450" defTabSz="1219170">
              <a:buFont typeface="Wingdings" panose="05000000000000000000" pitchFamily="2" charset="2"/>
              <a:buChar char="§"/>
              <a:defRPr/>
            </a:pPr>
            <a:r>
              <a:rPr lang="en-US" sz="1200" dirty="0">
                <a:solidFill>
                  <a:prstClr val="black"/>
                </a:solidFill>
              </a:rPr>
              <a:t>Using ML Ops practice(Code and Data/meta data/feature versioning, CI/CD pipeline, Containerization, Automate the ML pipeline creation, Model building and deployment, unit testing, detecting model decay) and tools(GCP components, Gitlab) to deploy, manage, and monitor ML models in real-world production.</a:t>
            </a:r>
          </a:p>
          <a:p>
            <a:pPr marL="90488" lvl="1" algn="just" eaLnBrk="0" fontAlgn="base" hangingPunct="0">
              <a:lnSpc>
                <a:spcPts val="960"/>
              </a:lnSpc>
              <a:spcBef>
                <a:spcPct val="40000"/>
              </a:spcBef>
              <a:spcAft>
                <a:spcPct val="0"/>
              </a:spcAft>
              <a:buClr>
                <a:prstClr val="black"/>
              </a:buClr>
              <a:buSzPct val="100000"/>
              <a:defRPr/>
            </a:pPr>
            <a:endParaRPr lang="en-US" sz="1200" b="1" dirty="0">
              <a:solidFill>
                <a:prstClr val="black"/>
              </a:solidFill>
            </a:endParaRPr>
          </a:p>
          <a:p>
            <a:pPr marL="85725" lvl="1" defTabSz="1219170">
              <a:defRPr/>
            </a:pPr>
            <a:r>
              <a:rPr lang="en-US" sz="1200" b="1" dirty="0">
                <a:solidFill>
                  <a:prstClr val="black"/>
                </a:solidFill>
              </a:rPr>
              <a:t>Commodity Price Forecasting( Deloitte India): </a:t>
            </a:r>
          </a:p>
          <a:p>
            <a:pPr marL="257175" lvl="1" indent="-171450" defTabSz="1219170">
              <a:buFont typeface="Wingdings" panose="05000000000000000000" pitchFamily="2" charset="2"/>
              <a:buChar char="§"/>
              <a:defRPr/>
            </a:pPr>
            <a:r>
              <a:rPr lang="en-US" sz="1200" dirty="0">
                <a:solidFill>
                  <a:prstClr val="black"/>
                </a:solidFill>
              </a:rPr>
              <a:t>Built an Intelligent Buying Platform in partnership with google cloud, to forecast commodity price and give real-time insights for informed decision making, to improve efficiency, accuracy and optimize value. </a:t>
            </a:r>
          </a:p>
          <a:p>
            <a:pPr marL="257175" lvl="1" indent="-171450" defTabSz="1219170">
              <a:buFont typeface="Wingdings" panose="05000000000000000000" pitchFamily="2" charset="2"/>
              <a:buChar char="§"/>
              <a:defRPr/>
            </a:pPr>
            <a:r>
              <a:rPr lang="en-US" sz="1200" dirty="0">
                <a:solidFill>
                  <a:prstClr val="black"/>
                </a:solidFill>
              </a:rPr>
              <a:t>Designed a reusable template to plugin any type of commodity price index and their price impacting factor.</a:t>
            </a:r>
          </a:p>
          <a:p>
            <a:pPr marL="257175" lvl="1" indent="-171450" defTabSz="1219170">
              <a:buFont typeface="Wingdings" panose="05000000000000000000" pitchFamily="2" charset="2"/>
              <a:buChar char="§"/>
              <a:defRPr/>
            </a:pPr>
            <a:r>
              <a:rPr lang="en-US" sz="1200" dirty="0">
                <a:solidFill>
                  <a:prstClr val="black"/>
                </a:solidFill>
              </a:rPr>
              <a:t>Automate the whole process of data ingestion, cleaning, feature transformation and model building and validation using GCP components(Big query and cloud storage for data storage Dataflow for ETL, VM for computation, Cloud function and scheduler for managing VM, Data studio for Dashboard)</a:t>
            </a:r>
          </a:p>
          <a:p>
            <a:pPr marL="85725" lvl="1" defTabSz="1219170">
              <a:defRPr/>
            </a:pPr>
            <a:endParaRPr lang="en-US" sz="1200" dirty="0">
              <a:solidFill>
                <a:prstClr val="black"/>
              </a:solidFill>
            </a:endParaRPr>
          </a:p>
          <a:p>
            <a:pPr marL="85725" lvl="1" defTabSz="1219170">
              <a:defRPr/>
            </a:pPr>
            <a:r>
              <a:rPr lang="en-US" sz="1200" b="1" dirty="0">
                <a:solidFill>
                  <a:prstClr val="black"/>
                </a:solidFill>
              </a:rPr>
              <a:t>Aspect Based Helpfulness Prediction of Amazon Product Review Data (</a:t>
            </a:r>
            <a:r>
              <a:rPr lang="en-US" sz="1200" b="1" dirty="0" err="1">
                <a:solidFill>
                  <a:prstClr val="black"/>
                </a:solidFill>
              </a:rPr>
              <a:t>M.Tech</a:t>
            </a:r>
            <a:r>
              <a:rPr lang="en-US" sz="1200" b="1" dirty="0">
                <a:solidFill>
                  <a:prstClr val="black"/>
                </a:solidFill>
              </a:rPr>
              <a:t> Thesis):  </a:t>
            </a:r>
          </a:p>
          <a:p>
            <a:pPr marL="257175" lvl="1" indent="-171450" defTabSz="1219170">
              <a:buFont typeface="Wingdings" panose="05000000000000000000" pitchFamily="2" charset="2"/>
              <a:buChar char="§"/>
              <a:defRPr/>
            </a:pPr>
            <a:r>
              <a:rPr lang="en-US" sz="1200" dirty="0">
                <a:solidFill>
                  <a:prstClr val="black"/>
                </a:solidFill>
              </a:rPr>
              <a:t>Extract transferable and product-independent high-level aspects from the reviews using product category information and a special type of generative topic model called Twitter-LDA. Build a two-layer architecture Support vector regression model for aspect-based helpfulness prediction by leveraging textual features from reviews (Structural, Empath based, General Inquirer and Aspect based).</a:t>
            </a:r>
          </a:p>
          <a:p>
            <a:pPr indent="-371475" defTabSz="1219170">
              <a:buFont typeface="Wingdings" panose="05000000000000000000" pitchFamily="2" charset="2"/>
              <a:buChar char="§"/>
              <a:defRPr/>
            </a:pPr>
            <a:endParaRPr lang="en-US" sz="1200" b="1" dirty="0">
              <a:solidFill>
                <a:prstClr val="black"/>
              </a:solidFill>
            </a:endParaRPr>
          </a:p>
          <a:p>
            <a:pPr marL="85725" lvl="1" defTabSz="1219170">
              <a:defRPr/>
            </a:pPr>
            <a:r>
              <a:rPr lang="en-US" sz="1200" b="1" dirty="0">
                <a:solidFill>
                  <a:prstClr val="black"/>
                </a:solidFill>
              </a:rPr>
              <a:t>Workflow to code (POC solution for automatically generating BPMN 2.0 code from dumb process-flow diagrams):Business Analyst, Mphasis Next-lab:                              </a:t>
            </a:r>
          </a:p>
          <a:p>
            <a:pPr marL="257175" lvl="1" indent="-171450" defTabSz="1219170">
              <a:buFont typeface="Wingdings" panose="05000000000000000000" pitchFamily="2" charset="2"/>
              <a:buChar char="§"/>
              <a:defRPr/>
            </a:pPr>
            <a:r>
              <a:rPr lang="en-US" sz="1200" dirty="0">
                <a:solidFill>
                  <a:prstClr val="black"/>
                </a:solidFill>
              </a:rPr>
              <a:t>The solution was created to rapidly convert business process map to standard BPMN XML facilitating the analysts to be model and automate the processes.</a:t>
            </a:r>
          </a:p>
          <a:p>
            <a:pPr marL="271463" lvl="1" indent="-180975" algn="just" eaLnBrk="0" fontAlgn="base" hangingPunct="0">
              <a:lnSpc>
                <a:spcPts val="960"/>
              </a:lnSpc>
              <a:spcBef>
                <a:spcPct val="40000"/>
              </a:spcBef>
              <a:spcAft>
                <a:spcPct val="0"/>
              </a:spcAft>
              <a:buClr>
                <a:prstClr val="black"/>
              </a:buClr>
              <a:buSzPct val="100000"/>
              <a:buFont typeface="Arial" panose="020B0604020202020204" pitchFamily="34" charset="0"/>
              <a:buChar char="•"/>
              <a:defRPr/>
            </a:pPr>
            <a:r>
              <a:rPr lang="en-US" sz="1200" dirty="0">
                <a:solidFill>
                  <a:prstClr val="black"/>
                </a:solidFill>
              </a:rPr>
              <a:t>Used image processing techniques to identify all components in a dumb process flow diagram to generate XML.</a:t>
            </a:r>
          </a:p>
        </p:txBody>
      </p:sp>
      <p:sp>
        <p:nvSpPr>
          <p:cNvPr id="6" name="Rectangle 7"/>
          <p:cNvSpPr>
            <a:spLocks noChangeArrowheads="1"/>
          </p:cNvSpPr>
          <p:nvPr/>
        </p:nvSpPr>
        <p:spPr bwMode="auto">
          <a:xfrm>
            <a:off x="2044286" y="337457"/>
            <a:ext cx="4490221" cy="6170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lIns="72000" tIns="72000" rIns="72000" bIns="72000">
            <a:noAutofit/>
          </a:bodyPr>
          <a:lstStyle/>
          <a:p>
            <a:pPr marL="0" marR="0" lvl="0" indent="0" algn="l" defTabSz="911225" rtl="0" eaLnBrk="0" fontAlgn="auto" latinLnBrk="0" hangingPunct="0">
              <a:lnSpc>
                <a:spcPct val="100000"/>
              </a:lnSpc>
              <a:spcBef>
                <a:spcPts val="0"/>
              </a:spcBef>
              <a:spcAft>
                <a:spcPts val="600"/>
              </a:spcAft>
              <a:buClrTx/>
              <a:buSzTx/>
              <a:buFontTx/>
              <a:buNone/>
              <a:tabLst/>
              <a:defRPr/>
            </a:pPr>
            <a:r>
              <a:rPr kumimoji="0" lang="en-ZA" sz="1200" b="1" i="0" u="none" strike="noStrike" kern="1200" cap="none" spc="0" normalizeH="0" baseline="0" noProof="0" dirty="0">
                <a:ln>
                  <a:noFill/>
                </a:ln>
                <a:solidFill>
                  <a:srgbClr val="5B9BD5"/>
                </a:solidFill>
                <a:effectLst/>
                <a:uLnTx/>
                <a:uFillTx/>
                <a:latin typeface="Calibri" panose="020F0502020204030204"/>
                <a:ea typeface="+mn-ea"/>
                <a:cs typeface="+mn-cs"/>
              </a:rPr>
              <a:t>Professional Background</a:t>
            </a:r>
          </a:p>
          <a:p>
            <a:pPr marL="0" marR="0" lvl="0" indent="0" algn="l" defTabSz="911225" rtl="0" eaLnBrk="0" fontAlgn="auto" latinLnBrk="0" hangingPunct="0">
              <a:lnSpc>
                <a:spcPct val="100000"/>
              </a:lnSpc>
              <a:spcBef>
                <a:spcPts val="0"/>
              </a:spcBef>
              <a:spcAft>
                <a:spcPts val="600"/>
              </a:spcAft>
              <a:buClrTx/>
              <a:buSzTx/>
              <a:buFontTx/>
              <a:buNone/>
              <a:tabLst/>
              <a:defRPr/>
            </a:pPr>
            <a:r>
              <a:rPr lang="en-US" sz="1200" dirty="0">
                <a:solidFill>
                  <a:prstClr val="black"/>
                </a:solidFill>
              </a:rPr>
              <a:t>Motilal is currently working as an Analyst within the Analytics &amp; Cognitive practice at Deloitte, India and has around 1.5 year of Industrial experience in current firm along with 3 months of internship experience in Emphasis Next lab as a Data Scientist.</a:t>
            </a:r>
            <a:r>
              <a:rPr lang="en-US" sz="1200" b="0" i="0" u="none" strike="noStrike" dirty="0">
                <a:solidFill>
                  <a:srgbClr val="000000"/>
                </a:solidFill>
                <a:effectLst/>
                <a:latin typeface="Verdana" panose="020B0604030504040204" pitchFamily="34" charset="0"/>
              </a:rPr>
              <a:t> </a:t>
            </a:r>
            <a:r>
              <a:rPr lang="en-US" sz="1200" dirty="0">
                <a:solidFill>
                  <a:prstClr val="black"/>
                </a:solidFill>
              </a:rPr>
              <a:t>He has extensive experience in </a:t>
            </a:r>
            <a:r>
              <a:rPr lang="en-US" sz="1200" b="1" dirty="0">
                <a:solidFill>
                  <a:prstClr val="black"/>
                </a:solidFill>
              </a:rPr>
              <a:t>predictive modeling, demand forecasting and designing and implementing end to end machine learning system(ML Ops) on cloud/on-premise </a:t>
            </a:r>
            <a:r>
              <a:rPr lang="en-US" sz="1200" dirty="0">
                <a:solidFill>
                  <a:prstClr val="black"/>
                </a:solidFill>
              </a:rPr>
              <a:t>.​</a:t>
            </a:r>
          </a:p>
          <a:p>
            <a:pPr algn="just"/>
            <a:endParaRPr lang="en-US" sz="1200" dirty="0">
              <a:ea typeface="Verdana" panose="020B0604030504040204" pitchFamily="34" charset="0"/>
            </a:endParaRPr>
          </a:p>
          <a:p>
            <a:pPr algn="just"/>
            <a:r>
              <a:rPr lang="en-US" sz="1200" dirty="0">
                <a:ea typeface="Verdana" panose="020B0604030504040204" pitchFamily="34" charset="0"/>
              </a:rPr>
              <a:t>He has successfully created an analytical ml powered asset for commodity price forecasting. Also successfully delivered an end-to-end ML solution for a telecom project. He has interest in building </a:t>
            </a:r>
            <a:r>
              <a:rPr lang="en-US" sz="1200" b="1" dirty="0">
                <a:ea typeface="Verdana" panose="020B0604030504040204" pitchFamily="34" charset="0"/>
              </a:rPr>
              <a:t>ML/AI powered product using classical ML and deep learning.</a:t>
            </a:r>
          </a:p>
          <a:p>
            <a:pPr marL="0" marR="0" lvl="0" indent="-171450" algn="l" defTabSz="911225" rtl="0" eaLnBrk="0" fontAlgn="auto" latinLnBrk="0" hangingPunct="0">
              <a:lnSpc>
                <a:spcPct val="100000"/>
              </a:lnSpc>
              <a:spcBef>
                <a:spcPts val="600"/>
              </a:spcBef>
              <a:spcAft>
                <a:spcPts val="600"/>
              </a:spcAft>
              <a:buClrTx/>
              <a:buSzTx/>
              <a:buFontTx/>
              <a:buNone/>
              <a:tabLst/>
              <a:defRPr/>
            </a:pPr>
            <a:r>
              <a:rPr lang="en-ZA" sz="1200" b="1" dirty="0">
                <a:solidFill>
                  <a:srgbClr val="5B9BD5"/>
                </a:solidFill>
                <a:latin typeface="Calibri" panose="020F0502020204030204"/>
              </a:rPr>
              <a:t>Education</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ZA" sz="1200" b="0" i="0" u="none" strike="noStrike" kern="1200" cap="none" spc="0" normalizeH="0" baseline="0" noProof="0" dirty="0" err="1">
                <a:ln>
                  <a:noFill/>
                </a:ln>
                <a:solidFill>
                  <a:prstClr val="black"/>
                </a:solidFill>
                <a:effectLst/>
                <a:uLnTx/>
                <a:uFillTx/>
                <a:ea typeface="+mn-ea"/>
                <a:cs typeface="+mn-cs"/>
              </a:rPr>
              <a:t>M.Tech</a:t>
            </a:r>
            <a:r>
              <a:rPr kumimoji="0" lang="en-ZA" sz="1200" b="0" i="0" u="none" strike="noStrike" kern="1200" cap="none" spc="0" normalizeH="0" baseline="0" noProof="0" dirty="0">
                <a:ln>
                  <a:noFill/>
                </a:ln>
                <a:solidFill>
                  <a:prstClr val="black"/>
                </a:solidFill>
                <a:effectLst/>
                <a:uLnTx/>
                <a:uFillTx/>
                <a:ea typeface="+mn-ea"/>
                <a:cs typeface="+mn-cs"/>
              </a:rPr>
              <a:t> in Industrial and Management Engineering</a:t>
            </a:r>
            <a:r>
              <a:rPr kumimoji="0" lang="en-ZA" sz="1200" b="1" i="0" u="none" strike="noStrike" kern="1200" cap="none" spc="0" normalizeH="0" baseline="0" noProof="0" dirty="0">
                <a:ln>
                  <a:noFill/>
                </a:ln>
                <a:solidFill>
                  <a:prstClr val="black"/>
                </a:solidFill>
                <a:effectLst/>
                <a:uLnTx/>
                <a:uFillTx/>
                <a:ea typeface="+mn-ea"/>
                <a:cs typeface="+mn-cs"/>
              </a:rPr>
              <a:t>, IIT Kanpur(Gold </a:t>
            </a:r>
            <a:r>
              <a:rPr kumimoji="0" lang="en-ZA" sz="1200" b="1" i="0" u="none" strike="noStrike" kern="1200" cap="none" spc="0" normalizeH="0" baseline="0" noProof="0" dirty="0" err="1">
                <a:ln>
                  <a:noFill/>
                </a:ln>
                <a:solidFill>
                  <a:prstClr val="black"/>
                </a:solidFill>
                <a:effectLst/>
                <a:uLnTx/>
                <a:uFillTx/>
                <a:ea typeface="+mn-ea"/>
                <a:cs typeface="+mn-cs"/>
              </a:rPr>
              <a:t>medalist</a:t>
            </a:r>
            <a:r>
              <a:rPr kumimoji="0" lang="en-ZA" sz="1200" b="1" i="0" u="none" strike="noStrike" kern="1200" cap="none" spc="0" normalizeH="0" baseline="0" noProof="0" dirty="0">
                <a:ln>
                  <a:noFill/>
                </a:ln>
                <a:solidFill>
                  <a:prstClr val="black"/>
                </a:solidFill>
                <a:effectLst/>
                <a:uLnTx/>
                <a:uFillTx/>
                <a:ea typeface="+mn-ea"/>
                <a:cs typeface="+mn-cs"/>
              </a:rPr>
              <a:t>)</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ZA" sz="1200" b="1" dirty="0">
              <a:solidFill>
                <a:prstClr val="black"/>
              </a:solidFill>
            </a:endParaRPr>
          </a:p>
          <a:p>
            <a:pPr defTabSz="1219170">
              <a:defRPr/>
            </a:pPr>
            <a:r>
              <a:rPr lang="en-ZA" sz="1200" dirty="0" err="1">
                <a:solidFill>
                  <a:prstClr val="black"/>
                </a:solidFill>
              </a:rPr>
              <a:t>B.Tech</a:t>
            </a:r>
            <a:r>
              <a:rPr lang="en-ZA" sz="1200" dirty="0">
                <a:solidFill>
                  <a:prstClr val="black"/>
                </a:solidFill>
              </a:rPr>
              <a:t> in Mechanical Engineering– PMEC, Berhampur</a:t>
            </a:r>
          </a:p>
          <a:p>
            <a:pPr marL="171450" marR="0" lvl="0" indent="-171450" algn="l" defTabSz="911225" rtl="0" eaLnBrk="0" fontAlgn="auto" latinLnBrk="0" hangingPunct="0">
              <a:lnSpc>
                <a:spcPct val="100000"/>
              </a:lnSpc>
              <a:spcBef>
                <a:spcPts val="0"/>
              </a:spcBef>
              <a:spcAft>
                <a:spcPts val="0"/>
              </a:spcAft>
              <a:buClrTx/>
              <a:buSzTx/>
              <a:buFontTx/>
              <a:buNone/>
              <a:tabLst/>
              <a:defRPr/>
            </a:pPr>
            <a:endParaRPr lang="en-ZA" sz="1200" b="1" dirty="0">
              <a:solidFill>
                <a:srgbClr val="5B9BD5"/>
              </a:solidFill>
              <a:latin typeface="Calibri" panose="020F0502020204030204"/>
            </a:endParaRPr>
          </a:p>
          <a:p>
            <a:pPr marL="171450" marR="0" lvl="0" indent="-171450" algn="l" defTabSz="911225" rtl="0" eaLnBrk="0" fontAlgn="auto" latinLnBrk="0" hangingPunct="0">
              <a:lnSpc>
                <a:spcPct val="100000"/>
              </a:lnSpc>
              <a:spcBef>
                <a:spcPts val="0"/>
              </a:spcBef>
              <a:spcAft>
                <a:spcPts val="0"/>
              </a:spcAft>
              <a:buClrTx/>
              <a:buSzTx/>
              <a:buFontTx/>
              <a:buNone/>
              <a:tabLst/>
              <a:defRPr/>
            </a:pPr>
            <a:r>
              <a:rPr lang="en-ZA" sz="1200" b="1" dirty="0">
                <a:solidFill>
                  <a:srgbClr val="5B9BD5"/>
                </a:solidFill>
                <a:latin typeface="Calibri" panose="020F0502020204030204"/>
              </a:rPr>
              <a:t>Key Areas of Expertise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Predictive modeling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ML Ops/ML system design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Cloud computing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Image processing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171450" indent="-171450" defTabSz="911225" eaLnBrk="0" hangingPunct="0">
              <a:defRPr/>
            </a:pPr>
            <a:r>
              <a:rPr lang="en-ZA" sz="1200" b="1" dirty="0">
                <a:solidFill>
                  <a:srgbClr val="5B9BD5"/>
                </a:solidFill>
                <a:latin typeface="Calibri" panose="020F0502020204030204"/>
              </a:rPr>
              <a:t>Industry Experience</a:t>
            </a:r>
            <a:endParaRPr lang="en-ZA" sz="1200" dirty="0">
              <a:solidFill>
                <a:srgbClr val="000000"/>
              </a:solidFill>
              <a:latin typeface="Calibri" panose="020F0502020204030204"/>
            </a:endParaRPr>
          </a:p>
          <a:p>
            <a:pPr marL="171450" marR="0" lvl="0" indent="-171450" fontAlgn="auto">
              <a:spcBef>
                <a:spcPts val="0"/>
              </a:spcBef>
              <a:spcAft>
                <a:spcPts val="0"/>
              </a:spcAft>
              <a:buClrTx/>
              <a:buSzTx/>
              <a:buFont typeface="Arial" panose="020B0604020202020204" pitchFamily="34" charset="0"/>
              <a:buChar char="•"/>
              <a:tabLst/>
              <a:defRPr/>
            </a:pPr>
            <a:r>
              <a:rPr lang="en-ZA" sz="1200" dirty="0">
                <a:solidFill>
                  <a:srgbClr val="000000"/>
                </a:solidFill>
                <a:latin typeface="Calibri" panose="020F0502020204030204"/>
              </a:rPr>
              <a:t>Telecom</a:t>
            </a:r>
          </a:p>
          <a:p>
            <a:pPr marR="0" lvl="0" algn="l" defTabSz="914400" rtl="0" eaLnBrk="0" fontAlgn="auto" latinLnBrk="0" hangingPunct="0">
              <a:lnSpc>
                <a:spcPts val="960"/>
              </a:lnSpc>
              <a:spcBef>
                <a:spcPts val="0"/>
              </a:spcBef>
              <a:spcAft>
                <a:spcPts val="0"/>
              </a:spcAft>
              <a:buClrTx/>
              <a:buSzTx/>
              <a:tabLst/>
              <a:defRPr/>
            </a:pPr>
            <a:endParaRPr lang="en-ZA" sz="1200" dirty="0">
              <a:solidFill>
                <a:prstClr val="black"/>
              </a:solidFill>
              <a:latin typeface="Calibri" panose="020F0502020204030204"/>
            </a:endParaRPr>
          </a:p>
          <a:p>
            <a:pPr marL="171450" lvl="0" indent="-171450" defTabSz="911225" eaLnBrk="0" hangingPunct="0">
              <a:spcBef>
                <a:spcPts val="600"/>
              </a:spcBef>
              <a:spcAft>
                <a:spcPts val="600"/>
              </a:spcAft>
              <a:defRPr/>
            </a:pPr>
            <a:r>
              <a:rPr lang="en-ZA" sz="1200" b="1" dirty="0">
                <a:solidFill>
                  <a:srgbClr val="5B9BD5"/>
                </a:solidFill>
                <a:latin typeface="Calibri" panose="020F0502020204030204"/>
              </a:rPr>
              <a:t>Tools and Technology</a:t>
            </a:r>
          </a:p>
          <a:p>
            <a:pPr marL="85725" lvl="0" indent="-85725" eaLnBrk="0" hangingPunct="0">
              <a:lnSpc>
                <a:spcPts val="960"/>
              </a:lnSpc>
              <a:buFont typeface="Arial" pitchFamily="34" charset="0"/>
              <a:buChar char="•"/>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Python, R, SQL, GCP, </a:t>
            </a:r>
            <a:r>
              <a:rPr lang="en-US" sz="1200" dirty="0">
                <a:solidFill>
                  <a:prstClr val="black"/>
                </a:solidFill>
                <a:latin typeface="Calibri" panose="020F0502020204030204"/>
              </a:rPr>
              <a:t>Kubeflow, Gitlab CI/CD, Docker, AWS</a:t>
            </a:r>
            <a:endParaRPr kumimoji="0" lang="en-ZA"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Rectangle 7"/>
          <p:cNvSpPr/>
          <p:nvPr/>
        </p:nvSpPr>
        <p:spPr>
          <a:xfrm>
            <a:off x="0" y="0"/>
            <a:ext cx="1881051" cy="6858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Z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5"/>
          <p:cNvSpPr>
            <a:spLocks noChangeArrowheads="1"/>
          </p:cNvSpPr>
          <p:nvPr/>
        </p:nvSpPr>
        <p:spPr bwMode="auto">
          <a:xfrm>
            <a:off x="0" y="1836279"/>
            <a:ext cx="1881051" cy="1361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Motilal Meher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1" i="0" u="none" strike="noStrike" kern="1200" cap="none" spc="0" normalizeH="0" baseline="0" noProof="0" dirty="0">
                <a:ln>
                  <a:noFill/>
                </a:ln>
                <a:solidFill>
                  <a:prstClr val="white"/>
                </a:solidFill>
                <a:effectLst/>
                <a:uLnTx/>
                <a:uFillTx/>
                <a:latin typeface="Calibri" panose="020F0502020204030204"/>
                <a:ea typeface="+mn-ea"/>
                <a:cs typeface="+mn-cs"/>
              </a:rPr>
              <a:t>Consultant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1" i="0" u="none" strike="noStrike" kern="1200" cap="none" spc="0" normalizeH="0" baseline="0" noProof="0" dirty="0">
                <a:ln>
                  <a:noFill/>
                </a:ln>
                <a:solidFill>
                  <a:prstClr val="white"/>
                </a:solidFill>
                <a:effectLst/>
                <a:uLnTx/>
                <a:uFillTx/>
                <a:latin typeface="Calibri" panose="020F0502020204030204"/>
                <a:ea typeface="+mn-ea"/>
                <a:cs typeface="+mn-cs"/>
              </a:rPr>
              <a:t>Analytics &amp; Cognitive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5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uLnTx/>
                <a:uFillTx/>
                <a:latin typeface="Calibri" panose="020F0502020204030204"/>
                <a:ea typeface="+mn-ea"/>
                <a:cs typeface="+mn-cs"/>
              </a:rPr>
              <a:t>Total experience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50" b="1" dirty="0">
                <a:solidFill>
                  <a:prstClr val="white"/>
                </a:solidFill>
                <a:latin typeface="Calibri" panose="020F0502020204030204"/>
              </a:rPr>
              <a:t>1.5</a:t>
            </a:r>
            <a:r>
              <a:rPr kumimoji="0" lang="en-GB" sz="1050" b="1" i="0" u="none" strike="noStrike" kern="1200" cap="none" spc="0" normalizeH="0" baseline="0" noProof="0" dirty="0">
                <a:ln>
                  <a:noFill/>
                </a:ln>
                <a:solidFill>
                  <a:prstClr val="white"/>
                </a:solidFill>
                <a:effectLst/>
                <a:uLnTx/>
                <a:uFillTx/>
                <a:latin typeface="Calibri" panose="020F0502020204030204"/>
                <a:ea typeface="+mn-ea"/>
                <a:cs typeface="+mn-cs"/>
              </a:rPr>
              <a:t> years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5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7" name="Picture 6" descr="A person wearing a suit and tie&#10;&#10;Description automatically generated">
            <a:extLst>
              <a:ext uri="{FF2B5EF4-FFF2-40B4-BE49-F238E27FC236}">
                <a16:creationId xmlns:a16="http://schemas.microsoft.com/office/drawing/2014/main" id="{3A421B63-3DCB-48A1-9CB3-184A4A700B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059" y="175700"/>
            <a:ext cx="1364932" cy="1361911"/>
          </a:xfrm>
          <a:prstGeom prst="rect">
            <a:avLst/>
          </a:prstGeom>
        </p:spPr>
      </p:pic>
    </p:spTree>
    <p:extLst>
      <p:ext uri="{BB962C8B-B14F-4D97-AF65-F5344CB8AC3E}">
        <p14:creationId xmlns:p14="http://schemas.microsoft.com/office/powerpoint/2010/main" val="2795314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TotalTime>
  <Words>534</Words>
  <Application>Microsoft Office PowerPoint</Application>
  <PresentationFormat>Widescreen</PresentationFormat>
  <Paragraphs>42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Verdana</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Goel, Adwait</dc:creator>
  <cp:lastModifiedBy>Meher, Motilal</cp:lastModifiedBy>
  <cp:revision>52</cp:revision>
  <dcterms:created xsi:type="dcterms:W3CDTF">2020-12-14T06:44:28Z</dcterms:created>
  <dcterms:modified xsi:type="dcterms:W3CDTF">2022-02-14T12:51:13Z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2022-01-12T05:11:16Z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3eeb5fad-7227-49a4-996a-b02d85e662b5</vt:lpwstr>
  </property>
  <property fmtid="{D5CDD505-2E9C-101B-9397-08002B2CF9AE}" pid="8" name="MSIP_Label_ea60d57e-af5b-4752-ac57-3e4f28ca11dc_ContentBits">
    <vt:lpwstr>0</vt:lpwstr>
  </property>
</Properties>
</file>