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E755-9927-49D6-8C57-0A2AC0FBBC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9AC619D8-3736-4436-9A28-3994D7596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18E4590B-3217-4437-B825-356D4AD32FDE}"/>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5" name="Footer Placeholder 4">
            <a:extLst>
              <a:ext uri="{FF2B5EF4-FFF2-40B4-BE49-F238E27FC236}">
                <a16:creationId xmlns:a16="http://schemas.microsoft.com/office/drawing/2014/main" id="{91D2B6AA-8A65-4E57-BB71-812B09A33B7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94078C57-BD1E-45B8-801D-06835C467B9C}"/>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356685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6238-34CB-43C1-A7F8-F22264AEB64C}"/>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50053698-4589-4B9F-9FD8-0F6D0BD8A4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6812681-D98E-4815-8D42-7E8C2F58F489}"/>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5" name="Footer Placeholder 4">
            <a:extLst>
              <a:ext uri="{FF2B5EF4-FFF2-40B4-BE49-F238E27FC236}">
                <a16:creationId xmlns:a16="http://schemas.microsoft.com/office/drawing/2014/main" id="{824CE1BD-01D4-4D37-9019-33BC71355369}"/>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63EC205F-0F10-42BB-A91E-FF42B1985D1C}"/>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127698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624A4-F7B6-4F19-B17A-0D627975AD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296FD9AA-B3C7-48C6-B79A-2EFC54856C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79B0ABE4-0DD0-43CB-954F-A445EADAC52E}"/>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5" name="Footer Placeholder 4">
            <a:extLst>
              <a:ext uri="{FF2B5EF4-FFF2-40B4-BE49-F238E27FC236}">
                <a16:creationId xmlns:a16="http://schemas.microsoft.com/office/drawing/2014/main" id="{F24DA5C0-6797-4C56-8196-35DEE4FC4E4A}"/>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9DC458F-0708-4007-AE0A-10DB974AE3A2}"/>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328689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229E-74BB-4D5A-91AE-A3A41AF1ACBA}"/>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FDB1C53-EF1A-4C8D-815E-FD27EFF203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E7855AB-931A-4912-82F6-EFF42871D920}"/>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5" name="Footer Placeholder 4">
            <a:extLst>
              <a:ext uri="{FF2B5EF4-FFF2-40B4-BE49-F238E27FC236}">
                <a16:creationId xmlns:a16="http://schemas.microsoft.com/office/drawing/2014/main" id="{0555324F-28B7-47FB-9E7E-D4C3B74E96D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E06A490-3388-403B-A99E-F45330D59E47}"/>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240661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DBD7-62FF-4478-82D3-6C89BEF81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25A7F6B1-4179-45A0-B7EA-823EA6723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DDD1A-4495-4F21-90E6-E3D59D6EBC51}"/>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5" name="Footer Placeholder 4">
            <a:extLst>
              <a:ext uri="{FF2B5EF4-FFF2-40B4-BE49-F238E27FC236}">
                <a16:creationId xmlns:a16="http://schemas.microsoft.com/office/drawing/2014/main" id="{BCD5E250-7048-4245-B7F0-7DEC86AF1076}"/>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8FDC072-9430-4987-8530-C2C4545DB133}"/>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3798297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2ADB-6C30-4E0F-8AF1-AB636C6AF57A}"/>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E63EB45D-0F14-4A49-A0B9-E0AEAD754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DB81420F-4FD0-4A07-A562-90901E3A0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8600076-0224-4364-B7AF-17B35110A2C5}"/>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6" name="Footer Placeholder 5">
            <a:extLst>
              <a:ext uri="{FF2B5EF4-FFF2-40B4-BE49-F238E27FC236}">
                <a16:creationId xmlns:a16="http://schemas.microsoft.com/office/drawing/2014/main" id="{6A8E7E92-CBFF-42AC-8E68-EF27F2C6653F}"/>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B182CDFD-A032-4A11-B0E1-58CDACCE00AC}"/>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97269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9ED9-3907-438F-8ED7-19902F042791}"/>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214D421-D03C-4E0D-992B-F9645B3FA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7478A-9B8C-438C-8AA3-F572C8245E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D6EC7DE-3AF3-4A86-9292-42187AAB73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283528-3CCC-4507-8EE2-644BA4F94D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6782CB18-2ABB-428B-AEBC-B81FFFEBC70D}"/>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8" name="Footer Placeholder 7">
            <a:extLst>
              <a:ext uri="{FF2B5EF4-FFF2-40B4-BE49-F238E27FC236}">
                <a16:creationId xmlns:a16="http://schemas.microsoft.com/office/drawing/2014/main" id="{4592ACCC-AF84-4D08-B2AA-0BA0BB0B9C34}"/>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15359798-3C15-4A29-A8EA-C2EE9A5487AC}"/>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203140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0D84-CC7E-4CE1-BAAE-4D2A5F28786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AADDA323-52C9-4B5E-A3DC-7A9661E574A8}"/>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4" name="Footer Placeholder 3">
            <a:extLst>
              <a:ext uri="{FF2B5EF4-FFF2-40B4-BE49-F238E27FC236}">
                <a16:creationId xmlns:a16="http://schemas.microsoft.com/office/drawing/2014/main" id="{0752EA07-B22F-42B9-9259-44CCE0FCF10C}"/>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1B66529F-1199-468B-8B11-1BB40E9FAD78}"/>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75700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25FBA-B970-4E21-ACD8-DA32743C7F42}"/>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3" name="Footer Placeholder 2">
            <a:extLst>
              <a:ext uri="{FF2B5EF4-FFF2-40B4-BE49-F238E27FC236}">
                <a16:creationId xmlns:a16="http://schemas.microsoft.com/office/drawing/2014/main" id="{068B9813-53C2-4AB1-B363-110425A6F158}"/>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992631CD-3874-46C5-9DEA-859ED134EA88}"/>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264530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D529-169F-44A0-A0CB-6472C18ED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FFFD7D99-3E0C-4E51-B4BB-3F04CA6F6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E29087BB-214B-4B37-A6B0-44BD7BB27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CBE63-C799-4804-B711-55F377F2EE75}"/>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6" name="Footer Placeholder 5">
            <a:extLst>
              <a:ext uri="{FF2B5EF4-FFF2-40B4-BE49-F238E27FC236}">
                <a16:creationId xmlns:a16="http://schemas.microsoft.com/office/drawing/2014/main" id="{F4B85497-4B30-429D-A28C-C8FE775376D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91C1C1FB-AA93-4220-B41E-DE0197A8A09E}"/>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295695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BF80-DC37-42E5-846C-CF6D22A14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C1661C50-2DC2-4645-A04A-3522F4E0A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F10055F7-6511-44F1-861B-5528F9F66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DDA31C-8436-44C4-9CAE-25FFB62A4B5D}"/>
              </a:ext>
            </a:extLst>
          </p:cNvPr>
          <p:cNvSpPr>
            <a:spLocks noGrp="1"/>
          </p:cNvSpPr>
          <p:nvPr>
            <p:ph type="dt" sz="half" idx="10"/>
          </p:nvPr>
        </p:nvSpPr>
        <p:spPr/>
        <p:txBody>
          <a:bodyPr/>
          <a:lstStyle/>
          <a:p>
            <a:fld id="{05BFD378-4C3C-41D5-AD19-5A0C7654FD32}" type="datetimeFigureOut">
              <a:rPr lang="ro-RO" smtClean="0"/>
              <a:t>23.03.2020</a:t>
            </a:fld>
            <a:endParaRPr lang="ro-RO"/>
          </a:p>
        </p:txBody>
      </p:sp>
      <p:sp>
        <p:nvSpPr>
          <p:cNvPr id="6" name="Footer Placeholder 5">
            <a:extLst>
              <a:ext uri="{FF2B5EF4-FFF2-40B4-BE49-F238E27FC236}">
                <a16:creationId xmlns:a16="http://schemas.microsoft.com/office/drawing/2014/main" id="{89A9F393-CFC5-487B-8CFE-DCE4ED40420E}"/>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15C423EC-6492-46A0-BBA4-453B866984BF}"/>
              </a:ext>
            </a:extLst>
          </p:cNvPr>
          <p:cNvSpPr>
            <a:spLocks noGrp="1"/>
          </p:cNvSpPr>
          <p:nvPr>
            <p:ph type="sldNum" sz="quarter" idx="12"/>
          </p:nvPr>
        </p:nvSpPr>
        <p:spPr/>
        <p:txBody>
          <a:bodyPr/>
          <a:lstStyle/>
          <a:p>
            <a:fld id="{EA68619E-3CC8-4A91-97A6-CCEA9BD00A98}" type="slidenum">
              <a:rPr lang="ro-RO" smtClean="0"/>
              <a:t>‹#›</a:t>
            </a:fld>
            <a:endParaRPr lang="ro-RO"/>
          </a:p>
        </p:txBody>
      </p:sp>
    </p:spTree>
    <p:extLst>
      <p:ext uri="{BB962C8B-B14F-4D97-AF65-F5344CB8AC3E}">
        <p14:creationId xmlns:p14="http://schemas.microsoft.com/office/powerpoint/2010/main" val="263979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4820-068B-403E-9D11-F86FBB4A1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3F03541-0E2A-43AC-A811-23972D75B7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7A7FAEE-94C7-4EC3-BD8F-BA0597872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FD378-4C3C-41D5-AD19-5A0C7654FD32}" type="datetimeFigureOut">
              <a:rPr lang="ro-RO" smtClean="0"/>
              <a:t>23.03.2020</a:t>
            </a:fld>
            <a:endParaRPr lang="ro-RO"/>
          </a:p>
        </p:txBody>
      </p:sp>
      <p:sp>
        <p:nvSpPr>
          <p:cNvPr id="5" name="Footer Placeholder 4">
            <a:extLst>
              <a:ext uri="{FF2B5EF4-FFF2-40B4-BE49-F238E27FC236}">
                <a16:creationId xmlns:a16="http://schemas.microsoft.com/office/drawing/2014/main" id="{AD9F7AAF-0DFE-4F72-B8BC-E65296715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id="{69876285-50B3-4914-A322-0A71766D8F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8619E-3CC8-4A91-97A6-CCEA9BD00A98}" type="slidenum">
              <a:rPr lang="ro-RO" smtClean="0"/>
              <a:t>‹#›</a:t>
            </a:fld>
            <a:endParaRPr lang="ro-RO"/>
          </a:p>
        </p:txBody>
      </p:sp>
    </p:spTree>
    <p:extLst>
      <p:ext uri="{BB962C8B-B14F-4D97-AF65-F5344CB8AC3E}">
        <p14:creationId xmlns:p14="http://schemas.microsoft.com/office/powerpoint/2010/main" val="236819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FDB0-1708-4D27-B3C7-335992AF3155}"/>
              </a:ext>
            </a:extLst>
          </p:cNvPr>
          <p:cNvSpPr>
            <a:spLocks noGrp="1"/>
          </p:cNvSpPr>
          <p:nvPr>
            <p:ph type="ctrTitle"/>
          </p:nvPr>
        </p:nvSpPr>
        <p:spPr>
          <a:xfrm>
            <a:off x="1524000" y="2637672"/>
            <a:ext cx="9144000" cy="1582656"/>
          </a:xfrm>
        </p:spPr>
        <p:txBody>
          <a:bodyPr>
            <a:normAutofit fontScale="90000"/>
          </a:bodyPr>
          <a:lstStyle/>
          <a:p>
            <a:r>
              <a:rPr lang="ro-RO" i="1" dirty="0"/>
              <a:t>Segmentarea polipilor intestinali din imagini endoscopice</a:t>
            </a:r>
            <a:endParaRPr lang="ro-RO" dirty="0"/>
          </a:p>
        </p:txBody>
      </p:sp>
    </p:spTree>
    <p:extLst>
      <p:ext uri="{BB962C8B-B14F-4D97-AF65-F5344CB8AC3E}">
        <p14:creationId xmlns:p14="http://schemas.microsoft.com/office/powerpoint/2010/main" val="282717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448D-5E43-46A0-BF78-9AADBDC82B79}"/>
              </a:ext>
            </a:extLst>
          </p:cNvPr>
          <p:cNvSpPr>
            <a:spLocks noGrp="1"/>
          </p:cNvSpPr>
          <p:nvPr>
            <p:ph type="title"/>
          </p:nvPr>
        </p:nvSpPr>
        <p:spPr/>
        <p:txBody>
          <a:bodyPr/>
          <a:lstStyle/>
          <a:p>
            <a:r>
              <a:rPr lang="ro-RO" dirty="0"/>
              <a:t>Preprocesarea imaginii</a:t>
            </a:r>
          </a:p>
        </p:txBody>
      </p:sp>
      <p:sp>
        <p:nvSpPr>
          <p:cNvPr id="3" name="Content Placeholder 2">
            <a:extLst>
              <a:ext uri="{FF2B5EF4-FFF2-40B4-BE49-F238E27FC236}">
                <a16:creationId xmlns:a16="http://schemas.microsoft.com/office/drawing/2014/main" id="{0D34681B-CF60-4578-AFEB-89CD68589B1C}"/>
              </a:ext>
            </a:extLst>
          </p:cNvPr>
          <p:cNvSpPr>
            <a:spLocks noGrp="1"/>
          </p:cNvSpPr>
          <p:nvPr>
            <p:ph idx="1"/>
          </p:nvPr>
        </p:nvSpPr>
        <p:spPr/>
        <p:txBody>
          <a:bodyPr/>
          <a:lstStyle/>
          <a:p>
            <a:pPr lvl="0"/>
            <a:r>
              <a:rPr lang="ro-RO" dirty="0"/>
              <a:t>înainte de a aplica orice algoritm de segmentare este necesară efectuarea unor operații precum: </a:t>
            </a:r>
            <a:endParaRPr lang="en-US" dirty="0"/>
          </a:p>
          <a:p>
            <a:pPr lvl="1"/>
            <a:r>
              <a:rPr lang="ro-RO" dirty="0"/>
              <a:t>conversia imaginii în </a:t>
            </a:r>
            <a:r>
              <a:rPr lang="ro-RO" dirty="0" err="1"/>
              <a:t>grayscale</a:t>
            </a:r>
            <a:endParaRPr lang="en-US" dirty="0"/>
          </a:p>
          <a:p>
            <a:pPr lvl="1"/>
            <a:r>
              <a:rPr lang="ro-RO" dirty="0" err="1"/>
              <a:t>dezintercalarea</a:t>
            </a:r>
            <a:r>
              <a:rPr lang="ro-RO" dirty="0"/>
              <a:t> imaginii</a:t>
            </a:r>
            <a:endParaRPr lang="en-US" dirty="0"/>
          </a:p>
          <a:p>
            <a:pPr lvl="1"/>
            <a:r>
              <a:rPr lang="ro-RO" dirty="0"/>
              <a:t>corecția reflexiilor</a:t>
            </a:r>
            <a:endParaRPr lang="en-US" dirty="0"/>
          </a:p>
          <a:p>
            <a:pPr lvl="1"/>
            <a:r>
              <a:rPr lang="ro-RO" dirty="0"/>
              <a:t>inversarea imaginii </a:t>
            </a:r>
            <a:r>
              <a:rPr lang="ro-RO" dirty="0" err="1"/>
              <a:t>grayscale</a:t>
            </a:r>
            <a:endParaRPr lang="en-US" dirty="0"/>
          </a:p>
          <a:p>
            <a:endParaRPr lang="ro-RO" dirty="0"/>
          </a:p>
        </p:txBody>
      </p:sp>
    </p:spTree>
    <p:extLst>
      <p:ext uri="{BB962C8B-B14F-4D97-AF65-F5344CB8AC3E}">
        <p14:creationId xmlns:p14="http://schemas.microsoft.com/office/powerpoint/2010/main" val="161693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9978-2EFA-4688-8927-23744C26B588}"/>
              </a:ext>
            </a:extLst>
          </p:cNvPr>
          <p:cNvSpPr>
            <a:spLocks noGrp="1"/>
          </p:cNvSpPr>
          <p:nvPr>
            <p:ph type="title"/>
          </p:nvPr>
        </p:nvSpPr>
        <p:spPr/>
        <p:txBody>
          <a:bodyPr/>
          <a:lstStyle/>
          <a:p>
            <a:r>
              <a:rPr lang="ro-RO" dirty="0"/>
              <a:t>Îmbinarea regiunilor</a:t>
            </a:r>
          </a:p>
        </p:txBody>
      </p:sp>
      <p:sp>
        <p:nvSpPr>
          <p:cNvPr id="3" name="Content Placeholder 2">
            <a:extLst>
              <a:ext uri="{FF2B5EF4-FFF2-40B4-BE49-F238E27FC236}">
                <a16:creationId xmlns:a16="http://schemas.microsoft.com/office/drawing/2014/main" id="{BC8EF1DA-4824-4B38-A0DE-00B2CB93026A}"/>
              </a:ext>
            </a:extLst>
          </p:cNvPr>
          <p:cNvSpPr>
            <a:spLocks noGrp="1"/>
          </p:cNvSpPr>
          <p:nvPr>
            <p:ph idx="1"/>
          </p:nvPr>
        </p:nvSpPr>
        <p:spPr>
          <a:xfrm>
            <a:off x="838200" y="1787917"/>
            <a:ext cx="10515600" cy="4351338"/>
          </a:xfrm>
        </p:spPr>
        <p:txBody>
          <a:bodyPr>
            <a:normAutofit fontScale="92500" lnSpcReduction="20000"/>
          </a:bodyPr>
          <a:lstStyle/>
          <a:p>
            <a:r>
              <a:rPr lang="ro-RO" dirty="0"/>
              <a:t>Bazată pe informații legate de regiuni</a:t>
            </a:r>
            <a:endParaRPr lang="en-US" sz="2400" dirty="0"/>
          </a:p>
          <a:p>
            <a:pPr lvl="1"/>
            <a:r>
              <a:rPr lang="ro-RO" dirty="0"/>
              <a:t>se calculează mai întâi harta vecinătăților imaginii și se identifică pixelii frontieră între fiecare pereche de regiuni și după se categorisesc regiunile și frontierele în funcție de cantitatea de informație conținută (de exemplu o regiune cu puțină informație va avea un nivel foarte jos de gri și o deviație standard foarte joasă a acestui nivel de gri)</a:t>
            </a:r>
            <a:endParaRPr lang="en-US" sz="2000" dirty="0"/>
          </a:p>
          <a:p>
            <a:pPr lvl="1"/>
            <a:r>
              <a:rPr lang="ro-RO" dirty="0"/>
              <a:t>slăbiciunea frontierei se poate măsura folosind ecuația (1)</a:t>
            </a:r>
            <a:endParaRPr lang="en-US" sz="2000" dirty="0"/>
          </a:p>
          <a:p>
            <a:r>
              <a:rPr lang="ro-RO" i="1" dirty="0" err="1"/>
              <a:t>FrontierWeakness</a:t>
            </a:r>
            <a:r>
              <a:rPr lang="ro-RO" i="1" dirty="0"/>
              <a:t> = a * gradient + b * median</a:t>
            </a:r>
            <a:r>
              <a:rPr lang="ro-RO" dirty="0"/>
              <a:t> (1)</a:t>
            </a:r>
            <a:endParaRPr lang="en-US" sz="2400" dirty="0"/>
          </a:p>
          <a:p>
            <a:r>
              <a:rPr lang="ro-RO" i="1" dirty="0"/>
              <a:t>gradient </a:t>
            </a:r>
            <a:r>
              <a:rPr lang="ro-RO" dirty="0"/>
              <a:t>= informația despre media gradientului pixelilor frontieră</a:t>
            </a:r>
            <a:endParaRPr lang="en-US" sz="2400" dirty="0"/>
          </a:p>
          <a:p>
            <a:r>
              <a:rPr lang="ro-RO" i="1" dirty="0"/>
              <a:t>median </a:t>
            </a:r>
            <a:r>
              <a:rPr lang="ro-RO" dirty="0"/>
              <a:t>= tăria frontierei (măsurată prin frontierele care sunt păstrate după aplicarea a două filtrări de creștere mediană, care ajută la eliminarea regiunilor create de vene)</a:t>
            </a:r>
            <a:endParaRPr lang="en-US" sz="2400" dirty="0"/>
          </a:p>
          <a:p>
            <a:pPr lvl="1"/>
            <a:r>
              <a:rPr lang="ro-RO" dirty="0"/>
              <a:t>se îmbină și se categorisesc regiunile până când numărul lor este stabilizat și nu mai există frontiere slabe</a:t>
            </a:r>
            <a:endParaRPr lang="en-US" sz="2000" dirty="0"/>
          </a:p>
          <a:p>
            <a:endParaRPr lang="ro-RO" dirty="0"/>
          </a:p>
        </p:txBody>
      </p:sp>
    </p:spTree>
    <p:extLst>
      <p:ext uri="{BB962C8B-B14F-4D97-AF65-F5344CB8AC3E}">
        <p14:creationId xmlns:p14="http://schemas.microsoft.com/office/powerpoint/2010/main" val="141427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030E-FEE3-43AE-A153-60ED9BE1CCE6}"/>
              </a:ext>
            </a:extLst>
          </p:cNvPr>
          <p:cNvSpPr>
            <a:spLocks noGrp="1"/>
          </p:cNvSpPr>
          <p:nvPr>
            <p:ph type="title"/>
          </p:nvPr>
        </p:nvSpPr>
        <p:spPr/>
        <p:txBody>
          <a:bodyPr/>
          <a:lstStyle/>
          <a:p>
            <a:r>
              <a:rPr lang="ro-RO" dirty="0"/>
              <a:t>Bibliografie</a:t>
            </a:r>
          </a:p>
        </p:txBody>
      </p:sp>
      <p:sp>
        <p:nvSpPr>
          <p:cNvPr id="3" name="Content Placeholder 2">
            <a:extLst>
              <a:ext uri="{FF2B5EF4-FFF2-40B4-BE49-F238E27FC236}">
                <a16:creationId xmlns:a16="http://schemas.microsoft.com/office/drawing/2014/main" id="{01A346FD-8A96-49DB-BE32-8FEB9B83780C}"/>
              </a:ext>
            </a:extLst>
          </p:cNvPr>
          <p:cNvSpPr>
            <a:spLocks noGrp="1"/>
          </p:cNvSpPr>
          <p:nvPr>
            <p:ph idx="1"/>
          </p:nvPr>
        </p:nvSpPr>
        <p:spPr/>
        <p:txBody>
          <a:bodyPr/>
          <a:lstStyle/>
          <a:p>
            <a:r>
              <a:rPr lang="ro-RO" dirty="0"/>
              <a:t>[1] https://arxiv.org/pdf/1609.01915.pdf</a:t>
            </a:r>
            <a:endParaRPr lang="en-US" dirty="0"/>
          </a:p>
          <a:p>
            <a:r>
              <a:rPr lang="ro-RO" dirty="0"/>
              <a:t>[2] refbase.cvc.uab.es/</a:t>
            </a:r>
            <a:r>
              <a:rPr lang="ro-RO" dirty="0" err="1"/>
              <a:t>files</a:t>
            </a:r>
            <a:r>
              <a:rPr lang="ro-RO" dirty="0"/>
              <a:t>/BSV2011b.pdf</a:t>
            </a:r>
            <a:endParaRPr lang="en-US" dirty="0"/>
          </a:p>
          <a:p>
            <a:endParaRPr lang="ro-RO" dirty="0"/>
          </a:p>
        </p:txBody>
      </p:sp>
    </p:spTree>
    <p:extLst>
      <p:ext uri="{BB962C8B-B14F-4D97-AF65-F5344CB8AC3E}">
        <p14:creationId xmlns:p14="http://schemas.microsoft.com/office/powerpoint/2010/main" val="32615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085A-AE08-48E1-BAC7-C54162AEA6EF}"/>
              </a:ext>
            </a:extLst>
          </p:cNvPr>
          <p:cNvSpPr>
            <a:spLocks noGrp="1"/>
          </p:cNvSpPr>
          <p:nvPr>
            <p:ph type="title"/>
          </p:nvPr>
        </p:nvSpPr>
        <p:spPr/>
        <p:txBody>
          <a:bodyPr/>
          <a:lstStyle/>
          <a:p>
            <a:r>
              <a:rPr lang="ro-RO" b="1" dirty="0"/>
              <a:t>Endoscopia cu capsulă video</a:t>
            </a:r>
            <a:br>
              <a:rPr lang="en-US" dirty="0"/>
            </a:br>
            <a:endParaRPr lang="ro-RO" dirty="0"/>
          </a:p>
        </p:txBody>
      </p:sp>
      <p:sp>
        <p:nvSpPr>
          <p:cNvPr id="3" name="Content Placeholder 2">
            <a:extLst>
              <a:ext uri="{FF2B5EF4-FFF2-40B4-BE49-F238E27FC236}">
                <a16:creationId xmlns:a16="http://schemas.microsoft.com/office/drawing/2014/main" id="{E5E21A10-CA37-446F-ADEF-6920432FE9B5}"/>
              </a:ext>
            </a:extLst>
          </p:cNvPr>
          <p:cNvSpPr>
            <a:spLocks noGrp="1"/>
          </p:cNvSpPr>
          <p:nvPr>
            <p:ph idx="1"/>
          </p:nvPr>
        </p:nvSpPr>
        <p:spPr/>
        <p:txBody>
          <a:bodyPr/>
          <a:lstStyle/>
          <a:p>
            <a:r>
              <a:rPr lang="ro-RO" i="1" dirty="0"/>
              <a:t>Endoscopia cu capsulă video</a:t>
            </a:r>
            <a:r>
              <a:rPr lang="ro-RO" dirty="0"/>
              <a:t> este un mijloc inovativ de diagnosticare în gastroenterologie. Această modalitate necesită fotografii ale </a:t>
            </a:r>
            <a:r>
              <a:rPr lang="ro-RO" dirty="0" err="1"/>
              <a:t>tractului</a:t>
            </a:r>
            <a:r>
              <a:rPr lang="ro-RO" dirty="0"/>
              <a:t> gastrointestinal folosind o cameră în miniatură care are atașate LED-uri. Capsula transmite imagini ale </a:t>
            </a:r>
            <a:r>
              <a:rPr lang="ro-RO" dirty="0" err="1"/>
              <a:t>tractului</a:t>
            </a:r>
            <a:r>
              <a:rPr lang="ro-RO" dirty="0"/>
              <a:t> gastrointestinal la un dispozitiv capabil de înregistrare.</a:t>
            </a:r>
            <a:endParaRPr lang="en-US" dirty="0"/>
          </a:p>
          <a:p>
            <a:endParaRPr lang="ro-RO" dirty="0"/>
          </a:p>
        </p:txBody>
      </p:sp>
    </p:spTree>
    <p:extLst>
      <p:ext uri="{BB962C8B-B14F-4D97-AF65-F5344CB8AC3E}">
        <p14:creationId xmlns:p14="http://schemas.microsoft.com/office/powerpoint/2010/main" val="163189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10C6-C5BF-4835-A7EC-E7D95BA58B29}"/>
              </a:ext>
            </a:extLst>
          </p:cNvPr>
          <p:cNvSpPr>
            <a:spLocks noGrp="1"/>
          </p:cNvSpPr>
          <p:nvPr>
            <p:ph type="title"/>
          </p:nvPr>
        </p:nvSpPr>
        <p:spPr/>
        <p:txBody>
          <a:bodyPr>
            <a:normAutofit fontScale="90000"/>
          </a:bodyPr>
          <a:lstStyle/>
          <a:p>
            <a:r>
              <a:rPr lang="ro-RO" b="1" dirty="0"/>
              <a:t>Caracteristicile urmărite pentru detecția polipilor</a:t>
            </a:r>
            <a:br>
              <a:rPr lang="en-US" dirty="0"/>
            </a:br>
            <a:endParaRPr lang="ro-RO" dirty="0"/>
          </a:p>
        </p:txBody>
      </p:sp>
      <p:sp>
        <p:nvSpPr>
          <p:cNvPr id="3" name="Content Placeholder 2">
            <a:extLst>
              <a:ext uri="{FF2B5EF4-FFF2-40B4-BE49-F238E27FC236}">
                <a16:creationId xmlns:a16="http://schemas.microsoft.com/office/drawing/2014/main" id="{472E759B-6D77-407E-AB79-A98B069C0254}"/>
              </a:ext>
            </a:extLst>
          </p:cNvPr>
          <p:cNvSpPr>
            <a:spLocks noGrp="1"/>
          </p:cNvSpPr>
          <p:nvPr>
            <p:ph idx="1"/>
          </p:nvPr>
        </p:nvSpPr>
        <p:spPr/>
        <p:txBody>
          <a:bodyPr>
            <a:normAutofit/>
          </a:bodyPr>
          <a:lstStyle/>
          <a:p>
            <a:r>
              <a:rPr lang="ro-RO" dirty="0"/>
              <a:t>Polipii care trebuie să fie detectați într-o imagine sunt caracterizați printr-o formă distinctivă și uneori prin culoarea și textura lor. Privind informațiile medicale despre polipii intestinali, geometria acestora poate fi eventual clasificată în două tipuri:</a:t>
            </a:r>
            <a:endParaRPr lang="en-US" dirty="0"/>
          </a:p>
          <a:p>
            <a:pPr lvl="1"/>
            <a:r>
              <a:rPr lang="ro-RO" i="1" dirty="0"/>
              <a:t>polipi pedunculați</a:t>
            </a:r>
            <a:r>
              <a:rPr lang="ro-RO" dirty="0"/>
              <a:t> (care au structură similară cu o ciupercă, atașați de o tulpină subțire de mucoasa colonului)</a:t>
            </a:r>
            <a:endParaRPr lang="en-US" dirty="0"/>
          </a:p>
          <a:p>
            <a:pPr lvl="1"/>
            <a:r>
              <a:rPr lang="ro-RO" i="1" dirty="0"/>
              <a:t>polipi sesili </a:t>
            </a:r>
            <a:r>
              <a:rPr lang="ro-RO" dirty="0"/>
              <a:t>(care au structură similară cu o ciupercă fără tulpină)</a:t>
            </a:r>
            <a:endParaRPr lang="en-US" dirty="0"/>
          </a:p>
          <a:p>
            <a:endParaRPr lang="ro-RO" dirty="0"/>
          </a:p>
        </p:txBody>
      </p:sp>
    </p:spTree>
    <p:extLst>
      <p:ext uri="{BB962C8B-B14F-4D97-AF65-F5344CB8AC3E}">
        <p14:creationId xmlns:p14="http://schemas.microsoft.com/office/powerpoint/2010/main" val="393313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17D42E-867D-414D-AD89-90C5ECFDFA69}"/>
              </a:ext>
            </a:extLst>
          </p:cNvPr>
          <p:cNvSpPr>
            <a:spLocks noGrp="1"/>
          </p:cNvSpPr>
          <p:nvPr>
            <p:ph idx="1"/>
          </p:nvPr>
        </p:nvSpPr>
        <p:spPr>
          <a:xfrm>
            <a:off x="838200" y="329938"/>
            <a:ext cx="10515600" cy="5847025"/>
          </a:xfrm>
        </p:spPr>
        <p:txBody>
          <a:bodyPr/>
          <a:lstStyle/>
          <a:p>
            <a:r>
              <a:rPr lang="ro-RO" dirty="0"/>
              <a:t>Culori comune ale polipilor intestinali sunt cele </a:t>
            </a:r>
            <a:r>
              <a:rPr lang="ro-RO" i="1" dirty="0"/>
              <a:t>roșiatice</a:t>
            </a:r>
            <a:r>
              <a:rPr lang="ro-RO" dirty="0"/>
              <a:t>, iar textura lor este similară cu cea a creierului uman.</a:t>
            </a:r>
            <a:endParaRPr lang="en-US" dirty="0"/>
          </a:p>
          <a:p>
            <a:endParaRPr lang="ro-RO" dirty="0"/>
          </a:p>
        </p:txBody>
      </p:sp>
      <p:pic>
        <p:nvPicPr>
          <p:cNvPr id="4" name="Picture 3" descr="Varietatea aparițiilor polipilor (imagine obținută prin endoscopie)">
            <a:extLst>
              <a:ext uri="{FF2B5EF4-FFF2-40B4-BE49-F238E27FC236}">
                <a16:creationId xmlns:a16="http://schemas.microsoft.com/office/drawing/2014/main" id="{FB09B278-0ACA-4D8E-94A7-1EE546A35424}"/>
              </a:ext>
              <a:ext uri="{C183D7F6-B498-43B3-948B-1728B52AA6E4}">
                <adec:decorative xmlns:adec="http://schemas.microsoft.com/office/drawing/2017/decorative" val="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2722469" y="1382937"/>
            <a:ext cx="6747062" cy="3741026"/>
          </a:xfrm>
          <a:prstGeom prst="rect">
            <a:avLst/>
          </a:prstGeom>
          <a:noFill/>
          <a:ln>
            <a:noFill/>
          </a:ln>
        </p:spPr>
      </p:pic>
      <p:sp>
        <p:nvSpPr>
          <p:cNvPr id="5" name="TextBox 4">
            <a:extLst>
              <a:ext uri="{FF2B5EF4-FFF2-40B4-BE49-F238E27FC236}">
                <a16:creationId xmlns:a16="http://schemas.microsoft.com/office/drawing/2014/main" id="{1F8DE7E0-2315-4207-A9AE-89C0AB4664AE}"/>
              </a:ext>
            </a:extLst>
          </p:cNvPr>
          <p:cNvSpPr txBox="1"/>
          <p:nvPr/>
        </p:nvSpPr>
        <p:spPr>
          <a:xfrm>
            <a:off x="2960365" y="5281131"/>
            <a:ext cx="6271269" cy="369332"/>
          </a:xfrm>
          <a:prstGeom prst="rect">
            <a:avLst/>
          </a:prstGeom>
          <a:noFill/>
        </p:spPr>
        <p:txBody>
          <a:bodyPr wrap="none" rtlCol="0">
            <a:spAutoFit/>
          </a:bodyPr>
          <a:lstStyle/>
          <a:p>
            <a:r>
              <a:rPr lang="ro-RO" dirty="0"/>
              <a:t>Varietatea aparițiilor polipilor (imagine obținută prin </a:t>
            </a:r>
            <a:r>
              <a:rPr lang="ro-RO" i="1" dirty="0"/>
              <a:t>endoscopie</a:t>
            </a:r>
            <a:r>
              <a:rPr lang="ro-RO" dirty="0"/>
              <a:t>)</a:t>
            </a:r>
          </a:p>
        </p:txBody>
      </p:sp>
    </p:spTree>
    <p:extLst>
      <p:ext uri="{BB962C8B-B14F-4D97-AF65-F5344CB8AC3E}">
        <p14:creationId xmlns:p14="http://schemas.microsoft.com/office/powerpoint/2010/main" val="103757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91FF-D310-4DFE-841B-27871A3FE863}"/>
              </a:ext>
            </a:extLst>
          </p:cNvPr>
          <p:cNvSpPr>
            <a:spLocks noGrp="1"/>
          </p:cNvSpPr>
          <p:nvPr>
            <p:ph type="title"/>
          </p:nvPr>
        </p:nvSpPr>
        <p:spPr/>
        <p:txBody>
          <a:bodyPr/>
          <a:lstStyle/>
          <a:p>
            <a:r>
              <a:rPr lang="ro-RO" b="1" dirty="0"/>
              <a:t>Tehnica de imagistică prin </a:t>
            </a:r>
            <a:r>
              <a:rPr lang="ro-RO" b="1" dirty="0" err="1"/>
              <a:t>colonoscopie</a:t>
            </a:r>
            <a:br>
              <a:rPr lang="en-US" dirty="0"/>
            </a:br>
            <a:endParaRPr lang="ro-RO" dirty="0"/>
          </a:p>
        </p:txBody>
      </p:sp>
      <p:sp>
        <p:nvSpPr>
          <p:cNvPr id="3" name="Content Placeholder 2">
            <a:extLst>
              <a:ext uri="{FF2B5EF4-FFF2-40B4-BE49-F238E27FC236}">
                <a16:creationId xmlns:a16="http://schemas.microsoft.com/office/drawing/2014/main" id="{58BEB6B4-9B2D-4C28-9642-3263D3651BA4}"/>
              </a:ext>
            </a:extLst>
          </p:cNvPr>
          <p:cNvSpPr>
            <a:spLocks noGrp="1"/>
          </p:cNvSpPr>
          <p:nvPr>
            <p:ph idx="1"/>
          </p:nvPr>
        </p:nvSpPr>
        <p:spPr/>
        <p:txBody>
          <a:bodyPr/>
          <a:lstStyle/>
          <a:p>
            <a:r>
              <a:rPr lang="ro-RO" dirty="0"/>
              <a:t>	</a:t>
            </a:r>
            <a:r>
              <a:rPr lang="ro-RO" i="1" dirty="0"/>
              <a:t>Tehnica de imagistică prin </a:t>
            </a:r>
            <a:r>
              <a:rPr lang="ro-RO" i="1" dirty="0" err="1"/>
              <a:t>colonoscopie</a:t>
            </a:r>
            <a:r>
              <a:rPr lang="ro-RO" dirty="0"/>
              <a:t>, de asemenea, folosește detalii precum forma, textura și culoarea pentru a detecta polipii. Totuși, datorită diferențelor, în ceea ce privește tehnica, față de </a:t>
            </a:r>
            <a:r>
              <a:rPr lang="ro-RO" i="1" dirty="0"/>
              <a:t>endoscopie</a:t>
            </a:r>
            <a:r>
              <a:rPr lang="ro-RO" dirty="0"/>
              <a:t>, imaginile obținute au caracteristici diferite, deci sunt necesare metode  unice pentru identificarea polipilor. </a:t>
            </a:r>
            <a:endParaRPr lang="en-US" dirty="0"/>
          </a:p>
          <a:p>
            <a:endParaRPr lang="ro-RO" dirty="0"/>
          </a:p>
        </p:txBody>
      </p:sp>
    </p:spTree>
    <p:extLst>
      <p:ext uri="{BB962C8B-B14F-4D97-AF65-F5344CB8AC3E}">
        <p14:creationId xmlns:p14="http://schemas.microsoft.com/office/powerpoint/2010/main" val="206389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7E28-5A5A-45EC-A99D-A5D8D8A2D2E6}"/>
              </a:ext>
            </a:extLst>
          </p:cNvPr>
          <p:cNvSpPr>
            <a:spLocks noGrp="1"/>
          </p:cNvSpPr>
          <p:nvPr>
            <p:ph type="title"/>
          </p:nvPr>
        </p:nvSpPr>
        <p:spPr/>
        <p:txBody>
          <a:bodyPr>
            <a:normAutofit fontScale="90000"/>
          </a:bodyPr>
          <a:lstStyle/>
          <a:p>
            <a:r>
              <a:rPr lang="ro-RO" b="1" dirty="0"/>
              <a:t>Diferențe dintre imaginile obținute folosind cele două tehnici</a:t>
            </a:r>
            <a:br>
              <a:rPr lang="en-US" dirty="0"/>
            </a:br>
            <a:endParaRPr lang="ro-RO" dirty="0"/>
          </a:p>
        </p:txBody>
      </p:sp>
      <p:sp>
        <p:nvSpPr>
          <p:cNvPr id="3" name="Content Placeholder 2">
            <a:extLst>
              <a:ext uri="{FF2B5EF4-FFF2-40B4-BE49-F238E27FC236}">
                <a16:creationId xmlns:a16="http://schemas.microsoft.com/office/drawing/2014/main" id="{BE089F41-7472-46EE-B861-54FD7464A7D6}"/>
              </a:ext>
            </a:extLst>
          </p:cNvPr>
          <p:cNvSpPr>
            <a:spLocks noGrp="1"/>
          </p:cNvSpPr>
          <p:nvPr>
            <p:ph idx="1"/>
          </p:nvPr>
        </p:nvSpPr>
        <p:spPr/>
        <p:txBody>
          <a:bodyPr/>
          <a:lstStyle/>
          <a:p>
            <a:r>
              <a:rPr lang="ro-RO" b="1" dirty="0"/>
              <a:t>	</a:t>
            </a:r>
            <a:r>
              <a:rPr lang="ro-RO" dirty="0"/>
              <a:t>Deoarece </a:t>
            </a:r>
            <a:r>
              <a:rPr lang="ro-RO" i="1" dirty="0"/>
              <a:t>endoscopia</a:t>
            </a:r>
            <a:r>
              <a:rPr lang="ro-RO" dirty="0"/>
              <a:t> se realizează folosind un dispozitiv de fotografiere necontrolat, care se deplasează automat, este predispus la saturație </a:t>
            </a:r>
            <a:r>
              <a:rPr lang="ro-RO" dirty="0" err="1"/>
              <a:t>luminosă</a:t>
            </a:r>
            <a:r>
              <a:rPr lang="ro-RO" dirty="0"/>
              <a:t>, imaginile obținute fiind relativ difuze. Pe de altă parte, prin folosirea </a:t>
            </a:r>
            <a:r>
              <a:rPr lang="ro-RO" i="1" dirty="0" err="1"/>
              <a:t>colonoscopiei</a:t>
            </a:r>
            <a:r>
              <a:rPr lang="ro-RO" dirty="0"/>
              <a:t>, imaginile obținute vor arăta mai </a:t>
            </a:r>
            <a:r>
              <a:rPr lang="ro-RO" dirty="0" err="1"/>
              <a:t>specular</a:t>
            </a:r>
            <a:r>
              <a:rPr lang="ro-RO" dirty="0"/>
              <a:t>.</a:t>
            </a:r>
            <a:endParaRPr lang="en-US" dirty="0"/>
          </a:p>
          <a:p>
            <a:r>
              <a:rPr lang="ro-RO" dirty="0"/>
              <a:t>	De asemenea, prin folosirea </a:t>
            </a:r>
            <a:r>
              <a:rPr lang="ro-RO" i="1" dirty="0"/>
              <a:t>endoscopiei</a:t>
            </a:r>
            <a:r>
              <a:rPr lang="ro-RO" dirty="0"/>
              <a:t> există o posibilitate mai ridicată de a obține o imagine </a:t>
            </a:r>
            <a:r>
              <a:rPr lang="ro-RO" dirty="0" err="1"/>
              <a:t>blurată</a:t>
            </a:r>
            <a:r>
              <a:rPr lang="ro-RO" dirty="0"/>
              <a:t>.</a:t>
            </a:r>
            <a:endParaRPr lang="en-US" dirty="0"/>
          </a:p>
          <a:p>
            <a:endParaRPr lang="ro-RO" dirty="0"/>
          </a:p>
        </p:txBody>
      </p:sp>
    </p:spTree>
    <p:extLst>
      <p:ext uri="{BB962C8B-B14F-4D97-AF65-F5344CB8AC3E}">
        <p14:creationId xmlns:p14="http://schemas.microsoft.com/office/powerpoint/2010/main" val="248852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3111-C9F1-47E5-9156-8EB14568EBB4}"/>
              </a:ext>
            </a:extLst>
          </p:cNvPr>
          <p:cNvSpPr>
            <a:spLocks noGrp="1"/>
          </p:cNvSpPr>
          <p:nvPr>
            <p:ph type="title"/>
          </p:nvPr>
        </p:nvSpPr>
        <p:spPr/>
        <p:txBody>
          <a:bodyPr>
            <a:normAutofit fontScale="90000"/>
          </a:bodyPr>
          <a:lstStyle/>
          <a:p>
            <a:r>
              <a:rPr lang="ro-RO" b="1" dirty="0"/>
              <a:t>Detecția și segmentarea polipilor dintr-o imagine</a:t>
            </a:r>
            <a:br>
              <a:rPr lang="en-US" dirty="0"/>
            </a:br>
            <a:endParaRPr lang="ro-RO" dirty="0"/>
          </a:p>
        </p:txBody>
      </p:sp>
      <p:sp>
        <p:nvSpPr>
          <p:cNvPr id="3" name="Content Placeholder 2">
            <a:extLst>
              <a:ext uri="{FF2B5EF4-FFF2-40B4-BE49-F238E27FC236}">
                <a16:creationId xmlns:a16="http://schemas.microsoft.com/office/drawing/2014/main" id="{8064A019-CDAD-4CAB-8B19-FCE6E2701081}"/>
              </a:ext>
            </a:extLst>
          </p:cNvPr>
          <p:cNvSpPr>
            <a:spLocks noGrp="1"/>
          </p:cNvSpPr>
          <p:nvPr>
            <p:ph idx="1"/>
          </p:nvPr>
        </p:nvSpPr>
        <p:spPr/>
        <p:txBody>
          <a:bodyPr>
            <a:normAutofit fontScale="92500" lnSpcReduction="10000"/>
          </a:bodyPr>
          <a:lstStyle/>
          <a:p>
            <a:r>
              <a:rPr lang="ro-RO" dirty="0"/>
              <a:t>	Clasificarea metodelor pentru detectarea/segmentarea polipilor se poate realiza în următorul mod:</a:t>
            </a:r>
            <a:endParaRPr lang="en-US" dirty="0"/>
          </a:p>
          <a:p>
            <a:pPr lvl="1"/>
            <a:r>
              <a:rPr lang="ro-RO" i="1" dirty="0"/>
              <a:t> Detecția polipilor </a:t>
            </a:r>
            <a:r>
              <a:rPr lang="ro-RO" dirty="0"/>
              <a:t>– găsirea locului unde este prezent un cadru care conține polipul/polipii (nu neapărat locația polipului/polipilor în cadrul respectiv)</a:t>
            </a:r>
            <a:endParaRPr lang="en-US" dirty="0"/>
          </a:p>
          <a:p>
            <a:pPr lvl="1"/>
            <a:r>
              <a:rPr lang="ro-RO" i="1" dirty="0"/>
              <a:t>Segmentarea polipilor</a:t>
            </a:r>
            <a:r>
              <a:rPr lang="ro-RO" dirty="0"/>
              <a:t> – odată ce un cadru care conține polipul/polipii este selectata o zonă cu mucoasă în care acesta/aceștia apar.</a:t>
            </a:r>
            <a:endParaRPr lang="en-US" dirty="0"/>
          </a:p>
          <a:p>
            <a:r>
              <a:rPr lang="ro-RO" dirty="0"/>
              <a:t>Procesul de obținere a cadrului care conține obiectul dorit este o problemă mult mai dificilă decât cele ulterioare. Acest lucru este datorat numărului mare de cadre prin care algoritmul de identificare trebuie să itereze. De regulă pentru detecție se folosesc metode bazate pe </a:t>
            </a:r>
            <a:r>
              <a:rPr lang="ro-RO" i="1" dirty="0" err="1"/>
              <a:t>Machine</a:t>
            </a:r>
            <a:r>
              <a:rPr lang="ro-RO" i="1" dirty="0"/>
              <a:t> </a:t>
            </a:r>
            <a:r>
              <a:rPr lang="ro-RO" i="1" dirty="0" err="1"/>
              <a:t>Learning</a:t>
            </a:r>
            <a:r>
              <a:rPr lang="ro-RO" dirty="0"/>
              <a:t>. </a:t>
            </a:r>
          </a:p>
          <a:p>
            <a:r>
              <a:rPr lang="ro-RO" dirty="0"/>
              <a:t>Deoarece este necesară doar segmentarea, nu se va detalia partea procesului de detecție.</a:t>
            </a:r>
            <a:endParaRPr lang="en-US" dirty="0"/>
          </a:p>
          <a:p>
            <a:endParaRPr lang="ro-RO" dirty="0"/>
          </a:p>
        </p:txBody>
      </p:sp>
    </p:spTree>
    <p:extLst>
      <p:ext uri="{BB962C8B-B14F-4D97-AF65-F5344CB8AC3E}">
        <p14:creationId xmlns:p14="http://schemas.microsoft.com/office/powerpoint/2010/main" val="150749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09FD-FBAC-441F-86F2-F52DF06E5D51}"/>
              </a:ext>
            </a:extLst>
          </p:cNvPr>
          <p:cNvSpPr>
            <a:spLocks noGrp="1"/>
          </p:cNvSpPr>
          <p:nvPr>
            <p:ph type="title"/>
          </p:nvPr>
        </p:nvSpPr>
        <p:spPr/>
        <p:txBody>
          <a:bodyPr>
            <a:normAutofit fontScale="90000"/>
          </a:bodyPr>
          <a:lstStyle/>
          <a:p>
            <a:r>
              <a:rPr lang="ro-RO" b="1" dirty="0"/>
              <a:t>Segmentarea polipilor dintr-un cadru obținut prin </a:t>
            </a:r>
            <a:r>
              <a:rPr lang="ro-RO" b="1" i="1" dirty="0"/>
              <a:t>endoscopie</a:t>
            </a:r>
            <a:br>
              <a:rPr lang="en-US" dirty="0"/>
            </a:br>
            <a:endParaRPr lang="ro-RO" dirty="0"/>
          </a:p>
        </p:txBody>
      </p:sp>
      <p:sp>
        <p:nvSpPr>
          <p:cNvPr id="3" name="Content Placeholder 2">
            <a:extLst>
              <a:ext uri="{FF2B5EF4-FFF2-40B4-BE49-F238E27FC236}">
                <a16:creationId xmlns:a16="http://schemas.microsoft.com/office/drawing/2014/main" id="{22725616-E848-41D0-85E0-C0E0C42B12BC}"/>
              </a:ext>
            </a:extLst>
          </p:cNvPr>
          <p:cNvSpPr>
            <a:spLocks noGrp="1"/>
          </p:cNvSpPr>
          <p:nvPr>
            <p:ph idx="1"/>
          </p:nvPr>
        </p:nvSpPr>
        <p:spPr/>
        <p:txBody>
          <a:bodyPr/>
          <a:lstStyle/>
          <a:p>
            <a:r>
              <a:rPr lang="ro-RO" b="1" dirty="0"/>
              <a:t>	</a:t>
            </a:r>
            <a:r>
              <a:rPr lang="ro-RO" dirty="0"/>
              <a:t>Procesul de segmentare a </a:t>
            </a:r>
            <a:r>
              <a:rPr lang="ro-RO" dirty="0" err="1"/>
              <a:t>polipior</a:t>
            </a:r>
            <a:r>
              <a:rPr lang="ro-RO" dirty="0"/>
              <a:t> dintr-un cadru este relativ mai ușor decât procesul de identificare a acestora. După cum s-a observat anterior, aspectele referitoare la culoare, textură și formă nu sunt suficiente pentru a realiza segmentarea.</a:t>
            </a:r>
            <a:endParaRPr lang="en-US" dirty="0"/>
          </a:p>
          <a:p>
            <a:endParaRPr lang="ro-RO" dirty="0"/>
          </a:p>
        </p:txBody>
      </p:sp>
    </p:spTree>
    <p:extLst>
      <p:ext uri="{BB962C8B-B14F-4D97-AF65-F5344CB8AC3E}">
        <p14:creationId xmlns:p14="http://schemas.microsoft.com/office/powerpoint/2010/main" val="427929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BAA-2B39-45F2-9E23-B44DB5E709C6}"/>
              </a:ext>
            </a:extLst>
          </p:cNvPr>
          <p:cNvSpPr>
            <a:spLocks noGrp="1"/>
          </p:cNvSpPr>
          <p:nvPr>
            <p:ph type="title"/>
          </p:nvPr>
        </p:nvSpPr>
        <p:spPr/>
        <p:txBody>
          <a:bodyPr>
            <a:normAutofit/>
          </a:bodyPr>
          <a:lstStyle/>
          <a:p>
            <a:br>
              <a:rPr lang="en-US" dirty="0"/>
            </a:br>
            <a:endParaRPr lang="ro-RO" dirty="0"/>
          </a:p>
        </p:txBody>
      </p:sp>
      <p:sp>
        <p:nvSpPr>
          <p:cNvPr id="3" name="Content Placeholder 2">
            <a:extLst>
              <a:ext uri="{FF2B5EF4-FFF2-40B4-BE49-F238E27FC236}">
                <a16:creationId xmlns:a16="http://schemas.microsoft.com/office/drawing/2014/main" id="{2B765379-8A88-46A4-B392-15D8C1BA8F22}"/>
              </a:ext>
            </a:extLst>
          </p:cNvPr>
          <p:cNvSpPr>
            <a:spLocks noGrp="1"/>
          </p:cNvSpPr>
          <p:nvPr>
            <p:ph idx="1"/>
          </p:nvPr>
        </p:nvSpPr>
        <p:spPr>
          <a:xfrm>
            <a:off x="838200" y="672813"/>
            <a:ext cx="10515600" cy="710185"/>
          </a:xfrm>
        </p:spPr>
        <p:txBody>
          <a:bodyPr/>
          <a:lstStyle/>
          <a:p>
            <a:pPr marL="0" indent="0">
              <a:buNone/>
            </a:pPr>
            <a:r>
              <a:rPr lang="ro-RO" b="1" dirty="0">
                <a:latin typeface="+mj-lt"/>
              </a:rPr>
              <a:t>Pentru realizarea segmentării este necesară urmărirea pașilor</a:t>
            </a:r>
            <a:r>
              <a:rPr lang="ro-RO" dirty="0">
                <a:latin typeface="+mj-lt"/>
              </a:rPr>
              <a:t>:</a:t>
            </a:r>
          </a:p>
        </p:txBody>
      </p:sp>
      <p:sp>
        <p:nvSpPr>
          <p:cNvPr id="4" name="TextBox 3">
            <a:extLst>
              <a:ext uri="{FF2B5EF4-FFF2-40B4-BE49-F238E27FC236}">
                <a16:creationId xmlns:a16="http://schemas.microsoft.com/office/drawing/2014/main" id="{22505B22-3EDB-4230-9B75-DBAB3D5E3E83}"/>
              </a:ext>
            </a:extLst>
          </p:cNvPr>
          <p:cNvSpPr txBox="1"/>
          <p:nvPr/>
        </p:nvSpPr>
        <p:spPr>
          <a:xfrm>
            <a:off x="838200" y="1382868"/>
            <a:ext cx="10166023" cy="1200329"/>
          </a:xfrm>
          <a:prstGeom prst="rect">
            <a:avLst/>
          </a:prstGeom>
          <a:noFill/>
        </p:spPr>
        <p:txBody>
          <a:bodyPr wrap="square" rtlCol="0">
            <a:spAutoFit/>
          </a:bodyPr>
          <a:lstStyle/>
          <a:p>
            <a:r>
              <a:rPr lang="ro-RO" sz="2400" dirty="0"/>
              <a:t>1) Preprocesarea imaginii</a:t>
            </a:r>
          </a:p>
          <a:p>
            <a:r>
              <a:rPr lang="ro-RO" sz="2400" dirty="0"/>
              <a:t>2) Segmentarea imaginii</a:t>
            </a:r>
          </a:p>
          <a:p>
            <a:r>
              <a:rPr lang="ro-RO" sz="2400" dirty="0"/>
              <a:t>3) Îmbinarea imaginii</a:t>
            </a:r>
          </a:p>
        </p:txBody>
      </p:sp>
      <p:pic>
        <p:nvPicPr>
          <p:cNvPr id="6" name="Picture 5">
            <a:extLst>
              <a:ext uri="{FF2B5EF4-FFF2-40B4-BE49-F238E27FC236}">
                <a16:creationId xmlns:a16="http://schemas.microsoft.com/office/drawing/2014/main" id="{E2D6CAE1-3CBF-4B69-9A7E-F0C1E4ED2D7F}"/>
              </a:ext>
            </a:extLst>
          </p:cNvPr>
          <p:cNvPicPr>
            <a:picLocks noChangeAspect="1"/>
          </p:cNvPicPr>
          <p:nvPr/>
        </p:nvPicPr>
        <p:blipFill rotWithShape="1">
          <a:blip r:embed="rId2">
            <a:extLst>
              <a:ext uri="{28A0092B-C50C-407E-A947-70E740481C1C}">
                <a14:useLocalDpi xmlns:a14="http://schemas.microsoft.com/office/drawing/2010/main" val="0"/>
              </a:ext>
            </a:extLst>
          </a:blip>
          <a:srcRect l="-1" t="8797" r="347" b="5324"/>
          <a:stretch/>
        </p:blipFill>
        <p:spPr>
          <a:xfrm>
            <a:off x="2674337" y="3057199"/>
            <a:ext cx="2165786" cy="1603962"/>
          </a:xfrm>
          <a:prstGeom prst="rect">
            <a:avLst/>
          </a:prstGeom>
        </p:spPr>
      </p:pic>
      <p:pic>
        <p:nvPicPr>
          <p:cNvPr id="9" name="Picture 8">
            <a:extLst>
              <a:ext uri="{FF2B5EF4-FFF2-40B4-BE49-F238E27FC236}">
                <a16:creationId xmlns:a16="http://schemas.microsoft.com/office/drawing/2014/main" id="{3279B36F-C62D-420F-AA59-AF40E8880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123" y="3057199"/>
            <a:ext cx="2162175" cy="1609725"/>
          </a:xfrm>
          <a:prstGeom prst="rect">
            <a:avLst/>
          </a:prstGeom>
        </p:spPr>
      </p:pic>
      <p:pic>
        <p:nvPicPr>
          <p:cNvPr id="12" name="Picture 11">
            <a:extLst>
              <a:ext uri="{FF2B5EF4-FFF2-40B4-BE49-F238E27FC236}">
                <a16:creationId xmlns:a16="http://schemas.microsoft.com/office/drawing/2014/main" id="{432CFD6B-B7ED-46D7-9AAB-500229BCC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2298" y="3057199"/>
            <a:ext cx="2162175" cy="1609725"/>
          </a:xfrm>
          <a:prstGeom prst="rect">
            <a:avLst/>
          </a:prstGeom>
        </p:spPr>
      </p:pic>
    </p:spTree>
    <p:extLst>
      <p:ext uri="{BB962C8B-B14F-4D97-AF65-F5344CB8AC3E}">
        <p14:creationId xmlns:p14="http://schemas.microsoft.com/office/powerpoint/2010/main" val="171358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702</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Segmentarea polipilor intestinali din imagini endoscopice</vt:lpstr>
      <vt:lpstr>Endoscopia cu capsulă video </vt:lpstr>
      <vt:lpstr>Caracteristicile urmărite pentru detecția polipilor </vt:lpstr>
      <vt:lpstr>PowerPoint Presentation</vt:lpstr>
      <vt:lpstr>Tehnica de imagistică prin colonoscopie </vt:lpstr>
      <vt:lpstr>Diferențe dintre imaginile obținute folosind cele două tehnici </vt:lpstr>
      <vt:lpstr>Detecția și segmentarea polipilor dintr-o imagine </vt:lpstr>
      <vt:lpstr>Segmentarea polipilor dintr-un cadru obținut prin endoscopie </vt:lpstr>
      <vt:lpstr> </vt:lpstr>
      <vt:lpstr>Preprocesarea imaginii</vt:lpstr>
      <vt:lpstr>Îmbinarea regiunilor</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Segmentarea polipilor intestinali din imagini endoscopice</dc:title>
  <dc:creator>Andrei Tomoiaga</dc:creator>
  <cp:lastModifiedBy>Andrei Tomoiaga</cp:lastModifiedBy>
  <cp:revision>4</cp:revision>
  <dcterms:created xsi:type="dcterms:W3CDTF">2020-03-23T19:20:44Z</dcterms:created>
  <dcterms:modified xsi:type="dcterms:W3CDTF">2020-03-23T20:01:57Z</dcterms:modified>
</cp:coreProperties>
</file>