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8288000" cy="10287000"/>
  <p:notesSz cx="6858000" cy="9144000"/>
  <p:embeddedFontLst>
    <p:embeddedFont>
      <p:font typeface="Lato Bold" panose="020B0604020202020204" charset="0"/>
      <p:regular r:id="rId29"/>
    </p:embeddedFont>
    <p:embeddedFont>
      <p:font typeface="Poppins" panose="00000500000000000000" pitchFamily="2" charset="0"/>
      <p:regular r:id="rId30"/>
    </p:embeddedFont>
    <p:embeddedFont>
      <p:font typeface="Poppins Bold" panose="020B060402020202020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775785" cy="10287000"/>
            <a:chOff x="0" y="0"/>
            <a:chExt cx="467696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67696" cy="2709333"/>
            </a:xfrm>
            <a:custGeom>
              <a:avLst/>
              <a:gdLst/>
              <a:ahLst/>
              <a:cxnLst/>
              <a:rect l="l" t="t" r="r" b="b"/>
              <a:pathLst>
                <a:path w="467696" h="2709333">
                  <a:moveTo>
                    <a:pt x="0" y="0"/>
                  </a:moveTo>
                  <a:lnTo>
                    <a:pt x="467696" y="0"/>
                  </a:lnTo>
                  <a:lnTo>
                    <a:pt x="4676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6769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V="1">
            <a:off x="2506679" y="5048199"/>
            <a:ext cx="9687995" cy="20505"/>
          </a:xfrm>
          <a:prstGeom prst="line">
            <a:avLst/>
          </a:prstGeom>
          <a:ln w="38100" cap="flat">
            <a:solidFill>
              <a:srgbClr val="593C8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13763158" y="38735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506619" y="2932512"/>
            <a:ext cx="15416723" cy="1704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60"/>
              </a:lnSpc>
            </a:pPr>
            <a:r>
              <a:rPr lang="en-US" sz="4900" b="1">
                <a:solidFill>
                  <a:srgbClr val="593C8F"/>
                </a:solidFill>
                <a:latin typeface="Lato Bold"/>
                <a:ea typeface="Lato Bold"/>
                <a:cs typeface="Lato Bold"/>
                <a:sym typeface="Lato Bold"/>
              </a:rPr>
              <a:t>UNIFIED HR </a:t>
            </a:r>
          </a:p>
          <a:p>
            <a:pPr algn="l">
              <a:lnSpc>
                <a:spcPts val="6860"/>
              </a:lnSpc>
              <a:spcBef>
                <a:spcPct val="0"/>
              </a:spcBef>
            </a:pPr>
            <a:r>
              <a:rPr lang="en-US" sz="4900" b="1">
                <a:solidFill>
                  <a:srgbClr val="593C8F"/>
                </a:solidFill>
                <a:latin typeface="Lato Bold"/>
                <a:ea typeface="Lato Bold"/>
                <a:cs typeface="Lato Bold"/>
                <a:sym typeface="Lato Bold"/>
              </a:rPr>
              <a:t>MANAGEMENT INFORMATION SYSTEM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06619" y="5363979"/>
            <a:ext cx="12710327" cy="1334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Tracking Employees, Recruitment, Onboarding, Promotions, Training, &amp; Exits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42397" y="1455111"/>
          <a:ext cx="16803205" cy="8534399"/>
        </p:xfrm>
        <a:graphic>
          <a:graphicData uri="http://schemas.openxmlformats.org/drawingml/2006/table">
            <a:tbl>
              <a:tblPr/>
              <a:tblGrid>
                <a:gridCol w="2990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7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63259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593C8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 Table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593C8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Key Fields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593C8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Relationship 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670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Departments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DepartmentID (PK), DepartmentName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Links to multiple employees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745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Employees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EmployeeID (PK), DepartmentID (FK), Status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Central to all lifecycle event tables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745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Recruitment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CandidateID (PK), Source, Status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Pre-employment 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745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Onboarding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OnboardingID (PK), EmployeeID (FK), Mentor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Tracks new employee integrations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3745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Promotions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PromotionID (PK), EmployeeID (FK), NewRole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Records employee advancement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23745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Training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TrainingID (PK), EmployeeID (FK), CompletionDate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Tracks employee learning status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23745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Exits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ExitID (PK), EmployeeID (FK), Reason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Captures employee departure reasons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258440" y="448310"/>
            <a:ext cx="1577112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 b="1">
                <a:solidFill>
                  <a:srgbClr val="593C8F"/>
                </a:solidFill>
                <a:latin typeface="Lato Bold"/>
                <a:ea typeface="Lato Bold"/>
                <a:cs typeface="Lato Bold"/>
                <a:sym typeface="Lato Bold"/>
              </a:rPr>
              <a:t>OVERVIEW OF MAJOR TABLES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AutoShape 3"/>
          <p:cNvSpPr/>
          <p:nvPr/>
        </p:nvSpPr>
        <p:spPr>
          <a:xfrm flipH="1">
            <a:off x="1082227" y="4244324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549759" y="1989552"/>
            <a:ext cx="16437920" cy="523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593C8F"/>
                </a:solidFill>
                <a:latin typeface="Lato Bold"/>
                <a:ea typeface="Lato Bold"/>
                <a:cs typeface="Lato Bold"/>
                <a:sym typeface="Lato Bold"/>
              </a:rPr>
              <a:t>STEP 5: IMPLEMENTING TRIGGERS AND BUSINESS LOGIC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9759" y="2947259"/>
            <a:ext cx="15976773" cy="471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Created MySQL triggers to automate business rules:</a:t>
            </a:r>
          </a:p>
          <a:p>
            <a:pPr marL="1295397" lvl="2" indent="-431799" algn="l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Auto-update employee status to “Exited” upon exit entry.</a:t>
            </a:r>
          </a:p>
          <a:p>
            <a:pPr marL="1295397" lvl="2" indent="-431799" algn="l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Block promotion of employees who are not “Active.”</a:t>
            </a:r>
          </a:p>
          <a:p>
            <a:pPr marL="1295397" lvl="2" indent="-431799" algn="l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Automatically fill onboarding completion date after scheduled training passed.</a:t>
            </a:r>
          </a:p>
          <a:p>
            <a:pPr marL="1295397" lvl="2" indent="-431799" algn="l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Maintain audit log of employee status changes for traceability.</a:t>
            </a:r>
          </a:p>
          <a:p>
            <a:pPr marL="647698" lvl="1" indent="-323849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These enforced real-time data consistency and business constraints server-side.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AutoShape 6"/>
          <p:cNvSpPr/>
          <p:nvPr/>
        </p:nvSpPr>
        <p:spPr>
          <a:xfrm flipV="1">
            <a:off x="549759" y="8191218"/>
            <a:ext cx="9687995" cy="20505"/>
          </a:xfrm>
          <a:prstGeom prst="line">
            <a:avLst/>
          </a:prstGeom>
          <a:ln w="38100" cap="flat">
            <a:solidFill>
              <a:srgbClr val="593C8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9097" y="682216"/>
            <a:ext cx="8522637" cy="4804637"/>
          </a:xfrm>
          <a:custGeom>
            <a:avLst/>
            <a:gdLst/>
            <a:ahLst/>
            <a:cxnLst/>
            <a:rect l="l" t="t" r="r" b="b"/>
            <a:pathLst>
              <a:path w="8522637" h="4804637">
                <a:moveTo>
                  <a:pt x="0" y="0"/>
                </a:moveTo>
                <a:lnTo>
                  <a:pt x="8522637" y="0"/>
                </a:lnTo>
                <a:lnTo>
                  <a:pt x="8522637" y="4804637"/>
                </a:lnTo>
                <a:lnTo>
                  <a:pt x="0" y="48046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961264" y="682216"/>
            <a:ext cx="9067639" cy="6324678"/>
          </a:xfrm>
          <a:custGeom>
            <a:avLst/>
            <a:gdLst/>
            <a:ahLst/>
            <a:cxnLst/>
            <a:rect l="l" t="t" r="r" b="b"/>
            <a:pathLst>
              <a:path w="9067639" h="6324678">
                <a:moveTo>
                  <a:pt x="0" y="0"/>
                </a:moveTo>
                <a:lnTo>
                  <a:pt x="9067639" y="0"/>
                </a:lnTo>
                <a:lnTo>
                  <a:pt x="9067639" y="6324679"/>
                </a:lnTo>
                <a:lnTo>
                  <a:pt x="0" y="63246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493371" y="7592022"/>
            <a:ext cx="11301259" cy="2005973"/>
          </a:xfrm>
          <a:custGeom>
            <a:avLst/>
            <a:gdLst/>
            <a:ahLst/>
            <a:cxnLst/>
            <a:rect l="l" t="t" r="r" b="b"/>
            <a:pathLst>
              <a:path w="11301259" h="2005973">
                <a:moveTo>
                  <a:pt x="0" y="0"/>
                </a:moveTo>
                <a:lnTo>
                  <a:pt x="11301258" y="0"/>
                </a:lnTo>
                <a:lnTo>
                  <a:pt x="11301258" y="2005974"/>
                </a:lnTo>
                <a:lnTo>
                  <a:pt x="0" y="20059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028700" cy="10287000"/>
            <a:chOff x="0" y="0"/>
            <a:chExt cx="27093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0933" cy="2709333"/>
            </a:xfrm>
            <a:custGeom>
              <a:avLst/>
              <a:gdLst/>
              <a:ahLst/>
              <a:cxnLst/>
              <a:rect l="l" t="t" r="r" b="b"/>
              <a:pathLst>
                <a:path w="270933" h="27093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7093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V="1">
            <a:off x="1625907" y="1578041"/>
            <a:ext cx="9687995" cy="20505"/>
          </a:xfrm>
          <a:prstGeom prst="line">
            <a:avLst/>
          </a:prstGeom>
          <a:ln w="38100" cap="flat">
            <a:solidFill>
              <a:srgbClr val="593C8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625866" y="486093"/>
            <a:ext cx="16297476" cy="795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sz="4700" b="1">
                <a:solidFill>
                  <a:srgbClr val="593C8F"/>
                </a:solidFill>
                <a:latin typeface="Lato Bold"/>
                <a:ea typeface="Lato Bold"/>
                <a:cs typeface="Lato Bold"/>
                <a:sym typeface="Lato Bold"/>
              </a:rPr>
              <a:t>OVERVIEW OF TRIGGERS IMPLEMENTED</a:t>
            </a:r>
          </a:p>
        </p:txBody>
      </p:sp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1625866" y="2066925"/>
          <a:ext cx="16293998" cy="7191375"/>
        </p:xfrm>
        <a:graphic>
          <a:graphicData uri="http://schemas.openxmlformats.org/drawingml/2006/table">
            <a:tbl>
              <a:tblPr/>
              <a:tblGrid>
                <a:gridCol w="4145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3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6325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593C8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Trigger 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593C8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Purpose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593C8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Business Rule Enforcement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0879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trg_after_exit_insert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Updates employee status to ‘Exited’ upon exit.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Reflects timely workforce status change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057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trg_before_promotion_insert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Prevents promotion of non-active employees.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Maintains valid promotion records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057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trg_after_onboarding_update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Auto-fills onboarding completion when scheduled.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Ensures accurate training completion records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057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trg_after_employee_update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Logs changes in employee status for audit purposes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Supports accountability and historical tracking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407021" y="33019"/>
            <a:ext cx="880979" cy="10287000"/>
            <a:chOff x="0" y="0"/>
            <a:chExt cx="232027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2027" cy="2709333"/>
            </a:xfrm>
            <a:custGeom>
              <a:avLst/>
              <a:gdLst/>
              <a:ahLst/>
              <a:cxnLst/>
              <a:rect l="l" t="t" r="r" b="b"/>
              <a:pathLst>
                <a:path w="232027" h="2709333">
                  <a:moveTo>
                    <a:pt x="0" y="0"/>
                  </a:moveTo>
                  <a:lnTo>
                    <a:pt x="232027" y="0"/>
                  </a:lnTo>
                  <a:lnTo>
                    <a:pt x="23202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32027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46416" y="347345"/>
            <a:ext cx="14608564" cy="738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20"/>
              </a:lnSpc>
              <a:spcBef>
                <a:spcPct val="0"/>
              </a:spcBef>
            </a:pPr>
            <a:r>
              <a:rPr lang="en-US" sz="4300" b="1">
                <a:solidFill>
                  <a:srgbClr val="593C8F"/>
                </a:solidFill>
                <a:latin typeface="Lato Bold"/>
                <a:ea typeface="Lato Bold"/>
                <a:cs typeface="Lato Bold"/>
                <a:sym typeface="Lato Bold"/>
              </a:rPr>
              <a:t>AUDIT LOGGING FOR EMPLOYEE STATUS CHANGES</a:t>
            </a:r>
          </a:p>
        </p:txBody>
      </p:sp>
      <p:sp>
        <p:nvSpPr>
          <p:cNvPr id="7" name="AutoShape 7"/>
          <p:cNvSpPr/>
          <p:nvPr/>
        </p:nvSpPr>
        <p:spPr>
          <a:xfrm>
            <a:off x="427626" y="1440497"/>
            <a:ext cx="4047165" cy="0"/>
          </a:xfrm>
          <a:prstGeom prst="line">
            <a:avLst/>
          </a:prstGeom>
          <a:ln w="38100" cap="flat">
            <a:solidFill>
              <a:srgbClr val="593C8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427626" y="2012227"/>
            <a:ext cx="15579123" cy="314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Created EmployeeAudit table to record changes to employee status.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999" u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47698" lvl="1" indent="-323849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Trigger trg_after_employee_update inserts audit records for status updates.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999" u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47698" lvl="1" indent="-323849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This enables traceability and accountability for workforce changes.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999" u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AutoShape 3"/>
          <p:cNvSpPr/>
          <p:nvPr/>
        </p:nvSpPr>
        <p:spPr>
          <a:xfrm flipH="1">
            <a:off x="1082227" y="4244324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549759" y="1989552"/>
            <a:ext cx="16437920" cy="523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593C8F"/>
                </a:solidFill>
                <a:latin typeface="Lato Bold"/>
                <a:ea typeface="Lato Bold"/>
                <a:cs typeface="Lato Bold"/>
                <a:sym typeface="Lato Bold"/>
              </a:rPr>
              <a:t>STEP 6: WRITING VIEWS AND KEY QUERIES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9759" y="2947259"/>
            <a:ext cx="15976773" cy="471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Developed SQL views to provide summarized, filtered, and aggregated data used in dashboards:</a:t>
            </a:r>
          </a:p>
          <a:p>
            <a:pPr marL="1295397" lvl="2" indent="-431799" algn="l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Employee count by department and status.</a:t>
            </a:r>
          </a:p>
          <a:p>
            <a:pPr marL="1295397" lvl="2" indent="-431799" algn="l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Recruitment source effectiveness.</a:t>
            </a:r>
          </a:p>
          <a:p>
            <a:pPr marL="1295397" lvl="2" indent="-431799" algn="l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Training completion status by type.</a:t>
            </a:r>
          </a:p>
          <a:p>
            <a:pPr marL="1295397" lvl="2" indent="-431799" algn="l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Promotion trends by year.</a:t>
            </a:r>
          </a:p>
          <a:p>
            <a:pPr marL="1295397" lvl="2" indent="-431799" algn="l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Exit reasons with interview status.</a:t>
            </a:r>
          </a:p>
          <a:p>
            <a:pPr marL="647698" lvl="1" indent="-323849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Tested queries to verify results before connecting to BI layer.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AutoShape 6"/>
          <p:cNvSpPr/>
          <p:nvPr/>
        </p:nvSpPr>
        <p:spPr>
          <a:xfrm flipV="1">
            <a:off x="549759" y="8191218"/>
            <a:ext cx="9687995" cy="20505"/>
          </a:xfrm>
          <a:prstGeom prst="line">
            <a:avLst/>
          </a:prstGeom>
          <a:ln w="38100" cap="flat">
            <a:solidFill>
              <a:srgbClr val="593C8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17042409" y="0"/>
            <a:ext cx="1245591" cy="10287000"/>
            <a:chOff x="0" y="0"/>
            <a:chExt cx="328057" cy="2709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8057" cy="2709333"/>
            </a:xfrm>
            <a:custGeom>
              <a:avLst/>
              <a:gdLst/>
              <a:ahLst/>
              <a:cxnLst/>
              <a:rect l="l" t="t" r="r" b="b"/>
              <a:pathLst>
                <a:path w="328057" h="2709333">
                  <a:moveTo>
                    <a:pt x="0" y="0"/>
                  </a:moveTo>
                  <a:lnTo>
                    <a:pt x="328057" y="0"/>
                  </a:lnTo>
                  <a:lnTo>
                    <a:pt x="32805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328057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81554" y="555340"/>
            <a:ext cx="11966793" cy="5953479"/>
          </a:xfrm>
          <a:custGeom>
            <a:avLst/>
            <a:gdLst/>
            <a:ahLst/>
            <a:cxnLst/>
            <a:rect l="l" t="t" r="r" b="b"/>
            <a:pathLst>
              <a:path w="11966793" h="5953479">
                <a:moveTo>
                  <a:pt x="0" y="0"/>
                </a:moveTo>
                <a:lnTo>
                  <a:pt x="11966793" y="0"/>
                </a:lnTo>
                <a:lnTo>
                  <a:pt x="11966793" y="5953480"/>
                </a:lnTo>
                <a:lnTo>
                  <a:pt x="0" y="59534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144000" y="4419505"/>
            <a:ext cx="8363249" cy="5566314"/>
          </a:xfrm>
          <a:custGeom>
            <a:avLst/>
            <a:gdLst/>
            <a:ahLst/>
            <a:cxnLst/>
            <a:rect l="l" t="t" r="r" b="b"/>
            <a:pathLst>
              <a:path w="8363249" h="5566314">
                <a:moveTo>
                  <a:pt x="0" y="0"/>
                </a:moveTo>
                <a:lnTo>
                  <a:pt x="8363249" y="0"/>
                </a:lnTo>
                <a:lnTo>
                  <a:pt x="8363249" y="5566313"/>
                </a:lnTo>
                <a:lnTo>
                  <a:pt x="0" y="55663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81554" y="6812686"/>
            <a:ext cx="7321513" cy="3173132"/>
          </a:xfrm>
          <a:custGeom>
            <a:avLst/>
            <a:gdLst/>
            <a:ahLst/>
            <a:cxnLst/>
            <a:rect l="l" t="t" r="r" b="b"/>
            <a:pathLst>
              <a:path w="7321513" h="3173132">
                <a:moveTo>
                  <a:pt x="0" y="0"/>
                </a:moveTo>
                <a:lnTo>
                  <a:pt x="7321514" y="0"/>
                </a:lnTo>
                <a:lnTo>
                  <a:pt x="7321514" y="3173132"/>
                </a:lnTo>
                <a:lnTo>
                  <a:pt x="0" y="31731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473" r="-10544" b="-13324"/>
            </a:stretch>
          </a:blip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AutoShape 3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0" y="1841476"/>
            <a:ext cx="18288000" cy="8445524"/>
            <a:chOff x="0" y="0"/>
            <a:chExt cx="4816593" cy="222433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2224336"/>
            </a:xfrm>
            <a:custGeom>
              <a:avLst/>
              <a:gdLst/>
              <a:ahLst/>
              <a:cxnLst/>
              <a:rect l="l" t="t" r="r" b="b"/>
              <a:pathLst>
                <a:path w="4816592" h="2224336">
                  <a:moveTo>
                    <a:pt x="0" y="0"/>
                  </a:moveTo>
                  <a:lnTo>
                    <a:pt x="4816592" y="0"/>
                  </a:lnTo>
                  <a:lnTo>
                    <a:pt x="4816592" y="2224336"/>
                  </a:lnTo>
                  <a:lnTo>
                    <a:pt x="0" y="2224336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816593" cy="22719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82079" y="320580"/>
            <a:ext cx="17841272" cy="795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580"/>
              </a:lnSpc>
              <a:spcBef>
                <a:spcPct val="0"/>
              </a:spcBef>
            </a:pPr>
            <a:r>
              <a:rPr lang="en-US" sz="4700" b="1">
                <a:solidFill>
                  <a:srgbClr val="593C8F"/>
                </a:solidFill>
                <a:latin typeface="Lato Bold"/>
                <a:ea typeface="Lato Bold"/>
                <a:cs typeface="Lato Bold"/>
                <a:sym typeface="Lato Bold"/>
              </a:rPr>
              <a:t>ESSENTIAL SQL VIEWS FOR REPORTING</a:t>
            </a:r>
          </a:p>
        </p:txBody>
      </p:sp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417656" y="2244713"/>
          <a:ext cx="17452687" cy="8010526"/>
        </p:xfrm>
        <a:graphic>
          <a:graphicData uri="http://schemas.openxmlformats.org/drawingml/2006/table">
            <a:tbl>
              <a:tblPr/>
              <a:tblGrid>
                <a:gridCol w="5213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1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4046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View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Purpose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Dashboard Use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296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EmployeeCountByDeptStatus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Counts employees grouped by department and status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Staffing and status trend charts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296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RecruitmentSourceEffectiveness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Measures recruitment source success rates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Evaluates recruiting channel effectiveness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296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TrainingCompletionStatus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Aggregates training types and their completion statuses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Visualizes training progress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7296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PromotionTrends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Counts promotions over 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Supports monitoring career progression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7296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ExitReasonsSummary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Summarizes exit reasons with interview status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Aids in turnover analysis and retention strategies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AutoShape 9"/>
          <p:cNvSpPr/>
          <p:nvPr/>
        </p:nvSpPr>
        <p:spPr>
          <a:xfrm>
            <a:off x="782119" y="1374751"/>
            <a:ext cx="3518340" cy="0"/>
          </a:xfrm>
          <a:prstGeom prst="line">
            <a:avLst/>
          </a:prstGeom>
          <a:ln w="38100" cap="flat">
            <a:solidFill>
              <a:srgbClr val="593C8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9349689" cy="5866930"/>
          </a:xfrm>
          <a:custGeom>
            <a:avLst/>
            <a:gdLst/>
            <a:ahLst/>
            <a:cxnLst/>
            <a:rect l="l" t="t" r="r" b="b"/>
            <a:pathLst>
              <a:path w="9349689" h="5866930">
                <a:moveTo>
                  <a:pt x="0" y="0"/>
                </a:moveTo>
                <a:lnTo>
                  <a:pt x="9349689" y="0"/>
                </a:lnTo>
                <a:lnTo>
                  <a:pt x="9349689" y="5866930"/>
                </a:lnTo>
                <a:lnTo>
                  <a:pt x="0" y="58669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766390" y="3537644"/>
            <a:ext cx="8189694" cy="6749356"/>
          </a:xfrm>
          <a:custGeom>
            <a:avLst/>
            <a:gdLst/>
            <a:ahLst/>
            <a:cxnLst/>
            <a:rect l="l" t="t" r="r" b="b"/>
            <a:pathLst>
              <a:path w="8189694" h="6749356">
                <a:moveTo>
                  <a:pt x="0" y="0"/>
                </a:moveTo>
                <a:lnTo>
                  <a:pt x="8189694" y="0"/>
                </a:lnTo>
                <a:lnTo>
                  <a:pt x="8189694" y="6749356"/>
                </a:lnTo>
                <a:lnTo>
                  <a:pt x="0" y="67493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4541121"/>
            <a:ext cx="8925637" cy="5745879"/>
          </a:xfrm>
          <a:custGeom>
            <a:avLst/>
            <a:gdLst/>
            <a:ahLst/>
            <a:cxnLst/>
            <a:rect l="l" t="t" r="r" b="b"/>
            <a:pathLst>
              <a:path w="8925637" h="5745879">
                <a:moveTo>
                  <a:pt x="0" y="0"/>
                </a:moveTo>
                <a:lnTo>
                  <a:pt x="8925637" y="0"/>
                </a:lnTo>
                <a:lnTo>
                  <a:pt x="8925637" y="5745879"/>
                </a:lnTo>
                <a:lnTo>
                  <a:pt x="0" y="57458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144000" y="0"/>
            <a:ext cx="9144000" cy="5954233"/>
          </a:xfrm>
          <a:custGeom>
            <a:avLst/>
            <a:gdLst/>
            <a:ahLst/>
            <a:cxnLst/>
            <a:rect l="l" t="t" r="r" b="b"/>
            <a:pathLst>
              <a:path w="9144000" h="5954233">
                <a:moveTo>
                  <a:pt x="0" y="0"/>
                </a:moveTo>
                <a:lnTo>
                  <a:pt x="9144000" y="0"/>
                </a:lnTo>
                <a:lnTo>
                  <a:pt x="9144000" y="5954233"/>
                </a:lnTo>
                <a:lnTo>
                  <a:pt x="0" y="59542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AutoShape 3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496212" y="348024"/>
            <a:ext cx="16437920" cy="1704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59"/>
              </a:lnSpc>
            </a:pPr>
            <a:r>
              <a:rPr lang="en-US" sz="4899" b="1">
                <a:solidFill>
                  <a:srgbClr val="593C8F"/>
                </a:solidFill>
                <a:latin typeface="Lato Bold"/>
                <a:ea typeface="Lato Bold"/>
                <a:cs typeface="Lato Bold"/>
                <a:sym typeface="Lato Bold"/>
              </a:rPr>
              <a:t>THE HR MESS - BUSINESS PROBLEM &amp; OBJECTIVES</a:t>
            </a:r>
          </a:p>
          <a:p>
            <a:pPr algn="l">
              <a:lnSpc>
                <a:spcPts val="6859"/>
              </a:lnSpc>
              <a:spcBef>
                <a:spcPct val="0"/>
              </a:spcBef>
            </a:pPr>
            <a:endParaRPr lang="en-US" sz="4899" b="1">
              <a:solidFill>
                <a:srgbClr val="593C8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96212" y="2110617"/>
            <a:ext cx="15976773" cy="628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1">
                <a:solidFill>
                  <a:srgbClr val="593C8F"/>
                </a:solidFill>
                <a:latin typeface="Poppins Bold"/>
                <a:ea typeface="Poppins Bold"/>
                <a:cs typeface="Poppins Bold"/>
                <a:sym typeface="Poppins Bold"/>
              </a:rPr>
              <a:t>Picture this: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multi-location company with 2,000 employees lacked a unified HR system, causing data silos, delayed insights, and inefficient workforce management.</a:t>
            </a:r>
          </a:p>
          <a:p>
            <a:pPr algn="l">
              <a:lnSpc>
                <a:spcPts val="4199"/>
              </a:lnSpc>
            </a:pPr>
            <a:endParaRPr lang="en-US" sz="29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4199"/>
              </a:lnSpc>
            </a:pPr>
            <a:r>
              <a:rPr lang="en-US" sz="2999" b="1">
                <a:solidFill>
                  <a:srgbClr val="593C8F"/>
                </a:solidFill>
                <a:latin typeface="Poppins Bold"/>
                <a:ea typeface="Poppins Bold"/>
                <a:cs typeface="Poppins Bold"/>
                <a:sym typeface="Poppins Bold"/>
              </a:rPr>
              <a:t>Mission:</a:t>
            </a:r>
          </a:p>
          <a:p>
            <a:pPr marL="647698" lvl="1" indent="-323849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Build an MIS so powerful, it practically runs HR for us.</a:t>
            </a:r>
          </a:p>
          <a:p>
            <a:pPr algn="l">
              <a:lnSpc>
                <a:spcPts val="4199"/>
              </a:lnSpc>
            </a:pPr>
            <a:endParaRPr lang="en-US" sz="29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4199"/>
              </a:lnSpc>
            </a:pPr>
            <a:r>
              <a:rPr lang="en-US" sz="2999" b="1">
                <a:solidFill>
                  <a:srgbClr val="593C8F"/>
                </a:solidFill>
                <a:latin typeface="Poppins Bold"/>
                <a:ea typeface="Poppins Bold"/>
                <a:cs typeface="Poppins Bold"/>
                <a:sym typeface="Poppins Bold"/>
              </a:rPr>
              <a:t>Main objectives:</a:t>
            </a:r>
          </a:p>
          <a:p>
            <a:pPr marL="647698" lvl="1" indent="-323849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Capture everything from hiring to exits</a:t>
            </a:r>
          </a:p>
          <a:p>
            <a:pPr marL="647698" lvl="1" indent="-323849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Automate boring bits</a:t>
            </a:r>
          </a:p>
          <a:p>
            <a:pPr marL="647698" lvl="1" indent="-323849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Wow managers with live dashboards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AutoShape 6"/>
          <p:cNvSpPr/>
          <p:nvPr/>
        </p:nvSpPr>
        <p:spPr>
          <a:xfrm flipV="1">
            <a:off x="496252" y="1595018"/>
            <a:ext cx="9687995" cy="20505"/>
          </a:xfrm>
          <a:prstGeom prst="line">
            <a:avLst/>
          </a:prstGeom>
          <a:ln w="38100" cap="flat">
            <a:solidFill>
              <a:srgbClr val="593C8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AutoShape 3"/>
          <p:cNvSpPr/>
          <p:nvPr/>
        </p:nvSpPr>
        <p:spPr>
          <a:xfrm flipH="1">
            <a:off x="1136876" y="4411755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604489" y="1269638"/>
            <a:ext cx="16437920" cy="523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593C8F"/>
                </a:solidFill>
                <a:latin typeface="Lato Bold"/>
                <a:ea typeface="Lato Bold"/>
                <a:cs typeface="Lato Bold"/>
                <a:sym typeface="Lato Bold"/>
              </a:rPr>
              <a:t>STEP 7: CONNECTING MYSQL DATABASE TO POWER BI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4529" y="2222137"/>
            <a:ext cx="15976773" cy="2619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using https://dev.mysql.com/downloads/connector/net/</a:t>
            </a:r>
          </a:p>
          <a:p>
            <a:pPr marL="647698" lvl="1" indent="-323849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Integrated MySQL database with Power BI Desktop using direct connectors.</a:t>
            </a:r>
          </a:p>
          <a:p>
            <a:pPr marL="647698" lvl="1" indent="-323849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Set up relationships and data modeling within Power BI for comprehensive visualization.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AutoShape 6"/>
          <p:cNvSpPr/>
          <p:nvPr/>
        </p:nvSpPr>
        <p:spPr>
          <a:xfrm flipV="1">
            <a:off x="604489" y="5137519"/>
            <a:ext cx="9687995" cy="20505"/>
          </a:xfrm>
          <a:prstGeom prst="line">
            <a:avLst/>
          </a:prstGeom>
          <a:ln w="38100" cap="flat">
            <a:solidFill>
              <a:srgbClr val="593C8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604489" y="5805725"/>
            <a:ext cx="16437920" cy="523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593C8F"/>
                </a:solidFill>
                <a:latin typeface="Lato Bold"/>
                <a:ea typeface="Lato Bold"/>
                <a:cs typeface="Lato Bold"/>
                <a:sym typeface="Lato Bold"/>
              </a:rPr>
              <a:t>STEP 8: DEVELOPING POWER BI DASHBOARDS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4489" y="6763432"/>
            <a:ext cx="15976773" cy="314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Created multiple interactive dashboards aligned with business objectives:</a:t>
            </a:r>
          </a:p>
          <a:p>
            <a:pPr marL="1295397" lvl="2" indent="-431799" algn="l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Workforce Overview &amp; Demographics.</a:t>
            </a:r>
          </a:p>
          <a:p>
            <a:pPr marL="1295397" lvl="2" indent="-431799" algn="l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Training &amp; Development Analytics.</a:t>
            </a:r>
          </a:p>
          <a:p>
            <a:pPr marL="1295397" lvl="2" indent="-431799" algn="l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Turnover, Promotions &amp; Recruitment Funnel.</a:t>
            </a:r>
          </a:p>
          <a:p>
            <a:pPr marL="647698" lvl="1" indent="-323849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Used charts, KPIs, and filters to highlight actionable insights for HR managers.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7042409" y="0"/>
            <a:ext cx="1245591" cy="10287000"/>
            <a:chOff x="0" y="0"/>
            <a:chExt cx="328057" cy="27093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28057" cy="2709333"/>
            </a:xfrm>
            <a:custGeom>
              <a:avLst/>
              <a:gdLst/>
              <a:ahLst/>
              <a:cxnLst/>
              <a:rect l="l" t="t" r="r" b="b"/>
              <a:pathLst>
                <a:path w="328057" h="2709333">
                  <a:moveTo>
                    <a:pt x="0" y="0"/>
                  </a:moveTo>
                  <a:lnTo>
                    <a:pt x="328057" y="0"/>
                  </a:lnTo>
                  <a:lnTo>
                    <a:pt x="32805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28057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405767"/>
            <a:ext cx="16297476" cy="622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593C8F"/>
                </a:solidFill>
                <a:latin typeface="Lato Bold"/>
                <a:ea typeface="Lato Bold"/>
                <a:cs typeface="Lato Bold"/>
                <a:sym typeface="Lato Bold"/>
              </a:rPr>
              <a:t>SUMMARY OF THE DASHBOARDS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316458" y="1296855"/>
          <a:ext cx="17603406" cy="9010650"/>
        </p:xfrm>
        <a:graphic>
          <a:graphicData uri="http://schemas.openxmlformats.org/drawingml/2006/table">
            <a:tbl>
              <a:tblPr/>
              <a:tblGrid>
                <a:gridCol w="414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4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7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2644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593C8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Dashboard</a:t>
                      </a:r>
                      <a:endParaRPr lang="en-US" sz="1100"/>
                    </a:p>
                    <a:p>
                      <a:pPr algn="ctr">
                        <a:lnSpc>
                          <a:spcPts val="3499"/>
                        </a:lnSpc>
                      </a:pPr>
                      <a:r>
                        <a:rPr lang="en-US" sz="2499" b="1">
                          <a:solidFill>
                            <a:srgbClr val="593C8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  Name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593C8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Purpose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593C8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Managerial Insights Provided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2655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Workforce Overview and Demographics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Provide a snapshot of current workforce composition and</a:t>
                      </a:r>
                      <a:endParaRPr lang="en-US" sz="1100"/>
                    </a:p>
                    <a:p>
                      <a:pPr algn="ctr">
                        <a:lnSpc>
                          <a:spcPts val="3499"/>
                        </a:lnSpc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 employee status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Identify workforce size, distribution, gender balance, and   hiring trends; assess attrition levels and workforce renewal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2676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Training and Development  Analytics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Evaluate training participation and completion status across departments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Identify training gaps, track employee development efforts,   and support skill building and compliance initiatives; drive targeted learning and development programs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2676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Turnover, Promotions &amp;</a:t>
                      </a:r>
                      <a:endParaRPr lang="en-US" sz="1100"/>
                    </a:p>
                    <a:p>
                      <a:pPr algn="ctr">
                        <a:lnSpc>
                          <a:spcPts val="3499"/>
                        </a:lnSpc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 Recruitment Funnel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Analyze recruitment pipeline stages, employee turnover reasons, and promotion trends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Understand recruitment efficiency, reasons for employee exits, attrition rate trends, and promotion volumes over time; focus retention strategy and improve hiring pipeline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1430"/>
            <a:ext cx="18288000" cy="10264140"/>
          </a:xfrm>
          <a:custGeom>
            <a:avLst/>
            <a:gdLst/>
            <a:ahLst/>
            <a:cxnLst/>
            <a:rect l="l" t="t" r="r" b="b"/>
            <a:pathLst>
              <a:path w="18288000" h="10264140">
                <a:moveTo>
                  <a:pt x="0" y="0"/>
                </a:moveTo>
                <a:lnTo>
                  <a:pt x="18288000" y="0"/>
                </a:lnTo>
                <a:lnTo>
                  <a:pt x="18288000" y="10264140"/>
                </a:lnTo>
                <a:lnTo>
                  <a:pt x="0" y="102641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8288000" cy="10218420"/>
          </a:xfrm>
          <a:custGeom>
            <a:avLst/>
            <a:gdLst/>
            <a:ahLst/>
            <a:cxnLst/>
            <a:rect l="l" t="t" r="r" b="b"/>
            <a:pathLst>
              <a:path w="18288000" h="10218420">
                <a:moveTo>
                  <a:pt x="0" y="0"/>
                </a:moveTo>
                <a:lnTo>
                  <a:pt x="18288000" y="0"/>
                </a:lnTo>
                <a:lnTo>
                  <a:pt x="18288000" y="10218420"/>
                </a:lnTo>
                <a:lnTo>
                  <a:pt x="0" y="102184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0275" y="0"/>
            <a:ext cx="18247450" cy="10287000"/>
          </a:xfrm>
          <a:custGeom>
            <a:avLst/>
            <a:gdLst/>
            <a:ahLst/>
            <a:cxnLst/>
            <a:rect l="l" t="t" r="r" b="b"/>
            <a:pathLst>
              <a:path w="18247450" h="10287000">
                <a:moveTo>
                  <a:pt x="0" y="0"/>
                </a:moveTo>
                <a:lnTo>
                  <a:pt x="18247450" y="0"/>
                </a:lnTo>
                <a:lnTo>
                  <a:pt x="182474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028700" cy="10287000"/>
            <a:chOff x="0" y="0"/>
            <a:chExt cx="27093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0933" cy="2709333"/>
            </a:xfrm>
            <a:custGeom>
              <a:avLst/>
              <a:gdLst/>
              <a:ahLst/>
              <a:cxnLst/>
              <a:rect l="l" t="t" r="r" b="b"/>
              <a:pathLst>
                <a:path w="270933" h="27093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7093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80572" y="290197"/>
            <a:ext cx="16662093" cy="738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20"/>
              </a:lnSpc>
              <a:spcBef>
                <a:spcPct val="0"/>
              </a:spcBef>
            </a:pPr>
            <a:r>
              <a:rPr lang="en-US" sz="4300" b="1">
                <a:solidFill>
                  <a:srgbClr val="593C8F"/>
                </a:solidFill>
                <a:latin typeface="Lato Bold"/>
                <a:ea typeface="Lato Bold"/>
                <a:cs typeface="Lato Bold"/>
                <a:sym typeface="Lato Bold"/>
              </a:rPr>
              <a:t>STEP 9: MANAGERIAL INSIGHTS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80572" y="1409410"/>
            <a:ext cx="16245030" cy="838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Workforce Overview:</a:t>
            </a:r>
          </a:p>
          <a:p>
            <a:pPr marL="647698" lvl="1" indent="-323849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Easily observe active vs exited employees and demographic trends.</a:t>
            </a:r>
          </a:p>
          <a:p>
            <a:pPr marL="647698" lvl="1" indent="-323849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Identify depar</a:t>
            </a:r>
            <a:r>
              <a:rPr lang="en-US" sz="2999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tments with high turnover and aging workforce to prioritize retention and recruitment.</a:t>
            </a:r>
          </a:p>
          <a:p>
            <a:pPr marL="647698" lvl="1" indent="-323849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Gender distribution insights to support diversity and inclusion initiatives.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999" u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b="1" u="none" strike="noStrik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Recruitment &amp; Turnover Funnel:</a:t>
            </a:r>
          </a:p>
          <a:p>
            <a:pPr marL="647698" lvl="1" indent="-323849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Pinpoint which recruitment sources yield the best hires.</a:t>
            </a:r>
          </a:p>
          <a:p>
            <a:pPr marL="647698" lvl="1" indent="-323849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Monitor pipeline stages proactively to reduce hiring delays.</a:t>
            </a:r>
          </a:p>
          <a:p>
            <a:pPr marL="647698" lvl="1" indent="-323849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Understand primary exit reasons – whether it's better offers, retirement, or layoffs – to tailor retention strategies.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999" u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b="1" u="none" strike="noStrik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Training Analytics:</a:t>
            </a:r>
          </a:p>
          <a:p>
            <a:pPr marL="647698" lvl="1" indent="-323849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Assess training completion rates by department and skill type.</a:t>
            </a:r>
          </a:p>
          <a:p>
            <a:pPr marL="647698" lvl="1" indent="-323849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Identify skills gaps and plan targeted learning programs.</a:t>
            </a:r>
          </a:p>
          <a:p>
            <a:pPr marL="647698" lvl="1" indent="-323849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Track progressive improvement or stagnation in employee development.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028700" cy="10287000"/>
            <a:chOff x="0" y="0"/>
            <a:chExt cx="27093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0933" cy="2709333"/>
            </a:xfrm>
            <a:custGeom>
              <a:avLst/>
              <a:gdLst/>
              <a:ahLst/>
              <a:cxnLst/>
              <a:rect l="l" t="t" r="r" b="b"/>
              <a:pathLst>
                <a:path w="270933" h="27093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7093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54439" y="290195"/>
            <a:ext cx="16662093" cy="738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9"/>
              </a:lnSpc>
              <a:spcBef>
                <a:spcPct val="0"/>
              </a:spcBef>
            </a:pPr>
            <a:r>
              <a:rPr lang="en-US" sz="4299" b="1">
                <a:solidFill>
                  <a:srgbClr val="593C8F"/>
                </a:solidFill>
                <a:latin typeface="Lato Bold"/>
                <a:ea typeface="Lato Bold"/>
                <a:cs typeface="Lato Bold"/>
                <a:sym typeface="Lato Bold"/>
              </a:rPr>
              <a:t>STEP 10: OVERALL IMPACT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54439" y="1439791"/>
            <a:ext cx="16315126" cy="942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How the MIS solved the problem:</a:t>
            </a:r>
          </a:p>
          <a:p>
            <a:pPr marL="647698" lvl="1" indent="-323849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Unif</a:t>
            </a:r>
            <a:r>
              <a:rPr lang="en-US" sz="2999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ied data from multiple HR functions into a single, consistent MySQL database.</a:t>
            </a:r>
          </a:p>
          <a:p>
            <a:pPr marL="647698" lvl="1" indent="-323849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Automated critical HR processes via triggers, reducing errors and manual overhead.</a:t>
            </a:r>
          </a:p>
          <a:p>
            <a:pPr marL="647698" lvl="1" indent="-323849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Delivered dynamic and interactive Power BI dashboards that refresh live, providing timely and relevant decision support.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999" u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b="1" u="none" strike="noStrik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Future possibilities:</a:t>
            </a:r>
          </a:p>
          <a:p>
            <a:pPr marL="647698" lvl="1" indent="-323849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Integrate predictive analytics to forecast turnover and hiring needs, moving from reactive to proactive HR.</a:t>
            </a:r>
          </a:p>
          <a:p>
            <a:pPr marL="647698" lvl="1" indent="-323849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Introduce employee satisfaction and engagement metrics to fully capture workforce health.</a:t>
            </a:r>
          </a:p>
          <a:p>
            <a:pPr marL="647698" lvl="1" indent="-323849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Develop mobile-friendly dashboards so managers can stay informed anytime, anywhere.</a:t>
            </a:r>
          </a:p>
          <a:p>
            <a:pPr marL="647698" lvl="1" indent="-323849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Implement automated alerts for key HR events to enable faster response to workforce issues.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999" u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999" u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3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94976" y="3991492"/>
            <a:ext cx="6500693" cy="1510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59"/>
              </a:lnSpc>
              <a:spcBef>
                <a:spcPct val="0"/>
              </a:spcBef>
            </a:pPr>
            <a:r>
              <a:rPr lang="en-US" sz="83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AutoShape 3"/>
          <p:cNvSpPr/>
          <p:nvPr/>
        </p:nvSpPr>
        <p:spPr>
          <a:xfrm flipH="1">
            <a:off x="991872" y="2988198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459364" y="1177980"/>
            <a:ext cx="16437920" cy="523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593C8F"/>
                </a:solidFill>
                <a:latin typeface="Lato Bold"/>
                <a:ea typeface="Lato Bold"/>
                <a:cs typeface="Lato Bold"/>
                <a:sym typeface="Lato Bold"/>
              </a:rPr>
              <a:t>STEP 1: UNDERSTANDING THE BUSINESS SCENARIO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9364" y="1917000"/>
            <a:ext cx="15976773" cy="2619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company with 2,000 employees across multiple locations lacked a unified HR system.</a:t>
            </a:r>
          </a:p>
          <a:p>
            <a:pPr marL="647698" lvl="1" indent="-323849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Goal: Build an MIS to track employees, recruitment, onboarding, promotions, training, and exits to provide real-time insights and streamline HR management.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9364" y="5899905"/>
            <a:ext cx="16437920" cy="523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593C8F"/>
                </a:solidFill>
                <a:latin typeface="Lato Bold"/>
                <a:ea typeface="Lato Bold"/>
                <a:cs typeface="Lato Bold"/>
                <a:sym typeface="Lato Bold"/>
              </a:rPr>
              <a:t>STEP 2: GATHERING DATA REQUIREMENTS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9364" y="6638925"/>
            <a:ext cx="15976773" cy="2619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Identified necessary data entities and attributes like employee personal info, department, recruitment status, training progress, etc.</a:t>
            </a:r>
          </a:p>
          <a:p>
            <a:pPr marL="647698" lvl="1" indent="-323849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Generated AI-based realistic fake datasets to simulate actual HR records and workflows.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AutoShape 8"/>
          <p:cNvSpPr/>
          <p:nvPr/>
        </p:nvSpPr>
        <p:spPr>
          <a:xfrm flipV="1">
            <a:off x="459404" y="5003100"/>
            <a:ext cx="9687995" cy="20505"/>
          </a:xfrm>
          <a:prstGeom prst="line">
            <a:avLst/>
          </a:prstGeom>
          <a:ln w="38100" cap="flat">
            <a:solidFill>
              <a:srgbClr val="593C8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7042409" y="0"/>
            <a:ext cx="1245591" cy="10287000"/>
            <a:chOff x="0" y="0"/>
            <a:chExt cx="328057" cy="27093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28057" cy="2709333"/>
            </a:xfrm>
            <a:custGeom>
              <a:avLst/>
              <a:gdLst/>
              <a:ahLst/>
              <a:cxnLst/>
              <a:rect l="l" t="t" r="r" b="b"/>
              <a:pathLst>
                <a:path w="328057" h="2709333">
                  <a:moveTo>
                    <a:pt x="0" y="0"/>
                  </a:moveTo>
                  <a:lnTo>
                    <a:pt x="328057" y="0"/>
                  </a:lnTo>
                  <a:lnTo>
                    <a:pt x="32805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28057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775785" cy="10287000"/>
            <a:chOff x="0" y="0"/>
            <a:chExt cx="467696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67696" cy="2709333"/>
            </a:xfrm>
            <a:custGeom>
              <a:avLst/>
              <a:gdLst/>
              <a:ahLst/>
              <a:cxnLst/>
              <a:rect l="l" t="t" r="r" b="b"/>
              <a:pathLst>
                <a:path w="467696" h="2709333">
                  <a:moveTo>
                    <a:pt x="0" y="0"/>
                  </a:moveTo>
                  <a:lnTo>
                    <a:pt x="467696" y="0"/>
                  </a:lnTo>
                  <a:lnTo>
                    <a:pt x="4676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6769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V="1">
            <a:off x="2506659" y="1175849"/>
            <a:ext cx="9687995" cy="20505"/>
          </a:xfrm>
          <a:prstGeom prst="line">
            <a:avLst/>
          </a:prstGeom>
          <a:ln w="38100" cap="flat">
            <a:solidFill>
              <a:srgbClr val="593C8F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2129255" y="1491629"/>
          <a:ext cx="15576108" cy="8686800"/>
        </p:xfrm>
        <a:graphic>
          <a:graphicData uri="http://schemas.openxmlformats.org/drawingml/2006/table">
            <a:tbl>
              <a:tblPr/>
              <a:tblGrid>
                <a:gridCol w="546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2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5004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593C8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Factor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593C8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Calculation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593C8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Result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6776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Employees (core stats)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Who’s on board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Headcount, demographics in  dashboards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004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Departments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Who owns what?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Workforce planning, cost centers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5004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Recruitment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Where we find talent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Analyze hiring efficiency/trends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5004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Onboarding/Training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Ready for duty?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Track skills &amp; ramp-up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5004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Promotions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Career rockets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Promotion and growth analysis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5004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Exits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Who left (&amp; why)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Spot trends and fix leaky buckets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8"/>
          <p:cNvSpPr txBox="1"/>
          <p:nvPr/>
        </p:nvSpPr>
        <p:spPr>
          <a:xfrm>
            <a:off x="2506619" y="187325"/>
            <a:ext cx="6068120" cy="795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sz="4700" b="1">
                <a:solidFill>
                  <a:srgbClr val="593C8F"/>
                </a:solidFill>
                <a:latin typeface="Lato Bold"/>
                <a:ea typeface="Lato Bold"/>
                <a:cs typeface="Lato Bold"/>
                <a:sym typeface="Lato Bold"/>
              </a:rPr>
              <a:t>THE DATA WE WANT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855739" y="349088"/>
            <a:ext cx="7500330" cy="1805919"/>
          </a:xfrm>
          <a:custGeom>
            <a:avLst/>
            <a:gdLst/>
            <a:ahLst/>
            <a:cxnLst/>
            <a:rect l="l" t="t" r="r" b="b"/>
            <a:pathLst>
              <a:path w="7500330" h="1805919">
                <a:moveTo>
                  <a:pt x="0" y="0"/>
                </a:moveTo>
                <a:lnTo>
                  <a:pt x="7500330" y="0"/>
                </a:lnTo>
                <a:lnTo>
                  <a:pt x="7500330" y="1805919"/>
                </a:lnTo>
                <a:lnTo>
                  <a:pt x="0" y="18059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88" t="-107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855739" y="2716982"/>
            <a:ext cx="13403561" cy="1993780"/>
          </a:xfrm>
          <a:custGeom>
            <a:avLst/>
            <a:gdLst/>
            <a:ahLst/>
            <a:cxnLst/>
            <a:rect l="l" t="t" r="r" b="b"/>
            <a:pathLst>
              <a:path w="13403561" h="1993780">
                <a:moveTo>
                  <a:pt x="0" y="0"/>
                </a:moveTo>
                <a:lnTo>
                  <a:pt x="13403561" y="0"/>
                </a:lnTo>
                <a:lnTo>
                  <a:pt x="13403561" y="1993780"/>
                </a:lnTo>
                <a:lnTo>
                  <a:pt x="0" y="19937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855739" y="5272737"/>
            <a:ext cx="6520214" cy="2019163"/>
          </a:xfrm>
          <a:custGeom>
            <a:avLst/>
            <a:gdLst/>
            <a:ahLst/>
            <a:cxnLst/>
            <a:rect l="l" t="t" r="r" b="b"/>
            <a:pathLst>
              <a:path w="6520214" h="2019163">
                <a:moveTo>
                  <a:pt x="0" y="0"/>
                </a:moveTo>
                <a:lnTo>
                  <a:pt x="6520214" y="0"/>
                </a:lnTo>
                <a:lnTo>
                  <a:pt x="6520214" y="2019163"/>
                </a:lnTo>
                <a:lnTo>
                  <a:pt x="0" y="20191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855739" y="7784499"/>
            <a:ext cx="8622492" cy="2153413"/>
          </a:xfrm>
          <a:custGeom>
            <a:avLst/>
            <a:gdLst/>
            <a:ahLst/>
            <a:cxnLst/>
            <a:rect l="l" t="t" r="r" b="b"/>
            <a:pathLst>
              <a:path w="8622492" h="2153413">
                <a:moveTo>
                  <a:pt x="0" y="0"/>
                </a:moveTo>
                <a:lnTo>
                  <a:pt x="8622492" y="0"/>
                </a:lnTo>
                <a:lnTo>
                  <a:pt x="8622492" y="2153413"/>
                </a:lnTo>
                <a:lnTo>
                  <a:pt x="0" y="21534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12615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64141" y="962025"/>
            <a:ext cx="16381731" cy="8230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Departments.csv</a:t>
            </a: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Employees.csv</a:t>
            </a: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Exits.csv</a:t>
            </a: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Onboarding.csv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621682" y="493968"/>
            <a:ext cx="12936414" cy="2360896"/>
          </a:xfrm>
          <a:custGeom>
            <a:avLst/>
            <a:gdLst/>
            <a:ahLst/>
            <a:cxnLst/>
            <a:rect l="l" t="t" r="r" b="b"/>
            <a:pathLst>
              <a:path w="12936414" h="2360896">
                <a:moveTo>
                  <a:pt x="0" y="0"/>
                </a:moveTo>
                <a:lnTo>
                  <a:pt x="12936413" y="0"/>
                </a:lnTo>
                <a:lnTo>
                  <a:pt x="12936413" y="2360896"/>
                </a:lnTo>
                <a:lnTo>
                  <a:pt x="0" y="23608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621682" y="3642229"/>
            <a:ext cx="11905841" cy="2634167"/>
          </a:xfrm>
          <a:custGeom>
            <a:avLst/>
            <a:gdLst/>
            <a:ahLst/>
            <a:cxnLst/>
            <a:rect l="l" t="t" r="r" b="b"/>
            <a:pathLst>
              <a:path w="11905841" h="2634167">
                <a:moveTo>
                  <a:pt x="0" y="0"/>
                </a:moveTo>
                <a:lnTo>
                  <a:pt x="11905841" y="0"/>
                </a:lnTo>
                <a:lnTo>
                  <a:pt x="11905841" y="2634167"/>
                </a:lnTo>
                <a:lnTo>
                  <a:pt x="0" y="26341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621682" y="6871294"/>
            <a:ext cx="7065564" cy="2921737"/>
          </a:xfrm>
          <a:custGeom>
            <a:avLst/>
            <a:gdLst/>
            <a:ahLst/>
            <a:cxnLst/>
            <a:rect l="l" t="t" r="r" b="b"/>
            <a:pathLst>
              <a:path w="7065564" h="2921737">
                <a:moveTo>
                  <a:pt x="0" y="0"/>
                </a:moveTo>
                <a:lnTo>
                  <a:pt x="7065563" y="0"/>
                </a:lnTo>
                <a:lnTo>
                  <a:pt x="7065563" y="2921738"/>
                </a:lnTo>
                <a:lnTo>
                  <a:pt x="0" y="29217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04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64141" y="1569641"/>
            <a:ext cx="3157540" cy="9601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Promotions.csv</a:t>
            </a: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Recruitment.csv</a:t>
            </a: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Training.csv</a:t>
            </a: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AutoShape 3"/>
          <p:cNvSpPr/>
          <p:nvPr/>
        </p:nvSpPr>
        <p:spPr>
          <a:xfrm flipH="1">
            <a:off x="991872" y="2988198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459364" y="1177980"/>
            <a:ext cx="16437920" cy="523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593C8F"/>
                </a:solidFill>
                <a:latin typeface="Lato Bold"/>
                <a:ea typeface="Lato Bold"/>
                <a:cs typeface="Lato Bold"/>
                <a:sym typeface="Lato Bold"/>
              </a:rPr>
              <a:t>STEP 3: UDESIGNING THE DATABASE STRUCTURE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9364" y="1917000"/>
            <a:ext cx="15976773" cy="3667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Designed a normalized MySQL database schema up to Third Normal Form (3NF) to avoid redundancy and optimize data integrity.</a:t>
            </a:r>
          </a:p>
          <a:p>
            <a:pPr marL="647698" lvl="1" indent="-323849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Created the main tables: Departments, Employees, Recruitment, Onboarding, Promotions, Training, and Exits.</a:t>
            </a:r>
          </a:p>
          <a:p>
            <a:pPr marL="647698" lvl="1" indent="-323849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Defined primary and foreign key relationships to maintain referential integrity.</a:t>
            </a:r>
          </a:p>
          <a:p>
            <a:pPr marL="647698" lvl="1" indent="-323849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Ensured each event table links back to Employees via foreign keys.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9364" y="6477305"/>
            <a:ext cx="16437920" cy="523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593C8F"/>
                </a:solidFill>
                <a:latin typeface="Lato Bold"/>
                <a:ea typeface="Lato Bold"/>
                <a:cs typeface="Lato Bold"/>
                <a:sym typeface="Lato Bold"/>
              </a:rPr>
              <a:t>STEP 4: CREATING DATABASE TABLES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9364" y="7344636"/>
            <a:ext cx="15976773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Wrote and executed SQL scripts to create tables with appropriate datatypes, constraints, and relationships.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459404" y="5898450"/>
            <a:ext cx="9687995" cy="20505"/>
          </a:xfrm>
          <a:prstGeom prst="line">
            <a:avLst/>
          </a:prstGeom>
          <a:ln w="38100" cap="flat">
            <a:solidFill>
              <a:srgbClr val="593C8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18582" y="0"/>
            <a:ext cx="9850837" cy="10287000"/>
          </a:xfrm>
          <a:custGeom>
            <a:avLst/>
            <a:gdLst/>
            <a:ahLst/>
            <a:cxnLst/>
            <a:rect l="l" t="t" r="r" b="b"/>
            <a:pathLst>
              <a:path w="9850837" h="10287000">
                <a:moveTo>
                  <a:pt x="0" y="0"/>
                </a:moveTo>
                <a:lnTo>
                  <a:pt x="9850836" y="0"/>
                </a:lnTo>
                <a:lnTo>
                  <a:pt x="985083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423"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400622" y="2547509"/>
            <a:ext cx="8210048" cy="4397704"/>
          </a:xfrm>
          <a:custGeom>
            <a:avLst/>
            <a:gdLst/>
            <a:ahLst/>
            <a:cxnLst/>
            <a:rect l="l" t="t" r="r" b="b"/>
            <a:pathLst>
              <a:path w="8210048" h="4397704">
                <a:moveTo>
                  <a:pt x="0" y="0"/>
                </a:moveTo>
                <a:lnTo>
                  <a:pt x="8210048" y="0"/>
                </a:lnTo>
                <a:lnTo>
                  <a:pt x="8210048" y="4397704"/>
                </a:lnTo>
                <a:lnTo>
                  <a:pt x="0" y="439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65530" y="195009"/>
            <a:ext cx="8578470" cy="9896982"/>
          </a:xfrm>
          <a:custGeom>
            <a:avLst/>
            <a:gdLst/>
            <a:ahLst/>
            <a:cxnLst/>
            <a:rect l="l" t="t" r="r" b="b"/>
            <a:pathLst>
              <a:path w="8578470" h="9896982">
                <a:moveTo>
                  <a:pt x="0" y="0"/>
                </a:moveTo>
                <a:lnTo>
                  <a:pt x="8578470" y="0"/>
                </a:lnTo>
                <a:lnTo>
                  <a:pt x="8578470" y="9896982"/>
                </a:lnTo>
                <a:lnTo>
                  <a:pt x="0" y="98969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1240</Words>
  <Application>Microsoft Office PowerPoint</Application>
  <PresentationFormat>Custom</PresentationFormat>
  <Paragraphs>220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Poppins Bold</vt:lpstr>
      <vt:lpstr>Calibri</vt:lpstr>
      <vt:lpstr>Arial</vt:lpstr>
      <vt:lpstr>Lato Bold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HRIS PPT</dc:title>
  <dc:creator>ADMIN</dc:creator>
  <cp:lastModifiedBy>Medha Bandyopadhyay</cp:lastModifiedBy>
  <cp:revision>1</cp:revision>
  <dcterms:created xsi:type="dcterms:W3CDTF">2006-08-16T00:00:00Z</dcterms:created>
  <dcterms:modified xsi:type="dcterms:W3CDTF">2025-10-01T10:54:34Z</dcterms:modified>
  <dc:identifier>DAGz-yVu89M</dc:identifier>
</cp:coreProperties>
</file>