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90" r:id="rId5"/>
    <p:sldId id="291" r:id="rId6"/>
    <p:sldId id="293" r:id="rId7"/>
    <p:sldId id="292" r:id="rId8"/>
    <p:sldId id="295" r:id="rId9"/>
    <p:sldId id="260" r:id="rId10"/>
    <p:sldId id="297" r:id="rId11"/>
    <p:sldId id="298" r:id="rId12"/>
    <p:sldId id="303" r:id="rId13"/>
    <p:sldId id="263" r:id="rId14"/>
    <p:sldId id="300" r:id="rId15"/>
    <p:sldId id="294" r:id="rId16"/>
    <p:sldId id="301" r:id="rId17"/>
    <p:sldId id="302" r:id="rId18"/>
    <p:sldId id="269" r:id="rId19"/>
    <p:sldId id="304" r:id="rId20"/>
    <p:sldId id="306" r:id="rId21"/>
    <p:sldId id="305" r:id="rId22"/>
    <p:sldId id="307" r:id="rId23"/>
    <p:sldId id="270" r:id="rId24"/>
    <p:sldId id="271" r:id="rId25"/>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91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D0"/>
          </a:solidFill>
        </a:fill>
      </a:tcStyle>
    </a:wholeTbl>
    <a:band2H>
      <a:tcTxStyle/>
      <a:tcStyle>
        <a:tcBdr/>
        <a:fill>
          <a:solidFill>
            <a:srgbClr val="E6E7E9"/>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9E2"/>
          </a:solidFill>
        </a:fill>
      </a:tcStyle>
    </a:wholeTbl>
    <a:band2H>
      <a:tcTxStyle/>
      <a:tcStyle>
        <a:tcBdr/>
        <a:fill>
          <a:solidFill>
            <a:srgbClr val="F1F4F1"/>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E8E8"/>
          </a:solidFill>
        </a:fill>
      </a:tcStyle>
    </a:wholeTbl>
    <a:band2H>
      <a:tcTxStyle/>
      <a:tcStyle>
        <a:tcBdr/>
        <a:fill>
          <a:solidFill>
            <a:srgbClr val="F4F4F4"/>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Light"/>
          <a:ea typeface="Calibri Light"/>
          <a:cs typeface="Calibr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Light"/>
          <a:ea typeface="Calibri Light"/>
          <a:cs typeface="Calibri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Light"/>
          <a:ea typeface="Calibri Light"/>
          <a:cs typeface="Calibri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Light"/>
          <a:ea typeface="Calibri Light"/>
          <a:cs typeface="Calibri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Shape 59"/>
          <p:cNvSpPr>
            <a:spLocks noGrp="1" noRot="1" noChangeAspect="1"/>
          </p:cNvSpPr>
          <p:nvPr>
            <p:ph type="sldImg"/>
          </p:nvPr>
        </p:nvSpPr>
        <p:spPr>
          <a:xfrm>
            <a:off x="1143000" y="685800"/>
            <a:ext cx="4572000" cy="3429000"/>
          </a:xfrm>
          <a:prstGeom prst="rect">
            <a:avLst/>
          </a:prstGeom>
        </p:spPr>
        <p:txBody>
          <a:bodyPr/>
          <a:lstStyle/>
          <a:p>
            <a:endParaRPr/>
          </a:p>
        </p:txBody>
      </p:sp>
      <p:sp>
        <p:nvSpPr>
          <p:cNvPr id="60" name="Shape 6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2313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4937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幻灯片 0">
    <p:spTree>
      <p:nvGrpSpPr>
        <p:cNvPr id="1" name=""/>
        <p:cNvGrpSpPr/>
        <p:nvPr/>
      </p:nvGrpSpPr>
      <p:grpSpPr>
        <a:xfrm>
          <a:off x="0" y="0"/>
          <a:ext cx="0" cy="0"/>
          <a:chOff x="0" y="0"/>
          <a:chExt cx="0" cy="0"/>
        </a:xfrm>
      </p:grpSpPr>
      <p:sp>
        <p:nvSpPr>
          <p:cNvPr id="1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标题幻灯片 0">
    <p:spTree>
      <p:nvGrpSpPr>
        <p:cNvPr id="1" name=""/>
        <p:cNvGrpSpPr/>
        <p:nvPr/>
      </p:nvGrpSpPr>
      <p:grpSpPr>
        <a:xfrm>
          <a:off x="0" y="0"/>
          <a:ext cx="0" cy="0"/>
          <a:chOff x="0" y="0"/>
          <a:chExt cx="0" cy="0"/>
        </a:xfrm>
      </p:grpSpPr>
      <p:sp>
        <p:nvSpPr>
          <p:cNvPr id="3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自定义版式">
    <p:spTree>
      <p:nvGrpSpPr>
        <p:cNvPr id="1" name=""/>
        <p:cNvGrpSpPr/>
        <p:nvPr/>
      </p:nvGrpSpPr>
      <p:grpSpPr>
        <a:xfrm>
          <a:off x="0" y="0"/>
          <a:ext cx="0" cy="0"/>
          <a:chOff x="0" y="0"/>
          <a:chExt cx="0" cy="0"/>
        </a:xfrm>
      </p:grpSpPr>
      <p:sp>
        <p:nvSpPr>
          <p:cNvPr id="3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自定义版式 0">
    <p:spTree>
      <p:nvGrpSpPr>
        <p:cNvPr id="1" name=""/>
        <p:cNvGrpSpPr/>
        <p:nvPr/>
      </p:nvGrpSpPr>
      <p:grpSpPr>
        <a:xfrm>
          <a:off x="0" y="0"/>
          <a:ext cx="0" cy="0"/>
          <a:chOff x="0" y="0"/>
          <a:chExt cx="0" cy="0"/>
        </a:xfrm>
      </p:grpSpPr>
      <p:sp>
        <p:nvSpPr>
          <p:cNvPr id="4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自定义版式 1">
    <p:spTree>
      <p:nvGrpSpPr>
        <p:cNvPr id="1" name=""/>
        <p:cNvGrpSpPr/>
        <p:nvPr/>
      </p:nvGrpSpPr>
      <p:grpSpPr>
        <a:xfrm>
          <a:off x="0" y="0"/>
          <a:ext cx="0" cy="0"/>
          <a:chOff x="0" y="0"/>
          <a:chExt cx="0" cy="0"/>
        </a:xfrm>
      </p:grpSpPr>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rcRect/>
          <a:stretch>
            <a:fillRect/>
          </a:stretch>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8965" y="92074"/>
            <a:ext cx="1096137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标题文本</a:t>
            </a:r>
          </a:p>
        </p:txBody>
      </p:sp>
      <p:sp>
        <p:nvSpPr>
          <p:cNvPr id="3" name="正文级别 1…"/>
          <p:cNvSpPr txBox="1">
            <a:spLocks noGrp="1"/>
          </p:cNvSpPr>
          <p:nvPr>
            <p:ph type="body" idx="1"/>
          </p:nvPr>
        </p:nvSpPr>
        <p:spPr>
          <a:xfrm>
            <a:off x="608965" y="1600200"/>
            <a:ext cx="1096137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886661" y="6172200"/>
            <a:ext cx="2841838"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914309"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309"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309"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309"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309"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309"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309"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309"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309"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577" marR="0" indent="-228577" algn="l" defTabSz="914309"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Light"/>
          <a:ea typeface="Calibri Light"/>
          <a:cs typeface="Calibri Light"/>
          <a:sym typeface="Calibri Light"/>
        </a:defRPr>
      </a:lvl1pPr>
      <a:lvl2pPr marL="723827" marR="0" indent="-266673" algn="l" defTabSz="914309"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Light"/>
          <a:ea typeface="Calibri Light"/>
          <a:cs typeface="Calibri Light"/>
          <a:sym typeface="Calibri Light"/>
        </a:defRPr>
      </a:lvl2pPr>
      <a:lvl3pPr marL="1234316" marR="0" indent="-320007" algn="l" defTabSz="914309"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Light"/>
          <a:ea typeface="Calibri Light"/>
          <a:cs typeface="Calibri Light"/>
          <a:sym typeface="Calibri Light"/>
        </a:defRPr>
      </a:lvl3pPr>
      <a:lvl4pPr marL="1727027" marR="0" indent="-355564" algn="l" defTabSz="914309"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Light"/>
          <a:ea typeface="Calibri Light"/>
          <a:cs typeface="Calibri Light"/>
          <a:sym typeface="Calibri Light"/>
        </a:defRPr>
      </a:lvl4pPr>
      <a:lvl5pPr marL="2184181" marR="0" indent="-355564" algn="l" defTabSz="914309"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Light"/>
          <a:ea typeface="Calibri Light"/>
          <a:cs typeface="Calibri Light"/>
          <a:sym typeface="Calibri Light"/>
        </a:defRPr>
      </a:lvl5pPr>
      <a:lvl6pPr marL="2641336" marR="0" indent="-355564" algn="l" defTabSz="914309"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Light"/>
          <a:ea typeface="Calibri Light"/>
          <a:cs typeface="Calibri Light"/>
          <a:sym typeface="Calibri Light"/>
        </a:defRPr>
      </a:lvl6pPr>
      <a:lvl7pPr marL="3098490" marR="0" indent="-355564" algn="l" defTabSz="914309"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Light"/>
          <a:ea typeface="Calibri Light"/>
          <a:cs typeface="Calibri Light"/>
          <a:sym typeface="Calibri Light"/>
        </a:defRPr>
      </a:lvl7pPr>
      <a:lvl8pPr marL="3555644" marR="0" indent="-355564" algn="l" defTabSz="914309"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Light"/>
          <a:ea typeface="Calibri Light"/>
          <a:cs typeface="Calibri Light"/>
          <a:sym typeface="Calibri Light"/>
        </a:defRPr>
      </a:lvl8pPr>
      <a:lvl9pPr marL="4012798" marR="0" indent="-355564" algn="l" defTabSz="914309"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Light"/>
          <a:ea typeface="Calibri Light"/>
          <a:cs typeface="Calibri Light"/>
          <a:sym typeface="Calibri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椭圆 6"/>
          <p:cNvSpPr/>
          <p:nvPr/>
        </p:nvSpPr>
        <p:spPr>
          <a:xfrm>
            <a:off x="2120663" y="5196220"/>
            <a:ext cx="1566709" cy="1513841"/>
          </a:xfrm>
          <a:prstGeom prst="ellipse">
            <a:avLst/>
          </a:prstGeom>
          <a:solidFill>
            <a:srgbClr val="79ACC9">
              <a:alpha val="90000"/>
            </a:srgbClr>
          </a:solidFill>
          <a:ln w="12700">
            <a:miter lim="400000"/>
          </a:ln>
        </p:spPr>
        <p:txBody>
          <a:bodyPr lIns="45719" rIns="45719" anchor="ctr"/>
          <a:lstStyle/>
          <a:p>
            <a:pPr algn="ctr">
              <a:defRPr>
                <a:solidFill>
                  <a:srgbClr val="79ACC9"/>
                </a:solidFill>
                <a:latin typeface="华文细黑"/>
                <a:ea typeface="华文细黑"/>
                <a:cs typeface="华文细黑"/>
                <a:sym typeface="华文细黑"/>
              </a:defRPr>
            </a:pPr>
            <a:endParaRPr/>
          </a:p>
        </p:txBody>
      </p:sp>
      <p:sp>
        <p:nvSpPr>
          <p:cNvPr id="63" name="椭圆 15"/>
          <p:cNvSpPr/>
          <p:nvPr/>
        </p:nvSpPr>
        <p:spPr>
          <a:xfrm>
            <a:off x="681446" y="1166206"/>
            <a:ext cx="1576428" cy="1576428"/>
          </a:xfrm>
          <a:prstGeom prst="ellipse">
            <a:avLst/>
          </a:prstGeom>
          <a:solidFill>
            <a:schemeClr val="accent6">
              <a:alpha val="50000"/>
            </a:schemeClr>
          </a:solidFill>
          <a:ln w="12700">
            <a:miter lim="400000"/>
          </a:ln>
        </p:spPr>
        <p:txBody>
          <a:bodyPr lIns="45719" rIns="45719" anchor="ctr"/>
          <a:lstStyle/>
          <a:p>
            <a:pPr algn="ctr">
              <a:defRPr>
                <a:solidFill>
                  <a:srgbClr val="FFFFFF"/>
                </a:solidFill>
                <a:latin typeface="华文细黑"/>
                <a:ea typeface="华文细黑"/>
                <a:cs typeface="华文细黑"/>
                <a:sym typeface="华文细黑"/>
              </a:defRPr>
            </a:pPr>
            <a:endParaRPr/>
          </a:p>
        </p:txBody>
      </p:sp>
      <p:sp>
        <p:nvSpPr>
          <p:cNvPr id="64" name="椭圆 16"/>
          <p:cNvSpPr/>
          <p:nvPr/>
        </p:nvSpPr>
        <p:spPr>
          <a:xfrm>
            <a:off x="2700491" y="3906029"/>
            <a:ext cx="986881" cy="986881"/>
          </a:xfrm>
          <a:prstGeom prst="ellipse">
            <a:avLst/>
          </a:prstGeom>
          <a:solidFill>
            <a:srgbClr val="FFFFFF">
              <a:alpha val="50000"/>
            </a:srgbClr>
          </a:solidFill>
          <a:ln w="12700">
            <a:miter lim="400000"/>
          </a:ln>
        </p:spPr>
        <p:txBody>
          <a:bodyPr lIns="45719" rIns="45719" anchor="ctr"/>
          <a:lstStyle/>
          <a:p>
            <a:pPr algn="ctr">
              <a:defRPr>
                <a:solidFill>
                  <a:srgbClr val="FFFFFF"/>
                </a:solidFill>
                <a:latin typeface="华文细黑"/>
                <a:ea typeface="华文细黑"/>
                <a:cs typeface="华文细黑"/>
                <a:sym typeface="华文细黑"/>
              </a:defRPr>
            </a:pPr>
            <a:endParaRPr/>
          </a:p>
        </p:txBody>
      </p:sp>
      <p:sp>
        <p:nvSpPr>
          <p:cNvPr id="65" name="椭圆 17"/>
          <p:cNvSpPr/>
          <p:nvPr/>
        </p:nvSpPr>
        <p:spPr>
          <a:xfrm>
            <a:off x="9007946" y="1166207"/>
            <a:ext cx="2173773" cy="2173772"/>
          </a:xfrm>
          <a:prstGeom prst="ellipse">
            <a:avLst/>
          </a:prstGeom>
          <a:solidFill>
            <a:srgbClr val="8E846C">
              <a:alpha val="50000"/>
            </a:srgbClr>
          </a:solidFill>
          <a:ln w="12700">
            <a:miter lim="400000"/>
          </a:ln>
        </p:spPr>
        <p:txBody>
          <a:bodyPr lIns="45719" rIns="45719" anchor="ctr"/>
          <a:lstStyle/>
          <a:p>
            <a:pPr algn="ctr">
              <a:defRPr>
                <a:solidFill>
                  <a:srgbClr val="FFFFFF"/>
                </a:solidFill>
                <a:latin typeface="华文细黑"/>
                <a:ea typeface="华文细黑"/>
                <a:cs typeface="华文细黑"/>
                <a:sym typeface="华文细黑"/>
              </a:defRPr>
            </a:pPr>
            <a:endParaRPr/>
          </a:p>
        </p:txBody>
      </p:sp>
      <p:sp>
        <p:nvSpPr>
          <p:cNvPr id="66" name="企业社会责任对…"/>
          <p:cNvSpPr txBox="1"/>
          <p:nvPr/>
        </p:nvSpPr>
        <p:spPr>
          <a:xfrm>
            <a:off x="516835" y="1294395"/>
            <a:ext cx="11027525" cy="230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4800">
                <a:latin typeface="华文细黑"/>
                <a:ea typeface="华文细黑"/>
                <a:cs typeface="华文细黑"/>
                <a:sym typeface="华文细黑"/>
              </a:defRPr>
            </a:pPr>
            <a:r>
              <a:rPr lang="en-US" b="1" dirty="0">
                <a:latin typeface="微软雅黑" panose="020B0503020204020204" pitchFamily="34" charset="-122"/>
                <a:ea typeface="微软雅黑" panose="020B0503020204020204" pitchFamily="34" charset="-122"/>
              </a:rPr>
              <a:t>Prediction of  Liver Disease Based on </a:t>
            </a:r>
            <a:r>
              <a:rPr lang="en-US" altLang="zh-CN" b="1" dirty="0">
                <a:latin typeface="微软雅黑" panose="020B0503020204020204" pitchFamily="34" charset="-122"/>
                <a:ea typeface="微软雅黑" panose="020B0503020204020204" pitchFamily="34" charset="-122"/>
              </a:rPr>
              <a:t>Random Forest and Support Vector Machine </a:t>
            </a:r>
            <a:endParaRPr b="1" dirty="0">
              <a:latin typeface="微软雅黑" panose="020B0503020204020204" pitchFamily="34" charset="-122"/>
              <a:ea typeface="微软雅黑" panose="020B0503020204020204" pitchFamily="34" charset="-122"/>
            </a:endParaRPr>
          </a:p>
        </p:txBody>
      </p:sp>
      <p:sp>
        <p:nvSpPr>
          <p:cNvPr id="7" name="矩形 7">
            <a:extLst>
              <a:ext uri="{FF2B5EF4-FFF2-40B4-BE49-F238E27FC236}">
                <a16:creationId xmlns:a16="http://schemas.microsoft.com/office/drawing/2014/main" id="{51189610-5EC8-43DE-A84C-2AE43A079708}"/>
              </a:ext>
            </a:extLst>
          </p:cNvPr>
          <p:cNvSpPr txBox="1"/>
          <p:nvPr/>
        </p:nvSpPr>
        <p:spPr>
          <a:xfrm>
            <a:off x="6919713" y="4169436"/>
            <a:ext cx="4176465" cy="6822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2300"/>
              </a:lnSpc>
              <a:defRPr sz="2000">
                <a:solidFill>
                  <a:srgbClr val="808080"/>
                </a:solidFill>
                <a:latin typeface="华文细黑"/>
                <a:ea typeface="华文细黑"/>
                <a:cs typeface="华文细黑"/>
                <a:sym typeface="华文细黑"/>
              </a:defRPr>
            </a:lvl1pPr>
          </a:lstStyle>
          <a:p>
            <a:r>
              <a:rPr lang="en-US" altLang="zh-CN" sz="2400" b="1" dirty="0"/>
              <a:t>Name</a:t>
            </a:r>
            <a:r>
              <a:rPr lang="zh-CN" altLang="en-US" sz="2400" b="1" dirty="0"/>
              <a:t>：</a:t>
            </a:r>
            <a:r>
              <a:rPr lang="en-US" altLang="zh-CN" sz="2400" b="1" dirty="0"/>
              <a:t>Gaotang Li</a:t>
            </a:r>
          </a:p>
          <a:p>
            <a:r>
              <a:rPr lang="en-US" altLang="zh-CN" sz="2400" b="1" dirty="0"/>
              <a:t>Instructor</a:t>
            </a:r>
            <a:r>
              <a:rPr lang="zh-CN" altLang="en-US" sz="2400" b="1" dirty="0"/>
              <a:t>：</a:t>
            </a:r>
            <a:r>
              <a:rPr lang="en-US" altLang="zh-CN" sz="2400" b="1" dirty="0"/>
              <a:t>Dr. Chen</a:t>
            </a:r>
            <a:endParaRPr sz="2400" b="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B781D128-2DA3-4BC3-B59F-70DA0F895532}"/>
              </a:ext>
            </a:extLst>
          </p:cNvPr>
          <p:cNvGraphicFramePr>
            <a:graphicFrameLocks noGrp="1"/>
          </p:cNvGraphicFramePr>
          <p:nvPr>
            <p:extLst>
              <p:ext uri="{D42A27DB-BD31-4B8C-83A1-F6EECF244321}">
                <p14:modId xmlns:p14="http://schemas.microsoft.com/office/powerpoint/2010/main" val="262162059"/>
              </p:ext>
            </p:extLst>
          </p:nvPr>
        </p:nvGraphicFramePr>
        <p:xfrm>
          <a:off x="5591963" y="1964651"/>
          <a:ext cx="6459222" cy="4222788"/>
        </p:xfrm>
        <a:graphic>
          <a:graphicData uri="http://schemas.openxmlformats.org/drawingml/2006/table">
            <a:tbl>
              <a:tblPr>
                <a:tableStyleId>{C7B018BB-80A7-4F77-B60F-C8B233D01FF8}</a:tableStyleId>
              </a:tblPr>
              <a:tblGrid>
                <a:gridCol w="587202">
                  <a:extLst>
                    <a:ext uri="{9D8B030D-6E8A-4147-A177-3AD203B41FA5}">
                      <a16:colId xmlns:a16="http://schemas.microsoft.com/office/drawing/2014/main" val="3544575005"/>
                    </a:ext>
                  </a:extLst>
                </a:gridCol>
                <a:gridCol w="587202">
                  <a:extLst>
                    <a:ext uri="{9D8B030D-6E8A-4147-A177-3AD203B41FA5}">
                      <a16:colId xmlns:a16="http://schemas.microsoft.com/office/drawing/2014/main" val="3061392975"/>
                    </a:ext>
                  </a:extLst>
                </a:gridCol>
                <a:gridCol w="587202">
                  <a:extLst>
                    <a:ext uri="{9D8B030D-6E8A-4147-A177-3AD203B41FA5}">
                      <a16:colId xmlns:a16="http://schemas.microsoft.com/office/drawing/2014/main" val="1238174662"/>
                    </a:ext>
                  </a:extLst>
                </a:gridCol>
                <a:gridCol w="587202">
                  <a:extLst>
                    <a:ext uri="{9D8B030D-6E8A-4147-A177-3AD203B41FA5}">
                      <a16:colId xmlns:a16="http://schemas.microsoft.com/office/drawing/2014/main" val="1476188052"/>
                    </a:ext>
                  </a:extLst>
                </a:gridCol>
                <a:gridCol w="587202">
                  <a:extLst>
                    <a:ext uri="{9D8B030D-6E8A-4147-A177-3AD203B41FA5}">
                      <a16:colId xmlns:a16="http://schemas.microsoft.com/office/drawing/2014/main" val="3641904933"/>
                    </a:ext>
                  </a:extLst>
                </a:gridCol>
                <a:gridCol w="587202">
                  <a:extLst>
                    <a:ext uri="{9D8B030D-6E8A-4147-A177-3AD203B41FA5}">
                      <a16:colId xmlns:a16="http://schemas.microsoft.com/office/drawing/2014/main" val="4201972758"/>
                    </a:ext>
                  </a:extLst>
                </a:gridCol>
                <a:gridCol w="587202">
                  <a:extLst>
                    <a:ext uri="{9D8B030D-6E8A-4147-A177-3AD203B41FA5}">
                      <a16:colId xmlns:a16="http://schemas.microsoft.com/office/drawing/2014/main" val="2363516660"/>
                    </a:ext>
                  </a:extLst>
                </a:gridCol>
                <a:gridCol w="587202">
                  <a:extLst>
                    <a:ext uri="{9D8B030D-6E8A-4147-A177-3AD203B41FA5}">
                      <a16:colId xmlns:a16="http://schemas.microsoft.com/office/drawing/2014/main" val="2037757333"/>
                    </a:ext>
                  </a:extLst>
                </a:gridCol>
                <a:gridCol w="587202">
                  <a:extLst>
                    <a:ext uri="{9D8B030D-6E8A-4147-A177-3AD203B41FA5}">
                      <a16:colId xmlns:a16="http://schemas.microsoft.com/office/drawing/2014/main" val="1687286359"/>
                    </a:ext>
                  </a:extLst>
                </a:gridCol>
                <a:gridCol w="587202">
                  <a:extLst>
                    <a:ext uri="{9D8B030D-6E8A-4147-A177-3AD203B41FA5}">
                      <a16:colId xmlns:a16="http://schemas.microsoft.com/office/drawing/2014/main" val="2567070736"/>
                    </a:ext>
                  </a:extLst>
                </a:gridCol>
                <a:gridCol w="587202">
                  <a:extLst>
                    <a:ext uri="{9D8B030D-6E8A-4147-A177-3AD203B41FA5}">
                      <a16:colId xmlns:a16="http://schemas.microsoft.com/office/drawing/2014/main" val="689436588"/>
                    </a:ext>
                  </a:extLst>
                </a:gridCol>
              </a:tblGrid>
              <a:tr h="1018540">
                <a:tc>
                  <a:txBody>
                    <a:bodyPr/>
                    <a:lstStyle/>
                    <a:p>
                      <a:pPr algn="ctr" fontAlgn="ctr"/>
                      <a:endParaRPr lang="zh-CN" alt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b="1" u="none" strike="noStrike">
                          <a:solidFill>
                            <a:srgbClr val="000000"/>
                          </a:solidFill>
                          <a:effectLst/>
                        </a:rPr>
                        <a:t>age</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b="1" u="none" strike="noStrike">
                          <a:solidFill>
                            <a:srgbClr val="000000"/>
                          </a:solidFill>
                          <a:effectLst/>
                        </a:rPr>
                        <a:t>total Bilirubin</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b="1" u="none" strike="noStrike" dirty="0">
                          <a:solidFill>
                            <a:srgbClr val="000000"/>
                          </a:solidFill>
                          <a:effectLst/>
                        </a:rPr>
                        <a:t>direct Bilirubin</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b="1" u="none" strike="noStrike" dirty="0">
                          <a:solidFill>
                            <a:srgbClr val="000000"/>
                          </a:solidFill>
                          <a:effectLst/>
                        </a:rPr>
                        <a:t>total proteins</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b="1" u="none" strike="noStrike" dirty="0">
                          <a:solidFill>
                            <a:srgbClr val="000000"/>
                          </a:solidFill>
                          <a:effectLst/>
                        </a:rPr>
                        <a:t>albumin</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b="1" u="none" strike="noStrike">
                          <a:solidFill>
                            <a:srgbClr val="000000"/>
                          </a:solidFill>
                          <a:effectLst/>
                        </a:rPr>
                        <a:t>A/G ratio</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b="1" u="none" strike="noStrike" dirty="0">
                          <a:solidFill>
                            <a:srgbClr val="000000"/>
                          </a:solidFill>
                          <a:effectLst/>
                        </a:rPr>
                        <a:t>SGPT</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b="1" u="none" strike="noStrike">
                          <a:solidFill>
                            <a:srgbClr val="000000"/>
                          </a:solidFill>
                          <a:effectLst/>
                        </a:rPr>
                        <a:t>SGOT</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b="1" u="none" strike="noStrike" dirty="0" err="1">
                          <a:solidFill>
                            <a:srgbClr val="000000"/>
                          </a:solidFill>
                          <a:effectLst/>
                        </a:rPr>
                        <a:t>Alkphos</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12</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997927013"/>
                  </a:ext>
                </a:extLst>
              </a:tr>
              <a:tr h="400531">
                <a:tc>
                  <a:txBody>
                    <a:bodyPr/>
                    <a:lstStyle/>
                    <a:p>
                      <a:pPr algn="ctr" fontAlgn="ctr"/>
                      <a:r>
                        <a:rPr lang="en-US" sz="1800" b="1" u="none" strike="noStrike" dirty="0">
                          <a:solidFill>
                            <a:srgbClr val="000000"/>
                          </a:solidFill>
                          <a:effectLst/>
                        </a:rPr>
                        <a:t>count</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579</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579</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579</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579</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579</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579</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579</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579</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579</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579</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431279079"/>
                  </a:ext>
                </a:extLst>
              </a:tr>
              <a:tr h="400531">
                <a:tc>
                  <a:txBody>
                    <a:bodyPr/>
                    <a:lstStyle/>
                    <a:p>
                      <a:pPr algn="ctr" fontAlgn="ctr"/>
                      <a:r>
                        <a:rPr lang="en-US" sz="1800" b="1" u="none" strike="noStrike">
                          <a:solidFill>
                            <a:srgbClr val="000000"/>
                          </a:solidFill>
                          <a:effectLst/>
                        </a:rPr>
                        <a:t>mean</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44.8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3.3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1.5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291.4 </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81.1 </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110.4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6.5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3.1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0.9 </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1.3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030230990"/>
                  </a:ext>
                </a:extLst>
              </a:tr>
              <a:tr h="400531">
                <a:tc>
                  <a:txBody>
                    <a:bodyPr/>
                    <a:lstStyle/>
                    <a:p>
                      <a:pPr algn="ctr" fontAlgn="ctr"/>
                      <a:r>
                        <a:rPr lang="en-US" sz="1800" b="1" u="none" strike="noStrike">
                          <a:solidFill>
                            <a:srgbClr val="000000"/>
                          </a:solidFill>
                          <a:effectLst/>
                        </a:rPr>
                        <a:t>std</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16.2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6.2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2.8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243.6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183.2 </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289.9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1.1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0.8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0.3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0.5 </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634716345"/>
                  </a:ext>
                </a:extLst>
              </a:tr>
              <a:tr h="400531">
                <a:tc>
                  <a:txBody>
                    <a:bodyPr/>
                    <a:lstStyle/>
                    <a:p>
                      <a:pPr algn="ctr" fontAlgn="ctr"/>
                      <a:r>
                        <a:rPr lang="en-US" sz="1800" b="1" u="none" strike="noStrike">
                          <a:solidFill>
                            <a:srgbClr val="000000"/>
                          </a:solidFill>
                          <a:effectLst/>
                        </a:rPr>
                        <a:t>min</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4</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0.4</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0.1</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63</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2.7</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0.9</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0.3</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639567183"/>
                  </a:ext>
                </a:extLst>
              </a:tr>
              <a:tr h="400531">
                <a:tc>
                  <a:txBody>
                    <a:bodyPr/>
                    <a:lstStyle/>
                    <a:p>
                      <a:pPr algn="ctr" fontAlgn="ctr"/>
                      <a:r>
                        <a:rPr lang="en-US" altLang="zh-CN" sz="1800" b="1" u="none" strike="noStrike">
                          <a:solidFill>
                            <a:srgbClr val="000000"/>
                          </a:solidFill>
                          <a:effectLst/>
                        </a:rPr>
                        <a:t>25%</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33</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0.8</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0.2</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175.5</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23</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25</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5.8</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2.6</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0.7</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827253460"/>
                  </a:ext>
                </a:extLst>
              </a:tr>
              <a:tr h="400531">
                <a:tc>
                  <a:txBody>
                    <a:bodyPr/>
                    <a:lstStyle/>
                    <a:p>
                      <a:pPr algn="ctr" fontAlgn="ctr"/>
                      <a:r>
                        <a:rPr lang="en-US" altLang="zh-CN" sz="1800" b="1" u="none" strike="noStrike">
                          <a:solidFill>
                            <a:srgbClr val="000000"/>
                          </a:solidFill>
                          <a:effectLst/>
                        </a:rPr>
                        <a:t>50%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45</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0.3</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208</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35</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42</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6.6</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3.1</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0.93</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38356318"/>
                  </a:ext>
                </a:extLst>
              </a:tr>
              <a:tr h="400531">
                <a:tc>
                  <a:txBody>
                    <a:bodyPr/>
                    <a:lstStyle/>
                    <a:p>
                      <a:pPr algn="ctr" fontAlgn="ctr"/>
                      <a:r>
                        <a:rPr lang="en-US" altLang="zh-CN" sz="1800" b="1" u="none" strike="noStrike">
                          <a:solidFill>
                            <a:srgbClr val="000000"/>
                          </a:solidFill>
                          <a:effectLst/>
                        </a:rPr>
                        <a:t>75%</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58</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2.6</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1.3</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298</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61</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87</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7.2</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3.8</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1.1</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380833138"/>
                  </a:ext>
                </a:extLst>
              </a:tr>
              <a:tr h="400531">
                <a:tc>
                  <a:txBody>
                    <a:bodyPr/>
                    <a:lstStyle/>
                    <a:p>
                      <a:pPr algn="ctr" fontAlgn="ctr"/>
                      <a:r>
                        <a:rPr lang="en-US" sz="1800" b="1" u="none" strike="noStrike">
                          <a:solidFill>
                            <a:srgbClr val="000000"/>
                          </a:solidFill>
                          <a:effectLst/>
                        </a:rPr>
                        <a:t>max</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90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75</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19.7</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2110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2000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4929</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9.6</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5.5</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a:solidFill>
                            <a:srgbClr val="000000"/>
                          </a:solidFill>
                          <a:effectLst/>
                        </a:rPr>
                        <a:t>2.8</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b="1" u="none" strike="noStrike" dirty="0">
                          <a:solidFill>
                            <a:srgbClr val="000000"/>
                          </a:solidFill>
                          <a:effectLst/>
                        </a:rPr>
                        <a:t>2</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000778205"/>
                  </a:ext>
                </a:extLst>
              </a:tr>
            </a:tbl>
          </a:graphicData>
        </a:graphic>
      </p:graphicFrame>
      <p:sp>
        <p:nvSpPr>
          <p:cNvPr id="3" name="直接连接符 18">
            <a:extLst>
              <a:ext uri="{FF2B5EF4-FFF2-40B4-BE49-F238E27FC236}">
                <a16:creationId xmlns:a16="http://schemas.microsoft.com/office/drawing/2014/main" id="{1D4944DD-6845-48CC-9E85-5C5CC364D9CF}"/>
              </a:ext>
            </a:extLst>
          </p:cNvPr>
          <p:cNvSpPr/>
          <p:nvPr/>
        </p:nvSpPr>
        <p:spPr>
          <a:xfrm flipH="1">
            <a:off x="532384" y="335847"/>
            <a:ext cx="1" cy="531224"/>
          </a:xfrm>
          <a:prstGeom prst="line">
            <a:avLst/>
          </a:prstGeom>
          <a:ln w="57150">
            <a:solidFill>
              <a:srgbClr val="229BBF"/>
            </a:solidFill>
            <a:miter/>
          </a:ln>
        </p:spPr>
        <p:txBody>
          <a:bodyPr lIns="45719" rIns="45719"/>
          <a:lstStyle/>
          <a:p>
            <a:endParaRPr/>
          </a:p>
        </p:txBody>
      </p:sp>
      <p:sp>
        <p:nvSpPr>
          <p:cNvPr id="6" name="矩形 17">
            <a:extLst>
              <a:ext uri="{FF2B5EF4-FFF2-40B4-BE49-F238E27FC236}">
                <a16:creationId xmlns:a16="http://schemas.microsoft.com/office/drawing/2014/main" id="{97355052-AC79-437D-83F5-07D9FB0D246F}"/>
              </a:ext>
            </a:extLst>
          </p:cNvPr>
          <p:cNvSpPr txBox="1"/>
          <p:nvPr/>
        </p:nvSpPr>
        <p:spPr>
          <a:xfrm>
            <a:off x="766500" y="335847"/>
            <a:ext cx="3399326"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Data Analysis</a:t>
            </a:r>
          </a:p>
        </p:txBody>
      </p:sp>
      <p:sp>
        <p:nvSpPr>
          <p:cNvPr id="2" name="文本框 1">
            <a:extLst>
              <a:ext uri="{FF2B5EF4-FFF2-40B4-BE49-F238E27FC236}">
                <a16:creationId xmlns:a16="http://schemas.microsoft.com/office/drawing/2014/main" id="{B4BE9EF7-C59E-4D71-8E10-1C4381D71561}"/>
              </a:ext>
            </a:extLst>
          </p:cNvPr>
          <p:cNvSpPr txBox="1"/>
          <p:nvPr/>
        </p:nvSpPr>
        <p:spPr>
          <a:xfrm>
            <a:off x="128115" y="942485"/>
            <a:ext cx="5310314" cy="76328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just">
              <a:lnSpc>
                <a:spcPct val="150000"/>
              </a:lnSpc>
            </a:pPr>
            <a:r>
              <a:rPr lang="en-US" altLang="zh-CN" sz="2000" dirty="0"/>
              <a:t>The left figure is a basic description of the dataset.</a:t>
            </a:r>
          </a:p>
          <a:p>
            <a:pPr marL="342900" indent="-342900" algn="just">
              <a:lnSpc>
                <a:spcPct val="150000"/>
              </a:lnSpc>
              <a:buFont typeface="Wingdings" panose="05000000000000000000" pitchFamily="2" charset="2"/>
              <a:buChar char="l"/>
            </a:pPr>
            <a:r>
              <a:rPr lang="en-US" altLang="zh-CN" sz="2000" b="1" dirty="0"/>
              <a:t>9 major factors </a:t>
            </a:r>
            <a:r>
              <a:rPr lang="en-US" altLang="zh-CN" sz="2000" dirty="0"/>
              <a:t>are evaluated in this dataset, and the “12” in the rightmost column indicates whether the sample has liver disease; 1 stands for having the disease while 2 means not having the disease</a:t>
            </a:r>
          </a:p>
          <a:p>
            <a:pPr marL="342900" indent="-342900" algn="just">
              <a:lnSpc>
                <a:spcPct val="150000"/>
              </a:lnSpc>
              <a:buFont typeface="Wingdings" panose="05000000000000000000" pitchFamily="2" charset="2"/>
              <a:buChar char="l"/>
            </a:pPr>
            <a:r>
              <a:rPr lang="en-US" altLang="zh-CN" sz="2000" dirty="0"/>
              <a:t>Notably, the standard deviation of</a:t>
            </a:r>
            <a:r>
              <a:rPr lang="zh-CN" altLang="en-US" sz="2000" dirty="0"/>
              <a:t> </a:t>
            </a:r>
            <a:r>
              <a:rPr lang="en-US" altLang="zh-CN" sz="2000" dirty="0"/>
              <a:t>many</a:t>
            </a:r>
            <a:r>
              <a:rPr lang="zh-CN" altLang="en-US" sz="2000" dirty="0"/>
              <a:t> </a:t>
            </a:r>
            <a:r>
              <a:rPr lang="en-US" altLang="zh-CN" sz="2000" dirty="0"/>
              <a:t>biochemical</a:t>
            </a:r>
            <a:r>
              <a:rPr lang="zh-CN" altLang="en-US" sz="2000" dirty="0"/>
              <a:t> </a:t>
            </a:r>
            <a:r>
              <a:rPr lang="en-US" altLang="zh-CN" sz="2000" dirty="0"/>
              <a:t>indicators</a:t>
            </a:r>
            <a:r>
              <a:rPr lang="zh-CN" altLang="en-US" sz="2000" dirty="0"/>
              <a:t> </a:t>
            </a:r>
            <a:r>
              <a:rPr lang="en-US" altLang="zh-CN" sz="2000" dirty="0"/>
              <a:t>are</a:t>
            </a:r>
            <a:r>
              <a:rPr lang="zh-CN" altLang="en-US" sz="2000" dirty="0"/>
              <a:t> </a:t>
            </a:r>
            <a:r>
              <a:rPr lang="en-US" altLang="zh-CN" sz="2000" dirty="0"/>
              <a:t>extremely</a:t>
            </a:r>
            <a:r>
              <a:rPr lang="zh-CN" altLang="en-US" sz="2000" dirty="0"/>
              <a:t> </a:t>
            </a:r>
            <a:r>
              <a:rPr lang="en-US" altLang="zh-CN" sz="2000" dirty="0"/>
              <a:t>high,</a:t>
            </a:r>
            <a:r>
              <a:rPr lang="zh-CN" altLang="en-US" sz="2000" dirty="0"/>
              <a:t> </a:t>
            </a:r>
            <a:r>
              <a:rPr lang="en-US" altLang="zh-CN" sz="2000" dirty="0"/>
              <a:t>indicating</a:t>
            </a:r>
            <a:r>
              <a:rPr lang="zh-CN" altLang="en-US" sz="2000" dirty="0"/>
              <a:t> </a:t>
            </a:r>
            <a:r>
              <a:rPr lang="en-US" altLang="zh-CN" sz="2000" dirty="0"/>
              <a:t>that</a:t>
            </a:r>
            <a:r>
              <a:rPr lang="zh-CN" altLang="en-US" sz="2000" dirty="0"/>
              <a:t> </a:t>
            </a:r>
            <a:r>
              <a:rPr lang="en-US" altLang="zh-CN" sz="2000" b="1" dirty="0"/>
              <a:t>the</a:t>
            </a:r>
            <a:r>
              <a:rPr lang="zh-CN" altLang="en-US" sz="2000" b="1" dirty="0"/>
              <a:t> </a:t>
            </a:r>
            <a:r>
              <a:rPr lang="en-US" altLang="zh-CN" sz="2000" b="1" dirty="0"/>
              <a:t>sample</a:t>
            </a:r>
            <a:r>
              <a:rPr lang="zh-CN" altLang="en-US" sz="2000" b="1" dirty="0"/>
              <a:t> </a:t>
            </a:r>
            <a:r>
              <a:rPr lang="en-US" altLang="zh-CN" sz="2000" b="1" dirty="0"/>
              <a:t>is</a:t>
            </a:r>
            <a:r>
              <a:rPr lang="zh-CN" altLang="en-US" sz="2000" b="1" dirty="0"/>
              <a:t> </a:t>
            </a:r>
            <a:r>
              <a:rPr lang="en-US" altLang="zh-CN" sz="2000" b="1" dirty="0"/>
              <a:t>widely spread</a:t>
            </a:r>
            <a:r>
              <a:rPr lang="zh-CN" altLang="en-US" sz="2000" b="1" dirty="0"/>
              <a:t> </a:t>
            </a:r>
            <a:r>
              <a:rPr lang="en-US" altLang="zh-CN" sz="2000" b="1" dirty="0"/>
              <a:t>out</a:t>
            </a:r>
            <a:r>
              <a:rPr lang="en-US" altLang="zh-CN" sz="2000" dirty="0"/>
              <a:t>.</a:t>
            </a:r>
          </a:p>
          <a:p>
            <a:pPr marL="342900" indent="-342900" algn="just">
              <a:lnSpc>
                <a:spcPct val="150000"/>
              </a:lnSpc>
              <a:buFont typeface="Wingdings" panose="05000000000000000000" pitchFamily="2" charset="2"/>
              <a:buChar char="l"/>
            </a:pPr>
            <a:r>
              <a:rPr lang="en-US" altLang="zh-CN" sz="2000" dirty="0"/>
              <a:t>The max value of certain factors, such as albumin, is extremely higher than the 75% value, which could result </a:t>
            </a:r>
            <a:r>
              <a:rPr lang="en-US" altLang="zh-CN" sz="2000" b="1" dirty="0"/>
              <a:t>from errors in collecting primary data</a:t>
            </a:r>
            <a:r>
              <a:rPr lang="en-US" altLang="zh-CN" sz="2000" dirty="0"/>
              <a:t>. </a:t>
            </a:r>
          </a:p>
          <a:p>
            <a:pPr algn="just"/>
            <a:endParaRPr lang="en-US" altLang="zh-CN" sz="2000" dirty="0"/>
          </a:p>
          <a:p>
            <a:pPr algn="just"/>
            <a:endParaRPr lang="en-US" altLang="zh-CN" sz="2000" dirty="0"/>
          </a:p>
          <a:p>
            <a:pPr algn="just"/>
            <a:endParaRPr lang="en-US" altLang="zh-CN" sz="2000" dirty="0"/>
          </a:p>
          <a:p>
            <a:pPr algn="just"/>
            <a:endParaRPr lang="en-US" altLang="zh-CN" sz="2000" dirty="0"/>
          </a:p>
          <a:p>
            <a:pPr algn="just"/>
            <a:r>
              <a:rPr lang="en-US" altLang="zh-CN" sz="2000" dirty="0"/>
              <a:t> </a:t>
            </a:r>
            <a:endParaRPr lang="zh-CN" altLang="en-US" sz="2000" dirty="0" err="1"/>
          </a:p>
        </p:txBody>
      </p:sp>
      <p:sp>
        <p:nvSpPr>
          <p:cNvPr id="5" name="矩形 4">
            <a:extLst>
              <a:ext uri="{FF2B5EF4-FFF2-40B4-BE49-F238E27FC236}">
                <a16:creationId xmlns:a16="http://schemas.microsoft.com/office/drawing/2014/main" id="{CF8B4A85-3156-42E1-810F-0731694EFE74}"/>
              </a:ext>
            </a:extLst>
          </p:cNvPr>
          <p:cNvSpPr/>
          <p:nvPr/>
        </p:nvSpPr>
        <p:spPr>
          <a:xfrm>
            <a:off x="7911238" y="1595319"/>
            <a:ext cx="2574744" cy="369332"/>
          </a:xfrm>
          <a:prstGeom prst="rect">
            <a:avLst/>
          </a:prstGeom>
        </p:spPr>
        <p:txBody>
          <a:bodyPr wrap="none">
            <a:spAutoFit/>
          </a:bodyPr>
          <a:lstStyle/>
          <a:p>
            <a:r>
              <a:rPr lang="en-US" altLang="zh-CN" b="1" dirty="0"/>
              <a:t>Description of the dataset</a:t>
            </a:r>
            <a:endParaRPr lang="zh-CN" altLang="en-US" b="1" dirty="0"/>
          </a:p>
        </p:txBody>
      </p:sp>
    </p:spTree>
    <p:extLst>
      <p:ext uri="{BB962C8B-B14F-4D97-AF65-F5344CB8AC3E}">
        <p14:creationId xmlns:p14="http://schemas.microsoft.com/office/powerpoint/2010/main" val="269932899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3D565A8-D7DF-497C-B13A-70D439054D0A}"/>
              </a:ext>
            </a:extLst>
          </p:cNvPr>
          <p:cNvPicPr>
            <a:picLocks noChangeAspect="1"/>
          </p:cNvPicPr>
          <p:nvPr/>
        </p:nvPicPr>
        <p:blipFill rotWithShape="1">
          <a:blip r:embed="rId3"/>
          <a:srcRect b="49472"/>
          <a:stretch/>
        </p:blipFill>
        <p:spPr>
          <a:xfrm>
            <a:off x="274578" y="3659192"/>
            <a:ext cx="7292092" cy="3175598"/>
          </a:xfrm>
          <a:prstGeom prst="rect">
            <a:avLst/>
          </a:prstGeom>
        </p:spPr>
      </p:pic>
      <p:sp>
        <p:nvSpPr>
          <p:cNvPr id="4" name="直接连接符 18">
            <a:extLst>
              <a:ext uri="{FF2B5EF4-FFF2-40B4-BE49-F238E27FC236}">
                <a16:creationId xmlns:a16="http://schemas.microsoft.com/office/drawing/2014/main" id="{6FAEA8FE-B32F-4F11-A7B8-D9783DBA66A0}"/>
              </a:ext>
            </a:extLst>
          </p:cNvPr>
          <p:cNvSpPr/>
          <p:nvPr/>
        </p:nvSpPr>
        <p:spPr>
          <a:xfrm flipH="1">
            <a:off x="532384" y="335847"/>
            <a:ext cx="1" cy="531224"/>
          </a:xfrm>
          <a:prstGeom prst="line">
            <a:avLst/>
          </a:prstGeom>
          <a:ln w="57150">
            <a:solidFill>
              <a:srgbClr val="229BBF"/>
            </a:solidFill>
            <a:miter/>
          </a:ln>
        </p:spPr>
        <p:txBody>
          <a:bodyPr lIns="45719" rIns="45719"/>
          <a:lstStyle/>
          <a:p>
            <a:endParaRPr/>
          </a:p>
        </p:txBody>
      </p:sp>
      <p:sp>
        <p:nvSpPr>
          <p:cNvPr id="5" name="矩形 17">
            <a:extLst>
              <a:ext uri="{FF2B5EF4-FFF2-40B4-BE49-F238E27FC236}">
                <a16:creationId xmlns:a16="http://schemas.microsoft.com/office/drawing/2014/main" id="{9FEBC819-4FC4-42F7-9D22-1184D6B0861C}"/>
              </a:ext>
            </a:extLst>
          </p:cNvPr>
          <p:cNvSpPr txBox="1"/>
          <p:nvPr/>
        </p:nvSpPr>
        <p:spPr>
          <a:xfrm>
            <a:off x="766500" y="335847"/>
            <a:ext cx="3399326"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Data Analysis</a:t>
            </a:r>
          </a:p>
        </p:txBody>
      </p:sp>
      <p:sp>
        <p:nvSpPr>
          <p:cNvPr id="6" name="文本框 5">
            <a:extLst>
              <a:ext uri="{FF2B5EF4-FFF2-40B4-BE49-F238E27FC236}">
                <a16:creationId xmlns:a16="http://schemas.microsoft.com/office/drawing/2014/main" id="{702044DE-C897-4C65-83C1-77D2FF0D5487}"/>
              </a:ext>
            </a:extLst>
          </p:cNvPr>
          <p:cNvSpPr txBox="1"/>
          <p:nvPr/>
        </p:nvSpPr>
        <p:spPr>
          <a:xfrm>
            <a:off x="8584401" y="2067403"/>
            <a:ext cx="2300141" cy="34973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l"/>
            <a:endParaRPr lang="zh-CN" altLang="en-US" sz="4000" dirty="0" err="1"/>
          </a:p>
        </p:txBody>
      </p:sp>
      <p:pic>
        <p:nvPicPr>
          <p:cNvPr id="3" name="图片 2">
            <a:extLst>
              <a:ext uri="{FF2B5EF4-FFF2-40B4-BE49-F238E27FC236}">
                <a16:creationId xmlns:a16="http://schemas.microsoft.com/office/drawing/2014/main" id="{12C34C17-3252-415E-AF74-A98EF5E2C542}"/>
              </a:ext>
            </a:extLst>
          </p:cNvPr>
          <p:cNvPicPr>
            <a:picLocks noChangeAspect="1"/>
          </p:cNvPicPr>
          <p:nvPr/>
        </p:nvPicPr>
        <p:blipFill>
          <a:blip r:embed="rId4"/>
          <a:stretch>
            <a:fillRect/>
          </a:stretch>
        </p:blipFill>
        <p:spPr>
          <a:xfrm>
            <a:off x="4923187" y="2089193"/>
            <a:ext cx="1639956" cy="1143764"/>
          </a:xfrm>
          <a:prstGeom prst="rect">
            <a:avLst/>
          </a:prstGeom>
        </p:spPr>
      </p:pic>
      <p:pic>
        <p:nvPicPr>
          <p:cNvPr id="7" name="图片 6">
            <a:extLst>
              <a:ext uri="{FF2B5EF4-FFF2-40B4-BE49-F238E27FC236}">
                <a16:creationId xmlns:a16="http://schemas.microsoft.com/office/drawing/2014/main" id="{746DF810-DCD1-461C-80B2-613C92B9141D}"/>
              </a:ext>
            </a:extLst>
          </p:cNvPr>
          <p:cNvPicPr>
            <a:picLocks noChangeAspect="1"/>
          </p:cNvPicPr>
          <p:nvPr/>
        </p:nvPicPr>
        <p:blipFill rotWithShape="1">
          <a:blip r:embed="rId3"/>
          <a:srcRect t="49537" r="31886" b="23560"/>
          <a:stretch/>
        </p:blipFill>
        <p:spPr>
          <a:xfrm>
            <a:off x="7566670" y="3703360"/>
            <a:ext cx="4534681" cy="1543631"/>
          </a:xfrm>
          <a:prstGeom prst="rect">
            <a:avLst/>
          </a:prstGeom>
        </p:spPr>
      </p:pic>
      <p:pic>
        <p:nvPicPr>
          <p:cNvPr id="8" name="图片 7">
            <a:extLst>
              <a:ext uri="{FF2B5EF4-FFF2-40B4-BE49-F238E27FC236}">
                <a16:creationId xmlns:a16="http://schemas.microsoft.com/office/drawing/2014/main" id="{A24A7403-30B2-466F-9013-7DEAAC63FF63}"/>
              </a:ext>
            </a:extLst>
          </p:cNvPr>
          <p:cNvPicPr>
            <a:picLocks noChangeAspect="1"/>
          </p:cNvPicPr>
          <p:nvPr/>
        </p:nvPicPr>
        <p:blipFill rotWithShape="1">
          <a:blip r:embed="rId3"/>
          <a:srcRect l="67532" t="49537" b="23560"/>
          <a:stretch/>
        </p:blipFill>
        <p:spPr>
          <a:xfrm>
            <a:off x="7569233" y="5269074"/>
            <a:ext cx="2161560" cy="1543632"/>
          </a:xfrm>
          <a:prstGeom prst="rect">
            <a:avLst/>
          </a:prstGeom>
        </p:spPr>
      </p:pic>
      <p:sp>
        <p:nvSpPr>
          <p:cNvPr id="9" name="文本框 8">
            <a:extLst>
              <a:ext uri="{FF2B5EF4-FFF2-40B4-BE49-F238E27FC236}">
                <a16:creationId xmlns:a16="http://schemas.microsoft.com/office/drawing/2014/main" id="{FA0A7640-087E-4A28-9DE1-B5222213395F}"/>
              </a:ext>
            </a:extLst>
          </p:cNvPr>
          <p:cNvSpPr txBox="1"/>
          <p:nvPr/>
        </p:nvSpPr>
        <p:spPr>
          <a:xfrm>
            <a:off x="305537" y="1043733"/>
            <a:ext cx="11107254" cy="1762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l"/>
            <a:endParaRPr lang="zh-CN" altLang="en-US" sz="4000" dirty="0" err="1"/>
          </a:p>
        </p:txBody>
      </p:sp>
      <p:sp>
        <p:nvSpPr>
          <p:cNvPr id="10" name="文本框 9">
            <a:extLst>
              <a:ext uri="{FF2B5EF4-FFF2-40B4-BE49-F238E27FC236}">
                <a16:creationId xmlns:a16="http://schemas.microsoft.com/office/drawing/2014/main" id="{D6DAE45F-322A-44F1-8176-7C5126DA97AF}"/>
              </a:ext>
            </a:extLst>
          </p:cNvPr>
          <p:cNvSpPr txBox="1"/>
          <p:nvPr/>
        </p:nvSpPr>
        <p:spPr>
          <a:xfrm>
            <a:off x="532384" y="1391157"/>
            <a:ext cx="1042156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l"/>
            <a:endParaRPr lang="zh-CN" altLang="en-US" sz="2400" dirty="0" err="1"/>
          </a:p>
        </p:txBody>
      </p:sp>
      <p:sp>
        <p:nvSpPr>
          <p:cNvPr id="11" name="文本框 10">
            <a:extLst>
              <a:ext uri="{FF2B5EF4-FFF2-40B4-BE49-F238E27FC236}">
                <a16:creationId xmlns:a16="http://schemas.microsoft.com/office/drawing/2014/main" id="{038D3451-8845-4605-A7CC-3059FE7DED18}"/>
              </a:ext>
            </a:extLst>
          </p:cNvPr>
          <p:cNvSpPr txBox="1"/>
          <p:nvPr/>
        </p:nvSpPr>
        <p:spPr>
          <a:xfrm>
            <a:off x="641889" y="668901"/>
            <a:ext cx="10887959" cy="28050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marL="342900" indent="-342900" algn="just">
              <a:lnSpc>
                <a:spcPct val="150000"/>
              </a:lnSpc>
              <a:buFont typeface="Wingdings" panose="05000000000000000000" pitchFamily="2" charset="2"/>
              <a:buChar char="l"/>
            </a:pPr>
            <a:r>
              <a:rPr lang="en-US" altLang="zh-CN" sz="2400" dirty="0"/>
              <a:t>Some data are directly shown in normal distribution, such as age and </a:t>
            </a:r>
            <a:r>
              <a:rPr lang="en-US" altLang="zh-CN" sz="2400" dirty="0" err="1"/>
              <a:t>Akphos</a:t>
            </a:r>
            <a:endParaRPr lang="en-US" altLang="zh-CN" sz="2400" dirty="0"/>
          </a:p>
          <a:p>
            <a:pPr marL="342900" indent="-342900" algn="just">
              <a:lnSpc>
                <a:spcPct val="150000"/>
              </a:lnSpc>
              <a:buFont typeface="Wingdings" panose="05000000000000000000" pitchFamily="2" charset="2"/>
              <a:buChar char="l"/>
            </a:pPr>
            <a:r>
              <a:rPr lang="en-US" altLang="zh-CN" sz="2400" dirty="0"/>
              <a:t>Some data are heavily accumulated in a small range, such as total Bilirubin and total proteins, and the difference between the smallest and highest value is high</a:t>
            </a:r>
          </a:p>
          <a:p>
            <a:pPr marL="342900" indent="-342900" algn="just">
              <a:lnSpc>
                <a:spcPct val="150000"/>
              </a:lnSpc>
              <a:buFont typeface="Wingdings" panose="05000000000000000000" pitchFamily="2" charset="2"/>
              <a:buChar char="l"/>
            </a:pPr>
            <a:r>
              <a:rPr lang="en-US" altLang="zh-CN" sz="2400" dirty="0"/>
              <a:t>This research uses the formula                          to standardize the standard deviation of all sample data so that all samples approximately follow a normal distribution                  </a:t>
            </a:r>
            <a:endParaRPr lang="zh-CN" altLang="en-US" sz="2400" dirty="0" err="1"/>
          </a:p>
        </p:txBody>
      </p:sp>
    </p:spTree>
    <p:extLst>
      <p:ext uri="{BB962C8B-B14F-4D97-AF65-F5344CB8AC3E}">
        <p14:creationId xmlns:p14="http://schemas.microsoft.com/office/powerpoint/2010/main" val="6177204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B66D75-EF93-4044-981B-B14F4A992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500" y="601459"/>
            <a:ext cx="6148201" cy="5729005"/>
          </a:xfrm>
          <a:prstGeom prst="rect">
            <a:avLst/>
          </a:prstGeom>
        </p:spPr>
      </p:pic>
      <p:sp>
        <p:nvSpPr>
          <p:cNvPr id="5" name="直接连接符 18">
            <a:extLst>
              <a:ext uri="{FF2B5EF4-FFF2-40B4-BE49-F238E27FC236}">
                <a16:creationId xmlns:a16="http://schemas.microsoft.com/office/drawing/2014/main" id="{F650D9D4-61DB-4D34-AE4F-30AE091B183D}"/>
              </a:ext>
            </a:extLst>
          </p:cNvPr>
          <p:cNvSpPr/>
          <p:nvPr/>
        </p:nvSpPr>
        <p:spPr>
          <a:xfrm flipH="1">
            <a:off x="532384" y="335847"/>
            <a:ext cx="1" cy="531224"/>
          </a:xfrm>
          <a:prstGeom prst="line">
            <a:avLst/>
          </a:prstGeom>
          <a:ln w="57150">
            <a:solidFill>
              <a:srgbClr val="229BBF"/>
            </a:solidFill>
            <a:miter/>
          </a:ln>
        </p:spPr>
        <p:txBody>
          <a:bodyPr lIns="45719" rIns="45719"/>
          <a:lstStyle/>
          <a:p>
            <a:endParaRPr/>
          </a:p>
        </p:txBody>
      </p:sp>
      <p:sp>
        <p:nvSpPr>
          <p:cNvPr id="6" name="矩形 17">
            <a:extLst>
              <a:ext uri="{FF2B5EF4-FFF2-40B4-BE49-F238E27FC236}">
                <a16:creationId xmlns:a16="http://schemas.microsoft.com/office/drawing/2014/main" id="{B3F29DAE-18BD-4DEE-A697-61C474B5A80E}"/>
              </a:ext>
            </a:extLst>
          </p:cNvPr>
          <p:cNvSpPr txBox="1"/>
          <p:nvPr/>
        </p:nvSpPr>
        <p:spPr>
          <a:xfrm>
            <a:off x="766500" y="335847"/>
            <a:ext cx="3399326"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Data Analysis</a:t>
            </a:r>
          </a:p>
        </p:txBody>
      </p:sp>
      <p:sp>
        <p:nvSpPr>
          <p:cNvPr id="7" name="文本框 6">
            <a:extLst>
              <a:ext uri="{FF2B5EF4-FFF2-40B4-BE49-F238E27FC236}">
                <a16:creationId xmlns:a16="http://schemas.microsoft.com/office/drawing/2014/main" id="{5E677C16-3F6C-4924-B117-9D5CE9ABED07}"/>
              </a:ext>
            </a:extLst>
          </p:cNvPr>
          <p:cNvSpPr txBox="1"/>
          <p:nvPr/>
        </p:nvSpPr>
        <p:spPr>
          <a:xfrm>
            <a:off x="7002678" y="1505249"/>
            <a:ext cx="4634188" cy="3913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marL="342900" indent="-342900" algn="just">
              <a:lnSpc>
                <a:spcPct val="150000"/>
              </a:lnSpc>
              <a:buFont typeface="Wingdings" panose="05000000000000000000" pitchFamily="2" charset="2"/>
              <a:buChar char="l"/>
            </a:pPr>
            <a:r>
              <a:rPr lang="en-US" altLang="zh-CN" sz="2400" dirty="0"/>
              <a:t>A/G ratio and albumin is highly and positively related.</a:t>
            </a:r>
          </a:p>
          <a:p>
            <a:pPr marL="342900" indent="-342900" algn="just">
              <a:lnSpc>
                <a:spcPct val="150000"/>
              </a:lnSpc>
              <a:buFont typeface="Wingdings" panose="05000000000000000000" pitchFamily="2" charset="2"/>
              <a:buChar char="l"/>
            </a:pPr>
            <a:r>
              <a:rPr lang="en-US" altLang="zh-CN" sz="2400" dirty="0" err="1"/>
              <a:t>Alkphos</a:t>
            </a:r>
            <a:r>
              <a:rPr lang="en-US" altLang="zh-CN" sz="2400" dirty="0"/>
              <a:t> and albumin has no relationships at all.</a:t>
            </a:r>
          </a:p>
          <a:p>
            <a:pPr marL="342900" indent="-342900" algn="just">
              <a:lnSpc>
                <a:spcPct val="150000"/>
              </a:lnSpc>
              <a:buFont typeface="Wingdings" panose="05000000000000000000" pitchFamily="2" charset="2"/>
              <a:buChar char="l"/>
            </a:pPr>
            <a:r>
              <a:rPr lang="en-US" altLang="zh-CN" sz="2400" dirty="0"/>
              <a:t>Many factors have slight negative relations with each other, such as SGOT with total </a:t>
            </a:r>
            <a:r>
              <a:rPr lang="en-US" altLang="zh-CN" sz="2400" dirty="0" err="1"/>
              <a:t>Billirubin</a:t>
            </a:r>
            <a:r>
              <a:rPr lang="en-US" altLang="zh-CN" sz="2400" dirty="0"/>
              <a:t>.</a:t>
            </a:r>
            <a:endParaRPr lang="zh-CN" altLang="en-US" sz="2400" dirty="0" err="1"/>
          </a:p>
        </p:txBody>
      </p:sp>
      <p:sp>
        <p:nvSpPr>
          <p:cNvPr id="2" name="矩形 1">
            <a:extLst>
              <a:ext uri="{FF2B5EF4-FFF2-40B4-BE49-F238E27FC236}">
                <a16:creationId xmlns:a16="http://schemas.microsoft.com/office/drawing/2014/main" id="{A56E4029-D0CA-42D2-8F26-410E0F14F4DF}"/>
              </a:ext>
            </a:extLst>
          </p:cNvPr>
          <p:cNvSpPr/>
          <p:nvPr/>
        </p:nvSpPr>
        <p:spPr>
          <a:xfrm>
            <a:off x="913028" y="6322097"/>
            <a:ext cx="6089650" cy="400110"/>
          </a:xfrm>
          <a:prstGeom prst="rect">
            <a:avLst/>
          </a:prstGeom>
        </p:spPr>
        <p:txBody>
          <a:bodyPr>
            <a:spAutoFit/>
          </a:bodyPr>
          <a:lstStyle/>
          <a:p>
            <a:r>
              <a:rPr lang="en-US" altLang="zh-CN" sz="2000" b="1" dirty="0"/>
              <a:t>A heat map showing the correlation between each factor</a:t>
            </a:r>
          </a:p>
        </p:txBody>
      </p:sp>
    </p:spTree>
    <p:extLst>
      <p:ext uri="{BB962C8B-B14F-4D97-AF65-F5344CB8AC3E}">
        <p14:creationId xmlns:p14="http://schemas.microsoft.com/office/powerpoint/2010/main" val="75613136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2"/>
          <p:cNvSpPr txBox="1"/>
          <p:nvPr/>
        </p:nvSpPr>
        <p:spPr>
          <a:xfrm>
            <a:off x="5283612" y="3059668"/>
            <a:ext cx="5157455" cy="7571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309">
              <a:lnSpc>
                <a:spcPct val="90000"/>
              </a:lnSpc>
              <a:spcBef>
                <a:spcPts val="1000"/>
              </a:spcBef>
              <a:defRPr sz="3000" b="1">
                <a:solidFill>
                  <a:srgbClr val="808080"/>
                </a:solidFill>
                <a:latin typeface="Bebas Neue"/>
                <a:ea typeface="Bebas Neue"/>
                <a:cs typeface="Bebas Neue"/>
                <a:sym typeface="Bebas Neue"/>
              </a:defRPr>
            </a:lvl1pPr>
          </a:lstStyle>
          <a:p>
            <a:r>
              <a:rPr lang="en-US" altLang="zh-CN" sz="4800" dirty="0"/>
              <a:t>Model</a:t>
            </a:r>
            <a:endParaRPr lang="zh-CN" altLang="en-US" sz="4800" dirty="0"/>
          </a:p>
        </p:txBody>
      </p:sp>
      <p:sp>
        <p:nvSpPr>
          <p:cNvPr id="122" name="TextBox 18"/>
          <p:cNvSpPr txBox="1"/>
          <p:nvPr/>
        </p:nvSpPr>
        <p:spPr>
          <a:xfrm>
            <a:off x="4416366" y="2967334"/>
            <a:ext cx="1734494" cy="777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defRPr sz="5400">
                <a:solidFill>
                  <a:srgbClr val="808080"/>
                </a:solidFill>
                <a:latin typeface="华文细黑"/>
                <a:ea typeface="华文细黑"/>
                <a:cs typeface="华文细黑"/>
                <a:sym typeface="华文细黑"/>
              </a:defRPr>
            </a:pPr>
            <a:r>
              <a:rPr dirty="0"/>
              <a:t>|</a:t>
            </a:r>
          </a:p>
        </p:txBody>
      </p:sp>
      <p:sp>
        <p:nvSpPr>
          <p:cNvPr id="123" name="TextBox 18"/>
          <p:cNvSpPr txBox="1"/>
          <p:nvPr/>
        </p:nvSpPr>
        <p:spPr>
          <a:xfrm>
            <a:off x="4285807" y="2705724"/>
            <a:ext cx="1734493"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800">
                <a:solidFill>
                  <a:srgbClr val="808080"/>
                </a:solidFill>
                <a:latin typeface="华文细黑"/>
                <a:ea typeface="华文细黑"/>
                <a:cs typeface="华文细黑"/>
                <a:sym typeface="华文细黑"/>
              </a:defRPr>
            </a:lvl1pPr>
          </a:lstStyle>
          <a:p>
            <a:r>
              <a:t>3</a:t>
            </a:r>
          </a:p>
        </p:txBody>
      </p:sp>
      <p:sp>
        <p:nvSpPr>
          <p:cNvPr id="124" name="TextBox 18"/>
          <p:cNvSpPr txBox="1"/>
          <p:nvPr/>
        </p:nvSpPr>
        <p:spPr>
          <a:xfrm>
            <a:off x="1749345" y="205040"/>
            <a:ext cx="1734494" cy="5336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1300">
                <a:solidFill>
                  <a:srgbClr val="79ACC9"/>
                </a:solidFill>
                <a:latin typeface="华文细黑"/>
                <a:ea typeface="华文细黑"/>
                <a:cs typeface="华文细黑"/>
                <a:sym typeface="华文细黑"/>
              </a:defRPr>
            </a:lvl1pPr>
          </a:lstStyle>
          <a:p>
            <a:r>
              <a:t>3</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27">
            <a:extLst>
              <a:ext uri="{FF2B5EF4-FFF2-40B4-BE49-F238E27FC236}">
                <a16:creationId xmlns:a16="http://schemas.microsoft.com/office/drawing/2014/main" id="{49DAC1E8-0B73-47AE-8E0F-5960281F34C0}"/>
              </a:ext>
            </a:extLst>
          </p:cNvPr>
          <p:cNvSpPr/>
          <p:nvPr/>
        </p:nvSpPr>
        <p:spPr>
          <a:xfrm flipH="1">
            <a:off x="467174" y="376806"/>
            <a:ext cx="1" cy="531224"/>
          </a:xfrm>
          <a:prstGeom prst="line">
            <a:avLst/>
          </a:prstGeom>
          <a:ln w="57150">
            <a:solidFill>
              <a:srgbClr val="229BBF"/>
            </a:solidFill>
            <a:miter/>
          </a:ln>
        </p:spPr>
        <p:txBody>
          <a:bodyPr lIns="45719" rIns="45719"/>
          <a:lstStyle/>
          <a:p>
            <a:endParaRPr/>
          </a:p>
        </p:txBody>
      </p:sp>
      <p:sp>
        <p:nvSpPr>
          <p:cNvPr id="3" name="矩形 17">
            <a:extLst>
              <a:ext uri="{FF2B5EF4-FFF2-40B4-BE49-F238E27FC236}">
                <a16:creationId xmlns:a16="http://schemas.microsoft.com/office/drawing/2014/main" id="{A89F1583-3013-452E-830D-19792389528F}"/>
              </a:ext>
            </a:extLst>
          </p:cNvPr>
          <p:cNvSpPr txBox="1"/>
          <p:nvPr/>
        </p:nvSpPr>
        <p:spPr>
          <a:xfrm>
            <a:off x="811278" y="220709"/>
            <a:ext cx="3359251" cy="1723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Decision Tree</a:t>
            </a:r>
            <a:endParaRPr lang="zh-CN" altLang="en-US" sz="4000" dirty="0"/>
          </a:p>
          <a:p>
            <a:endParaRPr dirty="0"/>
          </a:p>
        </p:txBody>
      </p:sp>
      <p:sp>
        <p:nvSpPr>
          <p:cNvPr id="4" name="文本框 3">
            <a:extLst>
              <a:ext uri="{FF2B5EF4-FFF2-40B4-BE49-F238E27FC236}">
                <a16:creationId xmlns:a16="http://schemas.microsoft.com/office/drawing/2014/main" id="{D2B8C6E5-224E-4A78-8315-89503E3097E7}"/>
              </a:ext>
            </a:extLst>
          </p:cNvPr>
          <p:cNvSpPr txBox="1"/>
          <p:nvPr/>
        </p:nvSpPr>
        <p:spPr>
          <a:xfrm>
            <a:off x="652252" y="943975"/>
            <a:ext cx="11368021" cy="2677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nSpc>
                <a:spcPct val="150000"/>
              </a:lnSpc>
            </a:pPr>
            <a:r>
              <a:rPr lang="en-US" altLang="zh-CN" sz="2400" dirty="0"/>
              <a:t>Decision Tree is </a:t>
            </a:r>
            <a:r>
              <a:rPr lang="en-US" altLang="zh-CN" sz="2400" b="1" dirty="0"/>
              <a:t>a flowchart-like structure </a:t>
            </a:r>
            <a:r>
              <a:rPr lang="en-US" altLang="zh-CN" sz="2400" dirty="0"/>
              <a:t>in which each internal node represents a “test” on a feature, each branch represents the outcome of the test, and each leaf node represents a class label. The paths from root to leaf present classification rules.</a:t>
            </a:r>
            <a:r>
              <a:rPr lang="en-US" altLang="zh-CN" dirty="0"/>
              <a:t> </a:t>
            </a:r>
            <a:br>
              <a:rPr lang="en-US" altLang="zh-CN" sz="2400" dirty="0"/>
            </a:br>
            <a:endParaRPr lang="en-US" altLang="zh-CN" sz="2400" dirty="0">
              <a:latin typeface="Times  New Roman"/>
            </a:endParaRPr>
          </a:p>
          <a:p>
            <a:pPr algn="l"/>
            <a:endParaRPr lang="zh-CN" altLang="en-US" sz="2400" dirty="0" err="1">
              <a:latin typeface="Times  New Roman"/>
            </a:endParaRPr>
          </a:p>
        </p:txBody>
      </p:sp>
      <p:sp>
        <p:nvSpPr>
          <p:cNvPr id="5" name="矩形 4">
            <a:extLst>
              <a:ext uri="{FF2B5EF4-FFF2-40B4-BE49-F238E27FC236}">
                <a16:creationId xmlns:a16="http://schemas.microsoft.com/office/drawing/2014/main" id="{9B859539-DCE6-434D-91A6-242E8C4BE6C2}"/>
              </a:ext>
            </a:extLst>
          </p:cNvPr>
          <p:cNvSpPr/>
          <p:nvPr/>
        </p:nvSpPr>
        <p:spPr>
          <a:xfrm>
            <a:off x="341069" y="2942365"/>
            <a:ext cx="6758602" cy="3439018"/>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sz="2400" dirty="0"/>
              <a:t>The key in decision tree lies in choosing which factor is in which node.</a:t>
            </a:r>
          </a:p>
          <a:p>
            <a:pPr marL="285750" indent="-285750" algn="just">
              <a:lnSpc>
                <a:spcPct val="150000"/>
              </a:lnSpc>
              <a:buFont typeface="Wingdings" panose="05000000000000000000" pitchFamily="2" charset="2"/>
              <a:buChar char="u"/>
            </a:pPr>
            <a:r>
              <a:rPr lang="en-US" altLang="zh-CN" sz="2400" dirty="0"/>
              <a:t>The result with highest difference in information entropy would be chosen, calculated by the formula </a:t>
            </a:r>
          </a:p>
          <a:p>
            <a:pPr algn="ctr">
              <a:lnSpc>
                <a:spcPct val="150000"/>
              </a:lnSpc>
            </a:pPr>
            <a:r>
              <a:rPr lang="zh-CN" altLang="en-US" sz="2800" dirty="0"/>
              <a:t>𝑖</a:t>
            </a:r>
            <a:r>
              <a:rPr lang="en-US" altLang="zh-CN" sz="2800" dirty="0"/>
              <a:t>(</a:t>
            </a:r>
            <a:r>
              <a:rPr lang="zh-CN" altLang="en-US" sz="2800" dirty="0"/>
              <a:t>𝑝</a:t>
            </a:r>
            <a:r>
              <a:rPr lang="en-US" altLang="zh-CN" sz="2800" dirty="0"/>
              <a:t>) = −∑ </a:t>
            </a:r>
            <a:r>
              <a:rPr lang="zh-CN" altLang="en-US" sz="2800" dirty="0"/>
              <a:t>𝑃</a:t>
            </a:r>
            <a:r>
              <a:rPr lang="en-US" altLang="zh-CN" sz="2800" dirty="0"/>
              <a:t>(</a:t>
            </a:r>
            <a:r>
              <a:rPr lang="zh-CN" altLang="en-US" sz="2800" dirty="0"/>
              <a:t>𝜔</a:t>
            </a:r>
            <a:r>
              <a:rPr lang="zh-CN" altLang="en-US" sz="2800" baseline="-25000" dirty="0"/>
              <a:t>𝑗</a:t>
            </a:r>
            <a:r>
              <a:rPr lang="en-US" altLang="zh-CN" sz="2800" dirty="0"/>
              <a:t>)log</a:t>
            </a:r>
            <a:r>
              <a:rPr lang="en-US" altLang="zh-CN" sz="2800" baseline="-25000" dirty="0"/>
              <a:t>2</a:t>
            </a:r>
            <a:r>
              <a:rPr lang="zh-CN" altLang="en-US" sz="2800" dirty="0"/>
              <a:t>𝑃</a:t>
            </a:r>
            <a:r>
              <a:rPr lang="en-US" altLang="zh-CN" sz="2800" dirty="0"/>
              <a:t>(</a:t>
            </a:r>
            <a:r>
              <a:rPr lang="zh-CN" altLang="en-US" sz="2800" dirty="0"/>
              <a:t>𝜔</a:t>
            </a:r>
            <a:r>
              <a:rPr lang="zh-CN" altLang="en-US" sz="2800" baseline="-25000" dirty="0"/>
              <a:t>𝑗</a:t>
            </a:r>
            <a:r>
              <a:rPr lang="en-US" altLang="zh-CN" sz="2800" dirty="0"/>
              <a:t>)  </a:t>
            </a:r>
          </a:p>
        </p:txBody>
      </p:sp>
      <p:pic>
        <p:nvPicPr>
          <p:cNvPr id="8" name="图片 7">
            <a:extLst>
              <a:ext uri="{FF2B5EF4-FFF2-40B4-BE49-F238E27FC236}">
                <a16:creationId xmlns:a16="http://schemas.microsoft.com/office/drawing/2014/main" id="{E8484301-ABF5-47AB-894A-6E6917DD9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854" y="3013485"/>
            <a:ext cx="4585357" cy="3439018"/>
          </a:xfrm>
          <a:prstGeom prst="rect">
            <a:avLst/>
          </a:prstGeom>
        </p:spPr>
      </p:pic>
      <p:sp>
        <p:nvSpPr>
          <p:cNvPr id="6" name="矩形 5">
            <a:extLst>
              <a:ext uri="{FF2B5EF4-FFF2-40B4-BE49-F238E27FC236}">
                <a16:creationId xmlns:a16="http://schemas.microsoft.com/office/drawing/2014/main" id="{6D4188D4-FE61-449D-87C0-C0153D2E9EE5}"/>
              </a:ext>
            </a:extLst>
          </p:cNvPr>
          <p:cNvSpPr/>
          <p:nvPr/>
        </p:nvSpPr>
        <p:spPr>
          <a:xfrm>
            <a:off x="8746090" y="6452503"/>
            <a:ext cx="1616148" cy="400110"/>
          </a:xfrm>
          <a:prstGeom prst="rect">
            <a:avLst/>
          </a:prstGeom>
        </p:spPr>
        <p:txBody>
          <a:bodyPr wrap="none">
            <a:spAutoFit/>
          </a:bodyPr>
          <a:lstStyle/>
          <a:p>
            <a:r>
              <a:rPr lang="en-US" altLang="zh-CN" sz="2000" b="1" dirty="0"/>
              <a:t>Decision Tree </a:t>
            </a:r>
            <a:endParaRPr lang="zh-CN" altLang="en-US" sz="2000" b="1" dirty="0"/>
          </a:p>
        </p:txBody>
      </p:sp>
    </p:spTree>
    <p:extLst>
      <p:ext uri="{BB962C8B-B14F-4D97-AF65-F5344CB8AC3E}">
        <p14:creationId xmlns:p14="http://schemas.microsoft.com/office/powerpoint/2010/main" val="2814104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27">
            <a:extLst>
              <a:ext uri="{FF2B5EF4-FFF2-40B4-BE49-F238E27FC236}">
                <a16:creationId xmlns:a16="http://schemas.microsoft.com/office/drawing/2014/main" id="{49DAC1E8-0B73-47AE-8E0F-5960281F34C0}"/>
              </a:ext>
            </a:extLst>
          </p:cNvPr>
          <p:cNvSpPr/>
          <p:nvPr/>
        </p:nvSpPr>
        <p:spPr>
          <a:xfrm flipH="1">
            <a:off x="467174" y="376806"/>
            <a:ext cx="1" cy="531224"/>
          </a:xfrm>
          <a:prstGeom prst="line">
            <a:avLst/>
          </a:prstGeom>
          <a:ln w="57150">
            <a:solidFill>
              <a:srgbClr val="229BBF"/>
            </a:solidFill>
            <a:miter/>
          </a:ln>
        </p:spPr>
        <p:txBody>
          <a:bodyPr lIns="45719" rIns="45719"/>
          <a:lstStyle/>
          <a:p>
            <a:endParaRPr/>
          </a:p>
        </p:txBody>
      </p:sp>
      <p:sp>
        <p:nvSpPr>
          <p:cNvPr id="3" name="矩形 17">
            <a:extLst>
              <a:ext uri="{FF2B5EF4-FFF2-40B4-BE49-F238E27FC236}">
                <a16:creationId xmlns:a16="http://schemas.microsoft.com/office/drawing/2014/main" id="{A89F1583-3013-452E-830D-19792389528F}"/>
              </a:ext>
            </a:extLst>
          </p:cNvPr>
          <p:cNvSpPr txBox="1"/>
          <p:nvPr/>
        </p:nvSpPr>
        <p:spPr>
          <a:xfrm>
            <a:off x="811278" y="220709"/>
            <a:ext cx="3808092" cy="1723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Random Forest</a:t>
            </a:r>
            <a:endParaRPr lang="zh-CN" altLang="en-US" sz="4000" dirty="0"/>
          </a:p>
          <a:p>
            <a:endParaRPr dirty="0"/>
          </a:p>
        </p:txBody>
      </p:sp>
      <p:sp>
        <p:nvSpPr>
          <p:cNvPr id="4" name="文本框 3">
            <a:extLst>
              <a:ext uri="{FF2B5EF4-FFF2-40B4-BE49-F238E27FC236}">
                <a16:creationId xmlns:a16="http://schemas.microsoft.com/office/drawing/2014/main" id="{D2B8C6E5-224E-4A78-8315-89503E3097E7}"/>
              </a:ext>
            </a:extLst>
          </p:cNvPr>
          <p:cNvSpPr txBox="1"/>
          <p:nvPr/>
        </p:nvSpPr>
        <p:spPr>
          <a:xfrm>
            <a:off x="652252" y="943975"/>
            <a:ext cx="11368021" cy="3600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just">
              <a:lnSpc>
                <a:spcPct val="150000"/>
              </a:lnSpc>
            </a:pPr>
            <a:r>
              <a:rPr lang="en-US" altLang="zh-CN" sz="2400" dirty="0"/>
              <a:t>Random Forest is  an ensemble learning method for classification that operate by constructing a multitude of decision trees at training time and outputting the class that is the mode of the classes of the individual trees. </a:t>
            </a:r>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endParaRPr lang="en-US" altLang="zh-CN" sz="2400" dirty="0"/>
          </a:p>
          <a:p>
            <a:endParaRPr lang="en-US" altLang="zh-CN" sz="2400" dirty="0"/>
          </a:p>
          <a:p>
            <a:endParaRPr lang="en-US" altLang="zh-CN" sz="2400" dirty="0">
              <a:latin typeface="Times  New Roman"/>
            </a:endParaRPr>
          </a:p>
          <a:p>
            <a:pPr algn="l"/>
            <a:endParaRPr lang="zh-CN" altLang="en-US" sz="2400" dirty="0" err="1">
              <a:latin typeface="Times  New Roman"/>
            </a:endParaRPr>
          </a:p>
        </p:txBody>
      </p:sp>
      <p:pic>
        <p:nvPicPr>
          <p:cNvPr id="6" name="图片 5">
            <a:extLst>
              <a:ext uri="{FF2B5EF4-FFF2-40B4-BE49-F238E27FC236}">
                <a16:creationId xmlns:a16="http://schemas.microsoft.com/office/drawing/2014/main" id="{36004097-3E39-4749-93D3-80FFD5033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284" y="2970667"/>
            <a:ext cx="4691307" cy="3518481"/>
          </a:xfrm>
          <a:prstGeom prst="rect">
            <a:avLst/>
          </a:prstGeom>
        </p:spPr>
      </p:pic>
      <p:sp>
        <p:nvSpPr>
          <p:cNvPr id="5" name="矩形 4">
            <a:extLst>
              <a:ext uri="{FF2B5EF4-FFF2-40B4-BE49-F238E27FC236}">
                <a16:creationId xmlns:a16="http://schemas.microsoft.com/office/drawing/2014/main" id="{9B859539-DCE6-434D-91A6-242E8C4BE6C2}"/>
              </a:ext>
            </a:extLst>
          </p:cNvPr>
          <p:cNvSpPr/>
          <p:nvPr/>
        </p:nvSpPr>
        <p:spPr>
          <a:xfrm>
            <a:off x="327709" y="2818267"/>
            <a:ext cx="6758602" cy="2805063"/>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sz="2400" dirty="0"/>
              <a:t>It is one of the best supervised learning algorithms</a:t>
            </a:r>
          </a:p>
          <a:p>
            <a:pPr marL="285750" indent="-285750" algn="just">
              <a:lnSpc>
                <a:spcPct val="150000"/>
              </a:lnSpc>
              <a:buFont typeface="Wingdings" panose="05000000000000000000" pitchFamily="2" charset="2"/>
              <a:buChar char="u"/>
            </a:pPr>
            <a:r>
              <a:rPr lang="en-US" altLang="zh-CN" sz="2400" dirty="0"/>
              <a:t>It provides a reliable feature importance estimate</a:t>
            </a:r>
          </a:p>
          <a:p>
            <a:pPr marL="285750" indent="-285750" algn="just">
              <a:lnSpc>
                <a:spcPct val="150000"/>
              </a:lnSpc>
              <a:buFont typeface="Wingdings" panose="05000000000000000000" pitchFamily="2" charset="2"/>
              <a:buChar char="u"/>
            </a:pPr>
            <a:r>
              <a:rPr lang="en-US" altLang="zh-CN" sz="2400" dirty="0"/>
              <a:t>It offers efficient estimates of the test error without incurring the cost of repeated model training associated with cross-validation</a:t>
            </a:r>
          </a:p>
        </p:txBody>
      </p:sp>
    </p:spTree>
    <p:extLst>
      <p:ext uri="{BB962C8B-B14F-4D97-AF65-F5344CB8AC3E}">
        <p14:creationId xmlns:p14="http://schemas.microsoft.com/office/powerpoint/2010/main" val="383277773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BE12189-52A0-4DBF-9F53-C601BC226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610" y="3252944"/>
            <a:ext cx="8525470" cy="3605056"/>
          </a:xfrm>
          <a:prstGeom prst="rect">
            <a:avLst/>
          </a:prstGeom>
        </p:spPr>
      </p:pic>
      <p:sp>
        <p:nvSpPr>
          <p:cNvPr id="2" name="直接连接符 27">
            <a:extLst>
              <a:ext uri="{FF2B5EF4-FFF2-40B4-BE49-F238E27FC236}">
                <a16:creationId xmlns:a16="http://schemas.microsoft.com/office/drawing/2014/main" id="{49DAC1E8-0B73-47AE-8E0F-5960281F34C0}"/>
              </a:ext>
            </a:extLst>
          </p:cNvPr>
          <p:cNvSpPr/>
          <p:nvPr/>
        </p:nvSpPr>
        <p:spPr>
          <a:xfrm flipH="1">
            <a:off x="467174" y="376806"/>
            <a:ext cx="1" cy="531224"/>
          </a:xfrm>
          <a:prstGeom prst="line">
            <a:avLst/>
          </a:prstGeom>
          <a:ln w="57150">
            <a:solidFill>
              <a:srgbClr val="229BBF"/>
            </a:solidFill>
            <a:miter/>
          </a:ln>
        </p:spPr>
        <p:txBody>
          <a:bodyPr lIns="45719" rIns="45719"/>
          <a:lstStyle/>
          <a:p>
            <a:endParaRPr/>
          </a:p>
        </p:txBody>
      </p:sp>
      <p:sp>
        <p:nvSpPr>
          <p:cNvPr id="3" name="矩形 17">
            <a:extLst>
              <a:ext uri="{FF2B5EF4-FFF2-40B4-BE49-F238E27FC236}">
                <a16:creationId xmlns:a16="http://schemas.microsoft.com/office/drawing/2014/main" id="{A89F1583-3013-452E-830D-19792389528F}"/>
              </a:ext>
            </a:extLst>
          </p:cNvPr>
          <p:cNvSpPr txBox="1"/>
          <p:nvPr/>
        </p:nvSpPr>
        <p:spPr>
          <a:xfrm>
            <a:off x="811278" y="220709"/>
            <a:ext cx="7777127" cy="1723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Support Vector Machine (SVM)</a:t>
            </a:r>
            <a:endParaRPr lang="zh-CN" altLang="en-US" sz="4000" dirty="0"/>
          </a:p>
          <a:p>
            <a:endParaRPr dirty="0"/>
          </a:p>
        </p:txBody>
      </p:sp>
      <p:sp>
        <p:nvSpPr>
          <p:cNvPr id="4" name="文本框 3">
            <a:extLst>
              <a:ext uri="{FF2B5EF4-FFF2-40B4-BE49-F238E27FC236}">
                <a16:creationId xmlns:a16="http://schemas.microsoft.com/office/drawing/2014/main" id="{D2B8C6E5-224E-4A78-8315-89503E3097E7}"/>
              </a:ext>
            </a:extLst>
          </p:cNvPr>
          <p:cNvSpPr txBox="1"/>
          <p:nvPr/>
        </p:nvSpPr>
        <p:spPr>
          <a:xfrm>
            <a:off x="652252" y="943975"/>
            <a:ext cx="11368021" cy="2677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just">
              <a:lnSpc>
                <a:spcPct val="150000"/>
              </a:lnSpc>
            </a:pPr>
            <a:r>
              <a:rPr lang="en-US" altLang="zh-CN" sz="2400" dirty="0"/>
              <a:t>The objective of the support vector machine algorithm is to find a hyperplane in an N-dimensional space (N -the number of features) that distinctly classifies the data points.</a:t>
            </a:r>
          </a:p>
          <a:p>
            <a:pPr marL="285750" indent="-285750" algn="just">
              <a:buFont typeface="Wingdings" panose="05000000000000000000" pitchFamily="2" charset="2"/>
              <a:buChar char="u"/>
            </a:pPr>
            <a:endParaRPr lang="en-US" altLang="zh-CN" sz="2400" dirty="0"/>
          </a:p>
          <a:p>
            <a:pPr algn="just"/>
            <a:endParaRPr lang="en-US" altLang="zh-CN" sz="2400" dirty="0"/>
          </a:p>
          <a:p>
            <a:pPr algn="just"/>
            <a:endParaRPr lang="en-US" altLang="zh-CN" sz="2400" dirty="0">
              <a:latin typeface="Times  New Roman"/>
            </a:endParaRPr>
          </a:p>
          <a:p>
            <a:pPr algn="just"/>
            <a:endParaRPr lang="zh-CN" altLang="en-US" sz="2400" dirty="0" err="1">
              <a:latin typeface="Times  New Roman"/>
            </a:endParaRPr>
          </a:p>
        </p:txBody>
      </p:sp>
      <p:sp>
        <p:nvSpPr>
          <p:cNvPr id="11" name="文本框 10">
            <a:extLst>
              <a:ext uri="{FF2B5EF4-FFF2-40B4-BE49-F238E27FC236}">
                <a16:creationId xmlns:a16="http://schemas.microsoft.com/office/drawing/2014/main" id="{450D33A8-A507-48F8-B3F6-FC75B5867501}"/>
              </a:ext>
            </a:extLst>
          </p:cNvPr>
          <p:cNvSpPr txBox="1"/>
          <p:nvPr/>
        </p:nvSpPr>
        <p:spPr>
          <a:xfrm>
            <a:off x="652252" y="2182780"/>
            <a:ext cx="1152704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just"/>
            <a:r>
              <a:rPr lang="en-US" altLang="zh-CN" sz="2400" dirty="0"/>
              <a:t>However, it is not possible that every hyperplane can be easily divided as the first graph. Usually, we may need to introduce a new (extra) dimension to form the hyperplane.</a:t>
            </a:r>
            <a:endParaRPr lang="zh-CN" altLang="en-US" sz="2400" dirty="0" err="1"/>
          </a:p>
        </p:txBody>
      </p:sp>
    </p:spTree>
    <p:extLst>
      <p:ext uri="{BB962C8B-B14F-4D97-AF65-F5344CB8AC3E}">
        <p14:creationId xmlns:p14="http://schemas.microsoft.com/office/powerpoint/2010/main" val="222850030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27">
            <a:extLst>
              <a:ext uri="{FF2B5EF4-FFF2-40B4-BE49-F238E27FC236}">
                <a16:creationId xmlns:a16="http://schemas.microsoft.com/office/drawing/2014/main" id="{49DAC1E8-0B73-47AE-8E0F-5960281F34C0}"/>
              </a:ext>
            </a:extLst>
          </p:cNvPr>
          <p:cNvSpPr/>
          <p:nvPr/>
        </p:nvSpPr>
        <p:spPr>
          <a:xfrm flipH="1">
            <a:off x="467174" y="376806"/>
            <a:ext cx="1" cy="531224"/>
          </a:xfrm>
          <a:prstGeom prst="line">
            <a:avLst/>
          </a:prstGeom>
          <a:ln w="57150">
            <a:solidFill>
              <a:srgbClr val="229BBF"/>
            </a:solidFill>
            <a:miter/>
          </a:ln>
        </p:spPr>
        <p:txBody>
          <a:bodyPr lIns="45719" rIns="45719"/>
          <a:lstStyle/>
          <a:p>
            <a:endParaRPr/>
          </a:p>
        </p:txBody>
      </p:sp>
      <p:sp>
        <p:nvSpPr>
          <p:cNvPr id="3" name="矩形 17">
            <a:extLst>
              <a:ext uri="{FF2B5EF4-FFF2-40B4-BE49-F238E27FC236}">
                <a16:creationId xmlns:a16="http://schemas.microsoft.com/office/drawing/2014/main" id="{A89F1583-3013-452E-830D-19792389528F}"/>
              </a:ext>
            </a:extLst>
          </p:cNvPr>
          <p:cNvSpPr txBox="1"/>
          <p:nvPr/>
        </p:nvSpPr>
        <p:spPr>
          <a:xfrm>
            <a:off x="811278" y="220709"/>
            <a:ext cx="7777127" cy="1723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Support Vector Machine (SVM)</a:t>
            </a:r>
            <a:endParaRPr lang="zh-CN" altLang="en-US" sz="4000" dirty="0"/>
          </a:p>
          <a:p>
            <a:endParaRPr dirty="0"/>
          </a:p>
        </p:txBody>
      </p:sp>
      <p:sp>
        <p:nvSpPr>
          <p:cNvPr id="4" name="文本框 3">
            <a:extLst>
              <a:ext uri="{FF2B5EF4-FFF2-40B4-BE49-F238E27FC236}">
                <a16:creationId xmlns:a16="http://schemas.microsoft.com/office/drawing/2014/main" id="{D2B8C6E5-224E-4A78-8315-89503E3097E7}"/>
              </a:ext>
            </a:extLst>
          </p:cNvPr>
          <p:cNvSpPr txBox="1"/>
          <p:nvPr/>
        </p:nvSpPr>
        <p:spPr>
          <a:xfrm>
            <a:off x="652252" y="943975"/>
            <a:ext cx="11368021" cy="2677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nSpc>
                <a:spcPct val="150000"/>
              </a:lnSpc>
            </a:pPr>
            <a:r>
              <a:rPr lang="en-US" altLang="zh-CN" sz="2400" dirty="0"/>
              <a:t>Following the last slide, the new dimension is calculated by using the “Kernel” function and common kernel functions are listed below.</a:t>
            </a:r>
          </a:p>
          <a:p>
            <a:pPr marL="285750" indent="-285750">
              <a:buFont typeface="Wingdings" panose="05000000000000000000" pitchFamily="2" charset="2"/>
              <a:buChar char="u"/>
            </a:pPr>
            <a:endParaRPr lang="en-US" altLang="zh-CN" sz="2400" dirty="0"/>
          </a:p>
          <a:p>
            <a:endParaRPr lang="en-US" altLang="zh-CN" sz="2400" dirty="0"/>
          </a:p>
          <a:p>
            <a:endParaRPr lang="en-US" altLang="zh-CN" sz="2400" dirty="0">
              <a:latin typeface="Times  New Roman"/>
            </a:endParaRPr>
          </a:p>
          <a:p>
            <a:pPr algn="l"/>
            <a:endParaRPr lang="zh-CN" altLang="en-US" sz="2400" dirty="0" err="1">
              <a:latin typeface="Times  New Roman"/>
            </a:endParaRPr>
          </a:p>
        </p:txBody>
      </p:sp>
      <p:pic>
        <p:nvPicPr>
          <p:cNvPr id="6" name="图片 5">
            <a:extLst>
              <a:ext uri="{FF2B5EF4-FFF2-40B4-BE49-F238E27FC236}">
                <a16:creationId xmlns:a16="http://schemas.microsoft.com/office/drawing/2014/main" id="{8EB4EDB3-DA4C-4C73-A1BB-479F64FC2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0" y="2225596"/>
            <a:ext cx="5625846" cy="4411695"/>
          </a:xfrm>
          <a:prstGeom prst="rect">
            <a:avLst/>
          </a:prstGeom>
        </p:spPr>
      </p:pic>
      <p:sp>
        <p:nvSpPr>
          <p:cNvPr id="7" name="文本框 6">
            <a:extLst>
              <a:ext uri="{FF2B5EF4-FFF2-40B4-BE49-F238E27FC236}">
                <a16:creationId xmlns:a16="http://schemas.microsoft.com/office/drawing/2014/main" id="{2709E4D6-D193-4286-830F-07B1B97FD5F7}"/>
              </a:ext>
            </a:extLst>
          </p:cNvPr>
          <p:cNvSpPr txBox="1"/>
          <p:nvPr/>
        </p:nvSpPr>
        <p:spPr>
          <a:xfrm>
            <a:off x="652252" y="2088181"/>
            <a:ext cx="5410854" cy="4339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just">
              <a:lnSpc>
                <a:spcPct val="150000"/>
              </a:lnSpc>
            </a:pPr>
            <a:r>
              <a:rPr lang="en-US" altLang="zh-CN" sz="2800" dirty="0"/>
              <a:t>Advantages of SVM</a:t>
            </a:r>
          </a:p>
          <a:p>
            <a:pPr marL="285750" indent="-285750" algn="just">
              <a:lnSpc>
                <a:spcPct val="150000"/>
              </a:lnSpc>
              <a:buFont typeface="Wingdings" panose="05000000000000000000" pitchFamily="2" charset="2"/>
              <a:buChar char="l"/>
            </a:pPr>
            <a:r>
              <a:rPr lang="en-US" altLang="zh-CN" sz="2000" dirty="0">
                <a:solidFill>
                  <a:schemeClr val="tx1"/>
                </a:solidFill>
              </a:rPr>
              <a:t>Works well with even unstructured and semi structured data like text, Images and trees.</a:t>
            </a:r>
          </a:p>
          <a:p>
            <a:pPr marL="285750" indent="-285750" algn="just">
              <a:lnSpc>
                <a:spcPct val="150000"/>
              </a:lnSpc>
              <a:buFont typeface="Wingdings" panose="05000000000000000000" pitchFamily="2" charset="2"/>
              <a:buChar char="l"/>
            </a:pPr>
            <a:r>
              <a:rPr lang="en-US" altLang="zh-CN" sz="2000" dirty="0">
                <a:solidFill>
                  <a:schemeClr val="tx1"/>
                </a:solidFill>
              </a:rPr>
              <a:t>Unlike in neural networks, SVM is not solved for local optima.</a:t>
            </a:r>
          </a:p>
          <a:p>
            <a:pPr marL="285750" indent="-285750" algn="just">
              <a:lnSpc>
                <a:spcPct val="150000"/>
              </a:lnSpc>
              <a:buFont typeface="Wingdings" panose="05000000000000000000" pitchFamily="2" charset="2"/>
              <a:buChar char="l"/>
            </a:pPr>
            <a:r>
              <a:rPr lang="en-US" altLang="zh-CN" sz="2000" dirty="0">
                <a:solidFill>
                  <a:schemeClr val="tx1"/>
                </a:solidFill>
              </a:rPr>
              <a:t>It scales relatively well to high dimensional data.</a:t>
            </a:r>
          </a:p>
          <a:p>
            <a:pPr marL="285750" indent="-285750" algn="just">
              <a:lnSpc>
                <a:spcPct val="150000"/>
              </a:lnSpc>
              <a:buFont typeface="Wingdings" panose="05000000000000000000" pitchFamily="2" charset="2"/>
              <a:buChar char="l"/>
            </a:pPr>
            <a:r>
              <a:rPr lang="en-US" altLang="zh-CN" sz="2000" dirty="0">
                <a:solidFill>
                  <a:schemeClr val="tx1"/>
                </a:solidFill>
              </a:rPr>
              <a:t>SVM models have generalization in practice, the risk of over-fitting is less in SVM.</a:t>
            </a:r>
          </a:p>
          <a:p>
            <a:pPr algn="just"/>
            <a:endParaRPr lang="zh-CN" altLang="en-US" sz="2400" dirty="0" err="1"/>
          </a:p>
        </p:txBody>
      </p:sp>
    </p:spTree>
    <p:extLst>
      <p:ext uri="{BB962C8B-B14F-4D97-AF65-F5344CB8AC3E}">
        <p14:creationId xmlns:p14="http://schemas.microsoft.com/office/powerpoint/2010/main" val="101179406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
          <p:cNvGrpSpPr/>
          <p:nvPr/>
        </p:nvGrpSpPr>
        <p:grpSpPr>
          <a:xfrm>
            <a:off x="4285807" y="2705724"/>
            <a:ext cx="6155262" cy="1446548"/>
            <a:chOff x="0" y="0"/>
            <a:chExt cx="6155261" cy="1446546"/>
          </a:xfrm>
        </p:grpSpPr>
        <p:sp>
          <p:nvSpPr>
            <p:cNvPr id="175" name="矩形 2"/>
            <p:cNvSpPr txBox="1"/>
            <p:nvPr/>
          </p:nvSpPr>
          <p:spPr>
            <a:xfrm>
              <a:off x="997805" y="353943"/>
              <a:ext cx="5157456" cy="5078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defTabSz="914309">
                <a:lnSpc>
                  <a:spcPct val="90000"/>
                </a:lnSpc>
                <a:spcBef>
                  <a:spcPts val="1000"/>
                </a:spcBef>
                <a:defRPr sz="3000" b="1">
                  <a:solidFill>
                    <a:srgbClr val="808080"/>
                  </a:solidFill>
                  <a:latin typeface="Bebas Neue"/>
                  <a:ea typeface="Bebas Neue"/>
                  <a:cs typeface="Bebas Neue"/>
                  <a:sym typeface="Bebas Neue"/>
                </a:defRPr>
              </a:lvl1pPr>
            </a:lstStyle>
            <a:p>
              <a:r>
                <a:rPr lang="en-US" dirty="0"/>
                <a:t>Results and Discussions</a:t>
              </a:r>
              <a:endParaRPr dirty="0"/>
            </a:p>
          </p:txBody>
        </p:sp>
        <p:sp>
          <p:nvSpPr>
            <p:cNvPr id="176" name="TextBox 18"/>
            <p:cNvSpPr txBox="1"/>
            <p:nvPr/>
          </p:nvSpPr>
          <p:spPr>
            <a:xfrm>
              <a:off x="121132" y="261610"/>
              <a:ext cx="1734494" cy="777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lvl="1">
                <a:defRPr sz="5400">
                  <a:solidFill>
                    <a:srgbClr val="808080"/>
                  </a:solidFill>
                  <a:latin typeface="华文细黑"/>
                  <a:ea typeface="华文细黑"/>
                  <a:cs typeface="华文细黑"/>
                  <a:sym typeface="华文细黑"/>
                </a:defRPr>
              </a:pPr>
              <a:r>
                <a:rPr lang="en-US" altLang="zh-CN" dirty="0"/>
                <a:t>|</a:t>
              </a:r>
              <a:endParaRPr dirty="0"/>
            </a:p>
          </p:txBody>
        </p:sp>
        <p:sp>
          <p:nvSpPr>
            <p:cNvPr id="177" name="TextBox 18"/>
            <p:cNvSpPr txBox="1"/>
            <p:nvPr/>
          </p:nvSpPr>
          <p:spPr>
            <a:xfrm>
              <a:off x="0" y="0"/>
              <a:ext cx="786257" cy="14465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800">
                  <a:solidFill>
                    <a:srgbClr val="808080"/>
                  </a:solidFill>
                  <a:latin typeface="华文细黑"/>
                  <a:ea typeface="华文细黑"/>
                  <a:cs typeface="华文细黑"/>
                  <a:sym typeface="华文细黑"/>
                </a:defRPr>
              </a:lvl1pPr>
            </a:lstStyle>
            <a:p>
              <a:r>
                <a:rPr lang="en-US" altLang="zh-CN" dirty="0"/>
                <a:t>4</a:t>
              </a:r>
              <a:endParaRPr dirty="0"/>
            </a:p>
          </p:txBody>
        </p:sp>
      </p:grpSp>
      <p:sp>
        <p:nvSpPr>
          <p:cNvPr id="179" name="TextBox 18"/>
          <p:cNvSpPr txBox="1"/>
          <p:nvPr/>
        </p:nvSpPr>
        <p:spPr>
          <a:xfrm>
            <a:off x="1749345" y="205040"/>
            <a:ext cx="1734494" cy="64479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1300">
                <a:solidFill>
                  <a:srgbClr val="79ACC9"/>
                </a:solidFill>
                <a:latin typeface="华文细黑"/>
                <a:ea typeface="华文细黑"/>
                <a:cs typeface="华文细黑"/>
                <a:sym typeface="华文细黑"/>
              </a:defRPr>
            </a:lvl1pPr>
          </a:lstStyle>
          <a:p>
            <a:r>
              <a:rPr lang="en-US" altLang="zh-CN" dirty="0"/>
              <a:t>4</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93250C4-52AA-4AE6-AFCA-0A92C1F85BB4}"/>
              </a:ext>
            </a:extLst>
          </p:cNvPr>
          <p:cNvSpPr txBox="1"/>
          <p:nvPr/>
        </p:nvSpPr>
        <p:spPr>
          <a:xfrm>
            <a:off x="2395365" y="1423765"/>
            <a:ext cx="9491835" cy="581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marL="342900" indent="-342900">
              <a:lnSpc>
                <a:spcPct val="200000"/>
              </a:lnSpc>
              <a:buFont typeface="Wingdings" panose="05000000000000000000" pitchFamily="2" charset="2"/>
              <a:buChar char="l"/>
            </a:pPr>
            <a:r>
              <a:rPr lang="en-US" altLang="zh-CN" sz="2400" dirty="0"/>
              <a:t>Recall rate </a:t>
            </a:r>
          </a:p>
          <a:p>
            <a:pPr marL="342900" indent="-342900">
              <a:lnSpc>
                <a:spcPct val="200000"/>
              </a:lnSpc>
              <a:buFont typeface="Wingdings" panose="05000000000000000000" pitchFamily="2" charset="2"/>
              <a:buChar char="l"/>
            </a:pPr>
            <a:r>
              <a:rPr lang="en-US" altLang="zh-CN" sz="2400" dirty="0"/>
              <a:t>Precision rate </a:t>
            </a:r>
          </a:p>
          <a:p>
            <a:pPr marL="342900" indent="-342900">
              <a:lnSpc>
                <a:spcPct val="200000"/>
              </a:lnSpc>
              <a:buFont typeface="Wingdings" panose="05000000000000000000" pitchFamily="2" charset="2"/>
              <a:buChar char="l"/>
            </a:pPr>
            <a:r>
              <a:rPr lang="en-US" altLang="zh-CN" sz="2400" dirty="0"/>
              <a:t>Accuracy rate </a:t>
            </a:r>
          </a:p>
          <a:p>
            <a:pPr marL="342900" indent="-342900">
              <a:lnSpc>
                <a:spcPct val="200000"/>
              </a:lnSpc>
              <a:buFont typeface="Wingdings" panose="05000000000000000000" pitchFamily="2" charset="2"/>
              <a:buChar char="l"/>
            </a:pPr>
            <a:r>
              <a:rPr lang="en-US" altLang="zh-CN" sz="2400" dirty="0"/>
              <a:t>F-score  </a:t>
            </a:r>
          </a:p>
          <a:p>
            <a:pPr marL="342900" indent="-342900">
              <a:lnSpc>
                <a:spcPct val="150000"/>
              </a:lnSpc>
              <a:buFont typeface="Wingdings" panose="05000000000000000000" pitchFamily="2" charset="2"/>
              <a:buChar char="l"/>
            </a:pPr>
            <a:r>
              <a:rPr lang="en-US" altLang="zh-CN" sz="2400" dirty="0"/>
              <a:t>ROC</a:t>
            </a:r>
            <a:r>
              <a:rPr lang="zh-CN" altLang="en-US" sz="2400" dirty="0"/>
              <a:t>：</a:t>
            </a:r>
            <a:r>
              <a:rPr lang="en-US" altLang="zh-CN" sz="2400" dirty="0"/>
              <a:t>The ROC curve is generally FPR on the horizontal axis and TPR on the vertical axis. AUC is the area under the curve. Generally, the larger the AUC value, the better the model.</a:t>
            </a:r>
          </a:p>
          <a:p>
            <a:endParaRPr lang="en-US" altLang="zh-CN" sz="2400" dirty="0"/>
          </a:p>
          <a:p>
            <a:endParaRPr lang="en-US" altLang="zh-CN" sz="2400" dirty="0">
              <a:latin typeface="Times  New Roman"/>
            </a:endParaRPr>
          </a:p>
          <a:p>
            <a:pPr algn="l"/>
            <a:endParaRPr lang="zh-CN" altLang="en-US" sz="2400" dirty="0" err="1">
              <a:latin typeface="Times  New Roman"/>
            </a:endParaRPr>
          </a:p>
        </p:txBody>
      </p:sp>
      <p:sp>
        <p:nvSpPr>
          <p:cNvPr id="4" name="直接连接符 27">
            <a:extLst>
              <a:ext uri="{FF2B5EF4-FFF2-40B4-BE49-F238E27FC236}">
                <a16:creationId xmlns:a16="http://schemas.microsoft.com/office/drawing/2014/main" id="{D5AC2853-939E-4D7B-B4F9-BB83FBC2EA05}"/>
              </a:ext>
            </a:extLst>
          </p:cNvPr>
          <p:cNvSpPr/>
          <p:nvPr/>
        </p:nvSpPr>
        <p:spPr>
          <a:xfrm flipH="1">
            <a:off x="467174" y="376806"/>
            <a:ext cx="1" cy="531224"/>
          </a:xfrm>
          <a:prstGeom prst="line">
            <a:avLst/>
          </a:prstGeom>
          <a:ln w="57150">
            <a:solidFill>
              <a:srgbClr val="229BBF"/>
            </a:solidFill>
            <a:miter/>
          </a:ln>
        </p:spPr>
        <p:txBody>
          <a:bodyPr lIns="45719" rIns="45719"/>
          <a:lstStyle/>
          <a:p>
            <a:endParaRPr/>
          </a:p>
        </p:txBody>
      </p:sp>
      <p:sp>
        <p:nvSpPr>
          <p:cNvPr id="5" name="矩形 17">
            <a:extLst>
              <a:ext uri="{FF2B5EF4-FFF2-40B4-BE49-F238E27FC236}">
                <a16:creationId xmlns:a16="http://schemas.microsoft.com/office/drawing/2014/main" id="{3A409340-6A3B-4832-AA23-1906CE28C59B}"/>
              </a:ext>
            </a:extLst>
          </p:cNvPr>
          <p:cNvSpPr txBox="1"/>
          <p:nvPr/>
        </p:nvSpPr>
        <p:spPr>
          <a:xfrm>
            <a:off x="811278" y="220709"/>
            <a:ext cx="5470406" cy="1723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Results and Discussion</a:t>
            </a:r>
            <a:endParaRPr lang="zh-CN" altLang="en-US" sz="4000" dirty="0"/>
          </a:p>
          <a:p>
            <a:endParaRPr dirty="0"/>
          </a:p>
        </p:txBody>
      </p:sp>
      <p:pic>
        <p:nvPicPr>
          <p:cNvPr id="1026" name="Picture 2">
            <a:extLst>
              <a:ext uri="{FF2B5EF4-FFF2-40B4-BE49-F238E27FC236}">
                <a16:creationId xmlns:a16="http://schemas.microsoft.com/office/drawing/2014/main" id="{6DBA69A0-D032-4CE7-AE61-AFE0CE687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467" y="1646888"/>
            <a:ext cx="1493457" cy="59474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522A4CD6-39B6-4945-B70E-9B724DD65AF9}"/>
              </a:ext>
            </a:extLst>
          </p:cNvPr>
          <p:cNvSpPr/>
          <p:nvPr/>
        </p:nvSpPr>
        <p:spPr>
          <a:xfrm>
            <a:off x="811278" y="958894"/>
            <a:ext cx="2489784" cy="589072"/>
          </a:xfrm>
          <a:prstGeom prst="rect">
            <a:avLst/>
          </a:prstGeom>
        </p:spPr>
        <p:txBody>
          <a:bodyPr wrap="none">
            <a:spAutoFit/>
          </a:bodyPr>
          <a:lstStyle/>
          <a:p>
            <a:pPr>
              <a:lnSpc>
                <a:spcPct val="150000"/>
              </a:lnSpc>
            </a:pPr>
            <a:r>
              <a:rPr lang="en-US" altLang="zh-CN" sz="2400" b="1" dirty="0"/>
              <a:t>Evaluation</a:t>
            </a:r>
            <a:r>
              <a:rPr lang="zh-CN" altLang="en-US" sz="2400" b="1" dirty="0"/>
              <a:t> </a:t>
            </a:r>
            <a:r>
              <a:rPr lang="en-US" altLang="zh-CN" sz="2400" b="1" dirty="0"/>
              <a:t>Criteria </a:t>
            </a:r>
          </a:p>
        </p:txBody>
      </p:sp>
      <p:pic>
        <p:nvPicPr>
          <p:cNvPr id="6" name="图片 5">
            <a:extLst>
              <a:ext uri="{FF2B5EF4-FFF2-40B4-BE49-F238E27FC236}">
                <a16:creationId xmlns:a16="http://schemas.microsoft.com/office/drawing/2014/main" id="{26A25B83-C4BC-411A-B967-58551C825CC6}"/>
              </a:ext>
            </a:extLst>
          </p:cNvPr>
          <p:cNvPicPr>
            <a:picLocks noChangeAspect="1"/>
          </p:cNvPicPr>
          <p:nvPr/>
        </p:nvPicPr>
        <p:blipFill>
          <a:blip r:embed="rId3"/>
          <a:stretch>
            <a:fillRect/>
          </a:stretch>
        </p:blipFill>
        <p:spPr>
          <a:xfrm>
            <a:off x="4896540" y="2352747"/>
            <a:ext cx="1618244" cy="594740"/>
          </a:xfrm>
          <a:prstGeom prst="rect">
            <a:avLst/>
          </a:prstGeom>
        </p:spPr>
      </p:pic>
      <p:pic>
        <p:nvPicPr>
          <p:cNvPr id="7" name="图片 6">
            <a:extLst>
              <a:ext uri="{FF2B5EF4-FFF2-40B4-BE49-F238E27FC236}">
                <a16:creationId xmlns:a16="http://schemas.microsoft.com/office/drawing/2014/main" id="{4693F9DC-D0EB-4F74-808B-AA1F00F81A3F}"/>
              </a:ext>
            </a:extLst>
          </p:cNvPr>
          <p:cNvPicPr>
            <a:picLocks noChangeAspect="1"/>
          </p:cNvPicPr>
          <p:nvPr/>
        </p:nvPicPr>
        <p:blipFill>
          <a:blip r:embed="rId4"/>
          <a:stretch>
            <a:fillRect/>
          </a:stretch>
        </p:blipFill>
        <p:spPr>
          <a:xfrm>
            <a:off x="4864814" y="3135703"/>
            <a:ext cx="1923612" cy="621159"/>
          </a:xfrm>
          <a:prstGeom prst="rect">
            <a:avLst/>
          </a:prstGeom>
        </p:spPr>
      </p:pic>
      <p:pic>
        <p:nvPicPr>
          <p:cNvPr id="8" name="图片 7">
            <a:extLst>
              <a:ext uri="{FF2B5EF4-FFF2-40B4-BE49-F238E27FC236}">
                <a16:creationId xmlns:a16="http://schemas.microsoft.com/office/drawing/2014/main" id="{51F81E71-5E9C-4E86-8589-4128682559AF}"/>
              </a:ext>
            </a:extLst>
          </p:cNvPr>
          <p:cNvPicPr>
            <a:picLocks noChangeAspect="1"/>
          </p:cNvPicPr>
          <p:nvPr/>
        </p:nvPicPr>
        <p:blipFill>
          <a:blip r:embed="rId5"/>
          <a:stretch>
            <a:fillRect/>
          </a:stretch>
        </p:blipFill>
        <p:spPr>
          <a:xfrm>
            <a:off x="4922467" y="3848482"/>
            <a:ext cx="1342521" cy="580899"/>
          </a:xfrm>
          <a:prstGeom prst="rect">
            <a:avLst/>
          </a:prstGeom>
        </p:spPr>
      </p:pic>
    </p:spTree>
    <p:extLst>
      <p:ext uri="{BB962C8B-B14F-4D97-AF65-F5344CB8AC3E}">
        <p14:creationId xmlns:p14="http://schemas.microsoft.com/office/powerpoint/2010/main" val="4055448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5"/>
          <p:cNvGrpSpPr/>
          <p:nvPr/>
        </p:nvGrpSpPr>
        <p:grpSpPr>
          <a:xfrm>
            <a:off x="893723" y="932544"/>
            <a:ext cx="10632734" cy="4776916"/>
            <a:chOff x="0" y="0"/>
            <a:chExt cx="10632733" cy="4776915"/>
          </a:xfrm>
        </p:grpSpPr>
        <p:sp>
          <p:nvSpPr>
            <p:cNvPr id="68" name="TextBox 18"/>
            <p:cNvSpPr txBox="1"/>
            <p:nvPr/>
          </p:nvSpPr>
          <p:spPr>
            <a:xfrm>
              <a:off x="5458462" y="1223158"/>
              <a:ext cx="997806" cy="1107441"/>
            </a:xfrm>
            <a:prstGeom prst="rect">
              <a:avLst/>
            </a:prstGeom>
            <a:solidFill>
              <a:srgbClr val="8E846C"/>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000">
                  <a:solidFill>
                    <a:srgbClr val="FFFFFF"/>
                  </a:solidFill>
                  <a:latin typeface="华文细黑"/>
                  <a:ea typeface="华文细黑"/>
                  <a:cs typeface="华文细黑"/>
                  <a:sym typeface="华文细黑"/>
                </a:defRPr>
              </a:lvl1pPr>
            </a:lstStyle>
            <a:p>
              <a:r>
                <a:t>2</a:t>
              </a:r>
            </a:p>
          </p:txBody>
        </p:sp>
        <p:sp>
          <p:nvSpPr>
            <p:cNvPr id="69" name="TextBox 18"/>
            <p:cNvSpPr txBox="1"/>
            <p:nvPr/>
          </p:nvSpPr>
          <p:spPr>
            <a:xfrm>
              <a:off x="5458462" y="2446316"/>
              <a:ext cx="997806" cy="1107441"/>
            </a:xfrm>
            <a:prstGeom prst="rect">
              <a:avLst/>
            </a:prstGeom>
            <a:solidFill>
              <a:srgbClr val="79ACC9"/>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000">
                  <a:solidFill>
                    <a:srgbClr val="FFFFFF"/>
                  </a:solidFill>
                  <a:latin typeface="华文细黑"/>
                  <a:ea typeface="华文细黑"/>
                  <a:cs typeface="华文细黑"/>
                  <a:sym typeface="华文细黑"/>
                </a:defRPr>
              </a:lvl1pPr>
            </a:lstStyle>
            <a:p>
              <a:r>
                <a:t>3</a:t>
              </a:r>
            </a:p>
          </p:txBody>
        </p:sp>
        <p:sp>
          <p:nvSpPr>
            <p:cNvPr id="70" name="TextBox 18"/>
            <p:cNvSpPr txBox="1"/>
            <p:nvPr/>
          </p:nvSpPr>
          <p:spPr>
            <a:xfrm>
              <a:off x="5458462" y="3669474"/>
              <a:ext cx="997806" cy="1107441"/>
            </a:xfrm>
            <a:prstGeom prst="rect">
              <a:avLst/>
            </a:prstGeom>
            <a:solidFill>
              <a:srgbClr val="8E846C"/>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000">
                  <a:solidFill>
                    <a:srgbClr val="FFFFFF"/>
                  </a:solidFill>
                  <a:latin typeface="华文细黑"/>
                  <a:ea typeface="华文细黑"/>
                  <a:cs typeface="华文细黑"/>
                  <a:sym typeface="华文细黑"/>
                </a:defRPr>
              </a:lvl1pPr>
            </a:lstStyle>
            <a:p>
              <a:r>
                <a:t>4</a:t>
              </a:r>
            </a:p>
          </p:txBody>
        </p:sp>
        <p:sp>
          <p:nvSpPr>
            <p:cNvPr id="71" name="TextBox 18"/>
            <p:cNvSpPr txBox="1"/>
            <p:nvPr/>
          </p:nvSpPr>
          <p:spPr>
            <a:xfrm>
              <a:off x="5458462" y="0"/>
              <a:ext cx="997806" cy="1107440"/>
            </a:xfrm>
            <a:prstGeom prst="rect">
              <a:avLst/>
            </a:prstGeom>
            <a:solidFill>
              <a:srgbClr val="79ACC9"/>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000">
                  <a:solidFill>
                    <a:srgbClr val="FFFFFF"/>
                  </a:solidFill>
                  <a:latin typeface="华文细黑"/>
                  <a:ea typeface="华文细黑"/>
                  <a:cs typeface="华文细黑"/>
                  <a:sym typeface="华文细黑"/>
                </a:defRPr>
              </a:lvl1pPr>
            </a:lstStyle>
            <a:p>
              <a:r>
                <a:t>1</a:t>
              </a:r>
            </a:p>
          </p:txBody>
        </p:sp>
        <p:sp>
          <p:nvSpPr>
            <p:cNvPr id="72" name="矩形 7"/>
            <p:cNvSpPr txBox="1"/>
            <p:nvPr/>
          </p:nvSpPr>
          <p:spPr>
            <a:xfrm>
              <a:off x="6456268" y="140213"/>
              <a:ext cx="4176465" cy="3872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2300"/>
                </a:lnSpc>
                <a:defRPr sz="2000">
                  <a:solidFill>
                    <a:srgbClr val="808080"/>
                  </a:solidFill>
                  <a:latin typeface="华文细黑"/>
                  <a:ea typeface="华文细黑"/>
                  <a:cs typeface="华文细黑"/>
                  <a:sym typeface="华文细黑"/>
                </a:defRPr>
              </a:lvl1pPr>
            </a:lstStyle>
            <a:p>
              <a:r>
                <a:rPr lang="en-US" altLang="zh-CN" dirty="0"/>
                <a:t>Introduction and Background</a:t>
              </a:r>
              <a:endParaRPr dirty="0"/>
            </a:p>
          </p:txBody>
        </p:sp>
        <p:sp>
          <p:nvSpPr>
            <p:cNvPr id="73" name="TextBox 18"/>
            <p:cNvSpPr txBox="1"/>
            <p:nvPr/>
          </p:nvSpPr>
          <p:spPr>
            <a:xfrm>
              <a:off x="5589021" y="193373"/>
              <a:ext cx="1734494" cy="70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lvl="1">
                <a:defRPr sz="4800">
                  <a:solidFill>
                    <a:srgbClr val="FFFFFF"/>
                  </a:solidFill>
                  <a:latin typeface="华文细黑"/>
                  <a:ea typeface="华文细黑"/>
                  <a:cs typeface="华文细黑"/>
                  <a:sym typeface="华文细黑"/>
                </a:defRPr>
              </a:pPr>
              <a:r>
                <a:t>|</a:t>
              </a:r>
            </a:p>
          </p:txBody>
        </p:sp>
        <p:sp>
          <p:nvSpPr>
            <p:cNvPr id="74" name="TextBox 18"/>
            <p:cNvSpPr txBox="1"/>
            <p:nvPr/>
          </p:nvSpPr>
          <p:spPr>
            <a:xfrm>
              <a:off x="5589021" y="1426604"/>
              <a:ext cx="1734494" cy="70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lvl="1">
                <a:defRPr sz="4800">
                  <a:solidFill>
                    <a:srgbClr val="FFFFFF"/>
                  </a:solidFill>
                  <a:latin typeface="华文细黑"/>
                  <a:ea typeface="华文细黑"/>
                  <a:cs typeface="华文细黑"/>
                  <a:sym typeface="华文细黑"/>
                </a:defRPr>
              </a:pPr>
              <a:r>
                <a:t>|</a:t>
              </a:r>
            </a:p>
          </p:txBody>
        </p:sp>
        <p:sp>
          <p:nvSpPr>
            <p:cNvPr id="75" name="TextBox 18"/>
            <p:cNvSpPr txBox="1"/>
            <p:nvPr/>
          </p:nvSpPr>
          <p:spPr>
            <a:xfrm>
              <a:off x="5589021" y="2625568"/>
              <a:ext cx="1734494" cy="70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lvl="1">
                <a:defRPr sz="4800">
                  <a:solidFill>
                    <a:srgbClr val="FFFFFF"/>
                  </a:solidFill>
                  <a:latin typeface="华文细黑"/>
                  <a:ea typeface="华文细黑"/>
                  <a:cs typeface="华文细黑"/>
                  <a:sym typeface="华文细黑"/>
                </a:defRPr>
              </a:pPr>
              <a:r>
                <a:rPr dirty="0"/>
                <a:t>|</a:t>
              </a:r>
            </a:p>
          </p:txBody>
        </p:sp>
        <p:sp>
          <p:nvSpPr>
            <p:cNvPr id="76" name="TextBox 18"/>
            <p:cNvSpPr txBox="1"/>
            <p:nvPr/>
          </p:nvSpPr>
          <p:spPr>
            <a:xfrm>
              <a:off x="5589021" y="3879208"/>
              <a:ext cx="867247" cy="70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lvl="1">
                <a:defRPr sz="4800">
                  <a:solidFill>
                    <a:srgbClr val="FFFFFF"/>
                  </a:solidFill>
                  <a:latin typeface="华文细黑"/>
                  <a:ea typeface="华文细黑"/>
                  <a:cs typeface="华文细黑"/>
                  <a:sym typeface="华文细黑"/>
                </a:defRPr>
              </a:pPr>
              <a:r>
                <a:rPr dirty="0"/>
                <a:t>|</a:t>
              </a:r>
            </a:p>
          </p:txBody>
        </p:sp>
        <p:sp>
          <p:nvSpPr>
            <p:cNvPr id="77" name="文本框 3"/>
            <p:cNvSpPr txBox="1"/>
            <p:nvPr/>
          </p:nvSpPr>
          <p:spPr>
            <a:xfrm>
              <a:off x="0" y="1834745"/>
              <a:ext cx="5232892" cy="13234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1" tIns="45711" rIns="45711" bIns="45711" numCol="1" anchor="t">
              <a:spAutoFit/>
            </a:bodyPr>
            <a:lstStyle>
              <a:lvl1pPr algn="ctr">
                <a:defRPr sz="8000">
                  <a:solidFill>
                    <a:srgbClr val="79ACC9"/>
                  </a:solidFill>
                  <a:latin typeface="华文细黑"/>
                  <a:ea typeface="华文细黑"/>
                  <a:cs typeface="华文细黑"/>
                  <a:sym typeface="华文细黑"/>
                </a:defRPr>
              </a:lvl1pPr>
            </a:lstStyle>
            <a:p>
              <a:r>
                <a:rPr dirty="0"/>
                <a:t>CONTENTS</a:t>
              </a:r>
            </a:p>
          </p:txBody>
        </p:sp>
        <p:sp>
          <p:nvSpPr>
            <p:cNvPr id="78" name="矩形 7"/>
            <p:cNvSpPr txBox="1"/>
            <p:nvPr/>
          </p:nvSpPr>
          <p:spPr>
            <a:xfrm>
              <a:off x="6456268" y="3824532"/>
              <a:ext cx="4176465" cy="3872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2300"/>
                </a:lnSpc>
                <a:defRPr sz="2000">
                  <a:solidFill>
                    <a:srgbClr val="808080"/>
                  </a:solidFill>
                  <a:latin typeface="华文细黑"/>
                  <a:ea typeface="华文细黑"/>
                  <a:cs typeface="华文细黑"/>
                  <a:sym typeface="华文细黑"/>
                </a:defRPr>
              </a:lvl1pPr>
            </a:lstStyle>
            <a:p>
              <a:r>
                <a:rPr lang="en-US" altLang="zh-CN" dirty="0"/>
                <a:t>Results and Discussion</a:t>
              </a:r>
              <a:endParaRPr dirty="0"/>
            </a:p>
          </p:txBody>
        </p:sp>
        <p:sp>
          <p:nvSpPr>
            <p:cNvPr id="79" name="矩形 7"/>
            <p:cNvSpPr txBox="1"/>
            <p:nvPr/>
          </p:nvSpPr>
          <p:spPr>
            <a:xfrm>
              <a:off x="6456268" y="2603712"/>
              <a:ext cx="4176465" cy="3872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2300"/>
                </a:lnSpc>
                <a:defRPr sz="2000">
                  <a:solidFill>
                    <a:srgbClr val="808080"/>
                  </a:solidFill>
                  <a:latin typeface="华文细黑"/>
                  <a:ea typeface="华文细黑"/>
                  <a:cs typeface="华文细黑"/>
                  <a:sym typeface="华文细黑"/>
                </a:defRPr>
              </a:lvl1pPr>
            </a:lstStyle>
            <a:p>
              <a:r>
                <a:rPr lang="en-US" altLang="zh-CN" dirty="0"/>
                <a:t>Model</a:t>
              </a:r>
              <a:endParaRPr dirty="0"/>
            </a:p>
          </p:txBody>
        </p:sp>
        <p:sp>
          <p:nvSpPr>
            <p:cNvPr id="80" name="矩形 7"/>
            <p:cNvSpPr txBox="1"/>
            <p:nvPr/>
          </p:nvSpPr>
          <p:spPr>
            <a:xfrm>
              <a:off x="6456268" y="1382891"/>
              <a:ext cx="4176465" cy="3872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2300"/>
                </a:lnSpc>
                <a:defRPr sz="2000">
                  <a:solidFill>
                    <a:srgbClr val="808080"/>
                  </a:solidFill>
                  <a:latin typeface="华文细黑"/>
                  <a:ea typeface="华文细黑"/>
                  <a:cs typeface="华文细黑"/>
                  <a:sym typeface="华文细黑"/>
                </a:defRPr>
              </a:lvl1pPr>
            </a:lstStyle>
            <a:p>
              <a:r>
                <a:rPr lang="en-US" altLang="zh-CN" dirty="0"/>
                <a:t>Data analysis</a:t>
              </a:r>
              <a:endParaRPr dirty="0"/>
            </a:p>
          </p:txBody>
        </p:sp>
      </p:grpSp>
      <p:sp>
        <p:nvSpPr>
          <p:cNvPr id="16" name="TextBox 18">
            <a:extLst>
              <a:ext uri="{FF2B5EF4-FFF2-40B4-BE49-F238E27FC236}">
                <a16:creationId xmlns:a16="http://schemas.microsoft.com/office/drawing/2014/main" id="{10926F0A-11FA-45A6-8F6A-017C30CAE619}"/>
              </a:ext>
            </a:extLst>
          </p:cNvPr>
          <p:cNvSpPr txBox="1"/>
          <p:nvPr/>
        </p:nvSpPr>
        <p:spPr>
          <a:xfrm>
            <a:off x="6352186" y="5761798"/>
            <a:ext cx="997806" cy="1323437"/>
          </a:xfrm>
          <a:prstGeom prst="rect">
            <a:avLst/>
          </a:prstGeom>
          <a:solidFill>
            <a:srgbClr val="79ACC9"/>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000">
                <a:solidFill>
                  <a:srgbClr val="FFFFFF"/>
                </a:solidFill>
                <a:latin typeface="华文细黑"/>
                <a:ea typeface="华文细黑"/>
                <a:cs typeface="华文细黑"/>
                <a:sym typeface="华文细黑"/>
              </a:defRPr>
            </a:lvl1pPr>
          </a:lstStyle>
          <a:p>
            <a:r>
              <a:rPr lang="en-US" altLang="zh-CN" dirty="0"/>
              <a:t>5</a:t>
            </a:r>
            <a:endParaRPr dirty="0"/>
          </a:p>
        </p:txBody>
      </p:sp>
      <p:sp>
        <p:nvSpPr>
          <p:cNvPr id="17" name="矩形 7">
            <a:extLst>
              <a:ext uri="{FF2B5EF4-FFF2-40B4-BE49-F238E27FC236}">
                <a16:creationId xmlns:a16="http://schemas.microsoft.com/office/drawing/2014/main" id="{72092AF6-CE37-4DCC-BC4E-D2301C29A9AC}"/>
              </a:ext>
            </a:extLst>
          </p:cNvPr>
          <p:cNvSpPr txBox="1"/>
          <p:nvPr/>
        </p:nvSpPr>
        <p:spPr>
          <a:xfrm>
            <a:off x="7349992" y="5919194"/>
            <a:ext cx="4176465" cy="3872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2300"/>
              </a:lnSpc>
              <a:defRPr sz="2000">
                <a:solidFill>
                  <a:srgbClr val="808080"/>
                </a:solidFill>
                <a:latin typeface="华文细黑"/>
                <a:ea typeface="华文细黑"/>
                <a:cs typeface="华文细黑"/>
                <a:sym typeface="华文细黑"/>
              </a:defRPr>
            </a:lvl1pPr>
          </a:lstStyle>
          <a:p>
            <a:r>
              <a:rPr lang="en-US" altLang="zh-CN"/>
              <a:t>Conclusions</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108A471-6266-4DDE-B7FD-98DAF06468E7}"/>
              </a:ext>
            </a:extLst>
          </p:cNvPr>
          <p:cNvSpPr/>
          <p:nvPr/>
        </p:nvSpPr>
        <p:spPr>
          <a:xfrm>
            <a:off x="6354556" y="1674387"/>
            <a:ext cx="6089650" cy="4801314"/>
          </a:xfrm>
          <a:prstGeom prst="rect">
            <a:avLst/>
          </a:prstGeom>
        </p:spPr>
        <p:txBody>
          <a:bodyPr>
            <a:spAutoFit/>
          </a:bodyPr>
          <a:lstStyle/>
          <a:p>
            <a:r>
              <a:rPr lang="zh-CN" altLang="en-US" dirty="0"/>
              <a:t>{'bootstrap': True,</a:t>
            </a:r>
          </a:p>
          <a:p>
            <a:r>
              <a:rPr lang="zh-CN" altLang="en-US" dirty="0"/>
              <a:t> 'class_weight': None,</a:t>
            </a:r>
          </a:p>
          <a:p>
            <a:r>
              <a:rPr lang="zh-CN" altLang="en-US" dirty="0"/>
              <a:t> 'criterion': 'gini',</a:t>
            </a:r>
          </a:p>
          <a:p>
            <a:r>
              <a:rPr lang="zh-CN" altLang="en-US" dirty="0"/>
              <a:t> 'max_depth': 40,</a:t>
            </a:r>
          </a:p>
          <a:p>
            <a:r>
              <a:rPr lang="zh-CN" altLang="en-US" dirty="0"/>
              <a:t> 'max_features': 'auto',</a:t>
            </a:r>
          </a:p>
          <a:p>
            <a:r>
              <a:rPr lang="zh-CN" altLang="en-US" dirty="0"/>
              <a:t> 'max_leaf_nodes': None,</a:t>
            </a:r>
          </a:p>
          <a:p>
            <a:r>
              <a:rPr lang="zh-CN" altLang="en-US" dirty="0"/>
              <a:t> 'min_impurity_decrease': 0.0,</a:t>
            </a:r>
          </a:p>
          <a:p>
            <a:r>
              <a:rPr lang="zh-CN" altLang="en-US" dirty="0"/>
              <a:t> 'min_impurity_split': None,</a:t>
            </a:r>
          </a:p>
          <a:p>
            <a:r>
              <a:rPr lang="zh-CN" altLang="en-US" dirty="0"/>
              <a:t> 'min_samples_leaf': 1,</a:t>
            </a:r>
          </a:p>
          <a:p>
            <a:r>
              <a:rPr lang="zh-CN" altLang="en-US" dirty="0"/>
              <a:t> 'min_samples_split': 2,</a:t>
            </a:r>
          </a:p>
          <a:p>
            <a:r>
              <a:rPr lang="zh-CN" altLang="en-US" dirty="0"/>
              <a:t> 'min_weight_fraction_leaf': 0.0,</a:t>
            </a:r>
          </a:p>
          <a:p>
            <a:r>
              <a:rPr lang="zh-CN" altLang="en-US" b="1" dirty="0"/>
              <a:t> 'n_estimators': 40,</a:t>
            </a:r>
          </a:p>
          <a:p>
            <a:r>
              <a:rPr lang="zh-CN" altLang="en-US" dirty="0"/>
              <a:t> 'n_jobs': None,</a:t>
            </a:r>
          </a:p>
          <a:p>
            <a:r>
              <a:rPr lang="zh-CN" altLang="en-US" dirty="0"/>
              <a:t> 'oob_score': False,</a:t>
            </a:r>
          </a:p>
          <a:p>
            <a:r>
              <a:rPr lang="zh-CN" altLang="en-US" dirty="0"/>
              <a:t> 'random_state': None,</a:t>
            </a:r>
          </a:p>
          <a:p>
            <a:r>
              <a:rPr lang="zh-CN" altLang="en-US" dirty="0"/>
              <a:t> 'verbose': 0,</a:t>
            </a:r>
          </a:p>
          <a:p>
            <a:r>
              <a:rPr lang="zh-CN" altLang="en-US" dirty="0"/>
              <a:t> 'warm_start': False}</a:t>
            </a:r>
          </a:p>
        </p:txBody>
      </p:sp>
      <p:sp>
        <p:nvSpPr>
          <p:cNvPr id="3" name="直接连接符 27">
            <a:extLst>
              <a:ext uri="{FF2B5EF4-FFF2-40B4-BE49-F238E27FC236}">
                <a16:creationId xmlns:a16="http://schemas.microsoft.com/office/drawing/2014/main" id="{B27B601A-1581-4C68-A927-88FBF247353B}"/>
              </a:ext>
            </a:extLst>
          </p:cNvPr>
          <p:cNvSpPr/>
          <p:nvPr/>
        </p:nvSpPr>
        <p:spPr>
          <a:xfrm flipH="1">
            <a:off x="467174" y="376806"/>
            <a:ext cx="1" cy="531224"/>
          </a:xfrm>
          <a:prstGeom prst="line">
            <a:avLst/>
          </a:prstGeom>
          <a:ln w="57150">
            <a:solidFill>
              <a:srgbClr val="229BBF"/>
            </a:solidFill>
            <a:miter/>
          </a:ln>
        </p:spPr>
        <p:txBody>
          <a:bodyPr lIns="45719" rIns="45719"/>
          <a:lstStyle/>
          <a:p>
            <a:endParaRPr/>
          </a:p>
        </p:txBody>
      </p:sp>
      <p:sp>
        <p:nvSpPr>
          <p:cNvPr id="4" name="矩形 17">
            <a:extLst>
              <a:ext uri="{FF2B5EF4-FFF2-40B4-BE49-F238E27FC236}">
                <a16:creationId xmlns:a16="http://schemas.microsoft.com/office/drawing/2014/main" id="{1768766D-3129-40B8-9F30-0E0A4F6C6D41}"/>
              </a:ext>
            </a:extLst>
          </p:cNvPr>
          <p:cNvSpPr txBox="1"/>
          <p:nvPr/>
        </p:nvSpPr>
        <p:spPr>
          <a:xfrm>
            <a:off x="811278" y="220709"/>
            <a:ext cx="5470406" cy="1723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Results and Discussion</a:t>
            </a:r>
            <a:endParaRPr lang="zh-CN" altLang="en-US" sz="4000" dirty="0"/>
          </a:p>
          <a:p>
            <a:endParaRPr dirty="0"/>
          </a:p>
        </p:txBody>
      </p:sp>
      <p:sp>
        <p:nvSpPr>
          <p:cNvPr id="5" name="矩形 4">
            <a:extLst>
              <a:ext uri="{FF2B5EF4-FFF2-40B4-BE49-F238E27FC236}">
                <a16:creationId xmlns:a16="http://schemas.microsoft.com/office/drawing/2014/main" id="{A47824D0-7500-43C8-9E29-A9252015B29D}"/>
              </a:ext>
            </a:extLst>
          </p:cNvPr>
          <p:cNvSpPr/>
          <p:nvPr/>
        </p:nvSpPr>
        <p:spPr>
          <a:xfrm>
            <a:off x="1563895" y="1781771"/>
            <a:ext cx="6089650" cy="3970318"/>
          </a:xfrm>
          <a:prstGeom prst="rect">
            <a:avLst/>
          </a:prstGeom>
        </p:spPr>
        <p:txBody>
          <a:bodyPr>
            <a:spAutoFit/>
          </a:bodyPr>
          <a:lstStyle/>
          <a:p>
            <a:r>
              <a:rPr lang="en-US" altLang="zh-CN" dirty="0"/>
              <a:t>{'C': 1,</a:t>
            </a:r>
          </a:p>
          <a:p>
            <a:r>
              <a:rPr lang="en-US" altLang="zh-CN" dirty="0"/>
              <a:t> '</a:t>
            </a:r>
            <a:r>
              <a:rPr lang="en-US" altLang="zh-CN" dirty="0" err="1"/>
              <a:t>cache_size</a:t>
            </a:r>
            <a:r>
              <a:rPr lang="en-US" altLang="zh-CN" dirty="0"/>
              <a:t>': 200,</a:t>
            </a:r>
          </a:p>
          <a:p>
            <a:r>
              <a:rPr lang="en-US" altLang="zh-CN" dirty="0"/>
              <a:t> '</a:t>
            </a:r>
            <a:r>
              <a:rPr lang="en-US" altLang="zh-CN" dirty="0" err="1"/>
              <a:t>class_weight</a:t>
            </a:r>
            <a:r>
              <a:rPr lang="en-US" altLang="zh-CN" dirty="0"/>
              <a:t>': None,</a:t>
            </a:r>
          </a:p>
          <a:p>
            <a:r>
              <a:rPr lang="en-US" altLang="zh-CN" dirty="0"/>
              <a:t> 'coef0': 0.0,</a:t>
            </a:r>
          </a:p>
          <a:p>
            <a:r>
              <a:rPr lang="en-US" altLang="zh-CN" dirty="0"/>
              <a:t> '</a:t>
            </a:r>
            <a:r>
              <a:rPr lang="en-US" altLang="zh-CN" dirty="0" err="1"/>
              <a:t>decision_function_shape</a:t>
            </a:r>
            <a:r>
              <a:rPr lang="en-US" altLang="zh-CN" dirty="0"/>
              <a:t>': '</a:t>
            </a:r>
            <a:r>
              <a:rPr lang="en-US" altLang="zh-CN" dirty="0" err="1"/>
              <a:t>ovr</a:t>
            </a:r>
            <a:r>
              <a:rPr lang="en-US" altLang="zh-CN" dirty="0"/>
              <a:t>',</a:t>
            </a:r>
          </a:p>
          <a:p>
            <a:r>
              <a:rPr lang="en-US" altLang="zh-CN" dirty="0"/>
              <a:t> 'degree': 3,</a:t>
            </a:r>
          </a:p>
          <a:p>
            <a:r>
              <a:rPr lang="en-US" altLang="zh-CN" dirty="0"/>
              <a:t> 'gamma': 'scale',</a:t>
            </a:r>
          </a:p>
          <a:p>
            <a:r>
              <a:rPr lang="en-US" altLang="zh-CN" b="1" dirty="0"/>
              <a:t> 'kernel': '</a:t>
            </a:r>
            <a:r>
              <a:rPr lang="en-US" altLang="zh-CN" b="1" dirty="0" err="1"/>
              <a:t>rbf</a:t>
            </a:r>
            <a:r>
              <a:rPr lang="en-US" altLang="zh-CN" b="1" dirty="0"/>
              <a:t>',</a:t>
            </a:r>
          </a:p>
          <a:p>
            <a:r>
              <a:rPr lang="en-US" altLang="zh-CN" dirty="0"/>
              <a:t> '</a:t>
            </a:r>
            <a:r>
              <a:rPr lang="en-US" altLang="zh-CN" dirty="0" err="1"/>
              <a:t>max_iter</a:t>
            </a:r>
            <a:r>
              <a:rPr lang="en-US" altLang="zh-CN" dirty="0"/>
              <a:t>': -1,</a:t>
            </a:r>
          </a:p>
          <a:p>
            <a:r>
              <a:rPr lang="en-US" altLang="zh-CN" dirty="0"/>
              <a:t> 'probability': False,</a:t>
            </a:r>
          </a:p>
          <a:p>
            <a:r>
              <a:rPr lang="en-US" altLang="zh-CN" dirty="0"/>
              <a:t> '</a:t>
            </a:r>
            <a:r>
              <a:rPr lang="en-US" altLang="zh-CN" dirty="0" err="1"/>
              <a:t>random_state</a:t>
            </a:r>
            <a:r>
              <a:rPr lang="en-US" altLang="zh-CN" dirty="0"/>
              <a:t>': None,</a:t>
            </a:r>
          </a:p>
          <a:p>
            <a:r>
              <a:rPr lang="en-US" altLang="zh-CN" dirty="0"/>
              <a:t> 'shrinking': True,</a:t>
            </a:r>
          </a:p>
          <a:p>
            <a:r>
              <a:rPr lang="en-US" altLang="zh-CN" dirty="0"/>
              <a:t> '</a:t>
            </a:r>
            <a:r>
              <a:rPr lang="en-US" altLang="zh-CN" dirty="0" err="1"/>
              <a:t>tol</a:t>
            </a:r>
            <a:r>
              <a:rPr lang="en-US" altLang="zh-CN" dirty="0"/>
              <a:t>': 0.001,</a:t>
            </a:r>
          </a:p>
          <a:p>
            <a:r>
              <a:rPr lang="en-US" altLang="zh-CN" dirty="0"/>
              <a:t> 'verbose': False}</a:t>
            </a:r>
            <a:endParaRPr lang="zh-CN" altLang="en-US" dirty="0"/>
          </a:p>
        </p:txBody>
      </p:sp>
      <p:sp>
        <p:nvSpPr>
          <p:cNvPr id="6" name="矩形 5">
            <a:extLst>
              <a:ext uri="{FF2B5EF4-FFF2-40B4-BE49-F238E27FC236}">
                <a16:creationId xmlns:a16="http://schemas.microsoft.com/office/drawing/2014/main" id="{838AF1C4-0FE1-45D3-8C4F-5FACD8088933}"/>
              </a:ext>
            </a:extLst>
          </p:cNvPr>
          <p:cNvSpPr/>
          <p:nvPr/>
        </p:nvSpPr>
        <p:spPr>
          <a:xfrm>
            <a:off x="1944339" y="1058159"/>
            <a:ext cx="742511" cy="589072"/>
          </a:xfrm>
          <a:prstGeom prst="rect">
            <a:avLst/>
          </a:prstGeom>
        </p:spPr>
        <p:txBody>
          <a:bodyPr wrap="none">
            <a:spAutoFit/>
          </a:bodyPr>
          <a:lstStyle/>
          <a:p>
            <a:pPr>
              <a:lnSpc>
                <a:spcPct val="150000"/>
              </a:lnSpc>
            </a:pPr>
            <a:r>
              <a:rPr lang="en-US" altLang="zh-CN" sz="2400" b="1" dirty="0"/>
              <a:t>SVM</a:t>
            </a:r>
          </a:p>
        </p:txBody>
      </p:sp>
      <p:sp>
        <p:nvSpPr>
          <p:cNvPr id="7" name="矩形 6">
            <a:extLst>
              <a:ext uri="{FF2B5EF4-FFF2-40B4-BE49-F238E27FC236}">
                <a16:creationId xmlns:a16="http://schemas.microsoft.com/office/drawing/2014/main" id="{C6092F19-78DD-4F13-90DC-B5E55A799300}"/>
              </a:ext>
            </a:extLst>
          </p:cNvPr>
          <p:cNvSpPr/>
          <p:nvPr/>
        </p:nvSpPr>
        <p:spPr>
          <a:xfrm>
            <a:off x="6625787" y="975264"/>
            <a:ext cx="2032929" cy="589072"/>
          </a:xfrm>
          <a:prstGeom prst="rect">
            <a:avLst/>
          </a:prstGeom>
        </p:spPr>
        <p:txBody>
          <a:bodyPr wrap="none">
            <a:spAutoFit/>
          </a:bodyPr>
          <a:lstStyle/>
          <a:p>
            <a:pPr>
              <a:lnSpc>
                <a:spcPct val="150000"/>
              </a:lnSpc>
            </a:pPr>
            <a:r>
              <a:rPr lang="en-US" altLang="zh-CN" sz="2400" b="1" dirty="0"/>
              <a:t>Random Forest</a:t>
            </a:r>
          </a:p>
        </p:txBody>
      </p:sp>
    </p:spTree>
    <p:extLst>
      <p:ext uri="{BB962C8B-B14F-4D97-AF65-F5344CB8AC3E}">
        <p14:creationId xmlns:p14="http://schemas.microsoft.com/office/powerpoint/2010/main" val="257606010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93250C4-52AA-4AE6-AFCA-0A92C1F85BB4}"/>
              </a:ext>
            </a:extLst>
          </p:cNvPr>
          <p:cNvSpPr txBox="1"/>
          <p:nvPr/>
        </p:nvSpPr>
        <p:spPr>
          <a:xfrm>
            <a:off x="597673" y="1511686"/>
            <a:ext cx="11368021" cy="3785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marL="342900" indent="-342900">
              <a:lnSpc>
                <a:spcPct val="150000"/>
              </a:lnSpc>
              <a:buFont typeface="Wingdings" panose="05000000000000000000" pitchFamily="2" charset="2"/>
              <a:buChar char="p"/>
            </a:pPr>
            <a:r>
              <a:rPr lang="en-US" altLang="zh-CN" sz="2400" dirty="0"/>
              <a:t>Random Forest outperforms SVM with gauss kernel according the evaluation indicator of ROC </a:t>
            </a:r>
          </a:p>
          <a:p>
            <a:pPr marL="342900" indent="-342900">
              <a:lnSpc>
                <a:spcPct val="150000"/>
              </a:lnSpc>
              <a:buFont typeface="Wingdings" panose="05000000000000000000" pitchFamily="2" charset="2"/>
              <a:buChar char="p"/>
            </a:pPr>
            <a:r>
              <a:rPr lang="en-US" altLang="zh-CN" sz="2400" dirty="0"/>
              <a:t>F1 score shows SVM with gauss kernel  is better than Random Forest.</a:t>
            </a:r>
          </a:p>
          <a:p>
            <a:pPr marL="342900" indent="-342900">
              <a:lnSpc>
                <a:spcPct val="150000"/>
              </a:lnSpc>
              <a:buFont typeface="Wingdings" panose="05000000000000000000" pitchFamily="2" charset="2"/>
              <a:buChar char="p"/>
            </a:pPr>
            <a:r>
              <a:rPr lang="en-US" altLang="zh-CN" sz="2400" dirty="0"/>
              <a:t>These two models can help predict the liver disease.</a:t>
            </a:r>
          </a:p>
          <a:p>
            <a:pPr marL="285750" indent="-285750">
              <a:buFont typeface="Wingdings" panose="05000000000000000000" pitchFamily="2" charset="2"/>
              <a:buChar char="u"/>
            </a:pPr>
            <a:endParaRPr lang="en-US" altLang="zh-CN" sz="2400" dirty="0"/>
          </a:p>
          <a:p>
            <a:endParaRPr lang="en-US" altLang="zh-CN" sz="2400" dirty="0"/>
          </a:p>
          <a:p>
            <a:endParaRPr lang="en-US" altLang="zh-CN" sz="2400" dirty="0">
              <a:latin typeface="Times  New Roman"/>
            </a:endParaRPr>
          </a:p>
          <a:p>
            <a:pPr algn="l"/>
            <a:endParaRPr lang="zh-CN" altLang="en-US" sz="2400" dirty="0" err="1">
              <a:latin typeface="Times  New Roman"/>
            </a:endParaRPr>
          </a:p>
        </p:txBody>
      </p:sp>
      <p:pic>
        <p:nvPicPr>
          <p:cNvPr id="5" name="图片 4">
            <a:extLst>
              <a:ext uri="{FF2B5EF4-FFF2-40B4-BE49-F238E27FC236}">
                <a16:creationId xmlns:a16="http://schemas.microsoft.com/office/drawing/2014/main" id="{65A82E6A-450B-4269-B0AB-64AB5768DC8B}"/>
              </a:ext>
            </a:extLst>
          </p:cNvPr>
          <p:cNvPicPr>
            <a:picLocks noChangeAspect="1"/>
          </p:cNvPicPr>
          <p:nvPr/>
        </p:nvPicPr>
        <p:blipFill>
          <a:blip r:embed="rId3"/>
          <a:stretch>
            <a:fillRect/>
          </a:stretch>
        </p:blipFill>
        <p:spPr>
          <a:xfrm>
            <a:off x="774526" y="4547500"/>
            <a:ext cx="10737680" cy="1499676"/>
          </a:xfrm>
          <a:prstGeom prst="rect">
            <a:avLst/>
          </a:prstGeom>
        </p:spPr>
      </p:pic>
      <p:sp>
        <p:nvSpPr>
          <p:cNvPr id="6" name="直接连接符 27">
            <a:extLst>
              <a:ext uri="{FF2B5EF4-FFF2-40B4-BE49-F238E27FC236}">
                <a16:creationId xmlns:a16="http://schemas.microsoft.com/office/drawing/2014/main" id="{AAB6556E-6966-46A8-8355-8D15482BC881}"/>
              </a:ext>
            </a:extLst>
          </p:cNvPr>
          <p:cNvSpPr/>
          <p:nvPr/>
        </p:nvSpPr>
        <p:spPr>
          <a:xfrm flipH="1">
            <a:off x="467174" y="376806"/>
            <a:ext cx="1" cy="531224"/>
          </a:xfrm>
          <a:prstGeom prst="line">
            <a:avLst/>
          </a:prstGeom>
          <a:ln w="57150">
            <a:solidFill>
              <a:srgbClr val="229BBF"/>
            </a:solidFill>
            <a:miter/>
          </a:ln>
        </p:spPr>
        <p:txBody>
          <a:bodyPr lIns="45719" rIns="45719"/>
          <a:lstStyle/>
          <a:p>
            <a:endParaRPr/>
          </a:p>
        </p:txBody>
      </p:sp>
      <p:sp>
        <p:nvSpPr>
          <p:cNvPr id="7" name="矩形 17">
            <a:extLst>
              <a:ext uri="{FF2B5EF4-FFF2-40B4-BE49-F238E27FC236}">
                <a16:creationId xmlns:a16="http://schemas.microsoft.com/office/drawing/2014/main" id="{A741F302-F4D4-4BAE-9388-77927EF91F97}"/>
              </a:ext>
            </a:extLst>
          </p:cNvPr>
          <p:cNvSpPr txBox="1"/>
          <p:nvPr/>
        </p:nvSpPr>
        <p:spPr>
          <a:xfrm>
            <a:off x="467174" y="185975"/>
            <a:ext cx="5470406" cy="1723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Results and Discussion</a:t>
            </a:r>
            <a:endParaRPr lang="zh-CN" altLang="en-US" sz="4000" dirty="0"/>
          </a:p>
          <a:p>
            <a:endParaRPr dirty="0"/>
          </a:p>
        </p:txBody>
      </p:sp>
    </p:spTree>
    <p:extLst>
      <p:ext uri="{BB962C8B-B14F-4D97-AF65-F5344CB8AC3E}">
        <p14:creationId xmlns:p14="http://schemas.microsoft.com/office/powerpoint/2010/main" val="32519825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
          <p:cNvGrpSpPr/>
          <p:nvPr/>
        </p:nvGrpSpPr>
        <p:grpSpPr>
          <a:xfrm>
            <a:off x="4285807" y="2705724"/>
            <a:ext cx="6155262" cy="1446548"/>
            <a:chOff x="0" y="0"/>
            <a:chExt cx="6155261" cy="1446546"/>
          </a:xfrm>
        </p:grpSpPr>
        <p:sp>
          <p:nvSpPr>
            <p:cNvPr id="175" name="矩形 2"/>
            <p:cNvSpPr txBox="1"/>
            <p:nvPr/>
          </p:nvSpPr>
          <p:spPr>
            <a:xfrm>
              <a:off x="997805" y="353943"/>
              <a:ext cx="5157456" cy="5078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defTabSz="914309">
                <a:lnSpc>
                  <a:spcPct val="90000"/>
                </a:lnSpc>
                <a:spcBef>
                  <a:spcPts val="1000"/>
                </a:spcBef>
                <a:defRPr sz="3000" b="1">
                  <a:solidFill>
                    <a:srgbClr val="808080"/>
                  </a:solidFill>
                  <a:latin typeface="Bebas Neue"/>
                  <a:ea typeface="Bebas Neue"/>
                  <a:cs typeface="Bebas Neue"/>
                  <a:sym typeface="Bebas Neue"/>
                </a:defRPr>
              </a:lvl1pPr>
            </a:lstStyle>
            <a:p>
              <a:r>
                <a:rPr lang="en-US" dirty="0"/>
                <a:t>Conclusions</a:t>
              </a:r>
              <a:endParaRPr dirty="0"/>
            </a:p>
          </p:txBody>
        </p:sp>
        <p:sp>
          <p:nvSpPr>
            <p:cNvPr id="176" name="TextBox 18"/>
            <p:cNvSpPr txBox="1"/>
            <p:nvPr/>
          </p:nvSpPr>
          <p:spPr>
            <a:xfrm>
              <a:off x="121132" y="261610"/>
              <a:ext cx="1734494" cy="777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lvl="1">
                <a:defRPr sz="5400">
                  <a:solidFill>
                    <a:srgbClr val="808080"/>
                  </a:solidFill>
                  <a:latin typeface="华文细黑"/>
                  <a:ea typeface="华文细黑"/>
                  <a:cs typeface="华文细黑"/>
                  <a:sym typeface="华文细黑"/>
                </a:defRPr>
              </a:pPr>
              <a:r>
                <a:rPr lang="en-US" altLang="zh-CN" dirty="0"/>
                <a:t>|</a:t>
              </a:r>
              <a:endParaRPr dirty="0"/>
            </a:p>
          </p:txBody>
        </p:sp>
        <p:sp>
          <p:nvSpPr>
            <p:cNvPr id="177" name="TextBox 18"/>
            <p:cNvSpPr txBox="1"/>
            <p:nvPr/>
          </p:nvSpPr>
          <p:spPr>
            <a:xfrm>
              <a:off x="0" y="0"/>
              <a:ext cx="786257" cy="14465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800">
                  <a:solidFill>
                    <a:srgbClr val="808080"/>
                  </a:solidFill>
                  <a:latin typeface="华文细黑"/>
                  <a:ea typeface="华文细黑"/>
                  <a:cs typeface="华文细黑"/>
                  <a:sym typeface="华文细黑"/>
                </a:defRPr>
              </a:lvl1pPr>
            </a:lstStyle>
            <a:p>
              <a:r>
                <a:rPr lang="en-US" altLang="zh-CN" dirty="0"/>
                <a:t>5</a:t>
              </a:r>
              <a:endParaRPr dirty="0"/>
            </a:p>
          </p:txBody>
        </p:sp>
      </p:grpSp>
      <p:sp>
        <p:nvSpPr>
          <p:cNvPr id="179" name="TextBox 18"/>
          <p:cNvSpPr txBox="1"/>
          <p:nvPr/>
        </p:nvSpPr>
        <p:spPr>
          <a:xfrm>
            <a:off x="1749345" y="205040"/>
            <a:ext cx="1734494" cy="64479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1300">
                <a:solidFill>
                  <a:srgbClr val="79ACC9"/>
                </a:solidFill>
                <a:latin typeface="华文细黑"/>
                <a:ea typeface="华文细黑"/>
                <a:cs typeface="华文细黑"/>
                <a:sym typeface="华文细黑"/>
              </a:defRPr>
            </a:lvl1pPr>
          </a:lstStyle>
          <a:p>
            <a:r>
              <a:rPr lang="en-US" altLang="zh-CN" dirty="0"/>
              <a:t>5</a:t>
            </a:r>
            <a:endParaRPr dirty="0"/>
          </a:p>
        </p:txBody>
      </p:sp>
    </p:spTree>
    <p:extLst>
      <p:ext uri="{BB962C8B-B14F-4D97-AF65-F5344CB8AC3E}">
        <p14:creationId xmlns:p14="http://schemas.microsoft.com/office/powerpoint/2010/main" val="140305065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7">
            <a:extLst>
              <a:ext uri="{FF2B5EF4-FFF2-40B4-BE49-F238E27FC236}">
                <a16:creationId xmlns:a16="http://schemas.microsoft.com/office/drawing/2014/main" id="{F7748783-78CC-483F-A0D0-C475ACCD6A96}"/>
              </a:ext>
            </a:extLst>
          </p:cNvPr>
          <p:cNvSpPr txBox="1"/>
          <p:nvPr/>
        </p:nvSpPr>
        <p:spPr>
          <a:xfrm>
            <a:off x="811278" y="220709"/>
            <a:ext cx="2969722" cy="1723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conclusions</a:t>
            </a:r>
            <a:endParaRPr lang="zh-CN" altLang="en-US" sz="4000" dirty="0"/>
          </a:p>
          <a:p>
            <a:endParaRPr dirty="0"/>
          </a:p>
        </p:txBody>
      </p:sp>
      <p:sp>
        <p:nvSpPr>
          <p:cNvPr id="7" name="直接连接符 27">
            <a:extLst>
              <a:ext uri="{FF2B5EF4-FFF2-40B4-BE49-F238E27FC236}">
                <a16:creationId xmlns:a16="http://schemas.microsoft.com/office/drawing/2014/main" id="{F1186519-5E4E-4FE0-8B4F-AC24395F949B}"/>
              </a:ext>
            </a:extLst>
          </p:cNvPr>
          <p:cNvSpPr/>
          <p:nvPr/>
        </p:nvSpPr>
        <p:spPr>
          <a:xfrm flipH="1">
            <a:off x="467174" y="376806"/>
            <a:ext cx="1" cy="531224"/>
          </a:xfrm>
          <a:prstGeom prst="line">
            <a:avLst/>
          </a:prstGeom>
          <a:ln w="57150">
            <a:solidFill>
              <a:srgbClr val="229BBF"/>
            </a:solidFill>
            <a:miter/>
          </a:ln>
        </p:spPr>
        <p:txBody>
          <a:bodyPr lIns="45719" rIns="45719"/>
          <a:lstStyle/>
          <a:p>
            <a:endParaRPr/>
          </a:p>
        </p:txBody>
      </p:sp>
      <p:sp>
        <p:nvSpPr>
          <p:cNvPr id="2" name="文本框 1">
            <a:extLst>
              <a:ext uri="{FF2B5EF4-FFF2-40B4-BE49-F238E27FC236}">
                <a16:creationId xmlns:a16="http://schemas.microsoft.com/office/drawing/2014/main" id="{D47AFDDA-B1AA-4616-A74D-73E2A93FE545}"/>
              </a:ext>
            </a:extLst>
          </p:cNvPr>
          <p:cNvSpPr txBox="1"/>
          <p:nvPr/>
        </p:nvSpPr>
        <p:spPr>
          <a:xfrm>
            <a:off x="584462" y="1555423"/>
            <a:ext cx="10275216" cy="4251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l"/>
            <a:endParaRPr lang="zh-CN" altLang="en-US" sz="4000" dirty="0" err="1"/>
          </a:p>
        </p:txBody>
      </p:sp>
      <p:sp>
        <p:nvSpPr>
          <p:cNvPr id="5" name="矩形 4">
            <a:extLst>
              <a:ext uri="{FF2B5EF4-FFF2-40B4-BE49-F238E27FC236}">
                <a16:creationId xmlns:a16="http://schemas.microsoft.com/office/drawing/2014/main" id="{EF868889-9DF4-4BE5-A747-4DA447CEF920}"/>
              </a:ext>
            </a:extLst>
          </p:cNvPr>
          <p:cNvSpPr/>
          <p:nvPr/>
        </p:nvSpPr>
        <p:spPr>
          <a:xfrm>
            <a:off x="430240" y="2074146"/>
            <a:ext cx="11164598" cy="3330464"/>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sz="3600" dirty="0"/>
              <a:t>Various parameters can be tested to improve the result</a:t>
            </a:r>
          </a:p>
          <a:p>
            <a:pPr marL="285750" indent="-285750" algn="just">
              <a:lnSpc>
                <a:spcPct val="150000"/>
              </a:lnSpc>
              <a:buFont typeface="Wingdings" panose="05000000000000000000" pitchFamily="2" charset="2"/>
              <a:buChar char="u"/>
            </a:pPr>
            <a:r>
              <a:rPr lang="en-US" altLang="zh-CN" sz="3600" dirty="0"/>
              <a:t>More models can be used for comparison purposes.</a:t>
            </a:r>
          </a:p>
          <a:p>
            <a:pPr marL="285750" indent="-285750" algn="just">
              <a:lnSpc>
                <a:spcPct val="150000"/>
              </a:lnSpc>
              <a:buFont typeface="Wingdings" panose="05000000000000000000" pitchFamily="2" charset="2"/>
              <a:buChar char="u"/>
            </a:pPr>
            <a:r>
              <a:rPr lang="en-US" altLang="zh-CN" sz="3600" dirty="0"/>
              <a:t> Different models can also be integrated together to improve the accuracy and precision of the final result.</a:t>
            </a:r>
          </a:p>
        </p:txBody>
      </p:sp>
      <p:sp>
        <p:nvSpPr>
          <p:cNvPr id="8" name="矩形 17">
            <a:extLst>
              <a:ext uri="{FF2B5EF4-FFF2-40B4-BE49-F238E27FC236}">
                <a16:creationId xmlns:a16="http://schemas.microsoft.com/office/drawing/2014/main" id="{6087DED9-AB31-470D-A568-CFDE11ED8876}"/>
              </a:ext>
            </a:extLst>
          </p:cNvPr>
          <p:cNvSpPr txBox="1"/>
          <p:nvPr/>
        </p:nvSpPr>
        <p:spPr>
          <a:xfrm>
            <a:off x="337096" y="1421723"/>
            <a:ext cx="4120678" cy="1661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3600" dirty="0">
                <a:solidFill>
                  <a:srgbClr val="000000"/>
                </a:solidFill>
                <a:latin typeface="Calibri Light"/>
                <a:cs typeface="Calibri Light"/>
                <a:sym typeface="Calibri Light"/>
              </a:rPr>
              <a:t>Further Improvement</a:t>
            </a:r>
            <a:endParaRPr lang="zh-CN" altLang="en-US" sz="3600" dirty="0">
              <a:solidFill>
                <a:srgbClr val="000000"/>
              </a:solidFill>
              <a:latin typeface="Calibri Light"/>
              <a:cs typeface="Calibri Light"/>
              <a:sym typeface="Calibri Light"/>
            </a:endParaRPr>
          </a:p>
          <a:p>
            <a:endParaRPr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椭圆 3"/>
          <p:cNvSpPr/>
          <p:nvPr/>
        </p:nvSpPr>
        <p:spPr>
          <a:xfrm>
            <a:off x="4096281" y="1470860"/>
            <a:ext cx="3916280" cy="3916280"/>
          </a:xfrm>
          <a:prstGeom prst="ellipse">
            <a:avLst/>
          </a:prstGeom>
          <a:solidFill>
            <a:srgbClr val="229BBF">
              <a:alpha val="90000"/>
            </a:srgbClr>
          </a:solidFill>
          <a:ln w="12700">
            <a:miter lim="400000"/>
          </a:ln>
        </p:spPr>
        <p:txBody>
          <a:bodyPr lIns="45719" rIns="45719" anchor="ctr"/>
          <a:lstStyle/>
          <a:p>
            <a:pPr algn="ctr">
              <a:defRPr>
                <a:solidFill>
                  <a:srgbClr val="FFFFFF"/>
                </a:solidFill>
                <a:latin typeface="华文细黑"/>
                <a:ea typeface="华文细黑"/>
                <a:cs typeface="华文细黑"/>
                <a:sym typeface="华文细黑"/>
              </a:defRPr>
            </a:pPr>
            <a:endParaRPr/>
          </a:p>
        </p:txBody>
      </p:sp>
      <p:sp>
        <p:nvSpPr>
          <p:cNvPr id="187" name="矩形 1"/>
          <p:cNvSpPr txBox="1"/>
          <p:nvPr/>
        </p:nvSpPr>
        <p:spPr>
          <a:xfrm>
            <a:off x="4133927" y="2893773"/>
            <a:ext cx="3840989" cy="1107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8000">
                <a:latin typeface="华文细黑"/>
                <a:ea typeface="华文细黑"/>
                <a:cs typeface="华文细黑"/>
                <a:sym typeface="华文细黑"/>
              </a:defRPr>
            </a:lvl1pPr>
          </a:lstStyle>
          <a:p>
            <a:r>
              <a:t>THANKS</a:t>
            </a:r>
          </a:p>
        </p:txBody>
      </p:sp>
      <p:sp>
        <p:nvSpPr>
          <p:cNvPr id="188" name="椭圆 4"/>
          <p:cNvSpPr/>
          <p:nvPr/>
        </p:nvSpPr>
        <p:spPr>
          <a:xfrm>
            <a:off x="9579609" y="3428999"/>
            <a:ext cx="1576427" cy="1576428"/>
          </a:xfrm>
          <a:prstGeom prst="ellipse">
            <a:avLst/>
          </a:prstGeom>
          <a:solidFill>
            <a:schemeClr val="accent6">
              <a:alpha val="50000"/>
            </a:schemeClr>
          </a:solidFill>
          <a:ln w="12700">
            <a:miter lim="400000"/>
          </a:ln>
        </p:spPr>
        <p:txBody>
          <a:bodyPr lIns="45719" rIns="45719" anchor="ctr"/>
          <a:lstStyle/>
          <a:p>
            <a:pPr algn="ctr">
              <a:defRPr>
                <a:effectLst>
                  <a:outerShdw blurRad="38100" dist="19050" dir="2700000" rotWithShape="0">
                    <a:srgbClr val="000000">
                      <a:alpha val="40000"/>
                    </a:srgbClr>
                  </a:outerShdw>
                </a:effectLst>
                <a:latin typeface="华文细黑"/>
                <a:ea typeface="华文细黑"/>
                <a:cs typeface="华文细黑"/>
                <a:sym typeface="华文细黑"/>
              </a:defRPr>
            </a:pPr>
            <a:endParaRPr/>
          </a:p>
        </p:txBody>
      </p:sp>
      <p:sp>
        <p:nvSpPr>
          <p:cNvPr id="189" name="椭圆 5"/>
          <p:cNvSpPr/>
          <p:nvPr/>
        </p:nvSpPr>
        <p:spPr>
          <a:xfrm>
            <a:off x="8859745" y="1405087"/>
            <a:ext cx="986881" cy="986880"/>
          </a:xfrm>
          <a:prstGeom prst="ellipse">
            <a:avLst/>
          </a:prstGeom>
          <a:solidFill>
            <a:srgbClr val="FFFFFF">
              <a:alpha val="50000"/>
            </a:srgbClr>
          </a:solidFill>
          <a:ln w="12700">
            <a:miter lim="400000"/>
          </a:ln>
        </p:spPr>
        <p:txBody>
          <a:bodyPr lIns="45719" rIns="45719" anchor="ctr"/>
          <a:lstStyle/>
          <a:p>
            <a:pPr algn="ctr">
              <a:defRPr>
                <a:solidFill>
                  <a:srgbClr val="FFFFFF"/>
                </a:solidFill>
                <a:latin typeface="华文细黑"/>
                <a:ea typeface="华文细黑"/>
                <a:cs typeface="华文细黑"/>
                <a:sym typeface="华文细黑"/>
              </a:defRPr>
            </a:pPr>
            <a:endParaRPr/>
          </a:p>
        </p:txBody>
      </p:sp>
      <p:sp>
        <p:nvSpPr>
          <p:cNvPr id="190" name="椭圆 6"/>
          <p:cNvSpPr/>
          <p:nvPr/>
        </p:nvSpPr>
        <p:spPr>
          <a:xfrm>
            <a:off x="878951" y="1668776"/>
            <a:ext cx="1850903" cy="1850903"/>
          </a:xfrm>
          <a:prstGeom prst="ellipse">
            <a:avLst/>
          </a:prstGeom>
          <a:solidFill>
            <a:srgbClr val="8E846C">
              <a:alpha val="50000"/>
            </a:srgbClr>
          </a:solidFill>
          <a:ln w="12700">
            <a:miter lim="400000"/>
          </a:ln>
        </p:spPr>
        <p:txBody>
          <a:bodyPr lIns="45719" rIns="45719" anchor="ctr"/>
          <a:lstStyle/>
          <a:p>
            <a:pPr algn="ctr">
              <a:defRPr>
                <a:solidFill>
                  <a:srgbClr val="FFFFFF"/>
                </a:solidFill>
                <a:latin typeface="华文细黑"/>
                <a:ea typeface="华文细黑"/>
                <a:cs typeface="华文细黑"/>
                <a:sym typeface="华文细黑"/>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3"/>
          <p:cNvSpPr txBox="1"/>
          <p:nvPr/>
        </p:nvSpPr>
        <p:spPr>
          <a:xfrm>
            <a:off x="5415692" y="3238739"/>
            <a:ext cx="638006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914309">
              <a:lnSpc>
                <a:spcPct val="90000"/>
              </a:lnSpc>
              <a:spcBef>
                <a:spcPts val="1000"/>
              </a:spcBef>
              <a:defRPr sz="3000" b="1">
                <a:solidFill>
                  <a:srgbClr val="808080"/>
                </a:solidFill>
                <a:latin typeface="Bebas Neue"/>
                <a:ea typeface="Bebas Neue"/>
                <a:cs typeface="Bebas Neue"/>
                <a:sym typeface="Bebas Neue"/>
              </a:defRPr>
            </a:lvl1pPr>
          </a:lstStyle>
          <a:p>
            <a:r>
              <a:rPr lang="en-US" altLang="zh-CN" sz="4000" dirty="0"/>
              <a:t>Introduction and background</a:t>
            </a:r>
            <a:endParaRPr lang="zh-CN" altLang="en-US" sz="4000" dirty="0"/>
          </a:p>
        </p:txBody>
      </p:sp>
      <p:sp>
        <p:nvSpPr>
          <p:cNvPr id="84" name="TextBox 18"/>
          <p:cNvSpPr txBox="1"/>
          <p:nvPr/>
        </p:nvSpPr>
        <p:spPr>
          <a:xfrm>
            <a:off x="4416366" y="2967334"/>
            <a:ext cx="1734494" cy="777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defRPr sz="5400">
                <a:solidFill>
                  <a:srgbClr val="808080"/>
                </a:solidFill>
                <a:latin typeface="华文细黑"/>
                <a:ea typeface="华文细黑"/>
                <a:cs typeface="华文细黑"/>
                <a:sym typeface="华文细黑"/>
              </a:defRPr>
            </a:pPr>
            <a:r>
              <a:rPr dirty="0"/>
              <a:t>|</a:t>
            </a:r>
          </a:p>
        </p:txBody>
      </p:sp>
      <p:sp>
        <p:nvSpPr>
          <p:cNvPr id="85" name="TextBox 18"/>
          <p:cNvSpPr txBox="1"/>
          <p:nvPr/>
        </p:nvSpPr>
        <p:spPr>
          <a:xfrm>
            <a:off x="4285806" y="2705724"/>
            <a:ext cx="787640"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800">
                <a:solidFill>
                  <a:srgbClr val="808080"/>
                </a:solidFill>
                <a:latin typeface="华文细黑"/>
                <a:ea typeface="华文细黑"/>
                <a:cs typeface="华文细黑"/>
                <a:sym typeface="华文细黑"/>
              </a:defRPr>
            </a:lvl1pPr>
          </a:lstStyle>
          <a:p>
            <a:r>
              <a:t>1</a:t>
            </a:r>
          </a:p>
        </p:txBody>
      </p:sp>
      <p:sp>
        <p:nvSpPr>
          <p:cNvPr id="86" name="TextBox 18"/>
          <p:cNvSpPr txBox="1"/>
          <p:nvPr/>
        </p:nvSpPr>
        <p:spPr>
          <a:xfrm>
            <a:off x="1749345" y="205040"/>
            <a:ext cx="1734494" cy="5336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1300">
                <a:solidFill>
                  <a:srgbClr val="229BBF"/>
                </a:solidFill>
                <a:latin typeface="华文细黑"/>
                <a:ea typeface="华文细黑"/>
                <a:cs typeface="华文细黑"/>
                <a:sym typeface="华文细黑"/>
              </a:defRPr>
            </a:lvl1pPr>
          </a:lstStyle>
          <a:p>
            <a:r>
              <a:t>1</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接连接符 18">
            <a:extLst>
              <a:ext uri="{FF2B5EF4-FFF2-40B4-BE49-F238E27FC236}">
                <a16:creationId xmlns:a16="http://schemas.microsoft.com/office/drawing/2014/main" id="{25D1645A-4AD6-4282-AD85-667DB4AA7F7B}"/>
              </a:ext>
            </a:extLst>
          </p:cNvPr>
          <p:cNvSpPr/>
          <p:nvPr/>
        </p:nvSpPr>
        <p:spPr>
          <a:xfrm flipH="1">
            <a:off x="407791" y="520707"/>
            <a:ext cx="1" cy="531224"/>
          </a:xfrm>
          <a:prstGeom prst="line">
            <a:avLst/>
          </a:prstGeom>
          <a:ln w="57150">
            <a:solidFill>
              <a:srgbClr val="229BBF"/>
            </a:solidFill>
            <a:miter/>
          </a:ln>
        </p:spPr>
        <p:txBody>
          <a:bodyPr lIns="45719" rIns="45719"/>
          <a:lstStyle/>
          <a:p>
            <a:endParaRPr/>
          </a:p>
        </p:txBody>
      </p:sp>
      <p:sp>
        <p:nvSpPr>
          <p:cNvPr id="5" name="矩形 17">
            <a:extLst>
              <a:ext uri="{FF2B5EF4-FFF2-40B4-BE49-F238E27FC236}">
                <a16:creationId xmlns:a16="http://schemas.microsoft.com/office/drawing/2014/main" id="{333BEDF8-7012-4731-8738-57EAEA0CD384}"/>
              </a:ext>
            </a:extLst>
          </p:cNvPr>
          <p:cNvSpPr txBox="1"/>
          <p:nvPr/>
        </p:nvSpPr>
        <p:spPr>
          <a:xfrm>
            <a:off x="641907" y="520707"/>
            <a:ext cx="7422864" cy="1723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Introduction and Background</a:t>
            </a:r>
            <a:endParaRPr lang="zh-CN" altLang="en-US" sz="4000" dirty="0"/>
          </a:p>
          <a:p>
            <a:endParaRPr dirty="0"/>
          </a:p>
        </p:txBody>
      </p:sp>
      <p:sp>
        <p:nvSpPr>
          <p:cNvPr id="6" name="文本框 5">
            <a:extLst>
              <a:ext uri="{FF2B5EF4-FFF2-40B4-BE49-F238E27FC236}">
                <a16:creationId xmlns:a16="http://schemas.microsoft.com/office/drawing/2014/main" id="{32C25CD2-C00F-4743-A63A-27226252313D}"/>
              </a:ext>
            </a:extLst>
          </p:cNvPr>
          <p:cNvSpPr txBox="1"/>
          <p:nvPr/>
        </p:nvSpPr>
        <p:spPr>
          <a:xfrm>
            <a:off x="423653" y="1397992"/>
            <a:ext cx="11501558" cy="40775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marL="285750" indent="-285750" algn="just">
              <a:lnSpc>
                <a:spcPct val="150000"/>
              </a:lnSpc>
              <a:buFont typeface="Wingdings" panose="05000000000000000000" pitchFamily="2" charset="2"/>
              <a:buChar char="l"/>
            </a:pPr>
            <a:r>
              <a:rPr lang="en-US" altLang="zh-CN" sz="2400" dirty="0"/>
              <a:t>Liver is the largest organ in human body that helps with food digestion and immune system. </a:t>
            </a:r>
            <a:r>
              <a:rPr lang="en-US" altLang="zh-CN" sz="2400" b="1" dirty="0"/>
              <a:t>It determines how healthy human body is </a:t>
            </a:r>
            <a:r>
              <a:rPr lang="en-US" altLang="zh-CN" sz="2400" dirty="0"/>
              <a:t>.</a:t>
            </a:r>
          </a:p>
          <a:p>
            <a:pPr marL="285750" indent="-285750" algn="just">
              <a:lnSpc>
                <a:spcPct val="150000"/>
              </a:lnSpc>
              <a:buFont typeface="Wingdings" panose="05000000000000000000" pitchFamily="2" charset="2"/>
              <a:buChar char="l"/>
            </a:pPr>
            <a:r>
              <a:rPr lang="en-US" altLang="zh-CN" sz="2400" dirty="0"/>
              <a:t>Liver disease accounts for 2 million deaths per year worldwide, 1 million due to complications of cirrhosis and 1 million due to viral hepatitis and hepatocellular carcinoma.</a:t>
            </a:r>
          </a:p>
          <a:p>
            <a:pPr marL="285750" indent="-285750" algn="just">
              <a:lnSpc>
                <a:spcPct val="150000"/>
              </a:lnSpc>
              <a:buFont typeface="Wingdings" panose="05000000000000000000" pitchFamily="2" charset="2"/>
              <a:buChar char="l"/>
            </a:pPr>
            <a:r>
              <a:rPr lang="en-US" altLang="zh-CN" sz="2400" dirty="0"/>
              <a:t>Today it is common to have liver disease due to chronic alcohol abuse or fat accumulation.</a:t>
            </a:r>
          </a:p>
          <a:p>
            <a:pPr marL="285750" indent="-285750" algn="just">
              <a:lnSpc>
                <a:spcPct val="150000"/>
              </a:lnSpc>
              <a:buFont typeface="Wingdings" panose="05000000000000000000" pitchFamily="2" charset="2"/>
              <a:buChar char="l"/>
            </a:pPr>
            <a:endParaRPr lang="en-US" altLang="zh-CN" sz="2800" dirty="0">
              <a:latin typeface="Times  New Roman"/>
            </a:endParaRPr>
          </a:p>
          <a:p>
            <a:pPr algn="just">
              <a:lnSpc>
                <a:spcPct val="150000"/>
              </a:lnSpc>
            </a:pPr>
            <a:endParaRPr lang="zh-CN" altLang="en-US" sz="2800" dirty="0" err="1">
              <a:latin typeface="Times  New Roman"/>
            </a:endParaRPr>
          </a:p>
        </p:txBody>
      </p:sp>
      <p:pic>
        <p:nvPicPr>
          <p:cNvPr id="8" name="图片 7">
            <a:extLst>
              <a:ext uri="{FF2B5EF4-FFF2-40B4-BE49-F238E27FC236}">
                <a16:creationId xmlns:a16="http://schemas.microsoft.com/office/drawing/2014/main" id="{D1BF057D-0615-442D-9336-7525A0FA1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732" y="4451256"/>
            <a:ext cx="3366607" cy="2287654"/>
          </a:xfrm>
          <a:prstGeom prst="rect">
            <a:avLst/>
          </a:prstGeom>
        </p:spPr>
      </p:pic>
      <p:pic>
        <p:nvPicPr>
          <p:cNvPr id="4" name="图片 3">
            <a:extLst>
              <a:ext uri="{FF2B5EF4-FFF2-40B4-BE49-F238E27FC236}">
                <a16:creationId xmlns:a16="http://schemas.microsoft.com/office/drawing/2014/main" id="{B65EE0F0-E44E-4279-80BC-9693A9038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126" y="4531306"/>
            <a:ext cx="4721290" cy="2207603"/>
          </a:xfrm>
          <a:prstGeom prst="rect">
            <a:avLst/>
          </a:prstGeom>
        </p:spPr>
      </p:pic>
    </p:spTree>
    <p:extLst>
      <p:ext uri="{BB962C8B-B14F-4D97-AF65-F5344CB8AC3E}">
        <p14:creationId xmlns:p14="http://schemas.microsoft.com/office/powerpoint/2010/main" val="9918283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接连接符 18">
            <a:extLst>
              <a:ext uri="{FF2B5EF4-FFF2-40B4-BE49-F238E27FC236}">
                <a16:creationId xmlns:a16="http://schemas.microsoft.com/office/drawing/2014/main" id="{25D1645A-4AD6-4282-AD85-667DB4AA7F7B}"/>
              </a:ext>
            </a:extLst>
          </p:cNvPr>
          <p:cNvSpPr/>
          <p:nvPr/>
        </p:nvSpPr>
        <p:spPr>
          <a:xfrm flipH="1">
            <a:off x="532384" y="497933"/>
            <a:ext cx="1" cy="531224"/>
          </a:xfrm>
          <a:prstGeom prst="line">
            <a:avLst/>
          </a:prstGeom>
          <a:ln w="57150">
            <a:solidFill>
              <a:srgbClr val="229BBF"/>
            </a:solidFill>
            <a:miter/>
          </a:ln>
        </p:spPr>
        <p:txBody>
          <a:bodyPr lIns="45719" rIns="45719"/>
          <a:lstStyle/>
          <a:p>
            <a:endParaRPr/>
          </a:p>
        </p:txBody>
      </p:sp>
      <p:sp>
        <p:nvSpPr>
          <p:cNvPr id="5" name="矩形 17">
            <a:extLst>
              <a:ext uri="{FF2B5EF4-FFF2-40B4-BE49-F238E27FC236}">
                <a16:creationId xmlns:a16="http://schemas.microsoft.com/office/drawing/2014/main" id="{333BEDF8-7012-4731-8738-57EAEA0CD384}"/>
              </a:ext>
            </a:extLst>
          </p:cNvPr>
          <p:cNvSpPr txBox="1"/>
          <p:nvPr/>
        </p:nvSpPr>
        <p:spPr>
          <a:xfrm>
            <a:off x="766500" y="497933"/>
            <a:ext cx="7422864" cy="1723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Introduction and Background</a:t>
            </a:r>
            <a:endParaRPr lang="zh-CN" altLang="en-US" sz="4000" dirty="0"/>
          </a:p>
          <a:p>
            <a:endParaRPr dirty="0"/>
          </a:p>
        </p:txBody>
      </p:sp>
      <p:sp>
        <p:nvSpPr>
          <p:cNvPr id="6" name="文本框 5">
            <a:extLst>
              <a:ext uri="{FF2B5EF4-FFF2-40B4-BE49-F238E27FC236}">
                <a16:creationId xmlns:a16="http://schemas.microsoft.com/office/drawing/2014/main" id="{32C25CD2-C00F-4743-A63A-27226252313D}"/>
              </a:ext>
            </a:extLst>
          </p:cNvPr>
          <p:cNvSpPr txBox="1"/>
          <p:nvPr/>
        </p:nvSpPr>
        <p:spPr>
          <a:xfrm>
            <a:off x="811279" y="1888221"/>
            <a:ext cx="4326903"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marL="285750" indent="-285750">
              <a:buFont typeface="Wingdings" panose="05000000000000000000" pitchFamily="2" charset="2"/>
              <a:buChar char="l"/>
            </a:pPr>
            <a:endParaRPr lang="en-US" altLang="zh-CN" sz="1400" dirty="0">
              <a:latin typeface="Times  New Roman"/>
            </a:endParaRPr>
          </a:p>
          <a:p>
            <a:pPr algn="l"/>
            <a:endParaRPr lang="zh-CN" altLang="en-US" sz="1400" dirty="0" err="1">
              <a:latin typeface="Times  New Roman"/>
            </a:endParaRPr>
          </a:p>
        </p:txBody>
      </p:sp>
      <p:sp>
        <p:nvSpPr>
          <p:cNvPr id="7" name="文本框 6">
            <a:extLst>
              <a:ext uri="{FF2B5EF4-FFF2-40B4-BE49-F238E27FC236}">
                <a16:creationId xmlns:a16="http://schemas.microsoft.com/office/drawing/2014/main" id="{1E492AEB-E228-4856-A126-CC42B2AD3DE7}"/>
              </a:ext>
            </a:extLst>
          </p:cNvPr>
          <p:cNvSpPr txBox="1"/>
          <p:nvPr/>
        </p:nvSpPr>
        <p:spPr>
          <a:xfrm>
            <a:off x="221187" y="1160506"/>
            <a:ext cx="11736925" cy="6119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marL="285750" indent="-285750" algn="just">
              <a:lnSpc>
                <a:spcPct val="150000"/>
              </a:lnSpc>
              <a:buFont typeface="Wingdings" panose="05000000000000000000" pitchFamily="2" charset="2"/>
              <a:buChar char="u"/>
            </a:pPr>
            <a:r>
              <a:rPr lang="en-US" altLang="zh-CN" sz="2400" dirty="0"/>
              <a:t>The death rate of liver disease keeps climbing though the medical treatments become more advanced. </a:t>
            </a:r>
          </a:p>
          <a:p>
            <a:pPr marL="285750" indent="-285750" algn="just">
              <a:lnSpc>
                <a:spcPct val="150000"/>
              </a:lnSpc>
              <a:buFont typeface="Wingdings" panose="05000000000000000000" pitchFamily="2" charset="2"/>
              <a:buChar char="u"/>
            </a:pPr>
            <a:r>
              <a:rPr lang="en-US" altLang="zh-CN" sz="2400" dirty="0"/>
              <a:t>The problem tends to lie in the subjective and manual diagnosis stage of analyzing the morphological criteria on magnetic resonance(MR) imaging.</a:t>
            </a:r>
          </a:p>
          <a:p>
            <a:pPr marL="285750" indent="-285750" algn="just">
              <a:lnSpc>
                <a:spcPct val="150000"/>
              </a:lnSpc>
              <a:buFont typeface="Wingdings" panose="05000000000000000000" pitchFamily="2" charset="2"/>
              <a:buChar char="u"/>
            </a:pPr>
            <a:r>
              <a:rPr lang="en-US" altLang="zh-CN" sz="2400" dirty="0"/>
              <a:t>This diagnosis process is subjective and difficult for inexperienced radiologists and doctors.</a:t>
            </a:r>
          </a:p>
          <a:p>
            <a:pPr marL="285750" indent="-285750" algn="just">
              <a:lnSpc>
                <a:spcPct val="150000"/>
              </a:lnSpc>
              <a:buFont typeface="Wingdings" panose="05000000000000000000" pitchFamily="2" charset="2"/>
              <a:buChar char="u"/>
            </a:pPr>
            <a:r>
              <a:rPr lang="en-US" altLang="zh-CN" sz="2400" dirty="0"/>
              <a:t>It is necessary to establish a more accurate and precise way of diagnosis. </a:t>
            </a:r>
            <a:r>
              <a:rPr lang="en-US" altLang="zh-CN" sz="2400" b="1" dirty="0"/>
              <a:t>Designing a computer-aided model could potentially be the best way to help with the diagnosis process. </a:t>
            </a:r>
          </a:p>
          <a:p>
            <a:pPr marL="285750" indent="-285750" algn="just">
              <a:lnSpc>
                <a:spcPct val="150000"/>
              </a:lnSpc>
              <a:buFont typeface="Wingdings" panose="05000000000000000000" pitchFamily="2" charset="2"/>
              <a:buChar char="u"/>
            </a:pPr>
            <a:endParaRPr lang="en-US" altLang="zh-CN" sz="2400" dirty="0"/>
          </a:p>
          <a:p>
            <a:pPr algn="just">
              <a:lnSpc>
                <a:spcPct val="150000"/>
              </a:lnSpc>
            </a:pPr>
            <a:endParaRPr lang="en-US" altLang="zh-CN" sz="2400" dirty="0"/>
          </a:p>
          <a:p>
            <a:pPr algn="just">
              <a:lnSpc>
                <a:spcPct val="150000"/>
              </a:lnSpc>
            </a:pPr>
            <a:endParaRPr lang="en-US" altLang="zh-CN" sz="2400" dirty="0">
              <a:latin typeface="Times  New Roman"/>
            </a:endParaRPr>
          </a:p>
          <a:p>
            <a:pPr algn="just">
              <a:lnSpc>
                <a:spcPct val="150000"/>
              </a:lnSpc>
            </a:pPr>
            <a:endParaRPr lang="zh-CN" altLang="en-US" sz="2400" dirty="0" err="1">
              <a:latin typeface="Times  New Roman"/>
            </a:endParaRPr>
          </a:p>
        </p:txBody>
      </p:sp>
      <p:pic>
        <p:nvPicPr>
          <p:cNvPr id="4" name="图片 3">
            <a:extLst>
              <a:ext uri="{FF2B5EF4-FFF2-40B4-BE49-F238E27FC236}">
                <a16:creationId xmlns:a16="http://schemas.microsoft.com/office/drawing/2014/main" id="{46782D6F-418A-4175-9A61-1F0A1CDCE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772" y="5060297"/>
            <a:ext cx="3618561" cy="1633821"/>
          </a:xfrm>
          <a:prstGeom prst="rect">
            <a:avLst/>
          </a:prstGeom>
        </p:spPr>
      </p:pic>
      <p:pic>
        <p:nvPicPr>
          <p:cNvPr id="8" name="图片 7">
            <a:extLst>
              <a:ext uri="{FF2B5EF4-FFF2-40B4-BE49-F238E27FC236}">
                <a16:creationId xmlns:a16="http://schemas.microsoft.com/office/drawing/2014/main" id="{FE8D9D2E-0734-47D7-8ADA-C24812EFD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09" y="5060297"/>
            <a:ext cx="2619375" cy="1743075"/>
          </a:xfrm>
          <a:prstGeom prst="rect">
            <a:avLst/>
          </a:prstGeom>
        </p:spPr>
      </p:pic>
      <p:pic>
        <p:nvPicPr>
          <p:cNvPr id="10" name="图片 9">
            <a:extLst>
              <a:ext uri="{FF2B5EF4-FFF2-40B4-BE49-F238E27FC236}">
                <a16:creationId xmlns:a16="http://schemas.microsoft.com/office/drawing/2014/main" id="{ECCCD044-7DFA-4E15-A936-E622A4200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1693" y="5060297"/>
            <a:ext cx="1798286" cy="1743075"/>
          </a:xfrm>
          <a:prstGeom prst="rect">
            <a:avLst/>
          </a:prstGeom>
        </p:spPr>
      </p:pic>
    </p:spTree>
    <p:extLst>
      <p:ext uri="{BB962C8B-B14F-4D97-AF65-F5344CB8AC3E}">
        <p14:creationId xmlns:p14="http://schemas.microsoft.com/office/powerpoint/2010/main" val="30823767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接连接符 18">
            <a:extLst>
              <a:ext uri="{FF2B5EF4-FFF2-40B4-BE49-F238E27FC236}">
                <a16:creationId xmlns:a16="http://schemas.microsoft.com/office/drawing/2014/main" id="{25D1645A-4AD6-4282-AD85-667DB4AA7F7B}"/>
              </a:ext>
            </a:extLst>
          </p:cNvPr>
          <p:cNvSpPr/>
          <p:nvPr/>
        </p:nvSpPr>
        <p:spPr>
          <a:xfrm flipH="1">
            <a:off x="532384" y="828484"/>
            <a:ext cx="1" cy="531224"/>
          </a:xfrm>
          <a:prstGeom prst="line">
            <a:avLst/>
          </a:prstGeom>
          <a:ln w="57150">
            <a:solidFill>
              <a:srgbClr val="229BBF"/>
            </a:solidFill>
            <a:miter/>
          </a:ln>
        </p:spPr>
        <p:txBody>
          <a:bodyPr lIns="45719" rIns="45719"/>
          <a:lstStyle/>
          <a:p>
            <a:endParaRPr/>
          </a:p>
        </p:txBody>
      </p:sp>
      <p:sp>
        <p:nvSpPr>
          <p:cNvPr id="5" name="矩形 17">
            <a:extLst>
              <a:ext uri="{FF2B5EF4-FFF2-40B4-BE49-F238E27FC236}">
                <a16:creationId xmlns:a16="http://schemas.microsoft.com/office/drawing/2014/main" id="{333BEDF8-7012-4731-8738-57EAEA0CD384}"/>
              </a:ext>
            </a:extLst>
          </p:cNvPr>
          <p:cNvSpPr txBox="1"/>
          <p:nvPr/>
        </p:nvSpPr>
        <p:spPr>
          <a:xfrm>
            <a:off x="766500" y="828484"/>
            <a:ext cx="7422864" cy="1723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Introduction and Background</a:t>
            </a:r>
            <a:endParaRPr lang="zh-CN" altLang="en-US" sz="4000" dirty="0"/>
          </a:p>
          <a:p>
            <a:endParaRPr dirty="0"/>
          </a:p>
        </p:txBody>
      </p:sp>
      <p:sp>
        <p:nvSpPr>
          <p:cNvPr id="6" name="文本框 5">
            <a:extLst>
              <a:ext uri="{FF2B5EF4-FFF2-40B4-BE49-F238E27FC236}">
                <a16:creationId xmlns:a16="http://schemas.microsoft.com/office/drawing/2014/main" id="{32C25CD2-C00F-4743-A63A-27226252313D}"/>
              </a:ext>
            </a:extLst>
          </p:cNvPr>
          <p:cNvSpPr txBox="1"/>
          <p:nvPr/>
        </p:nvSpPr>
        <p:spPr>
          <a:xfrm>
            <a:off x="811279" y="1888221"/>
            <a:ext cx="4326903"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marL="285750" indent="-285750">
              <a:buFont typeface="Wingdings" panose="05000000000000000000" pitchFamily="2" charset="2"/>
              <a:buChar char="l"/>
            </a:pPr>
            <a:endParaRPr lang="en-US" altLang="zh-CN" sz="1400" dirty="0">
              <a:latin typeface="Times  New Roman"/>
            </a:endParaRPr>
          </a:p>
          <a:p>
            <a:pPr algn="l"/>
            <a:endParaRPr lang="zh-CN" altLang="en-US" sz="1400" dirty="0" err="1">
              <a:latin typeface="Times  New Roman"/>
            </a:endParaRPr>
          </a:p>
        </p:txBody>
      </p:sp>
      <p:sp>
        <p:nvSpPr>
          <p:cNvPr id="7" name="文本框 6">
            <a:extLst>
              <a:ext uri="{FF2B5EF4-FFF2-40B4-BE49-F238E27FC236}">
                <a16:creationId xmlns:a16="http://schemas.microsoft.com/office/drawing/2014/main" id="{1E492AEB-E228-4856-A126-CC42B2AD3DE7}"/>
              </a:ext>
            </a:extLst>
          </p:cNvPr>
          <p:cNvSpPr txBox="1"/>
          <p:nvPr/>
        </p:nvSpPr>
        <p:spPr>
          <a:xfrm>
            <a:off x="764717" y="1535208"/>
            <a:ext cx="11185252" cy="1354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nSpc>
                <a:spcPct val="150000"/>
              </a:lnSpc>
            </a:pPr>
            <a:r>
              <a:rPr lang="en-US" altLang="zh-CN" sz="2400" dirty="0"/>
              <a:t>More reason for establishing an intelligent diagnosis model other than precision </a:t>
            </a:r>
          </a:p>
          <a:p>
            <a:endParaRPr lang="en-US" altLang="zh-CN" dirty="0"/>
          </a:p>
          <a:p>
            <a:endParaRPr lang="en-US" altLang="zh-CN" sz="1400" dirty="0">
              <a:latin typeface="Times  New Roman"/>
            </a:endParaRPr>
          </a:p>
          <a:p>
            <a:pPr algn="l"/>
            <a:endParaRPr lang="zh-CN" altLang="en-US" sz="1400" dirty="0" err="1">
              <a:latin typeface="Times  New Roman"/>
            </a:endParaRPr>
          </a:p>
        </p:txBody>
      </p:sp>
      <p:sp>
        <p:nvSpPr>
          <p:cNvPr id="2" name="文本框 1">
            <a:extLst>
              <a:ext uri="{FF2B5EF4-FFF2-40B4-BE49-F238E27FC236}">
                <a16:creationId xmlns:a16="http://schemas.microsoft.com/office/drawing/2014/main" id="{F5C29017-22B5-4689-8A2D-F2B57728B13B}"/>
              </a:ext>
            </a:extLst>
          </p:cNvPr>
          <p:cNvSpPr txBox="1"/>
          <p:nvPr/>
        </p:nvSpPr>
        <p:spPr>
          <a:xfrm>
            <a:off x="766500" y="2714920"/>
            <a:ext cx="4833022" cy="37330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l"/>
            <a:endParaRPr lang="zh-CN" altLang="en-US" sz="4000" dirty="0" err="1"/>
          </a:p>
        </p:txBody>
      </p:sp>
      <p:sp>
        <p:nvSpPr>
          <p:cNvPr id="8" name="文本框 7">
            <a:extLst>
              <a:ext uri="{FF2B5EF4-FFF2-40B4-BE49-F238E27FC236}">
                <a16:creationId xmlns:a16="http://schemas.microsoft.com/office/drawing/2014/main" id="{53D722C1-6ABF-4C04-BBC1-A4545D3D645D}"/>
              </a:ext>
            </a:extLst>
          </p:cNvPr>
          <p:cNvSpPr txBox="1"/>
          <p:nvPr/>
        </p:nvSpPr>
        <p:spPr>
          <a:xfrm>
            <a:off x="761680" y="2107458"/>
            <a:ext cx="11478901" cy="46782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marL="285750" indent="-285750" algn="just">
              <a:lnSpc>
                <a:spcPct val="150000"/>
              </a:lnSpc>
              <a:buFont typeface="Wingdings" panose="05000000000000000000" pitchFamily="2" charset="2"/>
              <a:buChar char="p"/>
            </a:pPr>
            <a:r>
              <a:rPr lang="en-US" altLang="zh-CN" sz="2400" dirty="0"/>
              <a:t>Machines and models could always be improved and up-to-dated, while human doctors need extensive time to be trained.</a:t>
            </a:r>
          </a:p>
          <a:p>
            <a:pPr marL="285750" indent="-285750" algn="just">
              <a:lnSpc>
                <a:spcPct val="150000"/>
              </a:lnSpc>
              <a:buFont typeface="Wingdings" panose="05000000000000000000" pitchFamily="2" charset="2"/>
              <a:buChar char="p"/>
            </a:pPr>
            <a:r>
              <a:rPr lang="en-US" altLang="zh-CN" sz="2400" dirty="0"/>
              <a:t>Once model is established, it could be applied anywhere in the world.</a:t>
            </a:r>
          </a:p>
          <a:p>
            <a:pPr marL="285750" indent="-285750" algn="just">
              <a:lnSpc>
                <a:spcPct val="150000"/>
              </a:lnSpc>
              <a:buFont typeface="Wingdings" panose="05000000000000000000" pitchFamily="2" charset="2"/>
              <a:buChar char="p"/>
            </a:pPr>
            <a:r>
              <a:rPr lang="en-US" altLang="zh-CN" sz="2400" dirty="0"/>
              <a:t>Using the model can significantly reduce extra cost for both patients and hospitals.</a:t>
            </a:r>
          </a:p>
          <a:p>
            <a:pPr marL="285750" indent="-285750" algn="just">
              <a:buFont typeface="Wingdings" panose="05000000000000000000" pitchFamily="2" charset="2"/>
              <a:buChar char="p"/>
            </a:pPr>
            <a:endParaRPr lang="en-US" altLang="zh-CN" dirty="0"/>
          </a:p>
          <a:p>
            <a:pPr algn="just"/>
            <a:r>
              <a:rPr lang="en-US" altLang="zh-CN" dirty="0"/>
              <a:t>  </a:t>
            </a:r>
          </a:p>
          <a:p>
            <a:pPr marL="285750" indent="-285750" algn="just">
              <a:buFont typeface="Wingdings" panose="05000000000000000000" pitchFamily="2" charset="2"/>
              <a:buChar char="p"/>
            </a:pPr>
            <a:endParaRPr lang="en-US" altLang="zh-CN" dirty="0"/>
          </a:p>
          <a:p>
            <a:pPr marL="285750" indent="-285750" algn="just">
              <a:buFont typeface="Wingdings" panose="05000000000000000000" pitchFamily="2" charset="2"/>
              <a:buChar char="p"/>
            </a:pPr>
            <a:endParaRPr lang="en-US" altLang="zh-CN" dirty="0"/>
          </a:p>
          <a:p>
            <a:pPr marL="285750" indent="-285750" algn="just">
              <a:buFont typeface="Wingdings" panose="05000000000000000000" pitchFamily="2" charset="2"/>
              <a:buChar char="p"/>
            </a:pPr>
            <a:endParaRPr lang="en-US" altLang="zh-CN" dirty="0"/>
          </a:p>
          <a:p>
            <a:pPr marL="285750" indent="-285750" algn="just">
              <a:buFont typeface="Wingdings" panose="05000000000000000000" pitchFamily="2" charset="2"/>
              <a:buChar char="p"/>
            </a:pPr>
            <a:endParaRPr lang="en-US" altLang="zh-CN" dirty="0"/>
          </a:p>
          <a:p>
            <a:pPr algn="just"/>
            <a:endParaRPr lang="en-US" altLang="zh-CN" dirty="0"/>
          </a:p>
          <a:p>
            <a:pPr algn="just"/>
            <a:endParaRPr lang="en-US" altLang="zh-CN" sz="1400" dirty="0">
              <a:latin typeface="Times  New Roman"/>
            </a:endParaRPr>
          </a:p>
          <a:p>
            <a:pPr algn="just"/>
            <a:endParaRPr lang="zh-CN" altLang="en-US" sz="1400" dirty="0" err="1">
              <a:latin typeface="Times  New Roman"/>
            </a:endParaRPr>
          </a:p>
        </p:txBody>
      </p:sp>
      <p:pic>
        <p:nvPicPr>
          <p:cNvPr id="11" name="图片 10">
            <a:extLst>
              <a:ext uri="{FF2B5EF4-FFF2-40B4-BE49-F238E27FC236}">
                <a16:creationId xmlns:a16="http://schemas.microsoft.com/office/drawing/2014/main" id="{656C0E51-4283-4C64-AD4E-2F3E4EA89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654" y="4446560"/>
            <a:ext cx="3290594" cy="2218684"/>
          </a:xfrm>
          <a:prstGeom prst="rect">
            <a:avLst/>
          </a:prstGeom>
        </p:spPr>
      </p:pic>
      <p:pic>
        <p:nvPicPr>
          <p:cNvPr id="4" name="图片 3">
            <a:extLst>
              <a:ext uri="{FF2B5EF4-FFF2-40B4-BE49-F238E27FC236}">
                <a16:creationId xmlns:a16="http://schemas.microsoft.com/office/drawing/2014/main" id="{3C72FF79-4964-4834-AAEB-565447022644}"/>
              </a:ext>
            </a:extLst>
          </p:cNvPr>
          <p:cNvPicPr>
            <a:picLocks noChangeAspect="1"/>
          </p:cNvPicPr>
          <p:nvPr/>
        </p:nvPicPr>
        <p:blipFill>
          <a:blip r:embed="rId3"/>
          <a:stretch>
            <a:fillRect/>
          </a:stretch>
        </p:blipFill>
        <p:spPr>
          <a:xfrm>
            <a:off x="1817280" y="4392961"/>
            <a:ext cx="3290594" cy="2217860"/>
          </a:xfrm>
          <a:prstGeom prst="rect">
            <a:avLst/>
          </a:prstGeom>
        </p:spPr>
      </p:pic>
    </p:spTree>
    <p:extLst>
      <p:ext uri="{BB962C8B-B14F-4D97-AF65-F5344CB8AC3E}">
        <p14:creationId xmlns:p14="http://schemas.microsoft.com/office/powerpoint/2010/main" val="4378850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接连接符 18">
            <a:extLst>
              <a:ext uri="{FF2B5EF4-FFF2-40B4-BE49-F238E27FC236}">
                <a16:creationId xmlns:a16="http://schemas.microsoft.com/office/drawing/2014/main" id="{25D1645A-4AD6-4282-AD85-667DB4AA7F7B}"/>
              </a:ext>
            </a:extLst>
          </p:cNvPr>
          <p:cNvSpPr/>
          <p:nvPr/>
        </p:nvSpPr>
        <p:spPr>
          <a:xfrm flipH="1">
            <a:off x="532384" y="335847"/>
            <a:ext cx="1" cy="531224"/>
          </a:xfrm>
          <a:prstGeom prst="line">
            <a:avLst/>
          </a:prstGeom>
          <a:ln w="57150">
            <a:solidFill>
              <a:srgbClr val="229BBF"/>
            </a:solidFill>
            <a:miter/>
          </a:ln>
        </p:spPr>
        <p:txBody>
          <a:bodyPr lIns="45719" rIns="45719"/>
          <a:lstStyle/>
          <a:p>
            <a:endParaRPr/>
          </a:p>
        </p:txBody>
      </p:sp>
      <p:sp>
        <p:nvSpPr>
          <p:cNvPr id="5" name="矩形 17">
            <a:extLst>
              <a:ext uri="{FF2B5EF4-FFF2-40B4-BE49-F238E27FC236}">
                <a16:creationId xmlns:a16="http://schemas.microsoft.com/office/drawing/2014/main" id="{333BEDF8-7012-4731-8738-57EAEA0CD384}"/>
              </a:ext>
            </a:extLst>
          </p:cNvPr>
          <p:cNvSpPr txBox="1"/>
          <p:nvPr/>
        </p:nvSpPr>
        <p:spPr>
          <a:xfrm>
            <a:off x="766500" y="335847"/>
            <a:ext cx="7551104"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Introduction and Background </a:t>
            </a:r>
          </a:p>
        </p:txBody>
      </p:sp>
      <p:sp>
        <p:nvSpPr>
          <p:cNvPr id="6" name="文本框 5">
            <a:extLst>
              <a:ext uri="{FF2B5EF4-FFF2-40B4-BE49-F238E27FC236}">
                <a16:creationId xmlns:a16="http://schemas.microsoft.com/office/drawing/2014/main" id="{32C25CD2-C00F-4743-A63A-27226252313D}"/>
              </a:ext>
            </a:extLst>
          </p:cNvPr>
          <p:cNvSpPr txBox="1"/>
          <p:nvPr/>
        </p:nvSpPr>
        <p:spPr>
          <a:xfrm>
            <a:off x="811279" y="1888221"/>
            <a:ext cx="4326903"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marL="285750" indent="-285750">
              <a:buFont typeface="Wingdings" panose="05000000000000000000" pitchFamily="2" charset="2"/>
              <a:buChar char="l"/>
            </a:pPr>
            <a:endParaRPr lang="en-US" altLang="zh-CN" sz="1400" dirty="0">
              <a:latin typeface="Times  New Roman"/>
            </a:endParaRPr>
          </a:p>
          <a:p>
            <a:pPr algn="l"/>
            <a:endParaRPr lang="zh-CN" altLang="en-US" sz="1400" dirty="0" err="1">
              <a:latin typeface="Times  New Roman"/>
            </a:endParaRPr>
          </a:p>
        </p:txBody>
      </p:sp>
      <p:sp>
        <p:nvSpPr>
          <p:cNvPr id="7" name="文本框 6">
            <a:extLst>
              <a:ext uri="{FF2B5EF4-FFF2-40B4-BE49-F238E27FC236}">
                <a16:creationId xmlns:a16="http://schemas.microsoft.com/office/drawing/2014/main" id="{1E492AEB-E228-4856-A126-CC42B2AD3DE7}"/>
              </a:ext>
            </a:extLst>
          </p:cNvPr>
          <p:cNvSpPr txBox="1"/>
          <p:nvPr/>
        </p:nvSpPr>
        <p:spPr>
          <a:xfrm>
            <a:off x="811279" y="1888221"/>
            <a:ext cx="4326903"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marL="285750" indent="-285750">
              <a:buFont typeface="Wingdings" panose="05000000000000000000" pitchFamily="2" charset="2"/>
              <a:buChar char="u"/>
            </a:pPr>
            <a:endParaRPr lang="en-US" altLang="zh-CN" dirty="0"/>
          </a:p>
          <a:p>
            <a:endParaRPr lang="en-US" altLang="zh-CN" dirty="0"/>
          </a:p>
          <a:p>
            <a:endParaRPr lang="en-US" altLang="zh-CN" sz="1400" dirty="0">
              <a:latin typeface="Times  New Roman"/>
            </a:endParaRPr>
          </a:p>
          <a:p>
            <a:pPr algn="l"/>
            <a:endParaRPr lang="zh-CN" altLang="en-US" sz="1400" dirty="0" err="1">
              <a:latin typeface="Times  New Roman"/>
            </a:endParaRPr>
          </a:p>
        </p:txBody>
      </p:sp>
      <p:sp>
        <p:nvSpPr>
          <p:cNvPr id="2" name="文本框 1">
            <a:extLst>
              <a:ext uri="{FF2B5EF4-FFF2-40B4-BE49-F238E27FC236}">
                <a16:creationId xmlns:a16="http://schemas.microsoft.com/office/drawing/2014/main" id="{C11420B7-5D14-4595-A79D-783425134295}"/>
              </a:ext>
            </a:extLst>
          </p:cNvPr>
          <p:cNvSpPr txBox="1"/>
          <p:nvPr/>
        </p:nvSpPr>
        <p:spPr>
          <a:xfrm>
            <a:off x="766500" y="2411441"/>
            <a:ext cx="2862820" cy="14811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l"/>
            <a:endParaRPr lang="zh-CN" altLang="en-US" sz="4000" dirty="0" err="1"/>
          </a:p>
        </p:txBody>
      </p:sp>
      <p:sp>
        <p:nvSpPr>
          <p:cNvPr id="8" name="文本框 7">
            <a:extLst>
              <a:ext uri="{FF2B5EF4-FFF2-40B4-BE49-F238E27FC236}">
                <a16:creationId xmlns:a16="http://schemas.microsoft.com/office/drawing/2014/main" id="{5FADB74C-045E-4E02-B22C-86D38B4EF451}"/>
              </a:ext>
            </a:extLst>
          </p:cNvPr>
          <p:cNvSpPr txBox="1"/>
          <p:nvPr/>
        </p:nvSpPr>
        <p:spPr>
          <a:xfrm>
            <a:off x="448448" y="1299271"/>
            <a:ext cx="7214618" cy="156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r>
              <a:rPr lang="en-US" altLang="zh-CN" sz="2400" dirty="0"/>
              <a:t>Previously, many researchers proposed their models.</a:t>
            </a:r>
          </a:p>
          <a:p>
            <a:endParaRPr lang="en-US" altLang="zh-CN" sz="2400" dirty="0"/>
          </a:p>
          <a:p>
            <a:endParaRPr lang="en-US" altLang="zh-CN" sz="2400" dirty="0">
              <a:latin typeface="Times  New Roman"/>
            </a:endParaRPr>
          </a:p>
          <a:p>
            <a:pPr algn="l"/>
            <a:endParaRPr lang="zh-CN" altLang="en-US" sz="2400" dirty="0" err="1">
              <a:latin typeface="Times  New Roman"/>
            </a:endParaRPr>
          </a:p>
        </p:txBody>
      </p:sp>
      <p:sp>
        <p:nvSpPr>
          <p:cNvPr id="9" name="矩形 8">
            <a:extLst>
              <a:ext uri="{FF2B5EF4-FFF2-40B4-BE49-F238E27FC236}">
                <a16:creationId xmlns:a16="http://schemas.microsoft.com/office/drawing/2014/main" id="{D505CAE0-2450-4150-B706-CD0F96B49A98}"/>
              </a:ext>
            </a:extLst>
          </p:cNvPr>
          <p:cNvSpPr/>
          <p:nvPr/>
        </p:nvSpPr>
        <p:spPr>
          <a:xfrm>
            <a:off x="448448" y="1787622"/>
            <a:ext cx="11282404" cy="2677656"/>
          </a:xfrm>
          <a:prstGeom prst="rect">
            <a:avLst/>
          </a:prstGeom>
        </p:spPr>
        <p:txBody>
          <a:bodyPr wrap="square">
            <a:spAutoFit/>
          </a:bodyPr>
          <a:lstStyle/>
          <a:p>
            <a:pPr marL="285750" indent="-285750" algn="just">
              <a:buFont typeface="Wingdings" panose="05000000000000000000" pitchFamily="2" charset="2"/>
              <a:buChar char="ü"/>
            </a:pPr>
            <a:r>
              <a:rPr lang="zh-CN" altLang="en-US" sz="2400" dirty="0"/>
              <a:t> Mohamed A. et al. proposed a new hybrid data mining model</a:t>
            </a:r>
            <a:r>
              <a:rPr lang="en-US" altLang="zh-CN" sz="2400" dirty="0"/>
              <a:t> to provide a comprehensive analytic method for finding an optimal number of different pathological types of any disease and its complications </a:t>
            </a:r>
          </a:p>
          <a:p>
            <a:pPr marL="285750" indent="-285750" algn="just">
              <a:buFont typeface="Wingdings" panose="05000000000000000000" pitchFamily="2" charset="2"/>
              <a:buChar char="ü"/>
            </a:pPr>
            <a:r>
              <a:rPr lang="en-US" altLang="zh-CN" sz="2400" dirty="0"/>
              <a:t> S. Karthik et al. attempted to apply ANN Classification and LEM algorithm for intelligent diagnosis of liver disease</a:t>
            </a:r>
          </a:p>
          <a:p>
            <a:pPr marL="285750" indent="-285750" algn="just">
              <a:buFont typeface="Wingdings" panose="05000000000000000000" pitchFamily="2" charset="2"/>
              <a:buChar char="ü"/>
            </a:pPr>
            <a:r>
              <a:rPr lang="en-US" altLang="zh-CN" sz="2400" dirty="0"/>
              <a:t>Agnieszka </a:t>
            </a:r>
            <a:r>
              <a:rPr lang="en-US" altLang="zh-CN" sz="2400" dirty="0" err="1"/>
              <a:t>Onisko</a:t>
            </a:r>
            <a:r>
              <a:rPr lang="en-US" altLang="zh-CN" sz="2400" dirty="0"/>
              <a:t> et al. presented a Bayesian network model for diagnosis of liver disorders</a:t>
            </a:r>
            <a:endParaRPr lang="zh-CN" altLang="en-US" sz="2400" dirty="0"/>
          </a:p>
        </p:txBody>
      </p:sp>
      <p:pic>
        <p:nvPicPr>
          <p:cNvPr id="11" name="图片 10">
            <a:extLst>
              <a:ext uri="{FF2B5EF4-FFF2-40B4-BE49-F238E27FC236}">
                <a16:creationId xmlns:a16="http://schemas.microsoft.com/office/drawing/2014/main" id="{203098B8-E1E4-4786-9ECE-10D9155438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6728"/>
          <a:stretch/>
        </p:blipFill>
        <p:spPr>
          <a:xfrm>
            <a:off x="880948" y="4587465"/>
            <a:ext cx="2816884" cy="2138235"/>
          </a:xfrm>
          <a:prstGeom prst="rect">
            <a:avLst/>
          </a:prstGeom>
        </p:spPr>
      </p:pic>
      <p:pic>
        <p:nvPicPr>
          <p:cNvPr id="15" name="图片 14">
            <a:extLst>
              <a:ext uri="{FF2B5EF4-FFF2-40B4-BE49-F238E27FC236}">
                <a16:creationId xmlns:a16="http://schemas.microsoft.com/office/drawing/2014/main" id="{F3082498-E028-4EE8-B852-0F309A310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7604" y="4611935"/>
            <a:ext cx="3717287" cy="2037403"/>
          </a:xfrm>
          <a:prstGeom prst="rect">
            <a:avLst/>
          </a:prstGeom>
        </p:spPr>
      </p:pic>
      <p:pic>
        <p:nvPicPr>
          <p:cNvPr id="14" name="图片 13">
            <a:extLst>
              <a:ext uri="{FF2B5EF4-FFF2-40B4-BE49-F238E27FC236}">
                <a16:creationId xmlns:a16="http://schemas.microsoft.com/office/drawing/2014/main" id="{210962E7-C7D8-4716-B38B-74D85F1F56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2780"/>
          <a:stretch/>
        </p:blipFill>
        <p:spPr>
          <a:xfrm>
            <a:off x="4173782" y="4587206"/>
            <a:ext cx="3831735" cy="2050608"/>
          </a:xfrm>
          <a:prstGeom prst="rect">
            <a:avLst/>
          </a:prstGeom>
        </p:spPr>
      </p:pic>
    </p:spTree>
    <p:extLst>
      <p:ext uri="{BB962C8B-B14F-4D97-AF65-F5344CB8AC3E}">
        <p14:creationId xmlns:p14="http://schemas.microsoft.com/office/powerpoint/2010/main" val="370486648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18">
            <a:extLst>
              <a:ext uri="{FF2B5EF4-FFF2-40B4-BE49-F238E27FC236}">
                <a16:creationId xmlns:a16="http://schemas.microsoft.com/office/drawing/2014/main" id="{70B8358A-FEC3-4B2D-BF8A-D7C23A6BCB6B}"/>
              </a:ext>
            </a:extLst>
          </p:cNvPr>
          <p:cNvSpPr/>
          <p:nvPr/>
        </p:nvSpPr>
        <p:spPr>
          <a:xfrm flipH="1">
            <a:off x="532384" y="335847"/>
            <a:ext cx="1" cy="531224"/>
          </a:xfrm>
          <a:prstGeom prst="line">
            <a:avLst/>
          </a:prstGeom>
          <a:ln w="57150">
            <a:solidFill>
              <a:srgbClr val="229BBF"/>
            </a:solidFill>
            <a:miter/>
          </a:ln>
        </p:spPr>
        <p:txBody>
          <a:bodyPr lIns="45719" rIns="45719"/>
          <a:lstStyle/>
          <a:p>
            <a:endParaRPr/>
          </a:p>
        </p:txBody>
      </p:sp>
      <p:sp>
        <p:nvSpPr>
          <p:cNvPr id="3" name="矩形 17">
            <a:extLst>
              <a:ext uri="{FF2B5EF4-FFF2-40B4-BE49-F238E27FC236}">
                <a16:creationId xmlns:a16="http://schemas.microsoft.com/office/drawing/2014/main" id="{83E9E7A8-01ED-4AF6-8DF3-5352C04F445A}"/>
              </a:ext>
            </a:extLst>
          </p:cNvPr>
          <p:cNvSpPr txBox="1"/>
          <p:nvPr/>
        </p:nvSpPr>
        <p:spPr>
          <a:xfrm>
            <a:off x="766500" y="335847"/>
            <a:ext cx="7551104"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600">
                <a:solidFill>
                  <a:srgbClr val="229BBF"/>
                </a:solidFill>
                <a:latin typeface="华文细黑"/>
                <a:ea typeface="华文细黑"/>
                <a:cs typeface="华文细黑"/>
                <a:sym typeface="华文细黑"/>
              </a:defRPr>
            </a:lvl1pPr>
          </a:lstStyle>
          <a:p>
            <a:r>
              <a:rPr lang="en-US" altLang="zh-CN" sz="4000" dirty="0"/>
              <a:t>Introduction and Background </a:t>
            </a:r>
          </a:p>
        </p:txBody>
      </p:sp>
      <p:sp>
        <p:nvSpPr>
          <p:cNvPr id="4" name="文本框 3">
            <a:extLst>
              <a:ext uri="{FF2B5EF4-FFF2-40B4-BE49-F238E27FC236}">
                <a16:creationId xmlns:a16="http://schemas.microsoft.com/office/drawing/2014/main" id="{8D1761A1-9713-472B-A0F0-6F3FAD0F37A6}"/>
              </a:ext>
            </a:extLst>
          </p:cNvPr>
          <p:cNvSpPr txBox="1"/>
          <p:nvPr/>
        </p:nvSpPr>
        <p:spPr>
          <a:xfrm>
            <a:off x="423653" y="1164647"/>
            <a:ext cx="11501558" cy="4539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rtlCol="0">
            <a:spAutoFit/>
          </a:bodyPr>
          <a:lstStyle/>
          <a:p>
            <a:pPr algn="just">
              <a:lnSpc>
                <a:spcPct val="150000"/>
              </a:lnSpc>
            </a:pPr>
            <a:r>
              <a:rPr lang="en-US" altLang="zh-CN" sz="2400" dirty="0"/>
              <a:t>This research will establish a machine learning model based on a data set by using the SVM and the Random Forest method.</a:t>
            </a:r>
          </a:p>
          <a:p>
            <a:pPr marL="342900" indent="-342900" algn="just">
              <a:lnSpc>
                <a:spcPct val="150000"/>
              </a:lnSpc>
              <a:buFont typeface="Wingdings" panose="05000000000000000000" pitchFamily="2" charset="2"/>
              <a:buChar char="l"/>
            </a:pPr>
            <a:r>
              <a:rPr lang="en-US" altLang="zh-CN" sz="2400" dirty="0"/>
              <a:t>This data set contains 416 liver patient records and 167 non liver patient records collected from North East of Andhra Pradesh, India. </a:t>
            </a:r>
          </a:p>
          <a:p>
            <a:pPr marL="457200" indent="-457200" fontAlgn="base">
              <a:lnSpc>
                <a:spcPct val="150000"/>
              </a:lnSpc>
              <a:buFont typeface="Wingdings" panose="05000000000000000000" pitchFamily="2" charset="2"/>
              <a:buChar char="l"/>
            </a:pPr>
            <a:r>
              <a:rPr lang="en-US" altLang="zh-CN" sz="2400" dirty="0"/>
              <a:t>All data comes from the UCI ML Repository: UCI Machine Learning Repository Evaluation</a:t>
            </a:r>
            <a:r>
              <a:rPr lang="zh-CN" altLang="en-US" sz="2400" dirty="0"/>
              <a:t>：</a:t>
            </a:r>
            <a:r>
              <a:rPr lang="en-US" altLang="zh-CN" sz="2400" dirty="0"/>
              <a:t>Accuracy</a:t>
            </a:r>
            <a:r>
              <a:rPr lang="zh-CN" altLang="en-US" sz="2400" dirty="0"/>
              <a:t>，</a:t>
            </a:r>
            <a:r>
              <a:rPr lang="en-US" altLang="zh-CN" sz="2400" dirty="0"/>
              <a:t>Precision</a:t>
            </a:r>
            <a:r>
              <a:rPr lang="zh-CN" altLang="en-US" sz="2400" dirty="0"/>
              <a:t>，</a:t>
            </a:r>
            <a:r>
              <a:rPr lang="en-US" altLang="zh-CN" sz="2400" dirty="0"/>
              <a:t>Recall</a:t>
            </a:r>
            <a:r>
              <a:rPr lang="zh-CN" altLang="en-US" sz="2400" dirty="0"/>
              <a:t>， </a:t>
            </a:r>
            <a:r>
              <a:rPr lang="en-US" altLang="zh-CN" sz="2400" dirty="0"/>
              <a:t>F1 score</a:t>
            </a:r>
            <a:r>
              <a:rPr lang="zh-CN" altLang="en-US" sz="2400" dirty="0"/>
              <a:t>， </a:t>
            </a:r>
            <a:r>
              <a:rPr lang="en-US" altLang="zh-CN" sz="2400" dirty="0"/>
              <a:t>ROC</a:t>
            </a:r>
          </a:p>
          <a:p>
            <a:pPr fontAlgn="base"/>
            <a:endParaRPr lang="en-US" altLang="zh-CN" dirty="0"/>
          </a:p>
          <a:p>
            <a:pPr fontAlgn="base"/>
            <a:endParaRPr lang="en-US" altLang="zh-CN" dirty="0"/>
          </a:p>
          <a:p>
            <a:pPr marL="457200" indent="-457200" algn="just">
              <a:lnSpc>
                <a:spcPct val="150000"/>
              </a:lnSpc>
              <a:buFont typeface="Wingdings" panose="05000000000000000000" pitchFamily="2" charset="2"/>
              <a:buChar char="l"/>
            </a:pPr>
            <a:endParaRPr lang="zh-CN" altLang="en-US" sz="2800" dirty="0" err="1">
              <a:latin typeface="Times  New Roman"/>
            </a:endParaRPr>
          </a:p>
        </p:txBody>
      </p:sp>
      <p:pic>
        <p:nvPicPr>
          <p:cNvPr id="10" name="图片 9">
            <a:extLst>
              <a:ext uri="{FF2B5EF4-FFF2-40B4-BE49-F238E27FC236}">
                <a16:creationId xmlns:a16="http://schemas.microsoft.com/office/drawing/2014/main" id="{85ED5BE6-9108-4E68-9EA4-9EDDCE8CC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006" y="4476728"/>
            <a:ext cx="5878177" cy="2381272"/>
          </a:xfrm>
          <a:prstGeom prst="rect">
            <a:avLst/>
          </a:prstGeom>
        </p:spPr>
      </p:pic>
    </p:spTree>
    <p:extLst>
      <p:ext uri="{BB962C8B-B14F-4D97-AF65-F5344CB8AC3E}">
        <p14:creationId xmlns:p14="http://schemas.microsoft.com/office/powerpoint/2010/main" val="178946255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2"/>
          <p:cNvSpPr txBox="1"/>
          <p:nvPr/>
        </p:nvSpPr>
        <p:spPr>
          <a:xfrm>
            <a:off x="5283612" y="3059668"/>
            <a:ext cx="515745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309">
              <a:lnSpc>
                <a:spcPct val="90000"/>
              </a:lnSpc>
              <a:spcBef>
                <a:spcPts val="1000"/>
              </a:spcBef>
              <a:defRPr sz="3000" b="1">
                <a:solidFill>
                  <a:srgbClr val="808080"/>
                </a:solidFill>
                <a:latin typeface="Bebas Neue"/>
                <a:ea typeface="Bebas Neue"/>
                <a:cs typeface="Bebas Neue"/>
                <a:sym typeface="Bebas Neue"/>
              </a:defRPr>
            </a:lvl1pPr>
          </a:lstStyle>
          <a:p>
            <a:r>
              <a:rPr lang="en-US" sz="4000" dirty="0"/>
              <a:t>Data</a:t>
            </a:r>
            <a:r>
              <a:rPr lang="zh-CN" altLang="en-US" sz="4000" dirty="0"/>
              <a:t> </a:t>
            </a:r>
            <a:r>
              <a:rPr lang="en-US" altLang="zh-CN" sz="4000" dirty="0"/>
              <a:t>analysis</a:t>
            </a:r>
            <a:r>
              <a:rPr lang="zh-CN" altLang="en-US" sz="4000" dirty="0"/>
              <a:t> </a:t>
            </a:r>
            <a:endParaRPr sz="4000" dirty="0"/>
          </a:p>
        </p:txBody>
      </p:sp>
      <p:sp>
        <p:nvSpPr>
          <p:cNvPr id="109" name="TextBox 18"/>
          <p:cNvSpPr txBox="1"/>
          <p:nvPr/>
        </p:nvSpPr>
        <p:spPr>
          <a:xfrm>
            <a:off x="4416366" y="2967334"/>
            <a:ext cx="1734494" cy="777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defRPr sz="5400">
                <a:solidFill>
                  <a:srgbClr val="808080"/>
                </a:solidFill>
                <a:latin typeface="华文细黑"/>
                <a:ea typeface="华文细黑"/>
                <a:cs typeface="华文细黑"/>
                <a:sym typeface="华文细黑"/>
              </a:defRPr>
            </a:pPr>
            <a:r>
              <a:t>|</a:t>
            </a:r>
          </a:p>
        </p:txBody>
      </p:sp>
      <p:sp>
        <p:nvSpPr>
          <p:cNvPr id="110" name="TextBox 18"/>
          <p:cNvSpPr txBox="1"/>
          <p:nvPr/>
        </p:nvSpPr>
        <p:spPr>
          <a:xfrm>
            <a:off x="4285806" y="2705724"/>
            <a:ext cx="758143"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800">
                <a:solidFill>
                  <a:srgbClr val="808080"/>
                </a:solidFill>
                <a:latin typeface="华文细黑"/>
                <a:ea typeface="华文细黑"/>
                <a:cs typeface="华文细黑"/>
                <a:sym typeface="华文细黑"/>
              </a:defRPr>
            </a:lvl1pPr>
          </a:lstStyle>
          <a:p>
            <a:r>
              <a:t>2</a:t>
            </a:r>
          </a:p>
        </p:txBody>
      </p:sp>
      <p:sp>
        <p:nvSpPr>
          <p:cNvPr id="111" name="TextBox 18"/>
          <p:cNvSpPr txBox="1"/>
          <p:nvPr/>
        </p:nvSpPr>
        <p:spPr>
          <a:xfrm>
            <a:off x="1749345" y="205040"/>
            <a:ext cx="1734494" cy="5336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1300">
                <a:solidFill>
                  <a:srgbClr val="229BBF"/>
                </a:solidFill>
                <a:latin typeface="华文细黑"/>
                <a:ea typeface="华文细黑"/>
                <a:cs typeface="华文细黑"/>
                <a:sym typeface="华文细黑"/>
              </a:defRPr>
            </a:lvl1pPr>
          </a:lstStyle>
          <a:p>
            <a:r>
              <a:t>2</a:t>
            </a:r>
          </a:p>
        </p:txBody>
      </p:sp>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093759"/>
      </a:accent1>
      <a:accent2>
        <a:srgbClr val="F33735"/>
      </a:accent2>
      <a:accent3>
        <a:srgbClr val="AAC2AC"/>
      </a:accent3>
      <a:accent4>
        <a:srgbClr val="EBB690"/>
      </a:accent4>
      <a:accent5>
        <a:srgbClr val="0B4F76"/>
      </a:accent5>
      <a:accent6>
        <a:srgbClr val="BFBFBF"/>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12700">
          <a:miter lim="400000"/>
        </a:ln>
        <a:extLst>
          <a:ext uri="{C572A759-6A51-4108-AA02-DFA0A04FC94B}">
            <ma14:wrappingTextBoxFlag xmlns:r="http://schemas.openxmlformats.org/officeDocument/2006/relationships" xmlns:p="http://schemas.openxmlformats.org/presentationml/2006/main" xmlns:ma14="http://schemas.microsoft.com/office/mac/drawingml/2011/main" xmlns:a14="http://schemas.microsoft.com/office/drawing/2010/main" xmlns:m="http://schemas.openxmlformats.org/officeDocument/2006/math" xmlns="" val="1"/>
          </a:ext>
        </a:extLst>
      </a:spPr>
      <a:bodyPr wrap="none" lIns="45719" rIns="45719">
        <a:spAutoFit/>
      </a:bodyPr>
      <a:lstStyle>
        <a:defPPr algn="l">
          <a:defRPr sz="4000" dirty="0" err="1" smtClean="0"/>
        </a:defPPr>
      </a:lst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093759"/>
      </a:accent1>
      <a:accent2>
        <a:srgbClr val="F33735"/>
      </a:accent2>
      <a:accent3>
        <a:srgbClr val="AAC2AC"/>
      </a:accent3>
      <a:accent4>
        <a:srgbClr val="EBB690"/>
      </a:accent4>
      <a:accent5>
        <a:srgbClr val="0B4F76"/>
      </a:accent5>
      <a:accent6>
        <a:srgbClr val="BFBFBF"/>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TM03457515[[fn=风景]]</Template>
  <TotalTime>1457</TotalTime>
  <Words>1503</Words>
  <Application>Microsoft Office PowerPoint</Application>
  <PresentationFormat>自定义</PresentationFormat>
  <Paragraphs>275</Paragraphs>
  <Slides>24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Bebas Neue</vt:lpstr>
      <vt:lpstr>Times  New Roman</vt:lpstr>
      <vt:lpstr>华文细黑</vt:lpstr>
      <vt:lpstr>微软雅黑</vt:lpstr>
      <vt:lpstr>等线</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Li Gaotang</cp:lastModifiedBy>
  <cp:revision>96</cp:revision>
  <dcterms:modified xsi:type="dcterms:W3CDTF">2020-06-14T00:44:59Z</dcterms:modified>
</cp:coreProperties>
</file>