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74" r:id="rId6"/>
    <p:sldId id="275" r:id="rId7"/>
    <p:sldId id="276" r:id="rId8"/>
    <p:sldId id="259" r:id="rId9"/>
    <p:sldId id="277" r:id="rId10"/>
    <p:sldId id="278" r:id="rId11"/>
    <p:sldId id="260" r:id="rId12"/>
    <p:sldId id="262" r:id="rId13"/>
    <p:sldId id="268" r:id="rId14"/>
    <p:sldId id="269" r:id="rId15"/>
    <p:sldId id="270" r:id="rId16"/>
    <p:sldId id="271" r:id="rId17"/>
    <p:sldId id="272" r:id="rId18"/>
    <p:sldId id="273" r:id="rId19"/>
    <p:sldId id="280" r:id="rId20"/>
    <p:sldId id="281" r:id="rId21"/>
    <p:sldId id="283" r:id="rId22"/>
    <p:sldId id="282"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60" d="100"/>
          <a:sy n="60" d="100"/>
        </p:scale>
        <p:origin x="-690" y="-14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767" y="791634"/>
            <a:ext cx="7766936" cy="1646302"/>
          </a:xfrm>
        </p:spPr>
        <p:txBody>
          <a:bodyPr/>
          <a:lstStyle/>
          <a:p>
            <a:pPr algn="l"/>
            <a:r>
              <a:rPr lang="en-ZA" dirty="0" smtClean="0"/>
              <a:t>E-Commerce website Software Development Plan</a:t>
            </a:r>
            <a:endParaRPr lang="en-US" dirty="0"/>
          </a:p>
        </p:txBody>
      </p:sp>
      <p:sp>
        <p:nvSpPr>
          <p:cNvPr id="3" name="Subtitle 2"/>
          <p:cNvSpPr>
            <a:spLocks noGrp="1"/>
          </p:cNvSpPr>
          <p:nvPr>
            <p:ph type="subTitle" idx="1"/>
          </p:nvPr>
        </p:nvSpPr>
        <p:spPr>
          <a:xfrm>
            <a:off x="5994399" y="5969001"/>
            <a:ext cx="2123903" cy="888999"/>
          </a:xfrm>
        </p:spPr>
        <p:txBody>
          <a:bodyPr>
            <a:normAutofit/>
          </a:bodyPr>
          <a:lstStyle/>
          <a:p>
            <a:r>
              <a:rPr lang="en-ZA" dirty="0" smtClean="0"/>
              <a:t>Last Updated:</a:t>
            </a:r>
          </a:p>
          <a:p>
            <a:r>
              <a:rPr lang="en-ZA" dirty="0" smtClean="0"/>
              <a:t>16 may 2018</a:t>
            </a:r>
            <a:endParaRPr lang="en-US" dirty="0"/>
          </a:p>
        </p:txBody>
      </p:sp>
      <p:sp>
        <p:nvSpPr>
          <p:cNvPr id="4" name="Title 1"/>
          <p:cNvSpPr txBox="1">
            <a:spLocks/>
          </p:cNvSpPr>
          <p:nvPr/>
        </p:nvSpPr>
        <p:spPr>
          <a:xfrm>
            <a:off x="0" y="4216399"/>
            <a:ext cx="12192000" cy="1108669"/>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ZA" dirty="0" smtClean="0">
                <a:solidFill>
                  <a:schemeClr val="bg1"/>
                </a:solidFill>
              </a:rPr>
              <a:t>Bookings.com</a:t>
            </a:r>
            <a:endParaRPr lang="en-US" dirty="0">
              <a:solidFill>
                <a:schemeClr val="bg1"/>
              </a:solidFill>
            </a:endParaRPr>
          </a:p>
        </p:txBody>
      </p:sp>
      <p:sp>
        <p:nvSpPr>
          <p:cNvPr id="8" name="Subtitle 2"/>
          <p:cNvSpPr txBox="1">
            <a:spLocks/>
          </p:cNvSpPr>
          <p:nvPr/>
        </p:nvSpPr>
        <p:spPr>
          <a:xfrm>
            <a:off x="0" y="5829301"/>
            <a:ext cx="2123903" cy="8889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ZA" dirty="0" err="1" smtClean="0"/>
              <a:t>Keoagile</a:t>
            </a:r>
            <a:r>
              <a:rPr lang="en-ZA" dirty="0" smtClean="0"/>
              <a:t> </a:t>
            </a:r>
            <a:r>
              <a:rPr lang="en-ZA" dirty="0" err="1" smtClean="0"/>
              <a:t>Motlhale</a:t>
            </a:r>
            <a:endParaRPr lang="en-ZA" dirty="0" smtClean="0"/>
          </a:p>
        </p:txBody>
      </p:sp>
    </p:spTree>
    <p:extLst>
      <p:ext uri="{BB962C8B-B14F-4D97-AF65-F5344CB8AC3E}">
        <p14:creationId xmlns:p14="http://schemas.microsoft.com/office/powerpoint/2010/main" val="34047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8596668" cy="762000"/>
          </a:xfrm>
        </p:spPr>
        <p:txBody>
          <a:bodyPr/>
          <a:lstStyle/>
          <a:p>
            <a:r>
              <a:rPr lang="en-ZA" dirty="0"/>
              <a:t>Project Overview</a:t>
            </a:r>
            <a:r>
              <a:rPr lang="en-ZA" dirty="0" smtClean="0"/>
              <a:t>: </a:t>
            </a:r>
            <a:r>
              <a:rPr lang="en-ZA" dirty="0" smtClean="0">
                <a:solidFill>
                  <a:schemeClr val="tx2">
                    <a:lumMod val="75000"/>
                  </a:schemeClr>
                </a:solidFill>
              </a:rPr>
              <a:t>Admin Requirements</a:t>
            </a:r>
            <a:endParaRPr lang="en-US" dirty="0"/>
          </a:p>
        </p:txBody>
      </p:sp>
      <p:sp>
        <p:nvSpPr>
          <p:cNvPr id="5" name="Content Placeholder 2"/>
          <p:cNvSpPr>
            <a:spLocks noGrp="1"/>
          </p:cNvSpPr>
          <p:nvPr>
            <p:ph idx="1"/>
          </p:nvPr>
        </p:nvSpPr>
        <p:spPr>
          <a:xfrm>
            <a:off x="677334" y="1724358"/>
            <a:ext cx="8596668" cy="3880773"/>
          </a:xfrm>
        </p:spPr>
        <p:txBody>
          <a:bodyPr>
            <a:noAutofit/>
          </a:bodyPr>
          <a:lstStyle/>
          <a:p>
            <a:r>
              <a:rPr lang="en-US" sz="2000" dirty="0" smtClean="0"/>
              <a:t>The Admin must be to view all hotels and rooms registered on the site, all the users, reviews, and all the booking records done on the site</a:t>
            </a:r>
          </a:p>
          <a:p>
            <a:r>
              <a:rPr lang="en-US" sz="2000" dirty="0" smtClean="0"/>
              <a:t>The admin must be able add remove and update all the booking records. </a:t>
            </a:r>
            <a:endParaRPr lang="en-US" sz="2000" dirty="0"/>
          </a:p>
        </p:txBody>
      </p:sp>
      <p:sp>
        <p:nvSpPr>
          <p:cNvPr id="6" name="Title 1"/>
          <p:cNvSpPr txBox="1">
            <a:spLocks/>
          </p:cNvSpPr>
          <p:nvPr/>
        </p:nvSpPr>
        <p:spPr>
          <a:xfrm>
            <a:off x="0" y="5605131"/>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18438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600"/>
          </a:xfrm>
        </p:spPr>
        <p:txBody>
          <a:bodyPr/>
          <a:lstStyle/>
          <a:p>
            <a:r>
              <a:rPr lang="en-ZA" dirty="0" smtClean="0"/>
              <a:t>Software Used for Development:</a:t>
            </a:r>
            <a:endParaRPr lang="en-US" dirty="0"/>
          </a:p>
        </p:txBody>
      </p:sp>
      <p:sp>
        <p:nvSpPr>
          <p:cNvPr id="3" name="Content Placeholder 2"/>
          <p:cNvSpPr>
            <a:spLocks noGrp="1"/>
          </p:cNvSpPr>
          <p:nvPr>
            <p:ph idx="1"/>
          </p:nvPr>
        </p:nvSpPr>
        <p:spPr>
          <a:xfrm>
            <a:off x="677334" y="1524001"/>
            <a:ext cx="8596668" cy="3856963"/>
          </a:xfrm>
        </p:spPr>
        <p:txBody>
          <a:bodyPr>
            <a:normAutofit lnSpcReduction="10000"/>
          </a:bodyPr>
          <a:lstStyle/>
          <a:p>
            <a:r>
              <a:rPr lang="en-ZA" sz="2000" dirty="0" smtClean="0"/>
              <a:t>Build Tool: Visual Studio 2017</a:t>
            </a:r>
          </a:p>
          <a:p>
            <a:r>
              <a:rPr lang="en-ZA" sz="2000" dirty="0" smtClean="0"/>
              <a:t>Source Management Tool: GitHub</a:t>
            </a:r>
          </a:p>
          <a:p>
            <a:r>
              <a:rPr lang="en-ZA" sz="2000" dirty="0" smtClean="0"/>
              <a:t>Programming Language: C#, </a:t>
            </a:r>
            <a:r>
              <a:rPr lang="en-ZA" sz="2000" dirty="0"/>
              <a:t>Html, JavaScript, Bootstrap, CSS and </a:t>
            </a:r>
            <a:r>
              <a:rPr lang="en-ZA" sz="2000" dirty="0" smtClean="0"/>
              <a:t>AngularJS, SQL</a:t>
            </a:r>
            <a:endParaRPr lang="en-US" sz="2000" dirty="0"/>
          </a:p>
          <a:p>
            <a:r>
              <a:rPr lang="en-ZA" sz="2000" dirty="0" smtClean="0"/>
              <a:t>Server: MySQL</a:t>
            </a:r>
          </a:p>
          <a:p>
            <a:r>
              <a:rPr lang="en-ZA" sz="2000" dirty="0" smtClean="0"/>
              <a:t>Unit Testing: Microsoft Unit </a:t>
            </a:r>
            <a:r>
              <a:rPr lang="en-ZA" sz="2000" dirty="0"/>
              <a:t>T</a:t>
            </a:r>
            <a:r>
              <a:rPr lang="en-ZA" sz="2000" dirty="0" smtClean="0"/>
              <a:t>est Framework</a:t>
            </a:r>
          </a:p>
          <a:p>
            <a:r>
              <a:rPr lang="en-ZA" sz="2000" dirty="0" smtClean="0"/>
              <a:t>Service: Web API,REST</a:t>
            </a:r>
          </a:p>
          <a:p>
            <a:r>
              <a:rPr lang="en-ZA" sz="2000" dirty="0" smtClean="0"/>
              <a:t>Documentation: Swagger</a:t>
            </a:r>
          </a:p>
          <a:p>
            <a:r>
              <a:rPr lang="en-ZA" sz="2000" dirty="0" smtClean="0"/>
              <a:t>Browser: Google Chrome, MS Edge, Firefox, Safari, Internet Explorer etc.</a:t>
            </a:r>
          </a:p>
          <a:p>
            <a:pPr marL="0" indent="0">
              <a:buNone/>
            </a:pPr>
            <a:endParaRPr lang="en-ZA" dirty="0" smtClean="0"/>
          </a:p>
        </p:txBody>
      </p:sp>
      <p:sp>
        <p:nvSpPr>
          <p:cNvPr id="4" name="Title 1"/>
          <p:cNvSpPr txBox="1">
            <a:spLocks/>
          </p:cNvSpPr>
          <p:nvPr/>
        </p:nvSpPr>
        <p:spPr>
          <a:xfrm>
            <a:off x="0" y="5558765"/>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20356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600"/>
          </a:xfrm>
        </p:spPr>
        <p:txBody>
          <a:bodyPr/>
          <a:lstStyle/>
          <a:p>
            <a:r>
              <a:rPr lang="en-ZA" dirty="0" smtClean="0"/>
              <a:t>UML Diagrams: </a:t>
            </a:r>
            <a:r>
              <a:rPr lang="en-ZA" dirty="0" smtClean="0">
                <a:solidFill>
                  <a:schemeClr val="tx2">
                    <a:lumMod val="75000"/>
                  </a:schemeClr>
                </a:solidFill>
              </a:rPr>
              <a:t>Use Case Diagram</a:t>
            </a:r>
            <a:endParaRPr lang="en-US" dirty="0">
              <a:solidFill>
                <a:schemeClr val="tx2">
                  <a:lumMod val="75000"/>
                </a:schemeClr>
              </a:solidFill>
            </a:endParaRPr>
          </a:p>
        </p:txBody>
      </p:sp>
      <p:pic>
        <p:nvPicPr>
          <p:cNvPr id="4098" name="Picture 2" descr="E:\Visio diagrams\Use Cas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162" y="1400355"/>
            <a:ext cx="7129339" cy="526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64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smtClean="0">
                <a:solidFill>
                  <a:schemeClr val="tx2">
                    <a:lumMod val="75000"/>
                  </a:schemeClr>
                </a:solidFill>
              </a:rPr>
              <a:t>Entity Relationship Diagram</a:t>
            </a:r>
            <a:endParaRPr lang="en-US" dirty="0"/>
          </a:p>
        </p:txBody>
      </p:sp>
      <p:pic>
        <p:nvPicPr>
          <p:cNvPr id="1026" name="Picture 2" descr="E:\Visio diagrams\Entity Relationship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729" y="1318401"/>
            <a:ext cx="4997303" cy="541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241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a:t>
            </a:r>
            <a:r>
              <a:rPr lang="en-ZA" dirty="0" smtClean="0"/>
              <a:t>: </a:t>
            </a:r>
            <a:r>
              <a:rPr lang="en-ZA" dirty="0" smtClean="0">
                <a:solidFill>
                  <a:schemeClr val="tx2">
                    <a:lumMod val="75000"/>
                  </a:schemeClr>
                </a:solidFill>
              </a:rPr>
              <a:t>Class Diagram</a:t>
            </a:r>
            <a:endParaRPr lang="en-US" dirty="0"/>
          </a:p>
        </p:txBody>
      </p:sp>
      <p:pic>
        <p:nvPicPr>
          <p:cNvPr id="2050" name="Picture 2" descr="E:\Visio diagrams\Class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128" y="1248576"/>
            <a:ext cx="7737843" cy="550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061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smtClean="0">
                <a:solidFill>
                  <a:schemeClr val="tx2">
                    <a:lumMod val="75000"/>
                  </a:schemeClr>
                </a:solidFill>
              </a:rPr>
              <a:t>Sequence </a:t>
            </a:r>
            <a:r>
              <a:rPr lang="en-ZA" dirty="0">
                <a:solidFill>
                  <a:schemeClr val="tx2">
                    <a:lumMod val="75000"/>
                  </a:schemeClr>
                </a:solidFill>
              </a:rPr>
              <a:t>Diagrams</a:t>
            </a:r>
            <a:endParaRPr lang="en-US" dirty="0"/>
          </a:p>
        </p:txBody>
      </p:sp>
      <p:pic>
        <p:nvPicPr>
          <p:cNvPr id="1026" name="Picture 2" descr="E:\Visio diagrams\Sequenc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46" y="1287231"/>
            <a:ext cx="8693063" cy="557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21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smtClean="0">
                <a:solidFill>
                  <a:schemeClr val="tx2">
                    <a:lumMod val="75000"/>
                  </a:schemeClr>
                </a:solidFill>
              </a:rPr>
              <a:t>Data Flow </a:t>
            </a:r>
            <a:r>
              <a:rPr lang="en-ZA" dirty="0">
                <a:solidFill>
                  <a:schemeClr val="tx2">
                    <a:lumMod val="75000"/>
                  </a:schemeClr>
                </a:solidFill>
              </a:rPr>
              <a:t>Diagrams</a:t>
            </a:r>
            <a:endParaRPr lang="en-US" dirty="0"/>
          </a:p>
        </p:txBody>
      </p:sp>
      <p:sp>
        <p:nvSpPr>
          <p:cNvPr id="3" name="Content Placeholder 2"/>
          <p:cNvSpPr>
            <a:spLocks noGrp="1"/>
          </p:cNvSpPr>
          <p:nvPr>
            <p:ph idx="1"/>
          </p:nvPr>
        </p:nvSpPr>
        <p:spPr/>
        <p:txBody>
          <a:bodyPr/>
          <a:lstStyle/>
          <a:p>
            <a:endParaRPr lang="en-US"/>
          </a:p>
        </p:txBody>
      </p:sp>
      <p:pic>
        <p:nvPicPr>
          <p:cNvPr id="8195" name="Picture 3" descr="E:\Visio diagrams\Data Flow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46" y="1434662"/>
            <a:ext cx="6964230" cy="542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7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smtClean="0">
                <a:solidFill>
                  <a:schemeClr val="tx2">
                    <a:lumMod val="75000"/>
                  </a:schemeClr>
                </a:solidFill>
              </a:rPr>
              <a:t>Architecture Diagram</a:t>
            </a:r>
            <a:endParaRPr lang="en-US" dirty="0"/>
          </a:p>
        </p:txBody>
      </p:sp>
      <p:pic>
        <p:nvPicPr>
          <p:cNvPr id="2052" name="Picture 4" descr="E:\Visio diagrams\Architectur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226" y="1318161"/>
            <a:ext cx="3859832" cy="542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3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smtClean="0">
                <a:solidFill>
                  <a:schemeClr val="tx2">
                    <a:lumMod val="75000"/>
                  </a:schemeClr>
                </a:solidFill>
              </a:rPr>
              <a:t>UI </a:t>
            </a:r>
            <a:r>
              <a:rPr lang="en-ZA" dirty="0">
                <a:solidFill>
                  <a:schemeClr val="tx2">
                    <a:lumMod val="75000"/>
                  </a:schemeClr>
                </a:solidFill>
              </a:rPr>
              <a:t>Diagrams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7900" y="1272003"/>
            <a:ext cx="2857500" cy="5544635"/>
          </a:xfrm>
        </p:spPr>
      </p:pic>
    </p:spTree>
    <p:extLst>
      <p:ext uri="{BB962C8B-B14F-4D97-AF65-F5344CB8AC3E}">
        <p14:creationId xmlns:p14="http://schemas.microsoft.com/office/powerpoint/2010/main" val="2929698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a:solidFill>
                  <a:schemeClr val="tx2">
                    <a:lumMod val="75000"/>
                  </a:schemeClr>
                </a:solidFill>
              </a:rPr>
              <a:t>UI Diagrams</a:t>
            </a:r>
            <a:endParaRPr lang="en-US" dirty="0"/>
          </a:p>
        </p:txBody>
      </p:sp>
      <p:sp>
        <p:nvSpPr>
          <p:cNvPr id="3" name="Content Placeholder 2"/>
          <p:cNvSpPr>
            <a:spLocks noGrp="1"/>
          </p:cNvSpPr>
          <p:nvPr>
            <p:ph idx="1"/>
          </p:nvPr>
        </p:nvSpPr>
        <p:spPr/>
        <p:txBody>
          <a:bodyPr/>
          <a:lstStyle/>
          <a:p>
            <a:endParaRPr lang="en-US"/>
          </a:p>
        </p:txBody>
      </p:sp>
      <p:pic>
        <p:nvPicPr>
          <p:cNvPr id="3074" name="Picture 2" descr="C:\Users\User\Documents\Keoagile Motlhale 2\H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88" y="1486542"/>
            <a:ext cx="7432936" cy="537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9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3900"/>
          </a:xfrm>
        </p:spPr>
        <p:txBody>
          <a:bodyPr/>
          <a:lstStyle/>
          <a:p>
            <a:r>
              <a:rPr lang="en-ZA" dirty="0" smtClean="0"/>
              <a:t>Project Overview:</a:t>
            </a:r>
            <a:endParaRPr lang="en-US" dirty="0"/>
          </a:p>
        </p:txBody>
      </p:sp>
      <p:sp>
        <p:nvSpPr>
          <p:cNvPr id="3" name="Content Placeholder 2"/>
          <p:cNvSpPr>
            <a:spLocks noGrp="1"/>
          </p:cNvSpPr>
          <p:nvPr>
            <p:ph idx="1"/>
          </p:nvPr>
        </p:nvSpPr>
        <p:spPr>
          <a:xfrm>
            <a:off x="677334" y="1447801"/>
            <a:ext cx="8596668" cy="4593562"/>
          </a:xfrm>
        </p:spPr>
        <p:txBody>
          <a:bodyPr>
            <a:normAutofit/>
          </a:bodyPr>
          <a:lstStyle/>
          <a:p>
            <a:r>
              <a:rPr lang="en-ZA" sz="2400" dirty="0" smtClean="0"/>
              <a:t>This Project is to help members book out their holidays in advance. </a:t>
            </a:r>
            <a:r>
              <a:rPr lang="en-ZA" sz="2400" dirty="0"/>
              <a:t>Travelling to a place can be a stressful process as having to find different websites for different services but Booking.com covers all of that on one domain and this will take up all of the unnecessary processes of </a:t>
            </a:r>
            <a:r>
              <a:rPr lang="en-ZA" sz="2400" dirty="0" smtClean="0"/>
              <a:t>finding accommodation, flights ,car rentals taxis.</a:t>
            </a:r>
            <a:endParaRPr lang="en-US" sz="2400" dirty="0"/>
          </a:p>
          <a:p>
            <a:r>
              <a:rPr lang="en-ZA" sz="2400" dirty="0" smtClean="0"/>
              <a:t>Booking.com aims to allows the user to book for accommodation, car rentals, flights, airport taxis and restaurants and it compares prices for cheaper alternatives. </a:t>
            </a:r>
            <a:endParaRPr lang="en-US" sz="2400" dirty="0"/>
          </a:p>
        </p:txBody>
      </p:sp>
      <p:sp>
        <p:nvSpPr>
          <p:cNvPr id="4" name="Title 1"/>
          <p:cNvSpPr txBox="1">
            <a:spLocks/>
          </p:cNvSpPr>
          <p:nvPr/>
        </p:nvSpPr>
        <p:spPr>
          <a:xfrm>
            <a:off x="0" y="5605131"/>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69147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a:solidFill>
                  <a:schemeClr val="tx2">
                    <a:lumMod val="75000"/>
                  </a:schemeClr>
                </a:solidFill>
              </a:rPr>
              <a:t>UI Diagrams</a:t>
            </a:r>
            <a:endParaRPr lang="en-US" dirty="0"/>
          </a:p>
        </p:txBody>
      </p:sp>
      <p:sp>
        <p:nvSpPr>
          <p:cNvPr id="3" name="Content Placeholder 2"/>
          <p:cNvSpPr>
            <a:spLocks noGrp="1"/>
          </p:cNvSpPr>
          <p:nvPr>
            <p:ph idx="1"/>
          </p:nvPr>
        </p:nvSpPr>
        <p:spPr/>
        <p:txBody>
          <a:bodyPr/>
          <a:lstStyle/>
          <a:p>
            <a:endParaRPr lang="en-US"/>
          </a:p>
        </p:txBody>
      </p:sp>
      <p:pic>
        <p:nvPicPr>
          <p:cNvPr id="4098" name="Picture 2" descr="C:\Users\User\Documents\Keoagile Motlhale 2\Sign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03" y="1555844"/>
            <a:ext cx="10926762" cy="483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7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a:solidFill>
                  <a:schemeClr val="tx2">
                    <a:lumMod val="75000"/>
                  </a:schemeClr>
                </a:solidFill>
              </a:rPr>
              <a:t>UI Diagrams</a:t>
            </a:r>
            <a:endParaRPr lang="en-US" dirty="0"/>
          </a:p>
        </p:txBody>
      </p:sp>
      <p:sp>
        <p:nvSpPr>
          <p:cNvPr id="3" name="Content Placeholder 2"/>
          <p:cNvSpPr>
            <a:spLocks noGrp="1"/>
          </p:cNvSpPr>
          <p:nvPr>
            <p:ph idx="1"/>
          </p:nvPr>
        </p:nvSpPr>
        <p:spPr/>
        <p:txBody>
          <a:bodyPr/>
          <a:lstStyle/>
          <a:p>
            <a:endParaRPr lang="en-US"/>
          </a:p>
        </p:txBody>
      </p:sp>
      <p:pic>
        <p:nvPicPr>
          <p:cNvPr id="5123" name="Picture 3" descr="C:\Users\User\Documents\Keoagile Motlhale 2\Regi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48" y="1337782"/>
            <a:ext cx="7598979" cy="555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69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a:solidFill>
                  <a:schemeClr val="tx2">
                    <a:lumMod val="75000"/>
                  </a:schemeClr>
                </a:solidFill>
              </a:rPr>
              <a:t>UI Diagrams</a:t>
            </a:r>
            <a:endParaRPr lang="en-US" dirty="0"/>
          </a:p>
        </p:txBody>
      </p:sp>
      <p:sp>
        <p:nvSpPr>
          <p:cNvPr id="3" name="Content Placeholder 2"/>
          <p:cNvSpPr>
            <a:spLocks noGrp="1"/>
          </p:cNvSpPr>
          <p:nvPr>
            <p:ph idx="1"/>
          </p:nvPr>
        </p:nvSpPr>
        <p:spPr/>
        <p:txBody>
          <a:bodyPr/>
          <a:lstStyle/>
          <a:p>
            <a:endParaRPr lang="en-US"/>
          </a:p>
        </p:txBody>
      </p:sp>
      <p:pic>
        <p:nvPicPr>
          <p:cNvPr id="6146" name="Picture 2" descr="C:\Users\User\Documents\Keoagile Motlhale 2\Boo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37" y="1296536"/>
            <a:ext cx="7638709" cy="556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96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UML Diagrams: </a:t>
            </a:r>
            <a:r>
              <a:rPr lang="en-ZA" dirty="0">
                <a:solidFill>
                  <a:schemeClr val="tx2">
                    <a:lumMod val="75000"/>
                  </a:schemeClr>
                </a:solidFill>
              </a:rPr>
              <a:t>UI Diagrams</a:t>
            </a:r>
            <a:endParaRPr lang="en-US" dirty="0"/>
          </a:p>
        </p:txBody>
      </p:sp>
      <p:sp>
        <p:nvSpPr>
          <p:cNvPr id="3" name="Content Placeholder 2"/>
          <p:cNvSpPr>
            <a:spLocks noGrp="1"/>
          </p:cNvSpPr>
          <p:nvPr>
            <p:ph idx="1"/>
          </p:nvPr>
        </p:nvSpPr>
        <p:spPr/>
        <p:txBody>
          <a:bodyPr/>
          <a:lstStyle/>
          <a:p>
            <a:endParaRPr lang="en-US"/>
          </a:p>
        </p:txBody>
      </p:sp>
      <p:pic>
        <p:nvPicPr>
          <p:cNvPr id="7170" name="Picture 2" descr="C:\Users\User\Documents\Keoagile Motlhale 2\ManageBoo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50" y="1287949"/>
            <a:ext cx="7710984" cy="557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33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500"/>
          </a:xfrm>
        </p:spPr>
        <p:txBody>
          <a:bodyPr/>
          <a:lstStyle/>
          <a:p>
            <a:r>
              <a:rPr lang="en-ZA" dirty="0" smtClean="0"/>
              <a:t>Software Development Life Cycle:</a:t>
            </a:r>
            <a:endParaRPr lang="en-US" dirty="0"/>
          </a:p>
        </p:txBody>
      </p:sp>
      <p:sp>
        <p:nvSpPr>
          <p:cNvPr id="3" name="Content Placeholder 2"/>
          <p:cNvSpPr>
            <a:spLocks noGrp="1"/>
          </p:cNvSpPr>
          <p:nvPr>
            <p:ph idx="1"/>
          </p:nvPr>
        </p:nvSpPr>
        <p:spPr>
          <a:xfrm>
            <a:off x="677334" y="1435101"/>
            <a:ext cx="8596668" cy="4606262"/>
          </a:xfrm>
        </p:spPr>
        <p:txBody>
          <a:bodyPr/>
          <a:lstStyle/>
          <a:p>
            <a:r>
              <a:rPr lang="en-ZA" dirty="0" smtClean="0"/>
              <a:t>We will be  using the </a:t>
            </a:r>
            <a:r>
              <a:rPr lang="en-ZA" b="1" dirty="0" smtClean="0">
                <a:solidFill>
                  <a:schemeClr val="accent1">
                    <a:lumMod val="75000"/>
                  </a:schemeClr>
                </a:solidFill>
              </a:rPr>
              <a:t>Agile Development life cycle </a:t>
            </a:r>
            <a:r>
              <a:rPr lang="en-ZA" dirty="0" smtClean="0"/>
              <a:t>as it allows for working with customers interactions, collaborating with the customer and allows us to respond to the change of the customer’s requirements very easily. It allows for the continual support of the project for updating and maintenance.</a:t>
            </a:r>
          </a:p>
          <a:p>
            <a:pPr marL="0" indent="0">
              <a:buNone/>
            </a:pPr>
            <a:endParaRPr lang="en-US" dirty="0"/>
          </a:p>
        </p:txBody>
      </p:sp>
      <p:pic>
        <p:nvPicPr>
          <p:cNvPr id="4" name="Content Placeholder 3" descr="http://agilepandit.com/images/2017/01/06/agile-development.png">
            <a:extLst>
              <a:ext uri="{FF2B5EF4-FFF2-40B4-BE49-F238E27FC236}">
                <a16:creationId xmlns="" xmlns:a16="http://schemas.microsoft.com/office/drawing/2014/main" id="{78CB9C9C-F745-3944-8147-E04C42559C57}"/>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10735" y="2870200"/>
            <a:ext cx="7056965" cy="3708400"/>
          </a:xfrm>
          <a:prstGeom prst="rect">
            <a:avLst/>
          </a:prstGeom>
          <a:noFill/>
          <a:ln>
            <a:noFill/>
          </a:ln>
        </p:spPr>
      </p:pic>
    </p:spTree>
    <p:extLst>
      <p:ext uri="{BB962C8B-B14F-4D97-AF65-F5344CB8AC3E}">
        <p14:creationId xmlns:p14="http://schemas.microsoft.com/office/powerpoint/2010/main" val="405089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300"/>
          </a:xfrm>
        </p:spPr>
        <p:txBody>
          <a:bodyPr/>
          <a:lstStyle/>
          <a:p>
            <a:r>
              <a:rPr lang="en-ZA" dirty="0" smtClean="0"/>
              <a:t>Planning</a:t>
            </a:r>
            <a:endParaRPr lang="en-US" dirty="0"/>
          </a:p>
        </p:txBody>
      </p:sp>
      <p:sp>
        <p:nvSpPr>
          <p:cNvPr id="3" name="Content Placeholder 2"/>
          <p:cNvSpPr>
            <a:spLocks noGrp="1"/>
          </p:cNvSpPr>
          <p:nvPr>
            <p:ph idx="1"/>
          </p:nvPr>
        </p:nvSpPr>
        <p:spPr>
          <a:xfrm>
            <a:off x="677334" y="1981200"/>
            <a:ext cx="8596668" cy="3880773"/>
          </a:xfrm>
        </p:spPr>
        <p:txBody>
          <a:bodyPr>
            <a:normAutofit/>
          </a:bodyPr>
          <a:lstStyle/>
          <a:p>
            <a:r>
              <a:rPr lang="en-ZA" sz="2400" dirty="0" smtClean="0"/>
              <a:t>In the planning phase we will conduct a contact session where the business representatives comes in and we discuss what are the tasks the website must perform and how must it complete the task and how the system.</a:t>
            </a:r>
          </a:p>
          <a:p>
            <a:r>
              <a:rPr lang="en-ZA" sz="2400" dirty="0" smtClean="0"/>
              <a:t>A random user will also have a contact session to discuss from a user’s perspective what the system needs to be able to do to help the user and which features to add to make it more user friendly </a:t>
            </a:r>
            <a:endParaRPr lang="en-US" sz="2400" dirty="0"/>
          </a:p>
        </p:txBody>
      </p:sp>
      <p:sp>
        <p:nvSpPr>
          <p:cNvPr id="4" name="Title 1"/>
          <p:cNvSpPr txBox="1">
            <a:spLocks/>
          </p:cNvSpPr>
          <p:nvPr/>
        </p:nvSpPr>
        <p:spPr>
          <a:xfrm>
            <a:off x="0" y="5605131"/>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181929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Implementation</a:t>
            </a:r>
            <a:endParaRPr lang="en-US" dirty="0"/>
          </a:p>
        </p:txBody>
      </p:sp>
      <p:sp>
        <p:nvSpPr>
          <p:cNvPr id="3" name="Content Placeholder 2"/>
          <p:cNvSpPr>
            <a:spLocks noGrp="1"/>
          </p:cNvSpPr>
          <p:nvPr>
            <p:ph idx="1"/>
          </p:nvPr>
        </p:nvSpPr>
        <p:spPr/>
        <p:txBody>
          <a:bodyPr>
            <a:normAutofit/>
          </a:bodyPr>
          <a:lstStyle/>
          <a:p>
            <a:r>
              <a:rPr lang="en-ZA" sz="2400" dirty="0" smtClean="0"/>
              <a:t>During this phase all the information gathered in the contact sessions with the representative of the business and the random user will be implemented</a:t>
            </a:r>
          </a:p>
          <a:p>
            <a:r>
              <a:rPr lang="en-ZA" sz="2400" dirty="0" smtClean="0"/>
              <a:t>I will start with the analysis of the user requirements, design and implement each module based on the user requirements</a:t>
            </a:r>
            <a:endParaRPr lang="en-US" sz="2400" dirty="0"/>
          </a:p>
        </p:txBody>
      </p:sp>
      <p:sp>
        <p:nvSpPr>
          <p:cNvPr id="4" name="Title 1"/>
          <p:cNvSpPr txBox="1">
            <a:spLocks/>
          </p:cNvSpPr>
          <p:nvPr/>
        </p:nvSpPr>
        <p:spPr>
          <a:xfrm>
            <a:off x="0" y="5605131"/>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257153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Testing &amp; Evaluation</a:t>
            </a:r>
            <a:endParaRPr lang="en-US" dirty="0"/>
          </a:p>
        </p:txBody>
      </p:sp>
      <p:sp>
        <p:nvSpPr>
          <p:cNvPr id="3" name="Content Placeholder 2"/>
          <p:cNvSpPr>
            <a:spLocks noGrp="1"/>
          </p:cNvSpPr>
          <p:nvPr>
            <p:ph idx="1"/>
          </p:nvPr>
        </p:nvSpPr>
        <p:spPr/>
        <p:txBody>
          <a:bodyPr>
            <a:normAutofit/>
          </a:bodyPr>
          <a:lstStyle/>
          <a:p>
            <a:r>
              <a:rPr lang="en-ZA" sz="2400" dirty="0" smtClean="0"/>
              <a:t>In this phase each requirement will be tested and evaluated individually to make it more efficient robust and user friendly to ensure the best product will be deployed </a:t>
            </a:r>
          </a:p>
          <a:p>
            <a:r>
              <a:rPr lang="en-ZA" sz="2400" dirty="0" smtClean="0"/>
              <a:t>The application will be introduced to end users for testing. At this time they will be providing feedback and clarify the needs of the user requirements as per needed  </a:t>
            </a:r>
            <a:endParaRPr lang="en-US" sz="2400" dirty="0"/>
          </a:p>
        </p:txBody>
      </p:sp>
      <p:sp>
        <p:nvSpPr>
          <p:cNvPr id="4" name="Title 1"/>
          <p:cNvSpPr txBox="1">
            <a:spLocks/>
          </p:cNvSpPr>
          <p:nvPr/>
        </p:nvSpPr>
        <p:spPr>
          <a:xfrm>
            <a:off x="0" y="5605131"/>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91539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Deployment</a:t>
            </a:r>
            <a:endParaRPr lang="en-US" dirty="0"/>
          </a:p>
        </p:txBody>
      </p:sp>
      <p:sp>
        <p:nvSpPr>
          <p:cNvPr id="3" name="Content Placeholder 2"/>
          <p:cNvSpPr>
            <a:spLocks noGrp="1"/>
          </p:cNvSpPr>
          <p:nvPr>
            <p:ph idx="1"/>
          </p:nvPr>
        </p:nvSpPr>
        <p:spPr/>
        <p:txBody>
          <a:bodyPr>
            <a:normAutofit/>
          </a:bodyPr>
          <a:lstStyle/>
          <a:p>
            <a:r>
              <a:rPr lang="en-ZA" sz="2400" dirty="0" smtClean="0"/>
              <a:t>This is the last phase of the life cycle as the application will be developed and finalised for each requirement and the product will be ready for deployment and used by the end user</a:t>
            </a:r>
            <a:endParaRPr lang="en-US" sz="2400" dirty="0"/>
          </a:p>
        </p:txBody>
      </p:sp>
      <p:sp>
        <p:nvSpPr>
          <p:cNvPr id="4" name="Title 1"/>
          <p:cNvSpPr txBox="1">
            <a:spLocks/>
          </p:cNvSpPr>
          <p:nvPr/>
        </p:nvSpPr>
        <p:spPr>
          <a:xfrm>
            <a:off x="0" y="5605131"/>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295065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ZA" dirty="0"/>
              <a:t>Project Overview</a:t>
            </a:r>
            <a:r>
              <a:rPr lang="en-ZA" dirty="0" smtClean="0"/>
              <a:t>: </a:t>
            </a:r>
            <a:r>
              <a:rPr lang="en-ZA" dirty="0" smtClean="0">
                <a:solidFill>
                  <a:schemeClr val="tx2">
                    <a:lumMod val="75000"/>
                  </a:schemeClr>
                </a:solidFill>
              </a:rPr>
              <a:t>User Requirements</a:t>
            </a:r>
            <a:endParaRPr lang="en-US" dirty="0"/>
          </a:p>
        </p:txBody>
      </p:sp>
      <p:sp>
        <p:nvSpPr>
          <p:cNvPr id="3" name="Content Placeholder 2"/>
          <p:cNvSpPr>
            <a:spLocks noGrp="1"/>
          </p:cNvSpPr>
          <p:nvPr>
            <p:ph idx="1"/>
          </p:nvPr>
        </p:nvSpPr>
        <p:spPr>
          <a:xfrm>
            <a:off x="677334" y="1724358"/>
            <a:ext cx="8596668" cy="3880773"/>
          </a:xfrm>
        </p:spPr>
        <p:txBody>
          <a:bodyPr>
            <a:noAutofit/>
          </a:bodyPr>
          <a:lstStyle/>
          <a:p>
            <a:r>
              <a:rPr lang="en-ZA" sz="2000" dirty="0" smtClean="0"/>
              <a:t>The user needs to be able to register for a membership and login if they not already registered</a:t>
            </a:r>
          </a:p>
          <a:p>
            <a:r>
              <a:rPr lang="en-ZA" sz="2000" dirty="0" smtClean="0"/>
              <a:t>The user does not need to be a member to use the website, they can book without registering</a:t>
            </a:r>
          </a:p>
          <a:p>
            <a:r>
              <a:rPr lang="en-ZA" sz="2000" dirty="0" smtClean="0"/>
              <a:t>List their property on the site for booking, manage their property information</a:t>
            </a:r>
          </a:p>
          <a:p>
            <a:r>
              <a:rPr lang="en-ZA" sz="2000" dirty="0"/>
              <a:t>M</a:t>
            </a:r>
            <a:r>
              <a:rPr lang="en-ZA" sz="2000" dirty="0" smtClean="0"/>
              <a:t>anage their information </a:t>
            </a:r>
          </a:p>
          <a:p>
            <a:r>
              <a:rPr lang="en-ZA" sz="2000" dirty="0" smtClean="0"/>
              <a:t>Search for accommodation</a:t>
            </a:r>
          </a:p>
          <a:p>
            <a:r>
              <a:rPr lang="en-ZA" sz="2000" dirty="0" smtClean="0"/>
              <a:t>Book for accommodation</a:t>
            </a:r>
          </a:p>
          <a:p>
            <a:r>
              <a:rPr lang="en-ZA" sz="2000" dirty="0" smtClean="0"/>
              <a:t>Make payments  </a:t>
            </a:r>
            <a:endParaRPr lang="en-US" sz="2000" dirty="0"/>
          </a:p>
        </p:txBody>
      </p:sp>
      <p:sp>
        <p:nvSpPr>
          <p:cNvPr id="4" name="Title 1"/>
          <p:cNvSpPr txBox="1">
            <a:spLocks/>
          </p:cNvSpPr>
          <p:nvPr/>
        </p:nvSpPr>
        <p:spPr>
          <a:xfrm>
            <a:off x="0" y="5605131"/>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36120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77334" y="609600"/>
            <a:ext cx="8596668" cy="762000"/>
          </a:xfrm>
        </p:spPr>
        <p:txBody>
          <a:bodyPr>
            <a:normAutofit fontScale="90000"/>
          </a:bodyPr>
          <a:lstStyle/>
          <a:p>
            <a:r>
              <a:rPr lang="en-ZA" dirty="0"/>
              <a:t>Project Overview</a:t>
            </a:r>
            <a:r>
              <a:rPr lang="en-ZA" dirty="0" smtClean="0"/>
              <a:t>: </a:t>
            </a:r>
            <a:r>
              <a:rPr lang="en-ZA" dirty="0" smtClean="0">
                <a:solidFill>
                  <a:schemeClr val="tx2">
                    <a:lumMod val="75000"/>
                  </a:schemeClr>
                </a:solidFill>
              </a:rPr>
              <a:t>Hotel Manager Requirements</a:t>
            </a:r>
            <a:endParaRPr lang="en-US" dirty="0"/>
          </a:p>
        </p:txBody>
      </p:sp>
      <p:sp>
        <p:nvSpPr>
          <p:cNvPr id="8" name="Content Placeholder 2"/>
          <p:cNvSpPr>
            <a:spLocks noGrp="1"/>
          </p:cNvSpPr>
          <p:nvPr>
            <p:ph idx="1"/>
          </p:nvPr>
        </p:nvSpPr>
        <p:spPr>
          <a:xfrm>
            <a:off x="677334" y="1724358"/>
            <a:ext cx="8596668" cy="3880773"/>
          </a:xfrm>
        </p:spPr>
        <p:txBody>
          <a:bodyPr>
            <a:noAutofit/>
          </a:bodyPr>
          <a:lstStyle/>
          <a:p>
            <a:r>
              <a:rPr lang="en-ZA" sz="2000" dirty="0" smtClean="0"/>
              <a:t>The hotel manager needs to be able to register for a membership and login if they not already registered</a:t>
            </a:r>
          </a:p>
          <a:p>
            <a:r>
              <a:rPr lang="en-ZA" sz="2000" dirty="0" smtClean="0"/>
              <a:t>The manager must be able to view all the rooms on their hotel </a:t>
            </a:r>
          </a:p>
          <a:p>
            <a:r>
              <a:rPr lang="en-ZA" sz="2000" dirty="0" smtClean="0"/>
              <a:t>Register a new hotel</a:t>
            </a:r>
          </a:p>
          <a:p>
            <a:r>
              <a:rPr lang="en-ZA" sz="2000" dirty="0" smtClean="0"/>
              <a:t>Update hotel in formation</a:t>
            </a:r>
          </a:p>
          <a:p>
            <a:r>
              <a:rPr lang="en-ZA" sz="2000" dirty="0" smtClean="0"/>
              <a:t>Upload images of the hotels</a:t>
            </a:r>
          </a:p>
        </p:txBody>
      </p:sp>
      <p:sp>
        <p:nvSpPr>
          <p:cNvPr id="9" name="Title 1"/>
          <p:cNvSpPr txBox="1">
            <a:spLocks/>
          </p:cNvSpPr>
          <p:nvPr/>
        </p:nvSpPr>
        <p:spPr>
          <a:xfrm>
            <a:off x="0" y="5605131"/>
            <a:ext cx="12192000" cy="872464"/>
          </a:xfrm>
          <a:prstGeom prst="rect">
            <a:avLst/>
          </a:prstGeom>
          <a:solidFill>
            <a:schemeClr val="tx2">
              <a:lumMod val="60000"/>
              <a:lumOff val="40000"/>
            </a:schemeClr>
          </a:solidFill>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solidFill>
                <a:schemeClr val="bg1"/>
              </a:solidFill>
            </a:endParaRPr>
          </a:p>
        </p:txBody>
      </p:sp>
    </p:spTree>
    <p:extLst>
      <p:ext uri="{BB962C8B-B14F-4D97-AF65-F5344CB8AC3E}">
        <p14:creationId xmlns:p14="http://schemas.microsoft.com/office/powerpoint/2010/main" val="3830654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1131</TotalTime>
  <Words>676</Words>
  <Application>Microsoft Office PowerPoint</Application>
  <PresentationFormat>Custom</PresentationFormat>
  <Paragraphs>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E-Commerce website Software Development Plan</vt:lpstr>
      <vt:lpstr>Project Overview:</vt:lpstr>
      <vt:lpstr>Software Development Life Cycle:</vt:lpstr>
      <vt:lpstr>Planning</vt:lpstr>
      <vt:lpstr>Implementation</vt:lpstr>
      <vt:lpstr>Testing &amp; Evaluation</vt:lpstr>
      <vt:lpstr>Deployment</vt:lpstr>
      <vt:lpstr>Project Overview: User Requirements</vt:lpstr>
      <vt:lpstr>Project Overview: Hotel Manager Requirements</vt:lpstr>
      <vt:lpstr>Project Overview: Admin Requirements</vt:lpstr>
      <vt:lpstr>Software Used for Development:</vt:lpstr>
      <vt:lpstr>UML Diagrams: Use Case Diagram</vt:lpstr>
      <vt:lpstr>UML Diagrams: Entity Relationship Diagram</vt:lpstr>
      <vt:lpstr>UML Diagrams: Class Diagram</vt:lpstr>
      <vt:lpstr>UML Diagrams: Sequence Diagrams</vt:lpstr>
      <vt:lpstr>UML Diagrams: Data Flow Diagrams</vt:lpstr>
      <vt:lpstr>UML Diagrams: Architecture Diagram</vt:lpstr>
      <vt:lpstr>UML Diagrams: UI Diagrams</vt:lpstr>
      <vt:lpstr>UML Diagrams: UI Diagrams</vt:lpstr>
      <vt:lpstr>UML Diagrams: UI Diagrams</vt:lpstr>
      <vt:lpstr>UML Diagrams: UI Diagrams</vt:lpstr>
      <vt:lpstr>UML Diagrams: UI Diagrams</vt:lpstr>
      <vt:lpstr>UML Diagrams: UI Diagrams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69</cp:revision>
  <dcterms:created xsi:type="dcterms:W3CDTF">2018-05-11T06:55:22Z</dcterms:created>
  <dcterms:modified xsi:type="dcterms:W3CDTF">2018-07-26T10:09:55Z</dcterms:modified>
</cp:coreProperties>
</file>