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2" r:id="rId2"/>
    <p:sldId id="260" r:id="rId3"/>
    <p:sldId id="307" r:id="rId4"/>
    <p:sldId id="448" r:id="rId5"/>
    <p:sldId id="449" r:id="rId6"/>
    <p:sldId id="420" r:id="rId7"/>
    <p:sldId id="450" r:id="rId8"/>
    <p:sldId id="451" r:id="rId9"/>
    <p:sldId id="452" r:id="rId10"/>
    <p:sldId id="455" r:id="rId11"/>
    <p:sldId id="453" r:id="rId12"/>
    <p:sldId id="45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7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403" y="77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C8011-12F4-420C-BA6A-A69A6508D33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9B861-D163-4BE4-A6C2-6FFBD398FA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5AC191-FB0D-4AA3-AE96-EAE2102039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Ass.Prof Kunal D Gaikwad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0EEEF-EF52-4402-AD12-ED3AF404C8D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535D-0807-4DB1-BA18-F848DB6A752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EAA7-4BE5-4702-AA08-3CDE3E9D58E0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C802-8B73-4697-A081-456E45C9713B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>
            <a:fillRect/>
          </a:stretch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F9CF04EC-CB28-4C8F-9C7E-3A21698C56DE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06EB9-6FF6-4E06-A349-E6EA2E08605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F083-DF76-41AB-8CAD-06EBD6365F8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73CB-39B3-4D71-9E4D-02ED187702D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A60-4D7C-486E-9195-A6A033E8E2CD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B9B1-CE81-403D-8DE4-E0C5FEA4DBBF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11A2-9047-42C0-B4BC-B38CDABBBD8B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>
            <a:fillRect/>
          </a:stretch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C778A29D-7BB3-4554-8789-C17552D65536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/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>
            <a:fillRect/>
          </a:stretch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CD423-8FC2-4B37-A16E-1F95D51C60A1}" type="datetime1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loudflare.com/learning/ddos/glossary/tcp-ip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5" y="638508"/>
            <a:ext cx="11752730" cy="1411467"/>
          </a:xfrm>
        </p:spPr>
        <p:txBody>
          <a:bodyPr>
            <a:normAutofit fontScale="90000"/>
          </a:bodyPr>
          <a:lstStyle/>
          <a:p>
            <a:r>
              <a:rPr lang="en-IN" sz="6000" b="1" i="0" u="none" strike="noStrike" baseline="0" dirty="0">
                <a:latin typeface="Arial Black" panose="020B0A04020102020204" pitchFamily="34" charset="0"/>
              </a:rPr>
              <a:t>IOT AND CLOUD COMPUTING</a:t>
            </a:r>
            <a:endParaRPr lang="en-IN" sz="239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227295"/>
            <a:ext cx="7530353" cy="2877671"/>
          </a:xfrm>
        </p:spPr>
        <p:txBody>
          <a:bodyPr>
            <a:normAutofit fontScale="55000" lnSpcReduction="20000"/>
          </a:bodyPr>
          <a:lstStyle/>
          <a:p>
            <a:r>
              <a:rPr lang="en-US" sz="3600" b="1" dirty="0"/>
              <a:t>By,</a:t>
            </a:r>
          </a:p>
          <a:p>
            <a:r>
              <a:rPr lang="en-US" sz="5900" b="1" dirty="0"/>
              <a:t>Ass. Prof. Kunal D Gaikwad</a:t>
            </a:r>
          </a:p>
          <a:p>
            <a:r>
              <a:rPr lang="en-US" sz="3000" b="1" dirty="0"/>
              <a:t>Pursuing PHD (IOT and Machine Learning) </a:t>
            </a:r>
          </a:p>
          <a:p>
            <a:r>
              <a:rPr lang="en-US" sz="3000" b="1" dirty="0"/>
              <a:t>M.E(Computer Networks)</a:t>
            </a:r>
          </a:p>
          <a:p>
            <a:r>
              <a:rPr lang="en-US" sz="3000" b="1" dirty="0"/>
              <a:t>B.E(Computer Science &amp; Engineering)</a:t>
            </a:r>
          </a:p>
          <a:p>
            <a:r>
              <a:rPr lang="en-US" sz="3000" b="1" dirty="0"/>
              <a:t>Diploma(Computer Engineering)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835" y="2115445"/>
            <a:ext cx="3993440" cy="37064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E5F49-5821-3F71-3779-AF9F9FC22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EDA0FB1-8ABB-9EEE-6CCC-55B3BAADB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2071" y="106224"/>
            <a:ext cx="22053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lang="en-US" altLang="en-US" sz="2400" b="1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72B4A1-FF2B-9D9F-49C1-37B48279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5B9F83-A7DD-4FED-E2A0-67B4C5E79A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05" t="17714" r="8979" b="20402"/>
          <a:stretch/>
        </p:blipFill>
        <p:spPr>
          <a:xfrm>
            <a:off x="215153" y="0"/>
            <a:ext cx="9204519" cy="68363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4144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05F52-6597-5183-EC04-C23884FF5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02F5BF-A5DA-1CAD-7827-29C9CB57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8DB94C3-F353-9C7E-368B-812AC9B495A4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E31A8E3-82C6-D12E-B360-C04DB851C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837"/>
            <a:ext cx="405204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466D8C-FC23-4AA8-C2BD-E0661541E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36183-1829-9945-12F2-1C70034C1BF0}"/>
              </a:ext>
            </a:extLst>
          </p:cNvPr>
          <p:cNvSpPr txBox="1"/>
          <p:nvPr/>
        </p:nvSpPr>
        <p:spPr>
          <a:xfrm>
            <a:off x="-320861" y="1946057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b="1" dirty="0">
                <a:ea typeface="Times New Roman" panose="02020603050405020304" pitchFamily="18" charset="0"/>
              </a:rPr>
              <a:t>UDP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A4A8AD-17F0-DD9F-D6D2-B320B53F2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48"/>
            <a:ext cx="4324954" cy="1495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AE70A2-BBCD-115A-55B2-3BF25234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0" y="0"/>
            <a:ext cx="30861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90F895-59FE-F9D6-9815-B9E77824F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9050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49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CA2CF-450A-C698-A298-F76DBEBE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20BDC1-9BA0-D6A1-A1E5-77089802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657D4F-ECFE-FDDC-A537-C41EC313E962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8E3BD1-5AEB-AED6-0856-2888969AD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837"/>
            <a:ext cx="405204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Output in serial monitor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E424963-DAEA-F8EB-9BD4-2863632B5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09828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AACD18-06D9-C66E-0577-ED2B41B56ED4}"/>
              </a:ext>
            </a:extLst>
          </p:cNvPr>
          <p:cNvSpPr txBox="1"/>
          <p:nvPr/>
        </p:nvSpPr>
        <p:spPr>
          <a:xfrm>
            <a:off x="-320861" y="1946057"/>
            <a:ext cx="6238240" cy="62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19685" algn="just">
              <a:lnSpc>
                <a:spcPct val="97000"/>
              </a:lnSpc>
              <a:buNone/>
              <a:tabLst>
                <a:tab pos="241300" algn="l"/>
              </a:tabLst>
            </a:pPr>
            <a:r>
              <a:rPr lang="en-US" sz="1800" b="1" dirty="0">
                <a:effectLst/>
                <a:ea typeface="Times New Roman" panose="02020603050405020304" pitchFamily="18" charset="0"/>
              </a:rPr>
              <a:t>Output in </a:t>
            </a:r>
            <a:r>
              <a:rPr lang="en-US" b="1" dirty="0">
                <a:ea typeface="Times New Roman" panose="02020603050405020304" pitchFamily="18" charset="0"/>
              </a:rPr>
              <a:t>UDP</a:t>
            </a:r>
            <a:r>
              <a:rPr lang="en-US" sz="1800" b="1" dirty="0">
                <a:effectLst/>
                <a:ea typeface="Times New Roman" panose="02020603050405020304" pitchFamily="18" charset="0"/>
              </a:rPr>
              <a:t> server:</a:t>
            </a:r>
            <a:endParaRPr lang="en-IN" sz="1800" b="1" dirty="0">
              <a:effectLst/>
              <a:ea typeface="Calibri" panose="020F0502020204030204" pitchFamily="34" charset="0"/>
            </a:endParaRPr>
          </a:p>
          <a:p>
            <a:pPr marL="457200" marR="19685" algn="just">
              <a:lnSpc>
                <a:spcPct val="97000"/>
              </a:lnSpc>
              <a:tabLst>
                <a:tab pos="2413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81FB7-5E90-668B-3C8A-29E5A477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648"/>
            <a:ext cx="2764067" cy="1495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8C24B1-E414-3E29-07D7-FA8973E4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676" y="0"/>
            <a:ext cx="30861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65F954-FCC1-2A97-356D-C5132B86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816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3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1" y="788895"/>
            <a:ext cx="11799136" cy="5115781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99" y="0"/>
            <a:ext cx="7895108" cy="6858000"/>
          </a:xfrm>
          <a:prstGeom prst="rect">
            <a:avLst/>
          </a:prstGeom>
        </p:spPr>
      </p:pic>
      <p:sp>
        <p:nvSpPr>
          <p:cNvPr id="2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8407143" y="4284054"/>
            <a:ext cx="3537183" cy="369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1400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sz="1400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565" y="756720"/>
            <a:ext cx="85434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DHT11</a:t>
            </a:r>
            <a:r>
              <a:rPr lang="en-US" dirty="0"/>
              <a:t> is a digital temperature and humidity sensor that provides calibrated output via a single-wire communication protocol. It is commonly used in weather monitoring systems, home automation, and IoT applications.</a:t>
            </a:r>
          </a:p>
          <a:p>
            <a:r>
              <a:rPr lang="en-US" b="1" dirty="0"/>
              <a:t>1. Weather Monitoring Systems</a:t>
            </a:r>
          </a:p>
          <a:p>
            <a:r>
              <a:rPr lang="en-US" dirty="0"/>
              <a:t>🌤️ Used in DIY and professional weather stations to measure temperature and humidity levels.</a:t>
            </a:r>
          </a:p>
          <a:p>
            <a:r>
              <a:rPr lang="en-US" b="1" dirty="0"/>
              <a:t>2. Home Automation &amp; Smart Homes</a:t>
            </a:r>
          </a:p>
          <a:p>
            <a:r>
              <a:rPr lang="en-US" dirty="0"/>
              <a:t>🏡 Integrated into IoT-based smart home systems for automatic climate control, triggering fans, air purifiers, or dehumidifiers.</a:t>
            </a:r>
          </a:p>
          <a:p>
            <a:r>
              <a:rPr lang="en-US" b="1" dirty="0"/>
              <a:t>3. Greenhouse Monitoring</a:t>
            </a:r>
          </a:p>
          <a:p>
            <a:r>
              <a:rPr lang="en-US" dirty="0"/>
              <a:t>🌱 Helps maintain optimal temperature and humidity levels for plant growth in agricultural environments.</a:t>
            </a:r>
          </a:p>
          <a:p>
            <a:r>
              <a:rPr lang="en-US" b="1" dirty="0"/>
              <a:t>4. Industrial Environmental Monitoring</a:t>
            </a:r>
          </a:p>
          <a:p>
            <a:r>
              <a:rPr lang="en-US" dirty="0"/>
              <a:t>🏭 Used in factories and warehouses to monitor environmental conditions that affect machinery and stored goods.</a:t>
            </a:r>
          </a:p>
          <a:p>
            <a:r>
              <a:rPr lang="en-US" b="1" dirty="0"/>
              <a:t>5. HVAC (Heating, Ventilation, and Air Conditioning) Systems</a:t>
            </a:r>
          </a:p>
          <a:p>
            <a:r>
              <a:rPr lang="en-US" dirty="0"/>
              <a:t>❄️ Helps in climate control systems by providing real-time temperature and humidity data for automated adjustments.</a:t>
            </a:r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8462683" y="1554468"/>
            <a:ext cx="3426104" cy="2641013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4982073"/>
            <a:ext cx="4840435" cy="382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0" i="0" dirty="0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DHT11 Temperature and Humidity Sensor</a:t>
            </a:r>
            <a:endParaRPr lang="en-IN" b="1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21893" y="989260"/>
            <a:ext cx="776343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Specifications: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Temperature Range:</a:t>
            </a:r>
            <a:r>
              <a:rPr lang="en-US" dirty="0"/>
              <a:t> 0°C to 50°C (±2°C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Humidity Range:</a:t>
            </a:r>
            <a:r>
              <a:rPr lang="en-US" dirty="0"/>
              <a:t> 20% to 90% RH (±5%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Operating Voltage:</a:t>
            </a:r>
            <a:r>
              <a:rPr lang="en-US" dirty="0"/>
              <a:t> 3.3V - 5V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 Signal:</a:t>
            </a:r>
            <a:r>
              <a:rPr lang="en-US" dirty="0"/>
              <a:t> Digital (single-wire)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Sampling Rate:</a:t>
            </a:r>
            <a:r>
              <a:rPr lang="en-US" dirty="0"/>
              <a:t> 1 Hz (one reading per second)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Response Time:</a:t>
            </a:r>
            <a:r>
              <a:rPr lang="en-US" dirty="0"/>
              <a:t> ~2 seconds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Dimensions:</a:t>
            </a:r>
            <a:r>
              <a:rPr lang="en-US" dirty="0"/>
              <a:t> 15mm x 12mm x 5mm</a:t>
            </a:r>
          </a:p>
          <a:p>
            <a:endParaRPr lang="en-US" dirty="0"/>
          </a:p>
          <a:p>
            <a:r>
              <a:rPr lang="en-US" b="1" dirty="0"/>
              <a:t>Pinout: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VCC</a:t>
            </a:r>
            <a:r>
              <a:rPr lang="en-US" dirty="0"/>
              <a:t> - Power supply (3.3V or 5V)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</a:t>
            </a:r>
            <a:r>
              <a:rPr lang="en-US" dirty="0"/>
              <a:t> - Digital output (connect to a pull-up resistor, typically 4.7kΩ)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GND</a:t>
            </a:r>
            <a:r>
              <a:rPr lang="en-US" dirty="0"/>
              <a:t> - Ground</a:t>
            </a:r>
          </a:p>
          <a:p>
            <a:endParaRPr lang="en-IN" dirty="0"/>
          </a:p>
        </p:txBody>
      </p:sp>
      <p:grpSp>
        <p:nvGrpSpPr>
          <p:cNvPr id="12" name="Group 11"/>
          <p:cNvGrpSpPr/>
          <p:nvPr/>
        </p:nvGrpSpPr>
        <p:grpSpPr>
          <a:xfrm>
            <a:off x="479547" y="989260"/>
            <a:ext cx="3881339" cy="3810118"/>
            <a:chOff x="141715" y="896353"/>
            <a:chExt cx="4172532" cy="398200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141715" y="896353"/>
              <a:ext cx="4172532" cy="3982006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rcRect l="32641" r="13373"/>
            <a:stretch>
              <a:fillRect/>
            </a:stretch>
          </p:blipFill>
          <p:spPr>
            <a:xfrm>
              <a:off x="314800" y="1029898"/>
              <a:ext cx="678859" cy="1343503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itle 1"/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14" name="Title 1"/>
          <p:cNvSpPr txBox="1"/>
          <p:nvPr/>
        </p:nvSpPr>
        <p:spPr>
          <a:xfrm>
            <a:off x="720310" y="116368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200" b="1" dirty="0"/>
              <a:t> </a:t>
            </a:r>
          </a:p>
          <a:p>
            <a:pPr algn="ctr"/>
            <a:endParaRPr lang="en-IN" dirty="0"/>
          </a:p>
        </p:txBody>
      </p:sp>
      <p:pic>
        <p:nvPicPr>
          <p:cNvPr id="1026" name="Picture 2" descr="NodeMCU ESP8266 Specifications, Overview and Setting 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5" y="991579"/>
            <a:ext cx="8534401" cy="5750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6F8CCA-BCCF-DFB9-CD97-8DA8D67A012A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FF6F3-91BD-A206-5EC7-A15ADD51493B}"/>
              </a:ext>
            </a:extLst>
          </p:cNvPr>
          <p:cNvSpPr txBox="1"/>
          <p:nvPr/>
        </p:nvSpPr>
        <p:spPr>
          <a:xfrm>
            <a:off x="0" y="-165"/>
            <a:ext cx="11991665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UDP is a standardized method for transferring data between two computers in a network. </a:t>
            </a:r>
            <a:r>
              <a:rPr lang="en-US" sz="2000" b="1" dirty="0">
                <a:solidFill>
                  <a:schemeClr val="accent4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Compared to other protocols, UDP accomplishes this process in a simple fashion: it sends packets (units of data transmission) directly to a target computer, without establishing a connection first, indicating the order of said packets, or checking whether they arrived as intended. (UDP packets are referred to as ‘datagrams’.)</a:t>
            </a:r>
            <a:endParaRPr lang="en-IN" sz="2400" b="1" dirty="0">
              <a:solidFill>
                <a:schemeClr val="accent4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UDP is faster but less reliable than </a:t>
            </a:r>
            <a:r>
              <a:rPr lang="en-US" sz="2000" b="1" u="none" strike="noStrike" dirty="0">
                <a:solidFill>
                  <a:srgbClr val="0000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hlinkClick r:id="rId2"/>
              </a:rPr>
              <a:t>TCP</a:t>
            </a:r>
            <a:r>
              <a:rPr lang="en-US" sz="20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, another common transport protocol</a:t>
            </a:r>
            <a:r>
              <a:rPr lang="en-US" sz="200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In a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TCP communication, the two computers begin by establishing a connection via an automated process called a ‘handshake.’ Only once this handshake has been completed will one computer actually transfer data packets to the other.</a:t>
            </a:r>
            <a:endParaRPr lang="en-IN" sz="2400" b="1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b="1" dirty="0">
                <a:solidFill>
                  <a:srgbClr val="FF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UDP communications do not go through this process. Instead, one computer can simply begin sending data to the other:</a:t>
            </a:r>
            <a:endParaRPr lang="en-IN" sz="24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 fontAlgn="base"/>
            <a:endParaRPr lang="en-US" sz="2000" b="1" i="0" dirty="0">
              <a:solidFill>
                <a:srgbClr val="273239"/>
              </a:solidFill>
              <a:effectLst/>
              <a:latin typeface="Source Sans 3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0C1C6A-B358-82D9-0C60-EFB4AE6D8B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t="5145" b="8369"/>
          <a:stretch/>
        </p:blipFill>
        <p:spPr bwMode="auto">
          <a:xfrm>
            <a:off x="601096" y="4128409"/>
            <a:ext cx="8688132" cy="25011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853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0CB22-6D7B-9CF0-4565-424D8F86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35C4E6-010C-0020-0E34-B4FE26F3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74067C-8E58-B231-3B8E-FF89903D81B6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51508F9-06D7-7F8E-2614-F2735CFD8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" y="715981"/>
            <a:ext cx="47339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41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Software requirement:-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13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328AD75-2580-85F9-D0CD-0A50395D4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960" y="49015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C86888-4F91-21E8-75F2-6D334B0CF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970" y="1720109"/>
            <a:ext cx="5277587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48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7742A-56D6-053B-7128-EDE24FFB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52455-8830-7FBA-ABFD-94E3918E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109F5C4-BDC6-4070-7FB6-198685757117}"/>
              </a:ext>
            </a:extLst>
          </p:cNvPr>
          <p:cNvSpPr txBox="1"/>
          <p:nvPr/>
        </p:nvSpPr>
        <p:spPr>
          <a:xfrm>
            <a:off x="7246839" y="6256757"/>
            <a:ext cx="4945161" cy="6012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Ass. Prof. Kunal D Gaikwad</a:t>
            </a: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CSE Department, CMRIT </a:t>
            </a:r>
          </a:p>
          <a:p>
            <a:pPr algn="r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4A739B-3278-26F8-F104-A17AD7047949}"/>
              </a:ext>
            </a:extLst>
          </p:cNvPr>
          <p:cNvSpPr txBox="1"/>
          <p:nvPr/>
        </p:nvSpPr>
        <p:spPr>
          <a:xfrm>
            <a:off x="0" y="303577"/>
            <a:ext cx="9197340" cy="639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&lt;ESP8266WiFi.h&gt;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WiFiUdp.h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DHT.h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ak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* password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“12345678"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udpAddress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"192.168.68.144"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udpPort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1234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DHTPIN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D3 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DHTTYPE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DHT11  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DHTPIN, DHTTYPE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WiFiUDP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115200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"Connecting to 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..."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ssid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password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WiFi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!= WL_CONNECTED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"Connecting"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"Connected to 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WiFi.IP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temperature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humidity =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"Failed to read from DHT sensor!"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ACD10-7C2B-24E3-2F2D-D5D26C1DB0F0}"/>
              </a:ext>
            </a:extLst>
          </p:cNvPr>
          <p:cNvSpPr txBox="1"/>
          <p:nvPr/>
        </p:nvSpPr>
        <p:spPr>
          <a:xfrm>
            <a:off x="6839596" y="640986"/>
            <a:ext cx="6156960" cy="284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80B76B-E619-03A0-629A-BBAFA733E14C}"/>
              </a:ext>
            </a:extLst>
          </p:cNvPr>
          <p:cNvSpPr txBox="1"/>
          <p:nvPr/>
        </p:nvSpPr>
        <p:spPr>
          <a:xfrm>
            <a:off x="6456266" y="1010056"/>
            <a:ext cx="6526306" cy="279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"Temperature: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°C\</a:t>
            </a:r>
            <a:r>
              <a:rPr lang="en-IN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tHumidity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%"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"Sending data over UDP..."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beginPacket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udpAddress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udpPort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"Temperature: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°C, Humidity: 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 %"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udp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endPacket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IN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"Data sent over UDP."</a:t>
            </a: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56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130</TotalTime>
  <Words>937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Amazon Ember</vt:lpstr>
      <vt:lpstr>Arial</vt:lpstr>
      <vt:lpstr>Arial Black</vt:lpstr>
      <vt:lpstr>Calibri</vt:lpstr>
      <vt:lpstr>Century Gothic</vt:lpstr>
      <vt:lpstr>Consolas</vt:lpstr>
      <vt:lpstr>Segoe UI</vt:lpstr>
      <vt:lpstr>Source Sans 3</vt:lpstr>
      <vt:lpstr>Times New Roman</vt:lpstr>
      <vt:lpstr>Gallery</vt:lpstr>
      <vt:lpstr>IOT AND CLOUD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kunal gaikwad</dc:creator>
  <cp:lastModifiedBy>kunal gaikwad</cp:lastModifiedBy>
  <cp:revision>332</cp:revision>
  <dcterms:created xsi:type="dcterms:W3CDTF">2023-11-09T09:27:00Z</dcterms:created>
  <dcterms:modified xsi:type="dcterms:W3CDTF">2025-03-24T09:26:14Z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53F98A4ED2E1478F98F5DBE977AAAD90_12</vt:lpwstr>
  </property>
  <property fmtid="{D5CDD505-2E9C-101B-9397-08002B2CF9AE}" pid="3" name="KSOProductBuildVer">
    <vt:lpwstr>1033-12.2.0.20323</vt:lpwstr>
  </property>
</Properties>
</file>