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2" r:id="rId2"/>
    <p:sldId id="260" r:id="rId3"/>
    <p:sldId id="307" r:id="rId4"/>
    <p:sldId id="420" r:id="rId5"/>
    <p:sldId id="336" r:id="rId6"/>
    <p:sldId id="417" r:id="rId7"/>
    <p:sldId id="419" r:id="rId8"/>
    <p:sldId id="418" r:id="rId9"/>
    <p:sldId id="42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-7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A796B57-C55B-93C0-72D2-626AF6A7F7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552756-71EB-72FC-007B-49CFCF594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8011-12F4-420C-BA6A-A69A6508D33B}" type="datetimeFigureOut">
              <a:rPr lang="en-IN" smtClean="0"/>
              <a:pPr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3FEDB5-1DCC-4CC5-57DE-D70C9FA3DE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C63B57-7882-6E0D-59B8-62D5DF0E7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B861-D163-4BE4-A6C2-6FFBD398FA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6454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191-FB0D-4AA3-AE96-EAE2102039D6}" type="datetimeFigureOut">
              <a:rPr lang="en-IN" smtClean="0"/>
              <a:pPr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0EEEF-EF52-4402-AD12-ED3AF404C8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48981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535D-0807-4DB1-BA18-F848DB6A752D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EAA7-4BE5-4702-AA08-3CDE3E9D58E0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802-8B73-4697-A081-456E45C9713B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9CF04EC-CB28-4C8F-9C7E-3A21698C56DE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6EB9-6FF6-4E06-A349-E6EA2E086056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F083-DF76-41AB-8CAD-06EBD6365F86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3CB-39B3-4D71-9E4D-02ED187702D1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A60-4D7C-486E-9195-A6A033E8E2CD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B9B1-CE81-403D-8DE4-E0C5FEA4DBBF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11A2-9047-42C0-B4BC-B38CDABBBD8B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778A29D-7BB3-4554-8789-C17552D65536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D423-8FC2-4B37-A16E-1F95D51C60A1}" type="datetime1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76B35-1CE7-420E-8554-4D122EF8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35" y="638508"/>
            <a:ext cx="11752730" cy="1411467"/>
          </a:xfrm>
        </p:spPr>
        <p:txBody>
          <a:bodyPr>
            <a:normAutofit fontScale="90000"/>
          </a:bodyPr>
          <a:lstStyle/>
          <a:p>
            <a:r>
              <a:rPr lang="en-IN" sz="6000" b="1" i="0" u="none" strike="noStrike" baseline="0" dirty="0">
                <a:latin typeface="Arial Black" panose="020B0A04020102020204" pitchFamily="34" charset="0"/>
              </a:rPr>
              <a:t>IOT AND CLOUD COMPUTING</a:t>
            </a:r>
            <a:endParaRPr lang="en-IN" sz="239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DD058-C2D9-4212-9DF8-0C24FE77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27295"/>
            <a:ext cx="7530353" cy="2877671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By,</a:t>
            </a:r>
          </a:p>
          <a:p>
            <a:r>
              <a:rPr lang="en-US" sz="5900" b="1" dirty="0"/>
              <a:t>Ass. Prof. Kunal D Gaikwad</a:t>
            </a:r>
          </a:p>
          <a:p>
            <a:r>
              <a:rPr lang="en-US" sz="3000" b="1" dirty="0"/>
              <a:t>Pursuing PHD (IOT and Machine Learning) </a:t>
            </a:r>
          </a:p>
          <a:p>
            <a:r>
              <a:rPr lang="en-US" sz="3000" b="1" dirty="0"/>
              <a:t>M.E(Computer Networks)</a:t>
            </a:r>
          </a:p>
          <a:p>
            <a:r>
              <a:rPr lang="en-US" sz="3000" b="1" dirty="0"/>
              <a:t>B.E(Computer Science &amp; Engineering)</a:t>
            </a:r>
          </a:p>
          <a:p>
            <a:r>
              <a:rPr lang="en-US" sz="3000" b="1" dirty="0"/>
              <a:t>Diploma(Computer Engineering)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46EB6D-7436-77CD-BC47-48B6D64F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DC03F43-CD46-F894-E082-E9D747E109D9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7E7739-C224-B7F5-FBB6-98E874D0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5" y="2115445"/>
            <a:ext cx="3993440" cy="37064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469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38247-1DF1-5DD3-4E76-64C0EE2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750F173-6940-23B6-5F80-8C29EFC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23516BF-6F48-FB16-6F87-629AEA75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A98E10-C893-E568-E33E-C7C29C90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" y="788895"/>
            <a:ext cx="11799136" cy="5115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8C22E73E-1E32-E5BB-82DE-41B5B3149494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768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688722-F8CF-507B-0BE6-0B578CD8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C56A7A-9B8C-4D18-E1B1-5E3B9A3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CAD0696-AE83-A638-5B17-B050FFB6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0"/>
            <a:ext cx="789510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5C8FD-3BDD-B577-E86E-D762C749BFF6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725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31D740-3708-25DD-D1B7-5E022360A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81E0CA-9169-5C09-D053-770C2CEC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D729A-FD3B-9EB5-6B7E-2B5AC7DD0316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E671E-1F8B-BAFB-8979-169048D3BCC0}"/>
              </a:ext>
            </a:extLst>
          </p:cNvPr>
          <p:cNvSpPr txBox="1"/>
          <p:nvPr/>
        </p:nvSpPr>
        <p:spPr>
          <a:xfrm>
            <a:off x="422468" y="656788"/>
            <a:ext cx="9045388" cy="637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A370F32-E709-F442-1CAE-E89AC7EC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70" y="0"/>
            <a:ext cx="6319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9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384F97F-7DCA-19B6-D0AB-7B788C57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70E6A1-1473-5C76-CE24-172B5BD5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604C7B9-7812-D385-0752-FF71B409006E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5635105-FE1F-9B32-1E2C-32CA3D11C087}"/>
              </a:ext>
            </a:extLst>
          </p:cNvPr>
          <p:cNvSpPr txBox="1">
            <a:spLocks/>
          </p:cNvSpPr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E95435E-C264-0A03-852F-C13F1744F89A}"/>
              </a:ext>
            </a:extLst>
          </p:cNvPr>
          <p:cNvSpPr txBox="1"/>
          <p:nvPr/>
        </p:nvSpPr>
        <p:spPr>
          <a:xfrm>
            <a:off x="0" y="4918703"/>
            <a:ext cx="4898561" cy="404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800" b="1" i="0" dirty="0">
                <a:solidFill>
                  <a:srgbClr val="0F1111"/>
                </a:solidFill>
                <a:effectLst/>
                <a:latin typeface="Amazon Ember"/>
              </a:rPr>
              <a:t>Bluetooth Sensor HC 05</a:t>
            </a:r>
            <a:endParaRPr lang="en-IN" sz="2800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53670B-F011-B12F-5B69-8693ACDA2B33}"/>
              </a:ext>
            </a:extLst>
          </p:cNvPr>
          <p:cNvSpPr txBox="1"/>
          <p:nvPr/>
        </p:nvSpPr>
        <p:spPr>
          <a:xfrm>
            <a:off x="4428564" y="856292"/>
            <a:ext cx="77634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Bluetooth sensor in IoT is a device that </a:t>
            </a:r>
            <a:r>
              <a:rPr lang="en-US" b="1" dirty="0">
                <a:solidFill>
                  <a:srgbClr val="FF0000"/>
                </a:solidFill>
              </a:rPr>
              <a:t>uses Bluetooth technology to wirelessly transmit data over short distances</a:t>
            </a:r>
            <a:r>
              <a:rPr lang="en-US" dirty="0"/>
              <a:t>. It is widely used for low-power and low-cost IoT applications due to its ease of integration and compatibility.</a:t>
            </a:r>
          </a:p>
          <a:p>
            <a:endParaRPr lang="en-US" dirty="0"/>
          </a:p>
          <a:p>
            <a:r>
              <a:rPr lang="en-US" dirty="0"/>
              <a:t>Key IoT applications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Wearables: </a:t>
            </a:r>
            <a:r>
              <a:rPr lang="en-US" dirty="0"/>
              <a:t>Fitness trackers and smartwatches use Bluetooth to send health data to smartphones.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Smart home devices: </a:t>
            </a:r>
            <a:r>
              <a:rPr lang="en-US" dirty="0"/>
              <a:t>Connects devices like smart locks, lights, and thermostats for remote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Asset tracking: </a:t>
            </a:r>
            <a:r>
              <a:rPr lang="en-US" dirty="0"/>
              <a:t>Monitors and locates objects or vehicles in real-time.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Healthcare: </a:t>
            </a:r>
            <a:r>
              <a:rPr lang="en-US" dirty="0"/>
              <a:t>Transfers data from medical devices like glucose monitors to mobile apps.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Industrial IoT: </a:t>
            </a:r>
            <a:r>
              <a:rPr lang="en-US" dirty="0"/>
              <a:t>Enables machine-to-machine communication for monitoring and automation.</a:t>
            </a:r>
          </a:p>
          <a:p>
            <a:r>
              <a:rPr lang="en-US" dirty="0"/>
              <a:t>Bluetooth sensors are essential for creating interconnected IoT ecosystems, enabling seamless communication and data sharing between devices.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D766B5-4832-1AA9-EC72-4A3CBF7F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" y="899924"/>
            <a:ext cx="4401164" cy="387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CFF00AD-8D8A-94BA-E5CB-9D5575650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6" y="5641300"/>
            <a:ext cx="3143689" cy="101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468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CEB24A1-A138-3C92-1A96-816BFB2D5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DF03AF2-E157-3842-9F4C-A1F24D89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C37FA-70A4-DDBB-4E59-A4B300E74260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A5DA7FE-7667-75F3-C0CD-61E817D1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44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19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0EE246-8810-B74E-7B71-805D45AC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41C8564-0CDC-3B80-C150-C8EECC9F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E3B07-7C30-3A04-3F30-265966E1A9D2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AD0C09-D6B7-DBED-79CA-BC22995A0D57}"/>
              </a:ext>
            </a:extLst>
          </p:cNvPr>
          <p:cNvSpPr txBox="1"/>
          <p:nvPr/>
        </p:nvSpPr>
        <p:spPr>
          <a:xfrm>
            <a:off x="422468" y="656788"/>
            <a:ext cx="9045388" cy="637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F5AECC-BEC9-3F4C-ED49-0131F3D5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9" y="975593"/>
            <a:ext cx="5306165" cy="41153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C94E80F-1E0D-ED79-A82D-F3B79D03281D}"/>
              </a:ext>
            </a:extLst>
          </p:cNvPr>
          <p:cNvGrpSpPr/>
          <p:nvPr/>
        </p:nvGrpSpPr>
        <p:grpSpPr>
          <a:xfrm>
            <a:off x="5650643" y="975593"/>
            <a:ext cx="6433698" cy="3504871"/>
            <a:chOff x="7496388" y="1981816"/>
            <a:chExt cx="4513357" cy="16694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63180EDD-10A7-65D7-429A-F33F54724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7424" y="1981816"/>
              <a:ext cx="3372321" cy="16694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636DFEC4-1D43-C0DE-0FD9-CF993910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6388" y="1981816"/>
              <a:ext cx="1141036" cy="16694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8060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765D49A-4136-0923-B6D5-7A5813AE3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45FD674-1E00-4137-CF1F-FF2B53BC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46A50-AAC2-40B7-BC19-765A85849EC1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905609-46C6-4F6C-CD75-771E8B0ACF2B}"/>
              </a:ext>
            </a:extLst>
          </p:cNvPr>
          <p:cNvSpPr txBox="1"/>
          <p:nvPr/>
        </p:nvSpPr>
        <p:spPr>
          <a:xfrm>
            <a:off x="422467" y="656788"/>
            <a:ext cx="10917885" cy="608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7720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 Code: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SoftwareSerial.h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SoftwareSerial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RX, TX </a:t>
            </a: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(Interchange to 9, 8 on Arduino)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LED =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the on-board LED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Data;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the data received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"Waiting for command..."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"Send 1 to turn on the LED. Send 0 to turn Off"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LED,OUTPUT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()){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//wait for data received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Data=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Data=='1'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LED,HIGH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"LED On!"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"LED On!"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Data=='0'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LED,LOW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"LED Off!"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"LED Off !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1BEA5C-5445-6392-EA7A-880FEF46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95" y="5688372"/>
            <a:ext cx="3143689" cy="101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252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9DC02C-9E27-281F-0007-31B371BAD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B46A36C-395C-EBE2-2BBA-C114D061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86782-5428-5417-86B1-B89E7EF508F2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30CC47-CFCD-418F-26ED-582A28A3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54" y="4657431"/>
            <a:ext cx="3143689" cy="101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E7B681-2814-E405-C49A-182E0705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9" y="0"/>
            <a:ext cx="5692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24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2434</TotalTime>
  <Words>324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IOT AND CLOUD COMPUTING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kunal gaikwad</dc:creator>
  <cp:lastModifiedBy>student</cp:lastModifiedBy>
  <cp:revision>296</cp:revision>
  <dcterms:created xsi:type="dcterms:W3CDTF">2023-11-09T09:27:06Z</dcterms:created>
  <dcterms:modified xsi:type="dcterms:W3CDTF">2025-02-03T05:43:08Z</dcterms:modified>
</cp:coreProperties>
</file>