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12" r:id="rId2"/>
    <p:sldId id="260" r:id="rId3"/>
    <p:sldId id="307" r:id="rId4"/>
    <p:sldId id="336" r:id="rId5"/>
    <p:sldId id="423" r:id="rId6"/>
    <p:sldId id="419" r:id="rId7"/>
    <p:sldId id="424" r:id="rId8"/>
    <p:sldId id="418" r:id="rId9"/>
    <p:sldId id="42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65" d="100"/>
          <a:sy n="65" d="100"/>
        </p:scale>
        <p:origin x="-71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4A796B57-C55B-93C0-72D2-626AF6A7F7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Ass.Prof Kunal D Gaikwad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8552756-71EB-72FC-007B-49CFCF5949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C8011-12F4-420C-BA6A-A69A6508D33B}" type="datetimeFigureOut">
              <a:rPr lang="en-IN" smtClean="0"/>
              <a:pPr/>
              <a:t>18-03-2025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B3FEDB5-1DCC-4CC5-57DE-D70C9FA3DE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Ass.Prof Kunal D Gaikwad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2C63B57-7882-6E0D-59B8-62D5DF0E70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9B861-D163-4BE4-A6C2-6FFBD398FA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364541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Ass.Prof Kunal D Gaikwad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AC191-FB0D-4AA3-AE96-EAE2102039D6}" type="datetimeFigureOut">
              <a:rPr lang="en-IN" smtClean="0"/>
              <a:pPr/>
              <a:t>18-03-2025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Ass.Prof Kunal D Gaikwad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0EEEF-EF52-4402-AD12-ED3AF404C8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148981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535D-0807-4DB1-BA18-F848DB6A752D}" type="datetime1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7EAA7-4BE5-4702-AA08-3CDE3E9D58E0}" type="datetime1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C802-8B73-4697-A081-456E45C9713B}" type="datetime1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F9CF04EC-CB28-4C8F-9C7E-3A21698C56DE}" type="datetime1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6EB9-6FF6-4E06-A349-E6EA2E086056}" type="datetime1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F083-DF76-41AB-8CAD-06EBD6365F86}" type="datetime1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73CB-39B3-4D71-9E4D-02ED187702D1}" type="datetime1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A60-4D7C-486E-9195-A6A033E8E2CD}" type="datetime1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B9B1-CE81-403D-8DE4-E0C5FEA4DBBF}" type="datetime1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11A2-9047-42C0-B4BC-B38CDABBBD8B}" type="datetime1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C778A29D-7BB3-4554-8789-C17552D65536}" type="datetime1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CD423-8FC2-4B37-A16E-1F95D51C60A1}" type="datetime1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F76B35-1CE7-420E-8554-4D122EF83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635" y="638508"/>
            <a:ext cx="11752730" cy="1411467"/>
          </a:xfrm>
        </p:spPr>
        <p:txBody>
          <a:bodyPr>
            <a:normAutofit fontScale="90000"/>
          </a:bodyPr>
          <a:lstStyle/>
          <a:p>
            <a:r>
              <a:rPr lang="en-IN" sz="6000" b="1" i="0" u="none" strike="noStrike" baseline="0" dirty="0">
                <a:latin typeface="Arial Black" panose="020B0A04020102020204" pitchFamily="34" charset="0"/>
              </a:rPr>
              <a:t>IOT AND CLOUD COMPUTING</a:t>
            </a:r>
            <a:endParaRPr lang="en-IN" sz="23900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0DDD058-C2D9-4212-9DF8-0C24FE77C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27295"/>
            <a:ext cx="7530353" cy="2877671"/>
          </a:xfrm>
        </p:spPr>
        <p:txBody>
          <a:bodyPr>
            <a:normAutofit fontScale="55000" lnSpcReduction="20000"/>
          </a:bodyPr>
          <a:lstStyle/>
          <a:p>
            <a:r>
              <a:rPr lang="en-US" sz="3600" b="1" dirty="0"/>
              <a:t>By,</a:t>
            </a:r>
          </a:p>
          <a:p>
            <a:r>
              <a:rPr lang="en-US" sz="5900" b="1" dirty="0"/>
              <a:t>Ass. Prof. Kunal D Gaikwad</a:t>
            </a:r>
          </a:p>
          <a:p>
            <a:r>
              <a:rPr lang="en-US" sz="3000" b="1" dirty="0"/>
              <a:t>Pursuing PHD (IOT and Machine Learning) </a:t>
            </a:r>
          </a:p>
          <a:p>
            <a:r>
              <a:rPr lang="en-US" sz="3000" b="1" dirty="0"/>
              <a:t>M.E(Computer Networks)</a:t>
            </a:r>
          </a:p>
          <a:p>
            <a:r>
              <a:rPr lang="en-US" sz="3000" b="1" dirty="0"/>
              <a:t>B.E(Computer Science &amp; Engineering)</a:t>
            </a:r>
          </a:p>
          <a:p>
            <a:r>
              <a:rPr lang="en-US" sz="3000" b="1" dirty="0"/>
              <a:t>Diploma(Computer Engineering)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546EB6D-7436-77CD-BC47-48B6D64F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5DC03F43-CD46-F894-E082-E9D747E109D9}"/>
              </a:ext>
            </a:extLst>
          </p:cNvPr>
          <p:cNvSpPr txBox="1">
            <a:spLocks/>
          </p:cNvSpPr>
          <p:nvPr/>
        </p:nvSpPr>
        <p:spPr>
          <a:xfrm>
            <a:off x="7246839" y="6256757"/>
            <a:ext cx="4945161" cy="60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Ass. Prof. Kunal D Gaikwad</a:t>
            </a: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CSE Department, CMRIT </a:t>
            </a:r>
          </a:p>
          <a:p>
            <a:pPr algn="r">
              <a:lnSpc>
                <a:spcPct val="100000"/>
              </a:lnSpc>
            </a:pPr>
            <a:endParaRPr lang="en-IN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17E7739-C224-B7F5-FBB6-98E874D04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835" y="2115445"/>
            <a:ext cx="3993440" cy="370648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246927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038247-1DF1-5DD3-4E76-64C0EE26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750F173-6940-23B6-5F80-8C29EFC7A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123516BF-6F48-FB16-6F87-629AEA753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7A98E10-C893-E568-E33E-C7C29C90D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51" y="788895"/>
            <a:ext cx="11799136" cy="511578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="" xmlns:a16="http://schemas.microsoft.com/office/drawing/2014/main" id="{8C22E73E-1E32-E5BB-82DE-41B5B3149494}"/>
              </a:ext>
            </a:extLst>
          </p:cNvPr>
          <p:cNvSpPr txBox="1">
            <a:spLocks/>
          </p:cNvSpPr>
          <p:nvPr/>
        </p:nvSpPr>
        <p:spPr>
          <a:xfrm>
            <a:off x="7246839" y="6256757"/>
            <a:ext cx="4945161" cy="60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Ass. Prof. Kunal D Gaikwad</a:t>
            </a: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CSE Department, CMRIT </a:t>
            </a:r>
          </a:p>
          <a:p>
            <a:pPr algn="r">
              <a:lnSpc>
                <a:spcPct val="100000"/>
              </a:lnSpc>
            </a:pPr>
            <a:endParaRPr lang="en-IN" sz="1400" dirty="0"/>
          </a:p>
        </p:txBody>
      </p:sp>
    </p:spTree>
    <p:extLst>
      <p:ext uri="{BB962C8B-B14F-4D97-AF65-F5344CB8AC3E}">
        <p14:creationId xmlns="" xmlns:p14="http://schemas.microsoft.com/office/powerpoint/2010/main" val="76802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3688722-F8CF-507B-0BE6-0B578CD84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CDC56A7A-9B8C-4D18-E1B1-5E3B9A31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CAD0696-AE83-A638-5B17-B050FFB60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99" y="0"/>
            <a:ext cx="789510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05C8FD-3BDD-B577-E86E-D762C749BFF6}"/>
              </a:ext>
            </a:extLst>
          </p:cNvPr>
          <p:cNvSpPr txBox="1">
            <a:spLocks/>
          </p:cNvSpPr>
          <p:nvPr/>
        </p:nvSpPr>
        <p:spPr>
          <a:xfrm>
            <a:off x="7246839" y="6256757"/>
            <a:ext cx="4945161" cy="60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Ass. Prof. Kunal D Gaikwad</a:t>
            </a: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CSE Department, CMRIT </a:t>
            </a:r>
          </a:p>
          <a:p>
            <a:pPr algn="r">
              <a:lnSpc>
                <a:spcPct val="100000"/>
              </a:lnSpc>
            </a:pPr>
            <a:endParaRPr lang="en-IN" sz="1400" dirty="0"/>
          </a:p>
        </p:txBody>
      </p:sp>
    </p:spTree>
    <p:extLst>
      <p:ext uri="{BB962C8B-B14F-4D97-AF65-F5344CB8AC3E}">
        <p14:creationId xmlns="" xmlns:p14="http://schemas.microsoft.com/office/powerpoint/2010/main" val="72548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384F97F-7DCA-19B6-D0AB-7B788C57A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F70E6A1-1473-5C76-CE24-172B5BD5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6604C7B9-7812-D385-0752-FF71B409006E}"/>
              </a:ext>
            </a:extLst>
          </p:cNvPr>
          <p:cNvSpPr txBox="1">
            <a:spLocks/>
          </p:cNvSpPr>
          <p:nvPr/>
        </p:nvSpPr>
        <p:spPr>
          <a:xfrm>
            <a:off x="7246839" y="6256757"/>
            <a:ext cx="4945161" cy="60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Ass. Prof. Kunal D Gaikwad</a:t>
            </a: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CSE Department, CMRIT </a:t>
            </a:r>
          </a:p>
          <a:p>
            <a:pPr algn="r">
              <a:lnSpc>
                <a:spcPct val="100000"/>
              </a:lnSpc>
            </a:pPr>
            <a:endParaRPr lang="en-IN" sz="1400" dirty="0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35635105-FE1F-9B32-1E2C-32CA3D11C087}"/>
              </a:ext>
            </a:extLst>
          </p:cNvPr>
          <p:cNvSpPr txBox="1">
            <a:spLocks/>
          </p:cNvSpPr>
          <p:nvPr/>
        </p:nvSpPr>
        <p:spPr>
          <a:xfrm>
            <a:off x="720310" y="116368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/>
              <a:t> </a:t>
            </a:r>
          </a:p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E95435E-C264-0A03-852F-C13F1744F89A}"/>
              </a:ext>
            </a:extLst>
          </p:cNvPr>
          <p:cNvSpPr txBox="1"/>
          <p:nvPr/>
        </p:nvSpPr>
        <p:spPr>
          <a:xfrm>
            <a:off x="8654817" y="2632235"/>
            <a:ext cx="3537183" cy="369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400" b="0" i="0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DHT11 Temperature and Humidity Sensor</a:t>
            </a:r>
            <a:endParaRPr lang="en-IN" sz="1400" b="1" i="0" dirty="0">
              <a:solidFill>
                <a:srgbClr val="0F1111"/>
              </a:solidFill>
              <a:effectLst/>
              <a:latin typeface="Amazon Emb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253670B-F011-B12F-5B69-8693ACDA2B33}"/>
              </a:ext>
            </a:extLst>
          </p:cNvPr>
          <p:cNvSpPr txBox="1"/>
          <p:nvPr/>
        </p:nvSpPr>
        <p:spPr>
          <a:xfrm>
            <a:off x="127565" y="756720"/>
            <a:ext cx="854342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DHT11</a:t>
            </a:r>
            <a:r>
              <a:rPr lang="en-US" dirty="0"/>
              <a:t> is a </a:t>
            </a:r>
            <a:r>
              <a:rPr lang="en-US" b="1" dirty="0"/>
              <a:t>digital temperature and humidity sensor</a:t>
            </a:r>
            <a:r>
              <a:rPr lang="en-US" dirty="0"/>
              <a:t> that provides calibrated output via a single-wire communication protocol. It is commonly used in weather monitoring systems, home automation, and IoT applications.</a:t>
            </a:r>
          </a:p>
          <a:p>
            <a:r>
              <a:rPr lang="en-US" b="1" dirty="0"/>
              <a:t>1. Weather Monitoring Systems</a:t>
            </a:r>
          </a:p>
          <a:p>
            <a:r>
              <a:rPr lang="en-US" dirty="0"/>
              <a:t>🌤️ Used in DIY and professional weather stations to measure temperature and humidity levels.</a:t>
            </a:r>
          </a:p>
          <a:p>
            <a:r>
              <a:rPr lang="en-US" b="1" dirty="0"/>
              <a:t>2. Home Automation &amp; Smart Homes</a:t>
            </a:r>
          </a:p>
          <a:p>
            <a:r>
              <a:rPr lang="en-US" dirty="0"/>
              <a:t>🏡 Integrated into IoT-based smart home systems for automatic climate control, triggering fans, air purifiers, or dehumidifiers.</a:t>
            </a:r>
          </a:p>
          <a:p>
            <a:r>
              <a:rPr lang="en-US" b="1" dirty="0"/>
              <a:t>3. Greenhouse Monitoring</a:t>
            </a:r>
          </a:p>
          <a:p>
            <a:r>
              <a:rPr lang="en-US" dirty="0"/>
              <a:t>🌱 Helps maintain optimal temperature and humidity levels for plant growth in agricultural environments.</a:t>
            </a:r>
          </a:p>
          <a:p>
            <a:r>
              <a:rPr lang="en-US" b="1" dirty="0"/>
              <a:t>4. Industrial Environmental Monitoring</a:t>
            </a:r>
          </a:p>
          <a:p>
            <a:r>
              <a:rPr lang="en-US" dirty="0"/>
              <a:t>🏭 Used in factories and warehouses to monitor environmental conditions that affect machinery and stored goods.</a:t>
            </a:r>
          </a:p>
          <a:p>
            <a:r>
              <a:rPr lang="en-US" b="1" dirty="0"/>
              <a:t>5. HVAC (Heating, Ventilation, and Air Conditioning) Systems</a:t>
            </a:r>
          </a:p>
          <a:p>
            <a:r>
              <a:rPr lang="en-US" dirty="0"/>
              <a:t>❄️ Helps in climate control systems by providing real-time temperature and humidity data for automated adjustments.</a:t>
            </a:r>
          </a:p>
          <a:p>
            <a:endParaRPr lang="en-IN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1FEA4826-02D5-9866-2889-7D2AADE50FEC}"/>
              </a:ext>
            </a:extLst>
          </p:cNvPr>
          <p:cNvGrpSpPr/>
          <p:nvPr/>
        </p:nvGrpSpPr>
        <p:grpSpPr>
          <a:xfrm>
            <a:off x="9271821" y="0"/>
            <a:ext cx="2654708" cy="2516086"/>
            <a:chOff x="141715" y="896353"/>
            <a:chExt cx="4172532" cy="3982006"/>
          </a:xfrm>
        </p:grpSpPr>
        <p:pic>
          <p:nvPicPr>
            <p:cNvPr id="3" name="Picture 2">
              <a:extLst>
                <a:ext uri="{FF2B5EF4-FFF2-40B4-BE49-F238E27FC236}">
                  <a16:creationId xmlns="" xmlns:a16="http://schemas.microsoft.com/office/drawing/2014/main" id="{6093BCB0-8265-45B2-033E-2A128C3B9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41715" y="896353"/>
              <a:ext cx="4172532" cy="398200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7725D681-C619-03DE-070E-F64B2E2AA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2641" r="13373"/>
            <a:stretch/>
          </p:blipFill>
          <p:spPr>
            <a:xfrm>
              <a:off x="314800" y="1029898"/>
              <a:ext cx="678859" cy="134350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409472" y="3163622"/>
            <a:ext cx="2517058" cy="19835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8468850" y="5308469"/>
            <a:ext cx="3513398" cy="3640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400" dirty="0" smtClean="0">
                <a:solidFill>
                  <a:srgbClr val="3C4043"/>
                </a:solidFill>
                <a:latin typeface="Arial" panose="020B0604020202020204" pitchFamily="34" charset="0"/>
              </a:rPr>
              <a:t>DHT22 Temperature and Humidity Sensor</a:t>
            </a:r>
            <a:endParaRPr lang="en-IN" sz="1400" b="1" dirty="0">
              <a:solidFill>
                <a:srgbClr val="0F1111"/>
              </a:solidFill>
              <a:latin typeface="Amazon Ember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4680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67E606B-FB7C-AB05-AE63-7B89AD5DA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BC2717-3255-EB42-6C7E-2F48BED2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E58CA677-7428-5CDB-B660-ECBFEC00697B}"/>
              </a:ext>
            </a:extLst>
          </p:cNvPr>
          <p:cNvSpPr txBox="1">
            <a:spLocks/>
          </p:cNvSpPr>
          <p:nvPr/>
        </p:nvSpPr>
        <p:spPr>
          <a:xfrm>
            <a:off x="7246839" y="6256757"/>
            <a:ext cx="4945161" cy="60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Ass. Prof. Kunal D Gaikwad</a:t>
            </a: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CSE Department, CMRIT </a:t>
            </a:r>
          </a:p>
          <a:p>
            <a:pPr algn="r">
              <a:lnSpc>
                <a:spcPct val="100000"/>
              </a:lnSpc>
            </a:pPr>
            <a:endParaRPr lang="en-IN" sz="1400" dirty="0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B39B50C2-2C89-E7B2-F930-68214A0783EF}"/>
              </a:ext>
            </a:extLst>
          </p:cNvPr>
          <p:cNvSpPr txBox="1">
            <a:spLocks/>
          </p:cNvSpPr>
          <p:nvPr/>
        </p:nvSpPr>
        <p:spPr>
          <a:xfrm>
            <a:off x="720310" y="116368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/>
              <a:t> </a:t>
            </a:r>
          </a:p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55FC24C-1F32-C696-7549-BE01A46BFC5E}"/>
              </a:ext>
            </a:extLst>
          </p:cNvPr>
          <p:cNvSpPr txBox="1"/>
          <p:nvPr/>
        </p:nvSpPr>
        <p:spPr>
          <a:xfrm>
            <a:off x="0" y="4982073"/>
            <a:ext cx="4840435" cy="382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b="0" i="0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DHT11 Temperature and Humidity Sensor</a:t>
            </a:r>
            <a:endParaRPr lang="en-IN" b="1" i="0" dirty="0">
              <a:solidFill>
                <a:srgbClr val="0F1111"/>
              </a:solidFill>
              <a:effectLst/>
              <a:latin typeface="Amazon Emb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341C6B4-38B1-DC19-0DFE-357666AB5FCD}"/>
              </a:ext>
            </a:extLst>
          </p:cNvPr>
          <p:cNvSpPr txBox="1"/>
          <p:nvPr/>
        </p:nvSpPr>
        <p:spPr>
          <a:xfrm>
            <a:off x="4521893" y="989260"/>
            <a:ext cx="776343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Specifications: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Temperature Range:</a:t>
            </a:r>
            <a:r>
              <a:rPr lang="en-US" dirty="0"/>
              <a:t> 0°C to 50°C (±2°C accuracy)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Humidity Range:</a:t>
            </a:r>
            <a:r>
              <a:rPr lang="en-US" dirty="0"/>
              <a:t> 20% to 90% RH (±5% accuracy)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Operating Voltage:</a:t>
            </a:r>
            <a:r>
              <a:rPr lang="en-US" dirty="0"/>
              <a:t> 3.3V - 5V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Output Signal:</a:t>
            </a:r>
            <a:r>
              <a:rPr lang="en-US" dirty="0"/>
              <a:t> Digital (single-wire)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Sampling Rate:</a:t>
            </a:r>
            <a:r>
              <a:rPr lang="en-US" dirty="0"/>
              <a:t> 1 Hz (one reading per second)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Response Time:</a:t>
            </a:r>
            <a:r>
              <a:rPr lang="en-US" dirty="0"/>
              <a:t> ~2 seconds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Dimensions:</a:t>
            </a:r>
            <a:r>
              <a:rPr lang="en-US" dirty="0"/>
              <a:t> 15mm x 12mm x 5mm</a:t>
            </a:r>
          </a:p>
          <a:p>
            <a:endParaRPr lang="en-US" dirty="0"/>
          </a:p>
          <a:p>
            <a:r>
              <a:rPr lang="en-US" b="1" dirty="0"/>
              <a:t>Pinout: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VCC</a:t>
            </a:r>
            <a:r>
              <a:rPr lang="en-US" dirty="0"/>
              <a:t> - Power supply (3.3V or 5V)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</a:t>
            </a:r>
            <a:r>
              <a:rPr lang="en-US" dirty="0"/>
              <a:t> - Digital output (connect to a pull-up resistor, typically 4.7kΩ)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GND</a:t>
            </a:r>
            <a:r>
              <a:rPr lang="en-US" dirty="0"/>
              <a:t> - Ground</a:t>
            </a:r>
          </a:p>
          <a:p>
            <a:endParaRPr lang="en-IN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9A1B0242-6C35-90F1-C013-D652469C443B}"/>
              </a:ext>
            </a:extLst>
          </p:cNvPr>
          <p:cNvGrpSpPr/>
          <p:nvPr/>
        </p:nvGrpSpPr>
        <p:grpSpPr>
          <a:xfrm>
            <a:off x="479547" y="989260"/>
            <a:ext cx="3881339" cy="3810118"/>
            <a:chOff x="141715" y="896353"/>
            <a:chExt cx="4172532" cy="3982006"/>
          </a:xfrm>
        </p:grpSpPr>
        <p:pic>
          <p:nvPicPr>
            <p:cNvPr id="3" name="Picture 2">
              <a:extLst>
                <a:ext uri="{FF2B5EF4-FFF2-40B4-BE49-F238E27FC236}">
                  <a16:creationId xmlns="" xmlns:a16="http://schemas.microsoft.com/office/drawing/2014/main" id="{C687EF56-CA4C-0AFF-B7D3-F3289E56D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41715" y="896353"/>
              <a:ext cx="4172532" cy="398200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C4BD29DF-1306-4F1C-130A-16875454C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2641" r="13373"/>
            <a:stretch/>
          </p:blipFill>
          <p:spPr>
            <a:xfrm>
              <a:off x="314800" y="1029898"/>
              <a:ext cx="678859" cy="134350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  <p:extLst>
      <p:ext uri="{BB962C8B-B14F-4D97-AF65-F5344CB8AC3E}">
        <p14:creationId xmlns="" xmlns:p14="http://schemas.microsoft.com/office/powerpoint/2010/main" val="2006874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A0EE246-8810-B74E-7B71-805D45AC7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41C8564-0CDC-3B80-C150-C8EECC9FE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AE3B07-7C30-3A04-3F30-265966E1A9D2}"/>
              </a:ext>
            </a:extLst>
          </p:cNvPr>
          <p:cNvSpPr txBox="1">
            <a:spLocks/>
          </p:cNvSpPr>
          <p:nvPr/>
        </p:nvSpPr>
        <p:spPr>
          <a:xfrm>
            <a:off x="7246839" y="6256757"/>
            <a:ext cx="4945161" cy="60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Ass. Prof. Kunal D Gaikwad</a:t>
            </a: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CSE Department, CMRIT </a:t>
            </a:r>
          </a:p>
          <a:p>
            <a:pPr algn="r">
              <a:lnSpc>
                <a:spcPct val="100000"/>
              </a:lnSpc>
            </a:pPr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BAD0C09-D6B7-DBED-79CA-BC22995A0D57}"/>
              </a:ext>
            </a:extLst>
          </p:cNvPr>
          <p:cNvSpPr txBox="1"/>
          <p:nvPr/>
        </p:nvSpPr>
        <p:spPr>
          <a:xfrm>
            <a:off x="422468" y="656788"/>
            <a:ext cx="9045388" cy="637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  <a:tabLst>
                <a:tab pos="4772025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1026" name="Picture 2" descr="DHT11 Temperature and Humidity Sensor Interfacing with Arduino - Embedded  Laboratory">
            <a:extLst>
              <a:ext uri="{FF2B5EF4-FFF2-40B4-BE49-F238E27FC236}">
                <a16:creationId xmlns="" xmlns:a16="http://schemas.microsoft.com/office/drawing/2014/main" id="{2F065E98-7A17-CF0D-9BCA-E5CECE64C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89" y="988194"/>
            <a:ext cx="8683438" cy="55747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BEC9B4C-F6D0-13F5-7118-1788412E05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641" r="13373"/>
          <a:stretch/>
        </p:blipFill>
        <p:spPr>
          <a:xfrm>
            <a:off x="11365269" y="4693958"/>
            <a:ext cx="631483" cy="12855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80607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80BB1EE-5CA2-5AA2-1402-D61ECA667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C7E977CC-52B3-C0A0-D0E9-C1C905D69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85B1B8-E013-FD6F-A9CA-F293F0990950}"/>
              </a:ext>
            </a:extLst>
          </p:cNvPr>
          <p:cNvSpPr txBox="1">
            <a:spLocks/>
          </p:cNvSpPr>
          <p:nvPr/>
        </p:nvSpPr>
        <p:spPr>
          <a:xfrm>
            <a:off x="7246839" y="6256757"/>
            <a:ext cx="4945161" cy="60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Ass. Prof. Kunal D Gaikwad</a:t>
            </a: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CSE Department, CMRIT </a:t>
            </a:r>
          </a:p>
          <a:p>
            <a:pPr algn="r">
              <a:lnSpc>
                <a:spcPct val="100000"/>
              </a:lnSpc>
            </a:pPr>
            <a:endParaRPr lang="en-IN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2973939-9F30-F238-9656-78A479AA77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641" r="13373"/>
          <a:stretch/>
        </p:blipFill>
        <p:spPr>
          <a:xfrm>
            <a:off x="192318" y="137408"/>
            <a:ext cx="480035" cy="9772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D344051-EEC3-0107-595A-1694027BD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2" y="1281954"/>
            <a:ext cx="7195877" cy="45560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9640A68-62BE-1FE7-708C-2DF83EF4A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026" y="1281954"/>
            <a:ext cx="4277629" cy="46896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449201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765D49A-4136-0923-B6D5-7A5813AE3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45FD674-1E00-4137-CF1F-FF2B53BC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646A50-AAC2-40B7-BC19-765A85849EC1}"/>
              </a:ext>
            </a:extLst>
          </p:cNvPr>
          <p:cNvSpPr txBox="1">
            <a:spLocks/>
          </p:cNvSpPr>
          <p:nvPr/>
        </p:nvSpPr>
        <p:spPr>
          <a:xfrm>
            <a:off x="7246839" y="6256757"/>
            <a:ext cx="4945161" cy="60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Ass. Prof. Kunal D Gaikwad</a:t>
            </a: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CSE Department, CMRIT </a:t>
            </a:r>
          </a:p>
          <a:p>
            <a:pPr algn="r">
              <a:lnSpc>
                <a:spcPct val="100000"/>
              </a:lnSpc>
            </a:pPr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E905609-46C6-4F6C-CD75-771E8B0ACF2B}"/>
              </a:ext>
            </a:extLst>
          </p:cNvPr>
          <p:cNvSpPr txBox="1"/>
          <p:nvPr/>
        </p:nvSpPr>
        <p:spPr>
          <a:xfrm>
            <a:off x="153526" y="29832"/>
            <a:ext cx="7093313" cy="7819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477202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Source Code:</a:t>
            </a:r>
          </a:p>
          <a:p>
            <a:pPr algn="just">
              <a:lnSpc>
                <a:spcPct val="150000"/>
              </a:lnSpc>
              <a:tabLst>
                <a:tab pos="4772025" algn="l"/>
              </a:tabLst>
            </a:pP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DHT.h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DHTPIN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    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//#define DHTTYPE DHT11   // DHT 11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DHTTYPE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DHT11</a:t>
            </a:r>
            <a:r>
              <a:rPr lang="en-IN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  // DHT 22  (AM2302), AM2321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//#define DHTTYPE DHT21   // DHT 21 (AM2301)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DHT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dht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DHTPIN, DHTTYPE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DHTxx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 test!"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dht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h =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dht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readHumidity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 Read temperature as Celsius (the default)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t =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dht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readTemperature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// Read temperature as Fahrenheit (</a:t>
            </a:r>
            <a:r>
              <a:rPr lang="en-IN" b="0" dirty="0" err="1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isFahrenheit</a:t>
            </a:r>
            <a:r>
              <a:rPr lang="en-IN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= true)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f =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dht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readTemperature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isnan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isnan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isnan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"Failed to read from DHT sensor!"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hif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dht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computeHeatIndex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f, h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hic =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dht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computeHeatIndex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t, h, 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"Humidity: "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"%  Temperature: "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"°C "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  <a:tabLst>
                <a:tab pos="4772025" algn="l"/>
              </a:tabLst>
            </a:pP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IN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2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endParaRPr lang="en-IN" sz="12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  <a:tabLst>
                <a:tab pos="4772025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EA1D1D5-39EF-FB26-43E7-40ACD8E699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641" r="13373"/>
          <a:stretch/>
        </p:blipFill>
        <p:spPr>
          <a:xfrm>
            <a:off x="11406991" y="137408"/>
            <a:ext cx="631483" cy="12855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28A91B0-A0E0-45B5-44E6-96008E4EE04D}"/>
              </a:ext>
            </a:extLst>
          </p:cNvPr>
          <p:cNvSpPr txBox="1"/>
          <p:nvPr/>
        </p:nvSpPr>
        <p:spPr>
          <a:xfrm>
            <a:off x="7257656" y="4793037"/>
            <a:ext cx="6131858" cy="1363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"°F  Heat index: "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hic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"°C "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hif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"°F"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25253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59DC02C-9E27-281F-0007-31B371BAD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B46A36C-395C-EBE2-2BBA-C114D061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186782-5428-5417-86B1-B89E7EF508F2}"/>
              </a:ext>
            </a:extLst>
          </p:cNvPr>
          <p:cNvSpPr txBox="1">
            <a:spLocks/>
          </p:cNvSpPr>
          <p:nvPr/>
        </p:nvSpPr>
        <p:spPr>
          <a:xfrm>
            <a:off x="7246839" y="6256757"/>
            <a:ext cx="4945161" cy="60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Ass. Prof. Kunal D Gaikwad</a:t>
            </a: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CSE Department, CMRIT </a:t>
            </a:r>
          </a:p>
          <a:p>
            <a:pPr algn="r">
              <a:lnSpc>
                <a:spcPct val="100000"/>
              </a:lnSpc>
            </a:pPr>
            <a:endParaRPr lang="en-IN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62FE7CC-37A4-6E01-ED78-F06CC38DEA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641" r="13373"/>
          <a:stretch/>
        </p:blipFill>
        <p:spPr>
          <a:xfrm>
            <a:off x="11454819" y="4711887"/>
            <a:ext cx="631483" cy="12855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0" name="Picture 6">
            <a:extLst>
              <a:ext uri="{FF2B5EF4-FFF2-40B4-BE49-F238E27FC236}">
                <a16:creationId xmlns="" xmlns:a16="http://schemas.microsoft.com/office/drawing/2014/main" id="{9C69BD02-9D71-96C5-3CEA-E7C08CCA9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77" y="1315784"/>
            <a:ext cx="5943600" cy="19129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7">
            <a:extLst>
              <a:ext uri="{FF2B5EF4-FFF2-40B4-BE49-F238E27FC236}">
                <a16:creationId xmlns="" xmlns:a16="http://schemas.microsoft.com/office/drawing/2014/main" id="{AB7EF694-0A66-8CCC-D8F2-B5E77D99A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282" y="3574183"/>
            <a:ext cx="5943600" cy="24664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8EDFDEAA-09F0-2C21-F94E-F20A2AC38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165" y="94823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772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772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772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772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772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72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72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72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720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72025" algn="l"/>
              </a:tabLst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OUTPUT: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72025" algn="l"/>
              </a:tabLst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="" xmlns:a16="http://schemas.microsoft.com/office/drawing/2014/main" id="{B2EEB265-B95F-1F82-CAAD-010639398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165" y="33183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8249991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2423</TotalTime>
  <Words>419</Words>
  <Application>Microsoft Office PowerPoint</Application>
  <PresentationFormat>Custom</PresentationFormat>
  <Paragraphs>106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Gallery</vt:lpstr>
      <vt:lpstr>IOT AND CLOUD COMPUTING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kunal gaikwad</dc:creator>
  <cp:lastModifiedBy>student</cp:lastModifiedBy>
  <cp:revision>298</cp:revision>
  <dcterms:created xsi:type="dcterms:W3CDTF">2023-11-09T09:27:06Z</dcterms:created>
  <dcterms:modified xsi:type="dcterms:W3CDTF">2025-03-18T09:41:30Z</dcterms:modified>
</cp:coreProperties>
</file>